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4"/>
  </p:notesMasterIdLst>
  <p:sldIdLst>
    <p:sldId id="256" r:id="rId2"/>
    <p:sldId id="308" r:id="rId3"/>
    <p:sldId id="263" r:id="rId4"/>
    <p:sldId id="264" r:id="rId5"/>
    <p:sldId id="265" r:id="rId6"/>
    <p:sldId id="266" r:id="rId7"/>
    <p:sldId id="305" r:id="rId8"/>
    <p:sldId id="306" r:id="rId9"/>
    <p:sldId id="307" r:id="rId10"/>
    <p:sldId id="357" r:id="rId11"/>
    <p:sldId id="358" r:id="rId12"/>
    <p:sldId id="341" r:id="rId13"/>
    <p:sldId id="359" r:id="rId14"/>
    <p:sldId id="342" r:id="rId15"/>
    <p:sldId id="343" r:id="rId16"/>
    <p:sldId id="360" r:id="rId17"/>
    <p:sldId id="344" r:id="rId18"/>
    <p:sldId id="345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81" r:id="rId32"/>
    <p:sldId id="279" r:id="rId33"/>
    <p:sldId id="282" r:id="rId34"/>
    <p:sldId id="280" r:id="rId35"/>
    <p:sldId id="283" r:id="rId36"/>
    <p:sldId id="284" r:id="rId37"/>
    <p:sldId id="355" r:id="rId38"/>
    <p:sldId id="346" r:id="rId39"/>
    <p:sldId id="356" r:id="rId40"/>
    <p:sldId id="285" r:id="rId41"/>
    <p:sldId id="286" r:id="rId42"/>
    <p:sldId id="287" r:id="rId43"/>
    <p:sldId id="257" r:id="rId44"/>
    <p:sldId id="261" r:id="rId45"/>
    <p:sldId id="288" r:id="rId46"/>
    <p:sldId id="289" r:id="rId47"/>
    <p:sldId id="290" r:id="rId48"/>
    <p:sldId id="291" r:id="rId49"/>
    <p:sldId id="293" r:id="rId50"/>
    <p:sldId id="294" r:id="rId51"/>
    <p:sldId id="292" r:id="rId52"/>
    <p:sldId id="258" r:id="rId53"/>
    <p:sldId id="295" r:id="rId54"/>
    <p:sldId id="296" r:id="rId55"/>
    <p:sldId id="297" r:id="rId56"/>
    <p:sldId id="298" r:id="rId57"/>
    <p:sldId id="299" r:id="rId58"/>
    <p:sldId id="300" r:id="rId59"/>
    <p:sldId id="301" r:id="rId60"/>
    <p:sldId id="302" r:id="rId61"/>
    <p:sldId id="303" r:id="rId62"/>
    <p:sldId id="259" r:id="rId63"/>
    <p:sldId id="260" r:id="rId64"/>
    <p:sldId id="304" r:id="rId65"/>
    <p:sldId id="309" r:id="rId66"/>
    <p:sldId id="310" r:id="rId67"/>
    <p:sldId id="311" r:id="rId68"/>
    <p:sldId id="312" r:id="rId69"/>
    <p:sldId id="313" r:id="rId70"/>
    <p:sldId id="314" r:id="rId71"/>
    <p:sldId id="315" r:id="rId72"/>
    <p:sldId id="347" r:id="rId73"/>
    <p:sldId id="316" r:id="rId74"/>
    <p:sldId id="317" r:id="rId75"/>
    <p:sldId id="318" r:id="rId76"/>
    <p:sldId id="319" r:id="rId77"/>
    <p:sldId id="320" r:id="rId78"/>
    <p:sldId id="321" r:id="rId79"/>
    <p:sldId id="322" r:id="rId80"/>
    <p:sldId id="323" r:id="rId81"/>
    <p:sldId id="324" r:id="rId82"/>
    <p:sldId id="325" r:id="rId83"/>
    <p:sldId id="326" r:id="rId84"/>
    <p:sldId id="327" r:id="rId85"/>
    <p:sldId id="328" r:id="rId86"/>
    <p:sldId id="329" r:id="rId87"/>
    <p:sldId id="330" r:id="rId88"/>
    <p:sldId id="369" r:id="rId89"/>
    <p:sldId id="331" r:id="rId90"/>
    <p:sldId id="361" r:id="rId91"/>
    <p:sldId id="362" r:id="rId92"/>
    <p:sldId id="332" r:id="rId93"/>
    <p:sldId id="333" r:id="rId94"/>
    <p:sldId id="363" r:id="rId95"/>
    <p:sldId id="334" r:id="rId96"/>
    <p:sldId id="364" r:id="rId97"/>
    <p:sldId id="335" r:id="rId98"/>
    <p:sldId id="336" r:id="rId99"/>
    <p:sldId id="351" r:id="rId100"/>
    <p:sldId id="337" r:id="rId101"/>
    <p:sldId id="352" r:id="rId102"/>
    <p:sldId id="338" r:id="rId103"/>
    <p:sldId id="349" r:id="rId104"/>
    <p:sldId id="348" r:id="rId105"/>
    <p:sldId id="350" r:id="rId106"/>
    <p:sldId id="339" r:id="rId107"/>
    <p:sldId id="340" r:id="rId108"/>
    <p:sldId id="367" r:id="rId109"/>
    <p:sldId id="368" r:id="rId110"/>
    <p:sldId id="365" r:id="rId111"/>
    <p:sldId id="366" r:id="rId112"/>
    <p:sldId id="262" r:id="rId1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499E2-66C5-4AF6-BF82-F023415BC56D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63299-8196-4417-B1FF-5546524F8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03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3299-8196-4417-B1FF-5546524F8F2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34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3299-8196-4417-B1FF-5546524F8F21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57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3299-8196-4417-B1FF-5546524F8F21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57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003-4D29-4325-B1DE-4F3733EDC2DC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C02E-FC3D-474E-AC07-3696A1654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68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003-4D29-4325-B1DE-4F3733EDC2DC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C02E-FC3D-474E-AC07-3696A1654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30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003-4D29-4325-B1DE-4F3733EDC2DC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C02E-FC3D-474E-AC07-3696A1654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8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003-4D29-4325-B1DE-4F3733EDC2DC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C02E-FC3D-474E-AC07-3696A1654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81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003-4D29-4325-B1DE-4F3733EDC2DC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C02E-FC3D-474E-AC07-3696A1654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6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003-4D29-4325-B1DE-4F3733EDC2DC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C02E-FC3D-474E-AC07-3696A1654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5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003-4D29-4325-B1DE-4F3733EDC2DC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C02E-FC3D-474E-AC07-3696A1654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19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003-4D29-4325-B1DE-4F3733EDC2DC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C02E-FC3D-474E-AC07-3696A1654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1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003-4D29-4325-B1DE-4F3733EDC2DC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C02E-FC3D-474E-AC07-3696A1654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8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003-4D29-4325-B1DE-4F3733EDC2DC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C02E-FC3D-474E-AC07-3696A1654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79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003-4D29-4325-B1DE-4F3733EDC2DC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C02E-FC3D-474E-AC07-3696A1654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63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5D003-4D29-4325-B1DE-4F3733EDC2DC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3C02E-FC3D-474E-AC07-3696A1654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1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valenciacollege.edu/learning-support/math/handson.cfm" TargetMode="External"/><Relationship Id="rId7" Type="http://schemas.openxmlformats.org/officeDocument/2006/relationships/hyperlink" Target="http://valenciacollege.edu/learning-support/math/" TargetMode="External"/><Relationship Id="rId12" Type="http://schemas.openxmlformats.org/officeDocument/2006/relationships/image" Target="../media/image6.jpeg"/><Relationship Id="rId2" Type="http://schemas.openxmlformats.org/officeDocument/2006/relationships/hyperlink" Target="http://valenciacollege.edu/learning-support/math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hyperlink" Target="http://valenciacollege.edu/learning-support/math/openlab.cfm" TargetMode="External"/><Relationship Id="rId5" Type="http://schemas.openxmlformats.org/officeDocument/2006/relationships/hyperlink" Target="http://valenciacollege.edu/learning-support/math/mathconnections.cfm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1.jpeg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0.png"/><Relationship Id="rId7" Type="http://schemas.openxmlformats.org/officeDocument/2006/relationships/image" Target="../media/image9.jpeg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10.png"/><Relationship Id="rId4" Type="http://schemas.openxmlformats.org/officeDocument/2006/relationships/image" Target="../media/image1410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reencast.com/t/GkgvmmoRjOg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1.png"/><Relationship Id="rId5" Type="http://schemas.openxmlformats.org/officeDocument/2006/relationships/image" Target="../media/image241.png"/><Relationship Id="rId4" Type="http://schemas.openxmlformats.org/officeDocument/2006/relationships/image" Target="../media/image1680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creencast.com/t/JImHTroyVa" TargetMode="External"/><Relationship Id="rId4" Type="http://schemas.openxmlformats.org/officeDocument/2006/relationships/image" Target="../media/image18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1.jpeg"/><Relationship Id="rId4" Type="http://schemas.openxmlformats.org/officeDocument/2006/relationships/image" Target="../media/image240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reencast.com/t/bGW3SvY5UveV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9.jpe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0.png"/><Relationship Id="rId4" Type="http://schemas.openxmlformats.org/officeDocument/2006/relationships/image" Target="../media/image1720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0.png"/><Relationship Id="rId3" Type="http://schemas.openxmlformats.org/officeDocument/2006/relationships/image" Target="../media/image9.jpeg"/><Relationship Id="rId7" Type="http://schemas.openxmlformats.org/officeDocument/2006/relationships/image" Target="../media/image177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0.png"/><Relationship Id="rId11" Type="http://schemas.openxmlformats.org/officeDocument/2006/relationships/image" Target="../media/image1810.png"/><Relationship Id="rId5" Type="http://schemas.openxmlformats.org/officeDocument/2006/relationships/image" Target="../media/image1750.png"/><Relationship Id="rId10" Type="http://schemas.openxmlformats.org/officeDocument/2006/relationships/image" Target="../media/image1800.png"/><Relationship Id="rId4" Type="http://schemas.openxmlformats.org/officeDocument/2006/relationships/image" Target="../media/image1740.png"/><Relationship Id="rId9" Type="http://schemas.openxmlformats.org/officeDocument/2006/relationships/image" Target="../media/image1790.pn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png"/><Relationship Id="rId13" Type="http://schemas.openxmlformats.org/officeDocument/2006/relationships/image" Target="../media/image255.png"/><Relationship Id="rId3" Type="http://schemas.openxmlformats.org/officeDocument/2006/relationships/image" Target="../media/image245.png"/><Relationship Id="rId7" Type="http://schemas.openxmlformats.org/officeDocument/2006/relationships/image" Target="../media/image248.png"/><Relationship Id="rId12" Type="http://schemas.openxmlformats.org/officeDocument/2006/relationships/image" Target="../media/image250.png"/><Relationship Id="rId2" Type="http://schemas.openxmlformats.org/officeDocument/2006/relationships/image" Target="../media/image244.png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6.png"/><Relationship Id="rId11" Type="http://schemas.openxmlformats.org/officeDocument/2006/relationships/image" Target="../media/image253.png"/><Relationship Id="rId5" Type="http://schemas.openxmlformats.org/officeDocument/2006/relationships/image" Target="../media/image2460.png"/><Relationship Id="rId15" Type="http://schemas.openxmlformats.org/officeDocument/2006/relationships/slide" Target="slide2.xml"/><Relationship Id="rId10" Type="http://schemas.openxmlformats.org/officeDocument/2006/relationships/image" Target="../media/image252.png"/><Relationship Id="rId4" Type="http://schemas.openxmlformats.org/officeDocument/2006/relationships/image" Target="../media/image2450.png"/><Relationship Id="rId9" Type="http://schemas.openxmlformats.org/officeDocument/2006/relationships/image" Target="../media/image247.png"/><Relationship Id="rId14" Type="http://schemas.openxmlformats.org/officeDocument/2006/relationships/image" Target="../media/image256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8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hyperlink" Target="https://www.screencast.com/t/ATvlJRuDtIZ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reencast.com/t/ATvlJRuDtIZ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20.xml"/><Relationship Id="rId18" Type="http://schemas.openxmlformats.org/officeDocument/2006/relationships/slide" Target="slide30.xml"/><Relationship Id="rId26" Type="http://schemas.openxmlformats.org/officeDocument/2006/relationships/slide" Target="slide98.xml"/><Relationship Id="rId39" Type="http://schemas.openxmlformats.org/officeDocument/2006/relationships/slide" Target="slide63.xml"/><Relationship Id="rId21" Type="http://schemas.openxmlformats.org/officeDocument/2006/relationships/slide" Target="slide36.xml"/><Relationship Id="rId34" Type="http://schemas.openxmlformats.org/officeDocument/2006/relationships/slide" Target="slide52.xml"/><Relationship Id="rId42" Type="http://schemas.openxmlformats.org/officeDocument/2006/relationships/slide" Target="slide66.xml"/><Relationship Id="rId47" Type="http://schemas.openxmlformats.org/officeDocument/2006/relationships/slide" Target="slide71.xml"/><Relationship Id="rId50" Type="http://schemas.openxmlformats.org/officeDocument/2006/relationships/slide" Target="slide75.xml"/><Relationship Id="rId55" Type="http://schemas.openxmlformats.org/officeDocument/2006/relationships/slide" Target="slide80.xml"/><Relationship Id="rId63" Type="http://schemas.openxmlformats.org/officeDocument/2006/relationships/slide" Target="slide89.xml"/><Relationship Id="rId68" Type="http://schemas.openxmlformats.org/officeDocument/2006/relationships/slide" Target="slide108.xml"/><Relationship Id="rId7" Type="http://schemas.openxmlformats.org/officeDocument/2006/relationships/slide" Target="slide9.xml"/><Relationship Id="rId2" Type="http://schemas.openxmlformats.org/officeDocument/2006/relationships/slide" Target="slide3.xml"/><Relationship Id="rId16" Type="http://schemas.openxmlformats.org/officeDocument/2006/relationships/slide" Target="slide24.xml"/><Relationship Id="rId29" Type="http://schemas.openxmlformats.org/officeDocument/2006/relationships/slide" Target="slide10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24" Type="http://schemas.openxmlformats.org/officeDocument/2006/relationships/slide" Target="slide41.xml"/><Relationship Id="rId32" Type="http://schemas.openxmlformats.org/officeDocument/2006/relationships/slide" Target="slide45.xml"/><Relationship Id="rId37" Type="http://schemas.openxmlformats.org/officeDocument/2006/relationships/slide" Target="slide60.xml"/><Relationship Id="rId40" Type="http://schemas.openxmlformats.org/officeDocument/2006/relationships/slide" Target="slide64.xml"/><Relationship Id="rId45" Type="http://schemas.openxmlformats.org/officeDocument/2006/relationships/slide" Target="slide69.xml"/><Relationship Id="rId53" Type="http://schemas.openxmlformats.org/officeDocument/2006/relationships/slide" Target="slide78.xml"/><Relationship Id="rId58" Type="http://schemas.openxmlformats.org/officeDocument/2006/relationships/slide" Target="slide83.xml"/><Relationship Id="rId66" Type="http://schemas.openxmlformats.org/officeDocument/2006/relationships/slide" Target="slide95.xml"/><Relationship Id="rId5" Type="http://schemas.openxmlformats.org/officeDocument/2006/relationships/slide" Target="slide7.xml"/><Relationship Id="rId15" Type="http://schemas.openxmlformats.org/officeDocument/2006/relationships/slide" Target="slide22.xml"/><Relationship Id="rId23" Type="http://schemas.openxmlformats.org/officeDocument/2006/relationships/slide" Target="slide40.xml"/><Relationship Id="rId28" Type="http://schemas.openxmlformats.org/officeDocument/2006/relationships/slide" Target="slide102.xml"/><Relationship Id="rId36" Type="http://schemas.openxmlformats.org/officeDocument/2006/relationships/slide" Target="slide55.xml"/><Relationship Id="rId49" Type="http://schemas.openxmlformats.org/officeDocument/2006/relationships/slide" Target="slide74.xml"/><Relationship Id="rId57" Type="http://schemas.openxmlformats.org/officeDocument/2006/relationships/slide" Target="slide82.xml"/><Relationship Id="rId61" Type="http://schemas.openxmlformats.org/officeDocument/2006/relationships/slide" Target="slide86.xml"/><Relationship Id="rId10" Type="http://schemas.openxmlformats.org/officeDocument/2006/relationships/slide" Target="slide15.xml"/><Relationship Id="rId19" Type="http://schemas.openxmlformats.org/officeDocument/2006/relationships/slide" Target="slide32.xml"/><Relationship Id="rId31" Type="http://schemas.openxmlformats.org/officeDocument/2006/relationships/slide" Target="slide43.xml"/><Relationship Id="rId44" Type="http://schemas.openxmlformats.org/officeDocument/2006/relationships/slide" Target="slide68.xml"/><Relationship Id="rId52" Type="http://schemas.openxmlformats.org/officeDocument/2006/relationships/slide" Target="slide77.xml"/><Relationship Id="rId60" Type="http://schemas.openxmlformats.org/officeDocument/2006/relationships/slide" Target="slide85.xml"/><Relationship Id="rId65" Type="http://schemas.openxmlformats.org/officeDocument/2006/relationships/slide" Target="slide93.xml"/><Relationship Id="rId4" Type="http://schemas.openxmlformats.org/officeDocument/2006/relationships/slide" Target="slide6.xml"/><Relationship Id="rId9" Type="http://schemas.openxmlformats.org/officeDocument/2006/relationships/slide" Target="slide14.xml"/><Relationship Id="rId14" Type="http://schemas.openxmlformats.org/officeDocument/2006/relationships/slide" Target="slide21.xml"/><Relationship Id="rId22" Type="http://schemas.openxmlformats.org/officeDocument/2006/relationships/slide" Target="slide38.xml"/><Relationship Id="rId27" Type="http://schemas.openxmlformats.org/officeDocument/2006/relationships/slide" Target="slide100.xml"/><Relationship Id="rId30" Type="http://schemas.openxmlformats.org/officeDocument/2006/relationships/slide" Target="slide107.xml"/><Relationship Id="rId35" Type="http://schemas.openxmlformats.org/officeDocument/2006/relationships/slide" Target="slide53.xml"/><Relationship Id="rId43" Type="http://schemas.openxmlformats.org/officeDocument/2006/relationships/slide" Target="slide67.xml"/><Relationship Id="rId48" Type="http://schemas.openxmlformats.org/officeDocument/2006/relationships/slide" Target="slide73.xml"/><Relationship Id="rId56" Type="http://schemas.openxmlformats.org/officeDocument/2006/relationships/slide" Target="slide81.xml"/><Relationship Id="rId64" Type="http://schemas.openxmlformats.org/officeDocument/2006/relationships/slide" Target="slide92.xml"/><Relationship Id="rId69" Type="http://schemas.openxmlformats.org/officeDocument/2006/relationships/slide" Target="slide110.xml"/><Relationship Id="rId8" Type="http://schemas.openxmlformats.org/officeDocument/2006/relationships/slide" Target="slide12.xml"/><Relationship Id="rId51" Type="http://schemas.openxmlformats.org/officeDocument/2006/relationships/slide" Target="slide76.xml"/><Relationship Id="rId3" Type="http://schemas.openxmlformats.org/officeDocument/2006/relationships/slide" Target="slide5.xml"/><Relationship Id="rId12" Type="http://schemas.openxmlformats.org/officeDocument/2006/relationships/slide" Target="slide18.xml"/><Relationship Id="rId17" Type="http://schemas.openxmlformats.org/officeDocument/2006/relationships/slide" Target="slide26.xml"/><Relationship Id="rId25" Type="http://schemas.openxmlformats.org/officeDocument/2006/relationships/slide" Target="slide42.xml"/><Relationship Id="rId33" Type="http://schemas.openxmlformats.org/officeDocument/2006/relationships/slide" Target="slide48.xml"/><Relationship Id="rId38" Type="http://schemas.openxmlformats.org/officeDocument/2006/relationships/slide" Target="slide62.xml"/><Relationship Id="rId46" Type="http://schemas.openxmlformats.org/officeDocument/2006/relationships/slide" Target="slide70.xml"/><Relationship Id="rId59" Type="http://schemas.openxmlformats.org/officeDocument/2006/relationships/slide" Target="slide84.xml"/><Relationship Id="rId67" Type="http://schemas.openxmlformats.org/officeDocument/2006/relationships/slide" Target="slide97.xml"/><Relationship Id="rId20" Type="http://schemas.openxmlformats.org/officeDocument/2006/relationships/slide" Target="slide34.xml"/><Relationship Id="rId41" Type="http://schemas.openxmlformats.org/officeDocument/2006/relationships/slide" Target="slide65.xml"/><Relationship Id="rId54" Type="http://schemas.openxmlformats.org/officeDocument/2006/relationships/slide" Target="slide79.xml"/><Relationship Id="rId62" Type="http://schemas.openxmlformats.org/officeDocument/2006/relationships/slide" Target="slide87.xml"/><Relationship Id="rId70" Type="http://schemas.openxmlformats.org/officeDocument/2006/relationships/slide" Target="slide1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29.jpe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29.jpe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jpeg"/><Relationship Id="rId7" Type="http://schemas.openxmlformats.org/officeDocument/2006/relationships/image" Target="../media/image3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30.png"/><Relationship Id="rId9" Type="http://schemas.openxmlformats.org/officeDocument/2006/relationships/hyperlink" Target="https://www.screencast.com/t/2vHseoZI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hyperlink" Target="https://www.screencast.com/t/nxUL0flo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9.jpeg"/><Relationship Id="rId7" Type="http://schemas.openxmlformats.org/officeDocument/2006/relationships/image" Target="../media/image26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1.png"/><Relationship Id="rId5" Type="http://schemas.openxmlformats.org/officeDocument/2006/relationships/image" Target="../media/image240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slide" Target="slide2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9.jpeg"/><Relationship Id="rId7" Type="http://schemas.openxmlformats.org/officeDocument/2006/relationships/image" Target="../media/image30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240.pn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7" Type="http://schemas.openxmlformats.org/officeDocument/2006/relationships/image" Target="../media/image4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9.jpeg"/><Relationship Id="rId7" Type="http://schemas.openxmlformats.org/officeDocument/2006/relationships/image" Target="../media/image35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5" Type="http://schemas.openxmlformats.org/officeDocument/2006/relationships/image" Target="../media/image240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70.png"/><Relationship Id="rId7" Type="http://schemas.openxmlformats.org/officeDocument/2006/relationships/image" Target="../media/image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4.png"/><Relationship Id="rId4" Type="http://schemas.openxmlformats.org/officeDocument/2006/relationships/image" Target="../media/image380.png"/><Relationship Id="rId9" Type="http://schemas.openxmlformats.org/officeDocument/2006/relationships/hyperlink" Target="https://www.screencast.com/t/nmnXovgk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9.jpeg"/><Relationship Id="rId7" Type="http://schemas.openxmlformats.org/officeDocument/2006/relationships/image" Target="../media/image4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00.png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1.png"/><Relationship Id="rId3" Type="http://schemas.openxmlformats.org/officeDocument/2006/relationships/image" Target="../media/image9.jpeg"/><Relationship Id="rId7" Type="http://schemas.openxmlformats.org/officeDocument/2006/relationships/image" Target="../media/image5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9.jpeg"/><Relationship Id="rId7" Type="http://schemas.openxmlformats.org/officeDocument/2006/relationships/image" Target="../media/image510.png"/><Relationship Id="rId12" Type="http://schemas.openxmlformats.org/officeDocument/2006/relationships/hyperlink" Target="https://www.screencast.com/t/bliSsdZZ1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1.png"/><Relationship Id="rId11" Type="http://schemas.openxmlformats.org/officeDocument/2006/relationships/image" Target="../media/image18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reencast.com/t/QT7zIFvfJc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9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9.jpeg"/><Relationship Id="rId7" Type="http://schemas.openxmlformats.org/officeDocument/2006/relationships/image" Target="../media/image50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5" Type="http://schemas.openxmlformats.org/officeDocument/2006/relationships/image" Target="../media/image480.png"/><Relationship Id="rId4" Type="http://schemas.openxmlformats.org/officeDocument/2006/relationships/image" Target="../media/image6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4.png"/><Relationship Id="rId7" Type="http://schemas.openxmlformats.org/officeDocument/2006/relationships/slide" Target="slide2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5" Type="http://schemas.openxmlformats.org/officeDocument/2006/relationships/image" Target="../media/image570.png"/><Relationship Id="rId4" Type="http://schemas.openxmlformats.org/officeDocument/2006/relationships/image" Target="../media/image56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9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90.png"/><Relationship Id="rId4" Type="http://schemas.openxmlformats.org/officeDocument/2006/relationships/image" Target="../media/image6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reencast.com/t/Z49kV2r9IO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7" Type="http://schemas.openxmlformats.org/officeDocument/2006/relationships/image" Target="../media/image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30.png"/><Relationship Id="rId4" Type="http://schemas.openxmlformats.org/officeDocument/2006/relationships/image" Target="../media/image6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0.png"/><Relationship Id="rId5" Type="http://schemas.openxmlformats.org/officeDocument/2006/relationships/image" Target="../media/image640.png"/><Relationship Id="rId4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reencast.com/t/09tdYnDTdi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700.png"/><Relationship Id="rId7" Type="http://schemas.openxmlformats.org/officeDocument/2006/relationships/image" Target="../media/image7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0.png"/><Relationship Id="rId4" Type="http://schemas.openxmlformats.org/officeDocument/2006/relationships/image" Target="../media/image710.png"/><Relationship Id="rId9" Type="http://schemas.openxmlformats.org/officeDocument/2006/relationships/image" Target="../media/image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77.png"/><Relationship Id="rId7" Type="http://schemas.openxmlformats.org/officeDocument/2006/relationships/slide" Target="slide2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9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9.jpeg"/><Relationship Id="rId7" Type="http://schemas.openxmlformats.org/officeDocument/2006/relationships/image" Target="../media/image1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10" Type="http://schemas.openxmlformats.org/officeDocument/2006/relationships/image" Target="../media/image118.png"/><Relationship Id="rId4" Type="http://schemas.openxmlformats.org/officeDocument/2006/relationships/image" Target="../media/image113.png"/><Relationship Id="rId9" Type="http://schemas.openxmlformats.org/officeDocument/2006/relationships/image" Target="../media/image29.jpe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9.jpeg"/><Relationship Id="rId7" Type="http://schemas.openxmlformats.org/officeDocument/2006/relationships/image" Target="../media/image12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113.png"/><Relationship Id="rId9" Type="http://schemas.openxmlformats.org/officeDocument/2006/relationships/image" Target="../media/image29.jpe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9.jpeg"/><Relationship Id="rId7" Type="http://schemas.openxmlformats.org/officeDocument/2006/relationships/image" Target="../media/image129.png"/><Relationship Id="rId12" Type="http://schemas.openxmlformats.org/officeDocument/2006/relationships/hyperlink" Target="https://www.screencast.com/t/nQm5WgCX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18.png"/><Relationship Id="rId5" Type="http://schemas.openxmlformats.org/officeDocument/2006/relationships/image" Target="../media/image127.png"/><Relationship Id="rId10" Type="http://schemas.openxmlformats.org/officeDocument/2006/relationships/image" Target="../media/image131.png"/><Relationship Id="rId4" Type="http://schemas.openxmlformats.org/officeDocument/2006/relationships/image" Target="../media/image126.png"/><Relationship Id="rId9" Type="http://schemas.openxmlformats.org/officeDocument/2006/relationships/image" Target="../media/image130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3" Type="http://schemas.openxmlformats.org/officeDocument/2006/relationships/image" Target="../media/image9.jpeg"/><Relationship Id="rId7" Type="http://schemas.openxmlformats.org/officeDocument/2006/relationships/image" Target="../media/image29.jpeg"/><Relationship Id="rId12" Type="http://schemas.openxmlformats.org/officeDocument/2006/relationships/image" Target="../media/image13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11" Type="http://schemas.openxmlformats.org/officeDocument/2006/relationships/image" Target="../media/image137.png"/><Relationship Id="rId5" Type="http://schemas.openxmlformats.org/officeDocument/2006/relationships/image" Target="../media/image132.png"/><Relationship Id="rId10" Type="http://schemas.openxmlformats.org/officeDocument/2006/relationships/image" Target="../media/image136.png"/><Relationship Id="rId4" Type="http://schemas.openxmlformats.org/officeDocument/2006/relationships/image" Target="../media/image126.png"/><Relationship Id="rId9" Type="http://schemas.openxmlformats.org/officeDocument/2006/relationships/image" Target="../media/image135.png"/><Relationship Id="rId14" Type="http://schemas.openxmlformats.org/officeDocument/2006/relationships/image" Target="../media/image141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3" Type="http://schemas.openxmlformats.org/officeDocument/2006/relationships/image" Target="../media/image9.jpeg"/><Relationship Id="rId7" Type="http://schemas.openxmlformats.org/officeDocument/2006/relationships/image" Target="../media/image145.png"/><Relationship Id="rId12" Type="http://schemas.openxmlformats.org/officeDocument/2006/relationships/image" Target="../media/image14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48.png"/><Relationship Id="rId5" Type="http://schemas.openxmlformats.org/officeDocument/2006/relationships/image" Target="../media/image143.png"/><Relationship Id="rId10" Type="http://schemas.openxmlformats.org/officeDocument/2006/relationships/image" Target="../media/image147.png"/><Relationship Id="rId4" Type="http://schemas.openxmlformats.org/officeDocument/2006/relationships/image" Target="../media/image142.png"/><Relationship Id="rId9" Type="http://schemas.openxmlformats.org/officeDocument/2006/relationships/image" Target="../media/image29.jpeg"/><Relationship Id="rId14" Type="http://schemas.openxmlformats.org/officeDocument/2006/relationships/image" Target="../media/image152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61.png"/><Relationship Id="rId18" Type="http://schemas.openxmlformats.org/officeDocument/2006/relationships/image" Target="../media/image166.png"/><Relationship Id="rId3" Type="http://schemas.openxmlformats.org/officeDocument/2006/relationships/image" Target="../media/image9.jpeg"/><Relationship Id="rId21" Type="http://schemas.openxmlformats.org/officeDocument/2006/relationships/image" Target="../media/image18.png"/><Relationship Id="rId7" Type="http://schemas.openxmlformats.org/officeDocument/2006/relationships/image" Target="../media/image155.png"/><Relationship Id="rId12" Type="http://schemas.openxmlformats.org/officeDocument/2006/relationships/image" Target="../media/image160.png"/><Relationship Id="rId17" Type="http://schemas.openxmlformats.org/officeDocument/2006/relationships/image" Target="../media/image165.png"/><Relationship Id="rId2" Type="http://schemas.openxmlformats.org/officeDocument/2006/relationships/slide" Target="slide2.xml"/><Relationship Id="rId16" Type="http://schemas.openxmlformats.org/officeDocument/2006/relationships/image" Target="../media/image164.png"/><Relationship Id="rId20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11" Type="http://schemas.openxmlformats.org/officeDocument/2006/relationships/image" Target="../media/image159.png"/><Relationship Id="rId5" Type="http://schemas.openxmlformats.org/officeDocument/2006/relationships/image" Target="../media/image153.png"/><Relationship Id="rId15" Type="http://schemas.openxmlformats.org/officeDocument/2006/relationships/image" Target="../media/image163.png"/><Relationship Id="rId10" Type="http://schemas.openxmlformats.org/officeDocument/2006/relationships/image" Target="../media/image158.png"/><Relationship Id="rId19" Type="http://schemas.openxmlformats.org/officeDocument/2006/relationships/image" Target="../media/image167.png"/><Relationship Id="rId4" Type="http://schemas.openxmlformats.org/officeDocument/2006/relationships/image" Target="../media/image142.png"/><Relationship Id="rId9" Type="http://schemas.openxmlformats.org/officeDocument/2006/relationships/image" Target="../media/image157.png"/><Relationship Id="rId14" Type="http://schemas.openxmlformats.org/officeDocument/2006/relationships/image" Target="../media/image162.png"/><Relationship Id="rId22" Type="http://schemas.openxmlformats.org/officeDocument/2006/relationships/hyperlink" Target="https://www.screencast.com/t/t5MkvsKopR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92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171.png"/><Relationship Id="rId7" Type="http://schemas.openxmlformats.org/officeDocument/2006/relationships/image" Target="../media/image173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5" Type="http://schemas.openxmlformats.org/officeDocument/2006/relationships/image" Target="../media/image9.jpeg"/><Relationship Id="rId10" Type="http://schemas.openxmlformats.org/officeDocument/2006/relationships/image" Target="../media/image176.png"/><Relationship Id="rId4" Type="http://schemas.openxmlformats.org/officeDocument/2006/relationships/slide" Target="slide2.xml"/><Relationship Id="rId9" Type="http://schemas.openxmlformats.org/officeDocument/2006/relationships/image" Target="../media/image17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8.png"/><Relationship Id="rId4" Type="http://schemas.openxmlformats.org/officeDocument/2006/relationships/image" Target="../media/image9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13" Type="http://schemas.openxmlformats.org/officeDocument/2006/relationships/image" Target="../media/image190.png"/><Relationship Id="rId3" Type="http://schemas.openxmlformats.org/officeDocument/2006/relationships/slide" Target="slide2.xml"/><Relationship Id="rId7" Type="http://schemas.openxmlformats.org/officeDocument/2006/relationships/image" Target="../media/image184.png"/><Relationship Id="rId12" Type="http://schemas.openxmlformats.org/officeDocument/2006/relationships/image" Target="../media/image189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11" Type="http://schemas.openxmlformats.org/officeDocument/2006/relationships/image" Target="../media/image188.png"/><Relationship Id="rId5" Type="http://schemas.openxmlformats.org/officeDocument/2006/relationships/image" Target="../media/image182.png"/><Relationship Id="rId15" Type="http://schemas.openxmlformats.org/officeDocument/2006/relationships/image" Target="../media/image187.png"/><Relationship Id="rId4" Type="http://schemas.openxmlformats.org/officeDocument/2006/relationships/image" Target="../media/image9.jpeg"/><Relationship Id="rId9" Type="http://schemas.openxmlformats.org/officeDocument/2006/relationships/image" Target="../media/image186.png"/><Relationship Id="rId14" Type="http://schemas.openxmlformats.org/officeDocument/2006/relationships/image" Target="../media/image191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13" Type="http://schemas.openxmlformats.org/officeDocument/2006/relationships/hyperlink" Target="https://www.screencast.com/t/i1BKcip9aBqh" TargetMode="External"/><Relationship Id="rId3" Type="http://schemas.openxmlformats.org/officeDocument/2006/relationships/image" Target="../media/image192.png"/><Relationship Id="rId7" Type="http://schemas.openxmlformats.org/officeDocument/2006/relationships/image" Target="../media/image194.png"/><Relationship Id="rId12" Type="http://schemas.openxmlformats.org/officeDocument/2006/relationships/image" Target="../media/image18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png"/><Relationship Id="rId11" Type="http://schemas.openxmlformats.org/officeDocument/2006/relationships/image" Target="../media/image198.png"/><Relationship Id="rId5" Type="http://schemas.openxmlformats.org/officeDocument/2006/relationships/image" Target="../media/image9.jpeg"/><Relationship Id="rId10" Type="http://schemas.openxmlformats.org/officeDocument/2006/relationships/image" Target="../media/image197.png"/><Relationship Id="rId4" Type="http://schemas.openxmlformats.org/officeDocument/2006/relationships/slide" Target="slide2.xml"/><Relationship Id="rId9" Type="http://schemas.openxmlformats.org/officeDocument/2006/relationships/image" Target="../media/image196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13" Type="http://schemas.openxmlformats.org/officeDocument/2006/relationships/image" Target="../media/image207.png"/><Relationship Id="rId3" Type="http://schemas.openxmlformats.org/officeDocument/2006/relationships/image" Target="../media/image199.png"/><Relationship Id="rId7" Type="http://schemas.openxmlformats.org/officeDocument/2006/relationships/image" Target="../media/image201.png"/><Relationship Id="rId12" Type="http://schemas.openxmlformats.org/officeDocument/2006/relationships/image" Target="../media/image206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11" Type="http://schemas.openxmlformats.org/officeDocument/2006/relationships/image" Target="../media/image205.png"/><Relationship Id="rId5" Type="http://schemas.openxmlformats.org/officeDocument/2006/relationships/image" Target="../media/image9.jpeg"/><Relationship Id="rId10" Type="http://schemas.openxmlformats.org/officeDocument/2006/relationships/image" Target="../media/image204.png"/><Relationship Id="rId4" Type="http://schemas.openxmlformats.org/officeDocument/2006/relationships/slide" Target="slide2.xml"/><Relationship Id="rId9" Type="http://schemas.openxmlformats.org/officeDocument/2006/relationships/image" Target="../media/image20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5" Type="http://schemas.openxmlformats.org/officeDocument/2006/relationships/image" Target="../media/image209.png"/><Relationship Id="rId4" Type="http://schemas.openxmlformats.org/officeDocument/2006/relationships/image" Target="../media/image9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slide" Target="slide2.xml"/><Relationship Id="rId4" Type="http://schemas.openxmlformats.org/officeDocument/2006/relationships/image" Target="../media/image212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13" Type="http://schemas.openxmlformats.org/officeDocument/2006/relationships/image" Target="../media/image219.png"/><Relationship Id="rId3" Type="http://schemas.openxmlformats.org/officeDocument/2006/relationships/image" Target="../media/image208.png"/><Relationship Id="rId7" Type="http://schemas.openxmlformats.org/officeDocument/2006/relationships/image" Target="../media/image213.png"/><Relationship Id="rId12" Type="http://schemas.openxmlformats.org/officeDocument/2006/relationships/image" Target="../media/image2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217.png"/><Relationship Id="rId5" Type="http://schemas.openxmlformats.org/officeDocument/2006/relationships/slide" Target="slide2.xml"/><Relationship Id="rId10" Type="http://schemas.openxmlformats.org/officeDocument/2006/relationships/image" Target="../media/image216.png"/><Relationship Id="rId4" Type="http://schemas.openxmlformats.org/officeDocument/2006/relationships/image" Target="../media/image212.png"/><Relationship Id="rId9" Type="http://schemas.openxmlformats.org/officeDocument/2006/relationships/image" Target="../media/image215.png"/><Relationship Id="rId14" Type="http://schemas.openxmlformats.org/officeDocument/2006/relationships/image" Target="../media/image221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7" Type="http://schemas.openxmlformats.org/officeDocument/2006/relationships/image" Target="../media/image18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3.png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www.screencast.com/t/C5nxcGUUir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13" Type="http://schemas.openxmlformats.org/officeDocument/2006/relationships/image" Target="../media/image226.png"/><Relationship Id="rId7" Type="http://schemas.openxmlformats.org/officeDocument/2006/relationships/image" Target="../media/image162.png"/><Relationship Id="rId12" Type="http://schemas.openxmlformats.org/officeDocument/2006/relationships/image" Target="../media/image2250.png"/><Relationship Id="rId2" Type="http://schemas.openxmlformats.org/officeDocument/2006/relationships/image" Target="../media/image224.gif"/><Relationship Id="rId16" Type="http://schemas.openxmlformats.org/officeDocument/2006/relationships/image" Target="../media/image2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11" Type="http://schemas.openxmlformats.org/officeDocument/2006/relationships/image" Target="../media/image224.png"/><Relationship Id="rId15" Type="http://schemas.openxmlformats.org/officeDocument/2006/relationships/image" Target="../media/image228.png"/><Relationship Id="rId10" Type="http://schemas.openxmlformats.org/officeDocument/2006/relationships/image" Target="../media/image9.jpeg"/><Relationship Id="rId9" Type="http://schemas.openxmlformats.org/officeDocument/2006/relationships/slide" Target="slide2.xml"/><Relationship Id="rId14" Type="http://schemas.openxmlformats.org/officeDocument/2006/relationships/image" Target="../media/image227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230.png"/><Relationship Id="rId7" Type="http://schemas.openxmlformats.org/officeDocument/2006/relationships/image" Target="../media/image161.png"/><Relationship Id="rId12" Type="http://schemas.openxmlformats.org/officeDocument/2006/relationships/hyperlink" Target="https://www.screencast.com/t/Xg9nOItPodpM" TargetMode="External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4.gif"/><Relationship Id="rId11" Type="http://schemas.openxmlformats.org/officeDocument/2006/relationships/image" Target="../media/image18.png"/><Relationship Id="rId5" Type="http://schemas.openxmlformats.org/officeDocument/2006/relationships/image" Target="../media/image9.jpeg"/><Relationship Id="rId10" Type="http://schemas.openxmlformats.org/officeDocument/2006/relationships/image" Target="../media/image232.png"/><Relationship Id="rId4" Type="http://schemas.openxmlformats.org/officeDocument/2006/relationships/slide" Target="slide2.xml"/><Relationship Id="rId9" Type="http://schemas.openxmlformats.org/officeDocument/2006/relationships/image" Target="../media/image231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3" Type="http://schemas.openxmlformats.org/officeDocument/2006/relationships/slide" Target="slide2.xml"/><Relationship Id="rId7" Type="http://schemas.openxmlformats.org/officeDocument/2006/relationships/image" Target="../media/image162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5" Type="http://schemas.openxmlformats.org/officeDocument/2006/relationships/image" Target="../media/image224.gif"/><Relationship Id="rId10" Type="http://schemas.openxmlformats.org/officeDocument/2006/relationships/hyperlink" Target="https://www.screencast.com/t/ALKONsnmOSJD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18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235.png"/><Relationship Id="rId7" Type="http://schemas.openxmlformats.org/officeDocument/2006/relationships/image" Target="../media/image161.png"/><Relationship Id="rId12" Type="http://schemas.openxmlformats.org/officeDocument/2006/relationships/image" Target="../media/image239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4.gif"/><Relationship Id="rId11" Type="http://schemas.openxmlformats.org/officeDocument/2006/relationships/image" Target="../media/image238.png"/><Relationship Id="rId5" Type="http://schemas.openxmlformats.org/officeDocument/2006/relationships/image" Target="../media/image9.jpeg"/><Relationship Id="rId10" Type="http://schemas.openxmlformats.org/officeDocument/2006/relationships/image" Target="../media/image237.png"/><Relationship Id="rId4" Type="http://schemas.openxmlformats.org/officeDocument/2006/relationships/slide" Target="slide2.xml"/><Relationship Id="rId9" Type="http://schemas.openxmlformats.org/officeDocument/2006/relationships/image" Target="../media/image236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20874"/>
            <a:ext cx="7772400" cy="1470025"/>
          </a:xfrm>
        </p:spPr>
        <p:txBody>
          <a:bodyPr/>
          <a:lstStyle/>
          <a:p>
            <a:r>
              <a:rPr lang="en-US" b="1" dirty="0" smtClean="0"/>
              <a:t>MAT 0022C/0028C Final Exam Review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BY:</a:t>
            </a:r>
          </a:p>
          <a:p>
            <a:r>
              <a:rPr lang="en-US" b="1" dirty="0" smtClean="0">
                <a:solidFill>
                  <a:schemeClr val="tx1"/>
                </a:solidFill>
                <a:hlinkClick r:id="rId2"/>
              </a:rPr>
              <a:t>West Campus Math Center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Hands On Learni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327" y="5094090"/>
            <a:ext cx="2192597" cy="98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th Connection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93" y="5257597"/>
            <a:ext cx="3197225" cy="45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3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160" y="86495"/>
            <a:ext cx="4703713" cy="1783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Valencia College"/>
          <p:cNvSpPr>
            <a:spLocks noChangeAspect="1" noChangeArrowheads="1"/>
          </p:cNvSpPr>
          <p:nvPr/>
        </p:nvSpPr>
        <p:spPr bwMode="auto">
          <a:xfrm>
            <a:off x="155575" y="-190500"/>
            <a:ext cx="261937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Valencia College"/>
          <p:cNvSpPr>
            <a:spLocks noChangeAspect="1" noChangeArrowheads="1"/>
          </p:cNvSpPr>
          <p:nvPr/>
        </p:nvSpPr>
        <p:spPr bwMode="auto">
          <a:xfrm>
            <a:off x="307975" y="-38100"/>
            <a:ext cx="261937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 descr="C:\Users\rkasha\AppData\Local\Microsoft\Windows\Temporary Internet Files\Content.IE5\JBZ92B4Z\279625345_412cdf3ef2_z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2895599"/>
            <a:ext cx="1784350" cy="147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math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95599"/>
            <a:ext cx="2667002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11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953" y="5518316"/>
            <a:ext cx="1234440" cy="123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1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b="1" dirty="0" smtClean="0"/>
                  <a:t>Factoring Trinomials </a:t>
                </a:r>
                <a:br>
                  <a:rPr lang="en-US" b="1" dirty="0" smtClean="0"/>
                </a:br>
                <a:r>
                  <a:rPr lang="en-US" dirty="0" smtClean="0"/>
                  <a:t>(Leading Coefficient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1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702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3399" y="1447800"/>
            <a:ext cx="7852407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Form: </a:t>
            </a:r>
            <a:r>
              <a:rPr lang="en-US" sz="4000" b="1" dirty="0" smtClean="0">
                <a:solidFill>
                  <a:srgbClr val="FF0000"/>
                </a:solidFill>
              </a:rPr>
              <a:t>a</a:t>
            </a:r>
            <a:r>
              <a:rPr lang="en-US" sz="4000" dirty="0" smtClean="0"/>
              <a:t>x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 + </a:t>
            </a:r>
            <a:r>
              <a:rPr lang="en-US" sz="4000" dirty="0" err="1" smtClean="0"/>
              <a:t>bx</a:t>
            </a:r>
            <a:r>
              <a:rPr lang="en-US" sz="4000" dirty="0" smtClean="0"/>
              <a:t> + c</a:t>
            </a:r>
          </a:p>
          <a:p>
            <a:pPr algn="ctr"/>
            <a:r>
              <a:rPr lang="en-US" sz="4000" i="1" dirty="0" smtClean="0"/>
              <a:t>Signs could be + or – in the trinomial.</a:t>
            </a:r>
            <a:endParaRPr lang="en-US" sz="4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94103" y="2771239"/>
                <a:ext cx="6030241" cy="156966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 smtClean="0"/>
                  <a:t>2 methods: </a:t>
                </a:r>
              </a:p>
              <a:p>
                <a:pPr algn="ctr"/>
                <a:r>
                  <a:rPr lang="en-US" sz="3200" b="1" dirty="0" smtClean="0"/>
                  <a:t>1) </a:t>
                </a:r>
                <a:r>
                  <a:rPr lang="en-US" sz="3200" dirty="0" smtClean="0"/>
                  <a:t>A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3200" dirty="0" smtClean="0"/>
                  <a:t>C method  </a:t>
                </a:r>
                <a:r>
                  <a:rPr lang="en-US" sz="3200" b="1" dirty="0" smtClean="0"/>
                  <a:t>2) </a:t>
                </a:r>
                <a:r>
                  <a:rPr lang="en-US" sz="3200" dirty="0" smtClean="0"/>
                  <a:t>Guess-and-check</a:t>
                </a:r>
              </a:p>
              <a:p>
                <a:pPr algn="ctr"/>
                <a:r>
                  <a:rPr lang="en-US" sz="3200" dirty="0" smtClean="0"/>
                  <a:t>We will illustrate </a:t>
                </a:r>
                <a:r>
                  <a:rPr lang="en-US" sz="3200" b="1" dirty="0" smtClean="0"/>
                  <a:t>both methods.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103" y="2771239"/>
                <a:ext cx="6030241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2022" t="-5058" r="-2123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10245" y="4294257"/>
                <a:ext cx="1034257" cy="70788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C00000"/>
                    </a:solidFill>
                  </a:rPr>
                  <a:t>+</a:t>
                </a:r>
                <a:r>
                  <a:rPr lang="en-US" sz="4000" b="1" dirty="0" smtClean="0"/>
                  <a:t>a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4000" b="1" dirty="0" smtClean="0"/>
                  <a:t>c</a:t>
                </a:r>
                <a:endParaRPr lang="en-US" sz="4000" i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245" y="4294257"/>
                <a:ext cx="1034257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20000" t="-15385" r="-20588" b="-35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02537" y="4294257"/>
                <a:ext cx="936475" cy="70788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C00000"/>
                    </a:solidFill>
                  </a:rPr>
                  <a:t>-</a:t>
                </a:r>
                <a:r>
                  <a:rPr lang="en-US" sz="4000" b="1" dirty="0" smtClean="0"/>
                  <a:t>a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4000" b="1" dirty="0" smtClean="0"/>
                  <a:t>c</a:t>
                </a:r>
                <a:endParaRPr lang="en-US" sz="4000" i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537" y="4294257"/>
                <a:ext cx="936475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23529" t="-15385" r="-22222" b="-35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1736873" y="5002142"/>
            <a:ext cx="381000" cy="560457"/>
            <a:chOff x="685800" y="5002143"/>
            <a:chExt cx="381000" cy="560457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486971" y="5551713"/>
            <a:ext cx="949676" cy="534106"/>
            <a:chOff x="1486971" y="5551713"/>
            <a:chExt cx="949676" cy="534106"/>
          </a:xfrm>
        </p:grpSpPr>
        <p:sp>
          <p:nvSpPr>
            <p:cNvPr id="15" name="TextBox 14"/>
            <p:cNvSpPr txBox="1"/>
            <p:nvPr/>
          </p:nvSpPr>
          <p:spPr>
            <a:xfrm>
              <a:off x="2072445" y="5562599"/>
              <a:ext cx="364202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+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86971" y="5551713"/>
              <a:ext cx="364202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+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486971" y="6205561"/>
            <a:ext cx="949676" cy="534106"/>
            <a:chOff x="1486971" y="5551713"/>
            <a:chExt cx="949676" cy="534106"/>
          </a:xfrm>
        </p:grpSpPr>
        <p:sp>
          <p:nvSpPr>
            <p:cNvPr id="19" name="TextBox 18"/>
            <p:cNvSpPr txBox="1"/>
            <p:nvPr/>
          </p:nvSpPr>
          <p:spPr>
            <a:xfrm>
              <a:off x="2072445" y="5562599"/>
              <a:ext cx="364202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–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86971" y="5551713"/>
              <a:ext cx="364202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–</a:t>
              </a:r>
              <a:endParaRPr lang="en-US" sz="2800" b="1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276317" y="5411450"/>
            <a:ext cx="5725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}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43200" y="5551713"/>
            <a:ext cx="2001959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Match Sign of </a:t>
            </a:r>
          </a:p>
          <a:p>
            <a:pPr algn="ctr"/>
            <a:r>
              <a:rPr lang="en-US" sz="2400" b="1" dirty="0" smtClean="0"/>
              <a:t>Middle Term</a:t>
            </a:r>
          </a:p>
          <a:p>
            <a:pPr algn="ctr"/>
            <a:r>
              <a:rPr lang="en-US" sz="2400" b="1" i="1" dirty="0" err="1" smtClean="0">
                <a:solidFill>
                  <a:srgbClr val="FF0000"/>
                </a:solidFill>
              </a:rPr>
              <a:t>b</a:t>
            </a:r>
            <a:r>
              <a:rPr lang="en-US" sz="2400" b="1" i="1" dirty="0" err="1" smtClean="0"/>
              <a:t>x</a:t>
            </a:r>
            <a:endParaRPr lang="en-US" sz="2400" b="1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6029519" y="4969797"/>
            <a:ext cx="381000" cy="560457"/>
            <a:chOff x="685800" y="5002143"/>
            <a:chExt cx="381000" cy="560457"/>
          </a:xfrm>
        </p:grpSpPr>
        <p:cxnSp>
          <p:nvCxnSpPr>
            <p:cNvPr id="24" name="Straight Arrow Connector 23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783281" y="5519055"/>
            <a:ext cx="949676" cy="534106"/>
            <a:chOff x="1486971" y="5551713"/>
            <a:chExt cx="949676" cy="534106"/>
          </a:xfrm>
        </p:grpSpPr>
        <p:sp>
          <p:nvSpPr>
            <p:cNvPr id="27" name="TextBox 26"/>
            <p:cNvSpPr txBox="1"/>
            <p:nvPr/>
          </p:nvSpPr>
          <p:spPr>
            <a:xfrm>
              <a:off x="2072445" y="5562599"/>
              <a:ext cx="364202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–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86971" y="5551713"/>
              <a:ext cx="364202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+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732957" y="4443718"/>
            <a:ext cx="1849224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Sign of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Bigger Factor</a:t>
            </a:r>
          </a:p>
          <a:p>
            <a:pPr algn="ctr"/>
            <a:r>
              <a:rPr lang="en-US" sz="2400" b="1" dirty="0" smtClean="0"/>
              <a:t>Matches </a:t>
            </a:r>
          </a:p>
          <a:p>
            <a:pPr algn="ctr"/>
            <a:r>
              <a:rPr lang="en-US" sz="2400" b="1" dirty="0" smtClean="0"/>
              <a:t>Middle </a:t>
            </a:r>
          </a:p>
          <a:p>
            <a:pPr algn="ctr"/>
            <a:r>
              <a:rPr lang="en-US" sz="2400" b="1" dirty="0" smtClean="0"/>
              <a:t>Term</a:t>
            </a:r>
          </a:p>
          <a:p>
            <a:pPr algn="ctr"/>
            <a:r>
              <a:rPr lang="en-US" sz="2400" b="1" i="1" dirty="0" err="1" smtClean="0">
                <a:solidFill>
                  <a:srgbClr val="FF0000"/>
                </a:solidFill>
              </a:rPr>
              <a:t>b</a:t>
            </a:r>
            <a:r>
              <a:rPr lang="en-US" sz="2400" b="1" i="1" dirty="0" err="1" smtClean="0"/>
              <a:t>x</a:t>
            </a:r>
            <a:endParaRPr lang="en-US" sz="2400" b="1" i="1" dirty="0"/>
          </a:p>
        </p:txBody>
      </p:sp>
      <p:pic>
        <p:nvPicPr>
          <p:cNvPr id="30" name="Picture 4" descr="Image result for return to menu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val 30"/>
          <p:cNvSpPr/>
          <p:nvPr/>
        </p:nvSpPr>
        <p:spPr>
          <a:xfrm>
            <a:off x="3906106" y="1557900"/>
            <a:ext cx="366385" cy="552095"/>
          </a:xfrm>
          <a:prstGeom prst="ellipse">
            <a:avLst/>
          </a:prstGeom>
          <a:solidFill>
            <a:schemeClr val="accent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37439" y="1560424"/>
            <a:ext cx="515762" cy="511933"/>
          </a:xfrm>
          <a:prstGeom prst="ellipse">
            <a:avLst/>
          </a:prstGeom>
          <a:solidFill>
            <a:schemeClr val="accent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rved Down Arrow 2"/>
          <p:cNvSpPr/>
          <p:nvPr/>
        </p:nvSpPr>
        <p:spPr>
          <a:xfrm>
            <a:off x="4272491" y="1417638"/>
            <a:ext cx="1874992" cy="18256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2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1" grpId="0"/>
      <p:bldP spid="22" grpId="0" animBg="1"/>
      <p:bldP spid="29" grpId="0" animBg="1"/>
      <p:bldP spid="31" grpId="0" animBg="1"/>
      <p:bldP spid="32" grpId="0" animBg="1"/>
      <p:bldP spid="3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#67 (Problem Solving)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143000"/>
            <a:ext cx="89475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county assesses annual property taxes at a rate of 4% of the </a:t>
            </a:r>
          </a:p>
          <a:p>
            <a:r>
              <a:rPr lang="en-US" sz="2400" dirty="0" smtClean="0"/>
              <a:t>appraised value of the property.  A property is appraised for $120,000.</a:t>
            </a:r>
          </a:p>
          <a:p>
            <a:r>
              <a:rPr lang="en-US" sz="2400" dirty="0" smtClean="0"/>
              <a:t>What are the property taxes?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1000" y="2365100"/>
                <a:ext cx="3336363" cy="15099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accent1"/>
                    </a:solidFill>
                  </a:rPr>
                  <a:t>Proportion: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𝑷𝑨𝑹𝑻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𝑻𝑶𝑻𝑨𝑳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365100"/>
                <a:ext cx="3336363" cy="1509965"/>
              </a:xfrm>
              <a:prstGeom prst="rect">
                <a:avLst/>
              </a:prstGeom>
              <a:blipFill rotWithShape="1">
                <a:blip r:embed="rId4"/>
                <a:stretch>
                  <a:fillRect l="-4753" t="-5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876800" y="1941524"/>
            <a:ext cx="2958374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Total = $120,000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Percent = 4%</a:t>
            </a:r>
          </a:p>
          <a:p>
            <a:r>
              <a:rPr lang="en-US" sz="2400" b="1" dirty="0" smtClean="0"/>
              <a:t>Part is missing (Taxes)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1000" y="4080489"/>
                <a:ext cx="3506024" cy="1560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accent1"/>
                    </a:solidFill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𝟏𝟐𝟎</m:t>
                          </m:r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𝟎𝟎𝟎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080489"/>
                <a:ext cx="3506024" cy="1560299"/>
              </a:xfrm>
              <a:prstGeom prst="rect">
                <a:avLst/>
              </a:prstGeom>
              <a:blipFill>
                <a:blip r:embed="rId5"/>
                <a:stretch>
                  <a:fillRect l="-4522" t="-5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 rot="17107955">
            <a:off x="2073090" y="3658273"/>
            <a:ext cx="703664" cy="28435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4543131">
            <a:off x="1689012" y="3583609"/>
            <a:ext cx="749482" cy="31247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69571" y="3210080"/>
                <a:ext cx="4120039" cy="132343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/>
                  <a:t>Equation to solve:</a:t>
                </a:r>
              </a:p>
              <a:p>
                <a:r>
                  <a:rPr lang="en-US" sz="4000" b="1" dirty="0" smtClean="0"/>
                  <a:t>100</a:t>
                </a:r>
                <a:r>
                  <a:rPr lang="en-US" sz="4000" b="1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4000" b="1" dirty="0" smtClean="0"/>
                  <a:t> = 120000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4000" b="1" dirty="0" smtClean="0"/>
                  <a:t> 4</a:t>
                </a:r>
                <a:endParaRPr lang="en-US" sz="4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571" y="3210080"/>
                <a:ext cx="4120039" cy="1323439"/>
              </a:xfrm>
              <a:prstGeom prst="rect">
                <a:avLst/>
              </a:prstGeom>
              <a:blipFill rotWithShape="1">
                <a:blip r:embed="rId6"/>
                <a:stretch>
                  <a:fillRect l="-5333" t="-8295" r="-1481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5181600" y="5267737"/>
            <a:ext cx="324319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100</a:t>
            </a:r>
            <a:r>
              <a:rPr lang="en-US" sz="4000" b="1" dirty="0" smtClean="0">
                <a:solidFill>
                  <a:srgbClr val="FF0000"/>
                </a:solidFill>
              </a:rPr>
              <a:t>x</a:t>
            </a:r>
            <a:r>
              <a:rPr lang="en-US" sz="4000" b="1" dirty="0" smtClean="0"/>
              <a:t> = 480000</a:t>
            </a:r>
            <a:endParaRPr lang="en-US" sz="4000" b="1" dirty="0"/>
          </a:p>
        </p:txBody>
      </p:sp>
      <p:sp>
        <p:nvSpPr>
          <p:cNvPr id="21" name="Down Arrow 20"/>
          <p:cNvSpPr/>
          <p:nvPr/>
        </p:nvSpPr>
        <p:spPr>
          <a:xfrm>
            <a:off x="5860824" y="4546652"/>
            <a:ext cx="1131550" cy="75748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TextBox 21"/>
          <p:cNvSpPr txBox="1"/>
          <p:nvPr/>
        </p:nvSpPr>
        <p:spPr>
          <a:xfrm>
            <a:off x="2212458" y="5810510"/>
            <a:ext cx="2337499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x</a:t>
            </a:r>
            <a:r>
              <a:rPr lang="en-US" sz="4000" b="1" dirty="0" smtClean="0"/>
              <a:t> = $4,800</a:t>
            </a:r>
          </a:p>
        </p:txBody>
      </p:sp>
      <p:sp>
        <p:nvSpPr>
          <p:cNvPr id="23" name="Down Arrow 22"/>
          <p:cNvSpPr/>
          <p:nvPr/>
        </p:nvSpPr>
        <p:spPr>
          <a:xfrm rot="5400000">
            <a:off x="4384965" y="5808715"/>
            <a:ext cx="1131550" cy="75748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5" name="Group 14"/>
          <p:cNvGrpSpPr/>
          <p:nvPr/>
        </p:nvGrpSpPr>
        <p:grpSpPr>
          <a:xfrm>
            <a:off x="434741" y="5790844"/>
            <a:ext cx="1227756" cy="919843"/>
            <a:chOff x="6917944" y="5680638"/>
            <a:chExt cx="1227756" cy="919843"/>
          </a:xfrm>
        </p:grpSpPr>
        <p:pic>
          <p:nvPicPr>
            <p:cNvPr id="25" name="Picture 2" descr="Image result for video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944" y="5680638"/>
              <a:ext cx="1227756" cy="919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6935052" y="5855894"/>
              <a:ext cx="1131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hlinkClick r:id="rId8"/>
                </a:rPr>
                <a:t>Live 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hlinkClick r:id="rId8"/>
                </a:rPr>
                <a:t>example!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623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#67 (Alternative Method)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143000"/>
            <a:ext cx="89475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county assesses annual property taxes at a rate of 4% of the </a:t>
            </a:r>
          </a:p>
          <a:p>
            <a:r>
              <a:rPr lang="en-US" sz="2400" dirty="0" smtClean="0"/>
              <a:t>appraised value of the property.  A property is appraised for $120,000.</a:t>
            </a:r>
          </a:p>
          <a:p>
            <a:r>
              <a:rPr lang="en-US" sz="2400" dirty="0" smtClean="0"/>
              <a:t>What are the property taxes?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12334" y="2343329"/>
            <a:ext cx="2961195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Total = $120,000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Percent = 4%</a:t>
            </a:r>
          </a:p>
          <a:p>
            <a:r>
              <a:rPr lang="en-US" sz="2400" b="1" dirty="0" smtClean="0"/>
              <a:t>Taxes = 4% of 120,000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4080489"/>
            <a:ext cx="4798173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Solve: </a:t>
            </a:r>
            <a:r>
              <a:rPr lang="en-US" sz="4000" dirty="0" smtClean="0"/>
              <a:t>(0.04)(120,000)</a:t>
            </a:r>
            <a:endParaRPr lang="en-US" sz="4000" b="1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5334000" y="4080489"/>
            <a:ext cx="1986441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= $4,800</a:t>
            </a:r>
          </a:p>
        </p:txBody>
      </p:sp>
      <p:sp>
        <p:nvSpPr>
          <p:cNvPr id="15" name="Oval 14"/>
          <p:cNvSpPr/>
          <p:nvPr/>
        </p:nvSpPr>
        <p:spPr>
          <a:xfrm flipH="1">
            <a:off x="2192930" y="3087496"/>
            <a:ext cx="370649" cy="514421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38600" y="2434058"/>
            <a:ext cx="398352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of: </a:t>
            </a:r>
            <a:r>
              <a:rPr lang="en-US" sz="2800" b="1" dirty="0" smtClean="0"/>
              <a:t>key word for multiply!</a:t>
            </a:r>
            <a:endParaRPr lang="en-US" sz="28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6850132" y="5451664"/>
            <a:ext cx="1227756" cy="919843"/>
            <a:chOff x="6917944" y="5680638"/>
            <a:chExt cx="1227756" cy="919843"/>
          </a:xfrm>
        </p:grpSpPr>
        <p:pic>
          <p:nvPicPr>
            <p:cNvPr id="12" name="Picture 2" descr="Image result for vide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944" y="5680638"/>
              <a:ext cx="1227756" cy="919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6935052" y="5855894"/>
              <a:ext cx="1131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hlinkClick r:id="rId5"/>
                </a:rPr>
                <a:t>Live 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hlinkClick r:id="rId5"/>
                </a:rPr>
                <a:t>example!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220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22" grpId="0" animBg="1"/>
      <p:bldP spid="15" grpId="0" animBg="1"/>
      <p:bldP spid="24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Problem #68 (Problem Solving/Square Roots)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447800"/>
            <a:ext cx="840383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Television Sets: </a:t>
            </a:r>
            <a:r>
              <a:rPr lang="en-US" sz="2400" dirty="0" smtClean="0"/>
              <a:t>What does it mean to refer to a 20-in TV set or a </a:t>
            </a:r>
          </a:p>
          <a:p>
            <a:r>
              <a:rPr lang="en-US" sz="2400" dirty="0" smtClean="0"/>
              <a:t>25-in TV set?  Such units refer the diagonal of the screen.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a) </a:t>
            </a:r>
            <a:r>
              <a:rPr lang="en-US" sz="2400" dirty="0" smtClean="0"/>
              <a:t>A 15-in TV set also has a width of 12 inches. What is its height?</a:t>
            </a:r>
          </a:p>
          <a:p>
            <a:endParaRPr lang="en-US" sz="2400" dirty="0"/>
          </a:p>
          <a:p>
            <a:r>
              <a:rPr lang="en-US" sz="2400" b="1" dirty="0" smtClean="0"/>
              <a:t>b) </a:t>
            </a:r>
            <a:r>
              <a:rPr lang="en-US" sz="2400" dirty="0" smtClean="0"/>
              <a:t>A 20-in </a:t>
            </a:r>
            <a:r>
              <a:rPr lang="en-US" sz="2400" dirty="0"/>
              <a:t>TV set also has a width of </a:t>
            </a:r>
            <a:r>
              <a:rPr lang="en-US" sz="2400" dirty="0" smtClean="0"/>
              <a:t>16 </a:t>
            </a:r>
            <a:r>
              <a:rPr lang="en-US" sz="2400" dirty="0"/>
              <a:t>inches. </a:t>
            </a:r>
            <a:r>
              <a:rPr lang="en-US" sz="2400" dirty="0" smtClean="0"/>
              <a:t>What </a:t>
            </a:r>
            <a:r>
              <a:rPr lang="en-US" sz="2400" dirty="0"/>
              <a:t>is its height?</a:t>
            </a:r>
          </a:p>
          <a:p>
            <a:endParaRPr lang="en-US" sz="2400" dirty="0"/>
          </a:p>
        </p:txBody>
      </p:sp>
      <p:pic>
        <p:nvPicPr>
          <p:cNvPr id="2050" name="Picture 2" descr="Image result for tv scre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61" y="3733800"/>
            <a:ext cx="47625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>
            <a:off x="166461" y="3766457"/>
            <a:ext cx="4710341" cy="271054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Triangle 10"/>
          <p:cNvSpPr/>
          <p:nvPr/>
        </p:nvSpPr>
        <p:spPr>
          <a:xfrm flipH="1">
            <a:off x="166461" y="3826328"/>
            <a:ext cx="4688570" cy="2650672"/>
          </a:xfrm>
          <a:prstGeom prst="rtTriangle">
            <a:avLst/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9816013">
            <a:off x="1936401" y="4461497"/>
            <a:ext cx="149399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Diagonal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940454" y="3957789"/>
            <a:ext cx="3649589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Right Triangle</a:t>
            </a:r>
          </a:p>
          <a:p>
            <a:pPr algn="ctr"/>
            <a:r>
              <a:rPr lang="en-US" sz="2800" b="1" dirty="0" smtClean="0"/>
              <a:t>a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 + b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 = c</a:t>
            </a:r>
            <a:r>
              <a:rPr lang="en-US" sz="2800" b="1" baseline="30000" dirty="0" smtClean="0"/>
              <a:t>2</a:t>
            </a:r>
          </a:p>
          <a:p>
            <a:pPr algn="ctr"/>
            <a:r>
              <a:rPr lang="en-US" sz="2800" dirty="0" smtClean="0"/>
              <a:t>(</a:t>
            </a:r>
            <a:r>
              <a:rPr lang="en-US" sz="2800" i="1" dirty="0" smtClean="0"/>
              <a:t>Pythagorean Theorem)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 rot="19776381">
            <a:off x="2163001" y="4853821"/>
            <a:ext cx="1975669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Hypotenuse</a:t>
            </a:r>
          </a:p>
          <a:p>
            <a:pPr algn="ctr"/>
            <a:r>
              <a:rPr lang="en-US" sz="2800" b="1" dirty="0"/>
              <a:t>c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0" y="5608618"/>
            <a:ext cx="5100114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Diagonal of TV = </a:t>
            </a:r>
          </a:p>
          <a:p>
            <a:pPr algn="ctr"/>
            <a:r>
              <a:rPr lang="en-US" sz="3200" b="1" dirty="0" smtClean="0"/>
              <a:t>Hypotenuse of Right Triangle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4000933" y="4707320"/>
            <a:ext cx="116397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Height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057399" y="5953780"/>
            <a:ext cx="110799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Width</a:t>
            </a:r>
            <a:endParaRPr lang="en-US" sz="2800" b="1" dirty="0"/>
          </a:p>
        </p:txBody>
      </p:sp>
      <p:pic>
        <p:nvPicPr>
          <p:cNvPr id="1026" name="Picture 2" descr="Image result for tv se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337" y="195145"/>
            <a:ext cx="1534502" cy="125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63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Problem #68 (Problem Solving/Square Roots) </a:t>
            </a:r>
            <a:r>
              <a:rPr lang="en-US" b="1" dirty="0" smtClean="0">
                <a:solidFill>
                  <a:srgbClr val="FF0000"/>
                </a:solidFill>
              </a:rPr>
              <a:t>PART 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447800"/>
            <a:ext cx="83220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Television Sets: </a:t>
            </a:r>
            <a:r>
              <a:rPr lang="en-US" sz="2400" dirty="0" smtClean="0"/>
              <a:t>What does it mean to refer to a 20-in TV set or a </a:t>
            </a:r>
          </a:p>
          <a:p>
            <a:r>
              <a:rPr lang="en-US" sz="2400" dirty="0" smtClean="0"/>
              <a:t>25-in TV set?  Such units refer the diagonal of the screen.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a) </a:t>
            </a:r>
            <a:r>
              <a:rPr lang="en-US" sz="2400" dirty="0" smtClean="0"/>
              <a:t>A 15-in TV set also has a width of 12 inches. What is its height?</a:t>
            </a:r>
          </a:p>
        </p:txBody>
      </p:sp>
      <p:sp>
        <p:nvSpPr>
          <p:cNvPr id="19" name="Right Triangle 18"/>
          <p:cNvSpPr/>
          <p:nvPr/>
        </p:nvSpPr>
        <p:spPr>
          <a:xfrm flipH="1">
            <a:off x="166461" y="3826328"/>
            <a:ext cx="4688570" cy="2650672"/>
          </a:xfrm>
          <a:prstGeom prst="rtTriangle">
            <a:avLst/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9816013">
            <a:off x="2383581" y="4752935"/>
            <a:ext cx="91242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15 in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522527" y="6215390"/>
            <a:ext cx="91242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12 in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680143" y="4890054"/>
            <a:ext cx="34977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6461" y="3334434"/>
            <a:ext cx="3961854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Solve: </a:t>
            </a:r>
            <a:r>
              <a:rPr lang="en-US" sz="3600" dirty="0"/>
              <a:t>b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 </a:t>
            </a:r>
            <a:r>
              <a:rPr lang="en-US" sz="3600" dirty="0" smtClean="0"/>
              <a:t>+ 12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 = 15</a:t>
            </a:r>
            <a:r>
              <a:rPr lang="en-US" sz="3600" baseline="30000" dirty="0" smtClean="0"/>
              <a:t>2</a:t>
            </a:r>
            <a:endParaRPr lang="en-US" sz="3600" b="1" dirty="0"/>
          </a:p>
        </p:txBody>
      </p:sp>
      <p:sp>
        <p:nvSpPr>
          <p:cNvPr id="24" name="Down Arrow 23"/>
          <p:cNvSpPr/>
          <p:nvPr/>
        </p:nvSpPr>
        <p:spPr>
          <a:xfrm rot="16200000">
            <a:off x="4114368" y="3213117"/>
            <a:ext cx="1131550" cy="75748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TextBox 24"/>
          <p:cNvSpPr txBox="1"/>
          <p:nvPr/>
        </p:nvSpPr>
        <p:spPr>
          <a:xfrm>
            <a:off x="5181600" y="3268691"/>
            <a:ext cx="2861681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b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 </a:t>
            </a:r>
            <a:r>
              <a:rPr lang="en-US" sz="3600" dirty="0" smtClean="0"/>
              <a:t>+ 144 = 225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3961715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–144 </a:t>
            </a:r>
            <a:endParaRPr lang="en-US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032774" y="3957855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–144 </a:t>
            </a:r>
            <a:endParaRPr lang="en-US" sz="2800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5802278" y="3214261"/>
            <a:ext cx="942686" cy="1212384"/>
            <a:chOff x="5105400" y="2105354"/>
            <a:chExt cx="942686" cy="942646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5105400" y="2194402"/>
              <a:ext cx="942686" cy="85359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5141794" y="2105354"/>
              <a:ext cx="839906" cy="94264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5994979" y="4566888"/>
            <a:ext cx="1598515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/>
              <a:t>b</a:t>
            </a:r>
            <a:r>
              <a:rPr lang="en-US" sz="3600" b="1" baseline="30000" dirty="0" smtClean="0"/>
              <a:t>2</a:t>
            </a:r>
            <a:r>
              <a:rPr lang="en-US" sz="3600" dirty="0" smtClean="0"/>
              <a:t>  </a:t>
            </a:r>
            <a:r>
              <a:rPr lang="en-US" sz="3600" dirty="0" smtClean="0"/>
              <a:t>= 81</a:t>
            </a:r>
            <a:endParaRPr lang="en-US" sz="3600" b="1" dirty="0"/>
          </a:p>
        </p:txBody>
      </p:sp>
      <p:sp>
        <p:nvSpPr>
          <p:cNvPr id="31" name="Rectangle 30"/>
          <p:cNvSpPr/>
          <p:nvPr/>
        </p:nvSpPr>
        <p:spPr>
          <a:xfrm>
            <a:off x="7032775" y="3232623"/>
            <a:ext cx="968828" cy="1194021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5340788" y="5213219"/>
                <a:ext cx="2926057" cy="69858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/>
                  <a:t>b</a:t>
                </a:r>
                <a:r>
                  <a:rPr lang="en-US" sz="3600" dirty="0" smtClean="0"/>
                  <a:t>  </a:t>
                </a:r>
                <a:r>
                  <a:rPr lang="en-US" sz="3600" dirty="0" smtClean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/>
                          </a:rPr>
                          <m:t>81</m:t>
                        </m:r>
                      </m:e>
                    </m:rad>
                  </m:oMath>
                </a14:m>
                <a:r>
                  <a:rPr lang="en-US" sz="3600" b="1" dirty="0" smtClean="0"/>
                  <a:t> = 9 in</a:t>
                </a:r>
                <a:endParaRPr lang="en-US" sz="3600" b="1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788" y="5213219"/>
                <a:ext cx="2926057" cy="698589"/>
              </a:xfrm>
              <a:prstGeom prst="rect">
                <a:avLst/>
              </a:prstGeom>
              <a:blipFill>
                <a:blip r:embed="rId2"/>
                <a:stretch>
                  <a:fillRect l="-5556" t="-2479" r="-4527" b="-28099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 flipH="1">
            <a:off x="7032774" y="5213219"/>
            <a:ext cx="1349225" cy="719017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4" descr="Image result for return to menu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7768121" y="5932236"/>
            <a:ext cx="1227756" cy="919843"/>
            <a:chOff x="6917944" y="5680638"/>
            <a:chExt cx="1227756" cy="919843"/>
          </a:xfrm>
        </p:grpSpPr>
        <p:pic>
          <p:nvPicPr>
            <p:cNvPr id="36" name="Picture 2" descr="Image result for vide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944" y="5680638"/>
              <a:ext cx="1227756" cy="919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6935052" y="5855894"/>
              <a:ext cx="1131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hlinkClick r:id="rId6"/>
                </a:rPr>
                <a:t>Live 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hlinkClick r:id="rId6"/>
                </a:rPr>
                <a:t>example!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983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3" grpId="0" animBg="1"/>
      <p:bldP spid="24" grpId="0" animBg="1"/>
      <p:bldP spid="25" grpId="0" animBg="1"/>
      <p:bldP spid="6" grpId="0"/>
      <p:bldP spid="26" grpId="0"/>
      <p:bldP spid="30" grpId="0" animBg="1"/>
      <p:bldP spid="31" grpId="0" animBg="1"/>
      <p:bldP spid="32" grpId="0" animBg="1"/>
      <p:bldP spid="33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Problem #68 (Problem Solving/Square Roots) </a:t>
            </a:r>
            <a:r>
              <a:rPr lang="en-US" b="1" dirty="0">
                <a:solidFill>
                  <a:srgbClr val="FF0000"/>
                </a:solidFill>
              </a:rPr>
              <a:t>PART B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447800"/>
            <a:ext cx="83220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Television Sets: </a:t>
            </a:r>
            <a:r>
              <a:rPr lang="en-US" sz="2400" dirty="0" smtClean="0"/>
              <a:t>What does it mean to refer to a 20-in TV set or a </a:t>
            </a:r>
          </a:p>
          <a:p>
            <a:r>
              <a:rPr lang="en-US" sz="2400" dirty="0" smtClean="0"/>
              <a:t>25-in TV set?  Such units refer the diagonal of the screen.</a:t>
            </a:r>
          </a:p>
          <a:p>
            <a:endParaRPr lang="en-US" sz="2400" b="1" dirty="0" smtClean="0"/>
          </a:p>
          <a:p>
            <a:r>
              <a:rPr lang="en-US" sz="2400" b="1" dirty="0"/>
              <a:t>b</a:t>
            </a:r>
            <a:r>
              <a:rPr lang="en-US" sz="2400" b="1" dirty="0" smtClean="0"/>
              <a:t>) </a:t>
            </a:r>
            <a:r>
              <a:rPr lang="en-US" sz="2400" dirty="0" smtClean="0"/>
              <a:t>A 20-in TV set also has a width of 16 inches. What is its height?</a:t>
            </a:r>
          </a:p>
        </p:txBody>
      </p:sp>
      <p:sp>
        <p:nvSpPr>
          <p:cNvPr id="19" name="Right Triangle 18"/>
          <p:cNvSpPr/>
          <p:nvPr/>
        </p:nvSpPr>
        <p:spPr>
          <a:xfrm flipH="1">
            <a:off x="166461" y="3826328"/>
            <a:ext cx="4688570" cy="2650672"/>
          </a:xfrm>
          <a:prstGeom prst="rtTriangle">
            <a:avLst/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9816013">
            <a:off x="2383581" y="4752935"/>
            <a:ext cx="91242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20 in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522527" y="6215390"/>
            <a:ext cx="91242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16 in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680143" y="4890054"/>
            <a:ext cx="34977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6461" y="3334434"/>
            <a:ext cx="3920176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Solve: </a:t>
            </a:r>
            <a:r>
              <a:rPr lang="en-US" sz="3600" dirty="0" smtClean="0"/>
              <a:t>x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 + 16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 = 20</a:t>
            </a:r>
            <a:r>
              <a:rPr lang="en-US" sz="3600" baseline="30000" dirty="0" smtClean="0"/>
              <a:t>2</a:t>
            </a:r>
            <a:endParaRPr lang="en-US" sz="3600" b="1" dirty="0"/>
          </a:p>
        </p:txBody>
      </p:sp>
      <p:sp>
        <p:nvSpPr>
          <p:cNvPr id="24" name="Down Arrow 23"/>
          <p:cNvSpPr/>
          <p:nvPr/>
        </p:nvSpPr>
        <p:spPr>
          <a:xfrm rot="16200000">
            <a:off x="4114368" y="3213117"/>
            <a:ext cx="1131550" cy="75748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TextBox 24"/>
          <p:cNvSpPr txBox="1"/>
          <p:nvPr/>
        </p:nvSpPr>
        <p:spPr>
          <a:xfrm>
            <a:off x="5181600" y="3268691"/>
            <a:ext cx="2820003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x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 + 256 = 400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3961715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–256 </a:t>
            </a:r>
            <a:endParaRPr lang="en-US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032774" y="3957855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–256 </a:t>
            </a:r>
            <a:endParaRPr lang="en-US" sz="2800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5802278" y="3214261"/>
            <a:ext cx="942686" cy="1212384"/>
            <a:chOff x="5105400" y="2105354"/>
            <a:chExt cx="942686" cy="942646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5105400" y="2194402"/>
              <a:ext cx="942686" cy="85359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5141794" y="2105354"/>
              <a:ext cx="839906" cy="94264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5994979" y="4566888"/>
            <a:ext cx="1795684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x</a:t>
            </a:r>
            <a:r>
              <a:rPr lang="en-US" sz="3600" b="1" baseline="30000" dirty="0" smtClean="0"/>
              <a:t>2</a:t>
            </a:r>
            <a:r>
              <a:rPr lang="en-US" sz="3600" dirty="0" smtClean="0"/>
              <a:t>  = 144</a:t>
            </a:r>
            <a:endParaRPr lang="en-US" sz="3600" b="1" dirty="0"/>
          </a:p>
        </p:txBody>
      </p:sp>
      <p:sp>
        <p:nvSpPr>
          <p:cNvPr id="31" name="Rectangle 30"/>
          <p:cNvSpPr/>
          <p:nvPr/>
        </p:nvSpPr>
        <p:spPr>
          <a:xfrm>
            <a:off x="6998860" y="3268691"/>
            <a:ext cx="968828" cy="1194021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40788" y="5213219"/>
                <a:ext cx="3378104" cy="70038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/>
                  <a:t>x</a:t>
                </a:r>
                <a:r>
                  <a:rPr lang="en-US" sz="3600" dirty="0" smtClean="0"/>
                  <a:t>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/>
                          </a:rPr>
                          <m:t>144</m:t>
                        </m:r>
                      </m:e>
                    </m:rad>
                  </m:oMath>
                </a14:m>
                <a:r>
                  <a:rPr lang="en-US" sz="3600" b="1" dirty="0" smtClean="0"/>
                  <a:t> = 12 in</a:t>
                </a:r>
                <a:endParaRPr lang="en-US" sz="36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788" y="5213219"/>
                <a:ext cx="3378104" cy="700385"/>
              </a:xfrm>
              <a:prstGeom prst="rect">
                <a:avLst/>
              </a:prstGeom>
              <a:blipFill rotWithShape="1">
                <a:blip r:embed="rId2"/>
                <a:stretch>
                  <a:fillRect l="-4821" t="-1653" r="-3750" b="-28926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 flipH="1">
            <a:off x="7483274" y="5249088"/>
            <a:ext cx="1349225" cy="719017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4" descr="Image result for return to menu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3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3" grpId="0" animBg="1"/>
      <p:bldP spid="24" grpId="0" animBg="1"/>
      <p:bldP spid="25" grpId="0" animBg="1"/>
      <p:bldP spid="6" grpId="0"/>
      <p:bldP spid="26" grpId="0"/>
      <p:bldP spid="30" grpId="0" animBg="1"/>
      <p:bldP spid="31" grpId="0" animBg="1"/>
      <p:bldP spid="32" grpId="0" animBg="1"/>
      <p:bldP spid="33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Pythagorean Triples</a:t>
            </a:r>
            <a:endParaRPr lang="en-US" b="1" dirty="0"/>
          </a:p>
        </p:txBody>
      </p:sp>
      <p:pic>
        <p:nvPicPr>
          <p:cNvPr id="4098" name="Picture 2" descr="Image result for pythagorean tri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57" y="1143000"/>
            <a:ext cx="6549104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191000"/>
            <a:ext cx="40281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Common Pythagorean Values:</a:t>
            </a:r>
          </a:p>
          <a:p>
            <a:r>
              <a:rPr lang="en-US" sz="2400" b="1" dirty="0" smtClean="0"/>
              <a:t>1) </a:t>
            </a:r>
            <a:r>
              <a:rPr lang="en-US" sz="2400" dirty="0" smtClean="0"/>
              <a:t>3, 4, 5</a:t>
            </a:r>
          </a:p>
          <a:p>
            <a:r>
              <a:rPr lang="en-US" sz="2400" b="1" dirty="0" smtClean="0"/>
              <a:t>2) </a:t>
            </a:r>
            <a:r>
              <a:rPr lang="en-US" sz="2400" dirty="0" smtClean="0"/>
              <a:t>5, 12, 13</a:t>
            </a:r>
          </a:p>
          <a:p>
            <a:r>
              <a:rPr lang="en-US" sz="2400" b="1" dirty="0" smtClean="0"/>
              <a:t>3) </a:t>
            </a:r>
            <a:r>
              <a:rPr lang="en-US" sz="2400" dirty="0" smtClean="0"/>
              <a:t>8, 15, 17</a:t>
            </a:r>
          </a:p>
          <a:p>
            <a:r>
              <a:rPr lang="en-US" sz="2400" b="1" dirty="0" smtClean="0"/>
              <a:t>4) </a:t>
            </a:r>
            <a:r>
              <a:rPr lang="en-US" sz="2400" dirty="0" smtClean="0"/>
              <a:t>7, 24, 25</a:t>
            </a:r>
          </a:p>
          <a:p>
            <a:r>
              <a:rPr lang="en-US" sz="2400" b="1" dirty="0" smtClean="0"/>
              <a:t>5) </a:t>
            </a:r>
            <a:r>
              <a:rPr lang="en-US" sz="2400" dirty="0" smtClean="0"/>
              <a:t>9, 40, 41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5181600"/>
            <a:ext cx="3150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&amp; Their Multiples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9930" y="4158343"/>
            <a:ext cx="157447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Times 3:</a:t>
            </a:r>
          </a:p>
          <a:p>
            <a:r>
              <a:rPr lang="en-US" sz="2400" b="1" dirty="0" smtClean="0"/>
              <a:t>1) </a:t>
            </a:r>
            <a:r>
              <a:rPr lang="en-US" sz="2400" dirty="0"/>
              <a:t>9</a:t>
            </a:r>
            <a:r>
              <a:rPr lang="en-US" sz="2400" dirty="0" smtClean="0"/>
              <a:t>, 12, 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9930" y="5021997"/>
            <a:ext cx="1729961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Times 4:</a:t>
            </a:r>
          </a:p>
          <a:p>
            <a:r>
              <a:rPr lang="en-US" sz="2400" b="1" dirty="0" smtClean="0"/>
              <a:t>1) </a:t>
            </a:r>
            <a:r>
              <a:rPr lang="en-US" sz="2400" dirty="0" smtClean="0"/>
              <a:t>12, 16, 20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69930" y="5867400"/>
            <a:ext cx="2040943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Times 10:</a:t>
            </a:r>
          </a:p>
          <a:p>
            <a:r>
              <a:rPr lang="en-US" sz="2400" b="1" dirty="0"/>
              <a:t>2</a:t>
            </a:r>
            <a:r>
              <a:rPr lang="en-US" sz="2400" b="1" dirty="0" smtClean="0"/>
              <a:t>) </a:t>
            </a:r>
            <a:r>
              <a:rPr lang="en-US" sz="2400" dirty="0" smtClean="0"/>
              <a:t>50, 120, 130</a:t>
            </a:r>
          </a:p>
        </p:txBody>
      </p:sp>
      <p:pic>
        <p:nvPicPr>
          <p:cNvPr id="10" name="Picture 4" descr="Image result for return to menu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0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03553"/>
            <a:ext cx="7620000" cy="1214085"/>
          </a:xfrm>
        </p:spPr>
        <p:txBody>
          <a:bodyPr/>
          <a:lstStyle/>
          <a:p>
            <a:r>
              <a:rPr lang="en-US" b="1" dirty="0" smtClean="0"/>
              <a:t>Problem #69 (Problem Solving)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143000"/>
            <a:ext cx="8476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People drive, on average, 11,400 miles per year.  About how many </a:t>
            </a:r>
          </a:p>
          <a:p>
            <a:r>
              <a:rPr lang="en-US" sz="2400" dirty="0" smtClean="0"/>
              <a:t>miles each week is that?  </a:t>
            </a:r>
            <a:r>
              <a:rPr lang="en-US" sz="2400" b="1" dirty="0" smtClean="0"/>
              <a:t>Round to the nearest tenth.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2062976"/>
            <a:ext cx="5386731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NOTE: 1 year = </a:t>
            </a:r>
            <a:r>
              <a:rPr lang="en-US" sz="4000" b="1" dirty="0" smtClean="0">
                <a:solidFill>
                  <a:srgbClr val="FF0000"/>
                </a:solidFill>
              </a:rPr>
              <a:t>52</a:t>
            </a:r>
            <a:r>
              <a:rPr lang="en-US" sz="4000" b="1" dirty="0" smtClean="0"/>
              <a:t> weeks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5800" y="3352800"/>
                <a:ext cx="2022220" cy="124482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/>
                            </a:rPr>
                            <m:t>𝟏𝟏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𝟒𝟎𝟎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𝟓𝟐</m:t>
                          </m:r>
                        </m:den>
                      </m:f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352800"/>
                <a:ext cx="2022220" cy="12448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000" y="3369953"/>
                <a:ext cx="5020926" cy="132343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/>
                  <a:t>= 219.23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sz="4000" b="1" dirty="0" smtClean="0"/>
                  <a:t> 219.2 miles</a:t>
                </a:r>
              </a:p>
              <a:p>
                <a:pPr algn="ctr"/>
                <a:r>
                  <a:rPr lang="en-US" sz="4000" b="1" dirty="0" smtClean="0"/>
                  <a:t>per week</a:t>
                </a:r>
                <a:endParaRPr lang="en-US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369953"/>
                <a:ext cx="5020926" cy="1323439"/>
              </a:xfrm>
              <a:prstGeom prst="rect">
                <a:avLst/>
              </a:prstGeom>
              <a:blipFill rotWithShape="1">
                <a:blip r:embed="rId5"/>
                <a:stretch>
                  <a:fillRect l="-4248" t="-8295" r="-2913" b="-18894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05343" y="4630285"/>
            <a:ext cx="2783134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Long divide!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6914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04367"/>
            <a:ext cx="7620000" cy="1213271"/>
          </a:xfrm>
        </p:spPr>
        <p:txBody>
          <a:bodyPr/>
          <a:lstStyle/>
          <a:p>
            <a:r>
              <a:rPr lang="en-US" b="1" dirty="0" smtClean="0"/>
              <a:t>Problem #70 (Problem Solving)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143000"/>
            <a:ext cx="8481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woman earns $2600 per month and budgets $338 per month for</a:t>
            </a:r>
          </a:p>
          <a:p>
            <a:r>
              <a:rPr lang="en-US" sz="2400" dirty="0" smtClean="0"/>
              <a:t>food. What percent of her monthly income is spent on food?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400" y="2133600"/>
                <a:ext cx="1946367" cy="124649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/>
                            </a:rPr>
                            <m:t>𝑷𝑨𝑹𝑻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𝑻𝑶𝑻𝑨𝑳</m:t>
                          </m:r>
                        </m:den>
                      </m:f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133600"/>
                <a:ext cx="1946367" cy="12464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32166" y="2054776"/>
                <a:ext cx="1898277" cy="129266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latin typeface="Cambria Math"/>
                          </a:rPr>
                          <m:t>𝟑𝟑𝟖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𝟐𝟔𝟎𝟎</m:t>
                        </m:r>
                      </m:den>
                    </m:f>
                  </m:oMath>
                </a14:m>
                <a:endParaRPr lang="en-US" sz="5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166" y="2054776"/>
                <a:ext cx="1898277" cy="1292662"/>
              </a:xfrm>
              <a:prstGeom prst="rect">
                <a:avLst/>
              </a:prstGeom>
              <a:blipFill rotWithShape="1">
                <a:blip r:embed="rId5"/>
                <a:stretch>
                  <a:fillRect l="-17363" b="-15094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085773" y="4286071"/>
            <a:ext cx="2462534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= 13%</a:t>
            </a:r>
            <a:endParaRPr lang="en-US" sz="7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24400" y="2110516"/>
                <a:ext cx="1898277" cy="129266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latin typeface="Cambria Math"/>
                          </a:rPr>
                          <m:t>𝟏𝟔𝟗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𝟏𝟑𝟎𝟎</m:t>
                        </m:r>
                      </m:den>
                    </m:f>
                  </m:oMath>
                </a14:m>
                <a:endParaRPr lang="en-US" sz="5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110516"/>
                <a:ext cx="1898277" cy="1292662"/>
              </a:xfrm>
              <a:prstGeom prst="rect">
                <a:avLst/>
              </a:prstGeom>
              <a:blipFill rotWithShape="1">
                <a:blip r:embed="rId6"/>
                <a:stretch>
                  <a:fillRect l="-17042" b="-15094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15087" y="2133600"/>
                <a:ext cx="1595309" cy="129266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latin typeface="Cambria Math"/>
                          </a:rPr>
                          <m:t>𝟏𝟑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𝟏𝟎𝟎</m:t>
                        </m:r>
                      </m:den>
                    </m:f>
                  </m:oMath>
                </a14:m>
                <a:endParaRPr lang="en-US" sz="5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087" y="2133600"/>
                <a:ext cx="1595309" cy="1292662"/>
              </a:xfrm>
              <a:prstGeom prst="rect">
                <a:avLst/>
              </a:prstGeom>
              <a:blipFill rotWithShape="1">
                <a:blip r:embed="rId7"/>
                <a:stretch>
                  <a:fillRect l="-20229" b="-15094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58596" y="2185933"/>
                <a:ext cx="569387" cy="46166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US" sz="2400" dirty="0" smtClean="0"/>
                  <a:t>2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596" y="2185933"/>
                <a:ext cx="569387" cy="461665"/>
              </a:xfrm>
              <a:prstGeom prst="rect">
                <a:avLst/>
              </a:prstGeom>
              <a:blipFill rotWithShape="1">
                <a:blip r:embed="rId8"/>
                <a:stretch>
                  <a:fillRect t="-10667" r="-15054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58596" y="2966987"/>
                <a:ext cx="569387" cy="46166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US" sz="2400" dirty="0" smtClean="0"/>
                  <a:t>2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596" y="2966987"/>
                <a:ext cx="569387" cy="461665"/>
              </a:xfrm>
              <a:prstGeom prst="rect">
                <a:avLst/>
              </a:prstGeom>
              <a:blipFill rotWithShape="1">
                <a:blip r:embed="rId9"/>
                <a:stretch>
                  <a:fillRect t="-10667" r="-15054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18992" y="2196036"/>
                <a:ext cx="891078" cy="46166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÷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13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992" y="2196036"/>
                <a:ext cx="891078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45448" y="2966987"/>
                <a:ext cx="891078" cy="46166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÷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13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448" y="2966987"/>
                <a:ext cx="891078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 flipH="1">
            <a:off x="1517468" y="1558497"/>
            <a:ext cx="1125585" cy="415500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1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9" grpId="0"/>
      <p:bldP spid="10" grpId="0"/>
      <p:bldP spid="3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MyMathLab Tips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1290935"/>
            <a:ext cx="522264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Pay careful attention to all instructions!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8"/>
          <a:stretch/>
        </p:blipFill>
        <p:spPr bwMode="auto">
          <a:xfrm>
            <a:off x="1121228" y="1832036"/>
            <a:ext cx="555171" cy="70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1" y="2514600"/>
            <a:ext cx="3402238" cy="48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73476" y="1819056"/>
                <a:ext cx="437940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476" y="1819056"/>
                <a:ext cx="437940" cy="7838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205056" y="1699346"/>
            <a:ext cx="942686" cy="1212384"/>
            <a:chOff x="5105400" y="2105354"/>
            <a:chExt cx="942686" cy="942646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5105400" y="2194402"/>
              <a:ext cx="942686" cy="85359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5141794" y="2105354"/>
              <a:ext cx="839906" cy="94264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38144" y="1909817"/>
                <a:ext cx="9204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𝟎</m:t>
                      </m:r>
                      <m:r>
                        <a:rPr lang="en-US" sz="2400" b="1" i="1" smtClean="0">
                          <a:latin typeface="Cambria Math"/>
                        </a:rPr>
                        <m:t>.</m:t>
                      </m:r>
                      <m:r>
                        <a:rPr lang="en-US" sz="2400" b="1" i="1" smtClean="0">
                          <a:latin typeface="Cambria Math"/>
                        </a:rPr>
                        <m:t>𝟕𝟓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144" y="1909817"/>
                <a:ext cx="92044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2667000" y="1752600"/>
            <a:ext cx="1164772" cy="831384"/>
            <a:chOff x="1121228" y="4038600"/>
            <a:chExt cx="1164772" cy="831384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1594536" y="4038600"/>
              <a:ext cx="691464" cy="831384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1121228" y="4572000"/>
              <a:ext cx="503781" cy="297984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1" y="3439886"/>
            <a:ext cx="395427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573476" y="4191000"/>
                <a:ext cx="8066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𝟏𝟏𝟎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476" y="4191000"/>
                <a:ext cx="806631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1495458" y="3367094"/>
            <a:ext cx="942686" cy="1212384"/>
            <a:chOff x="5105400" y="2105354"/>
            <a:chExt cx="942686" cy="942646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5105400" y="2194402"/>
              <a:ext cx="942686" cy="85359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5141794" y="2105354"/>
              <a:ext cx="839906" cy="94264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533986" y="4153484"/>
                <a:ext cx="11047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𝟏𝟎𝟗</m:t>
                      </m:r>
                      <m:r>
                        <a:rPr lang="en-US" sz="2400" b="1" i="1" smtClean="0">
                          <a:latin typeface="Cambria Math"/>
                        </a:rPr>
                        <m:t>.</m:t>
                      </m:r>
                      <m:r>
                        <a:rPr lang="en-US" sz="2400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986" y="4153484"/>
                <a:ext cx="1104790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3449104" y="3748094"/>
            <a:ext cx="1164772" cy="831384"/>
            <a:chOff x="1121228" y="4038600"/>
            <a:chExt cx="1164772" cy="831384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1594536" y="4038600"/>
              <a:ext cx="691464" cy="831384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1121228" y="4572000"/>
              <a:ext cx="503781" cy="297984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87" y="4953000"/>
            <a:ext cx="839560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792446" y="4985657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446" y="4985657"/>
                <a:ext cx="437940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1398813" y="4841130"/>
            <a:ext cx="942686" cy="1212384"/>
            <a:chOff x="5105400" y="2105354"/>
            <a:chExt cx="942686" cy="942646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5105400" y="2194402"/>
              <a:ext cx="942686" cy="85359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5141794" y="2105354"/>
              <a:ext cx="839906" cy="94264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767465" y="4960124"/>
                <a:ext cx="9925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(</m:t>
                      </m:r>
                      <m:r>
                        <a:rPr lang="en-US" sz="2400" b="1" i="1" smtClean="0">
                          <a:latin typeface="Cambria Math"/>
                        </a:rPr>
                        <m:t>𝟎</m:t>
                      </m:r>
                      <m:r>
                        <a:rPr lang="en-US" sz="2400" b="1" i="1" smtClean="0">
                          <a:latin typeface="Cambria Math"/>
                        </a:rPr>
                        <m:t>, </m:t>
                      </m:r>
                      <m:r>
                        <a:rPr lang="en-US" sz="2400" b="1" i="1" smtClean="0">
                          <a:latin typeface="Cambria Math"/>
                        </a:rPr>
                        <m:t>𝟑</m:t>
                      </m:r>
                      <m:r>
                        <a:rPr lang="en-US" sz="24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465" y="4960124"/>
                <a:ext cx="992579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1840" r="-1227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3638776" y="4652665"/>
            <a:ext cx="1164772" cy="831384"/>
            <a:chOff x="1121228" y="4038600"/>
            <a:chExt cx="1164772" cy="831384"/>
          </a:xfrm>
        </p:grpSpPr>
        <p:cxnSp>
          <p:nvCxnSpPr>
            <p:cNvPr id="40" name="Straight Connector 39"/>
            <p:cNvCxnSpPr/>
            <p:nvPr/>
          </p:nvCxnSpPr>
          <p:spPr>
            <a:xfrm flipH="1">
              <a:off x="1594536" y="4038600"/>
              <a:ext cx="691464" cy="831384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1121228" y="4572000"/>
              <a:ext cx="503781" cy="297984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144" y="1832036"/>
            <a:ext cx="4275995" cy="83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251153" y="2406800"/>
                <a:ext cx="8066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𝟏𝟏𝟎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153" y="2406800"/>
                <a:ext cx="806631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4253394" y="1855277"/>
            <a:ext cx="942686" cy="1212384"/>
            <a:chOff x="5105400" y="2105354"/>
            <a:chExt cx="942686" cy="942646"/>
          </a:xfrm>
        </p:grpSpPr>
        <p:cxnSp>
          <p:nvCxnSpPr>
            <p:cNvPr id="45" name="Straight Connector 44"/>
            <p:cNvCxnSpPr/>
            <p:nvPr/>
          </p:nvCxnSpPr>
          <p:spPr>
            <a:xfrm flipH="1">
              <a:off x="5105400" y="2194402"/>
              <a:ext cx="942686" cy="85359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 flipV="1">
              <a:off x="5141794" y="2105354"/>
              <a:ext cx="839906" cy="94264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410200" y="2342328"/>
                <a:ext cx="12891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𝟏𝟎𝟗</m:t>
                      </m:r>
                      <m:r>
                        <a:rPr lang="en-US" sz="2400" b="1" i="1" smtClean="0">
                          <a:latin typeface="Cambria Math"/>
                        </a:rPr>
                        <m:t>.</m:t>
                      </m:r>
                      <m:r>
                        <a:rPr lang="en-US" sz="2400" b="1" i="1" smtClean="0">
                          <a:latin typeface="Cambria Math"/>
                        </a:rPr>
                        <m:t>𝟕𝟓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342328"/>
                <a:ext cx="1289135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6699335" y="1955790"/>
            <a:ext cx="1164772" cy="831384"/>
            <a:chOff x="1121228" y="4038600"/>
            <a:chExt cx="1164772" cy="831384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1594536" y="4038600"/>
              <a:ext cx="691464" cy="831384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1121228" y="4572000"/>
              <a:ext cx="503781" cy="297984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Picture 4" descr="Image result for return to menu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70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24" grpId="0"/>
      <p:bldP spid="29" grpId="0"/>
      <p:bldP spid="34" grpId="0"/>
      <p:bldP spid="38" grpId="0"/>
      <p:bldP spid="43" grpId="0"/>
      <p:bldP spid="47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MyMathLab Tips CONT…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1290935"/>
            <a:ext cx="522264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Pay careful attention to all instructions!</a:t>
            </a:r>
            <a:endParaRPr lang="en-US" sz="2400" b="1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488" y="1131242"/>
            <a:ext cx="8477250" cy="781050"/>
          </a:xfrm>
          <a:prstGeom prst="rect">
            <a:avLst/>
          </a:prstGeom>
        </p:spPr>
      </p:pic>
      <p:pic>
        <p:nvPicPr>
          <p:cNvPr id="51" name="Picture 2" descr="Image result for graph paper 1 - 5 label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97" y="2075187"/>
            <a:ext cx="4284982" cy="43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51"/>
          <p:cNvSpPr/>
          <p:nvPr/>
        </p:nvSpPr>
        <p:spPr>
          <a:xfrm>
            <a:off x="1600200" y="4953000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97661" y="3886200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287325" y="5184270"/>
            <a:ext cx="81624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(-2, -3)</a:t>
            </a:r>
            <a:endParaRPr lang="en-US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192096" y="4143215"/>
            <a:ext cx="74571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(-6, </a:t>
            </a:r>
            <a:r>
              <a:rPr lang="en-US" b="1" dirty="0"/>
              <a:t>1</a:t>
            </a:r>
            <a:r>
              <a:rPr lang="en-US" b="1" dirty="0" smtClean="0"/>
              <a:t>)</a:t>
            </a:r>
            <a:endParaRPr lang="en-US" b="1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0" y="3429000"/>
            <a:ext cx="3020743" cy="2979522"/>
          </a:xfrm>
          <a:prstGeom prst="straightConnector1">
            <a:avLst/>
          </a:prstGeom>
          <a:ln w="508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7304313" y="999571"/>
            <a:ext cx="1495425" cy="582728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2" descr="Image result for graph paper 1 - 5 label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113" y="2075187"/>
            <a:ext cx="4284982" cy="43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" name="Group 68"/>
          <p:cNvGrpSpPr/>
          <p:nvPr/>
        </p:nvGrpSpPr>
        <p:grpSpPr>
          <a:xfrm>
            <a:off x="167097" y="2362200"/>
            <a:ext cx="4394015" cy="3886200"/>
            <a:chOff x="5105400" y="2105354"/>
            <a:chExt cx="942686" cy="942646"/>
          </a:xfrm>
        </p:grpSpPr>
        <p:cxnSp>
          <p:nvCxnSpPr>
            <p:cNvPr id="70" name="Straight Connector 69"/>
            <p:cNvCxnSpPr/>
            <p:nvPr/>
          </p:nvCxnSpPr>
          <p:spPr>
            <a:xfrm flipH="1">
              <a:off x="5105400" y="2194402"/>
              <a:ext cx="942686" cy="853598"/>
            </a:xfrm>
            <a:prstGeom prst="line">
              <a:avLst/>
            </a:prstGeom>
            <a:ln w="889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 flipV="1">
              <a:off x="5141794" y="2105354"/>
              <a:ext cx="839906" cy="942646"/>
            </a:xfrm>
            <a:prstGeom prst="line">
              <a:avLst/>
            </a:prstGeom>
            <a:ln w="889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854224" y="1912292"/>
            <a:ext cx="3013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WRONG!!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6561186" y="5480566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5202179" y="4162933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6283577" y="5671066"/>
            <a:ext cx="74571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(0, -5)</a:t>
            </a:r>
            <a:endParaRPr lang="en-US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4924570" y="4359294"/>
            <a:ext cx="74571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(-5, 0)</a:t>
            </a:r>
            <a:endParaRPr lang="en-US" b="1" dirty="0"/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4516324" y="3467100"/>
            <a:ext cx="3020743" cy="2979522"/>
          </a:xfrm>
          <a:prstGeom prst="straightConnector1">
            <a:avLst/>
          </a:prstGeom>
          <a:ln w="508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/>
          <p:cNvGrpSpPr/>
          <p:nvPr/>
        </p:nvGrpSpPr>
        <p:grpSpPr>
          <a:xfrm>
            <a:off x="4855172" y="2311395"/>
            <a:ext cx="3412028" cy="3987810"/>
            <a:chOff x="1121228" y="4038600"/>
            <a:chExt cx="1164772" cy="831384"/>
          </a:xfrm>
        </p:grpSpPr>
        <p:cxnSp>
          <p:nvCxnSpPr>
            <p:cNvPr id="78" name="Straight Connector 77"/>
            <p:cNvCxnSpPr/>
            <p:nvPr/>
          </p:nvCxnSpPr>
          <p:spPr>
            <a:xfrm flipH="1">
              <a:off x="1594536" y="4038600"/>
              <a:ext cx="691464" cy="831384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 flipV="1">
              <a:off x="1121228" y="4572000"/>
              <a:ext cx="503781" cy="297984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Rectangle 79"/>
          <p:cNvSpPr/>
          <p:nvPr/>
        </p:nvSpPr>
        <p:spPr>
          <a:xfrm>
            <a:off x="5579167" y="1821970"/>
            <a:ext cx="2432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RIGHT!!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30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7" grpId="0" animBg="1"/>
      <p:bldP spid="6" grpId="0"/>
      <p:bldP spid="72" grpId="0" animBg="1"/>
      <p:bldP spid="73" grpId="0" animBg="1"/>
      <p:bldP spid="74" grpId="0" animBg="1"/>
      <p:bldP spid="75" grpId="0" animBg="1"/>
      <p:bldP spid="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SIGN RULES</a:t>
            </a:r>
            <a:br>
              <a:rPr lang="en-US" b="1" dirty="0" smtClean="0"/>
            </a:br>
            <a:r>
              <a:rPr lang="en-US" dirty="0" smtClean="0"/>
              <a:t>(For all Factoring Methods)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88" y="1516949"/>
            <a:ext cx="644728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smtClean="0"/>
              <a:t>+</a:t>
            </a:r>
            <a:endParaRPr lang="en-US" sz="7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742598" y="1554891"/>
            <a:ext cx="644728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smtClean="0"/>
              <a:t>–</a:t>
            </a:r>
            <a:endParaRPr lang="en-US" sz="7200" i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932323" y="2706288"/>
            <a:ext cx="381000" cy="560457"/>
            <a:chOff x="685800" y="5002143"/>
            <a:chExt cx="381000" cy="560457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727849" y="3363684"/>
            <a:ext cx="1025018" cy="718772"/>
            <a:chOff x="1486971" y="5551713"/>
            <a:chExt cx="1025018" cy="718772"/>
          </a:xfrm>
        </p:grpSpPr>
        <p:sp>
          <p:nvSpPr>
            <p:cNvPr id="15" name="TextBox 14"/>
            <p:cNvSpPr txBox="1"/>
            <p:nvPr/>
          </p:nvSpPr>
          <p:spPr>
            <a:xfrm>
              <a:off x="2072445" y="5562599"/>
              <a:ext cx="439544" cy="70788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+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86971" y="5551713"/>
              <a:ext cx="439544" cy="70788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+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32434" y="4298760"/>
            <a:ext cx="1025018" cy="718772"/>
            <a:chOff x="1486971" y="5551713"/>
            <a:chExt cx="1025018" cy="718772"/>
          </a:xfrm>
        </p:grpSpPr>
        <p:sp>
          <p:nvSpPr>
            <p:cNvPr id="19" name="TextBox 18"/>
            <p:cNvSpPr txBox="1"/>
            <p:nvPr/>
          </p:nvSpPr>
          <p:spPr>
            <a:xfrm>
              <a:off x="2072445" y="5562599"/>
              <a:ext cx="439544" cy="70788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–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86971" y="5551713"/>
              <a:ext cx="439544" cy="70788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–</a:t>
              </a:r>
              <a:endParaRPr lang="en-US" sz="4000" b="1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537680" y="2717278"/>
            <a:ext cx="91723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</a:rPr>
              <a:t>}</a:t>
            </a:r>
            <a:endParaRPr lang="en-US" sz="16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72933" y="3436986"/>
            <a:ext cx="2608856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Match Sign of </a:t>
            </a:r>
          </a:p>
          <a:p>
            <a:pPr algn="ctr"/>
            <a:r>
              <a:rPr lang="en-US" sz="3200" b="1" dirty="0" smtClean="0"/>
              <a:t>Middle Term</a:t>
            </a:r>
          </a:p>
          <a:p>
            <a:pPr algn="ctr"/>
            <a:r>
              <a:rPr lang="en-US" sz="3200" b="1" i="1" dirty="0" err="1" smtClean="0">
                <a:solidFill>
                  <a:srgbClr val="FF0000"/>
                </a:solidFill>
              </a:rPr>
              <a:t>b</a:t>
            </a:r>
            <a:r>
              <a:rPr lang="en-US" sz="3200" b="1" i="1" dirty="0" err="1" smtClean="0"/>
              <a:t>x</a:t>
            </a:r>
            <a:endParaRPr lang="en-US" sz="3200" b="1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5858424" y="2808840"/>
            <a:ext cx="381000" cy="560457"/>
            <a:chOff x="685800" y="5002143"/>
            <a:chExt cx="381000" cy="560457"/>
          </a:xfrm>
        </p:grpSpPr>
        <p:cxnSp>
          <p:nvCxnSpPr>
            <p:cNvPr id="24" name="Straight Arrow Connector 23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505765" y="3395557"/>
            <a:ext cx="1025018" cy="718772"/>
            <a:chOff x="1486971" y="5551713"/>
            <a:chExt cx="1025018" cy="718772"/>
          </a:xfrm>
        </p:grpSpPr>
        <p:sp>
          <p:nvSpPr>
            <p:cNvPr id="27" name="TextBox 26"/>
            <p:cNvSpPr txBox="1"/>
            <p:nvPr/>
          </p:nvSpPr>
          <p:spPr>
            <a:xfrm>
              <a:off x="2072445" y="5562599"/>
              <a:ext cx="439544" cy="70788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–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86971" y="5551713"/>
              <a:ext cx="439544" cy="70788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+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530783" y="2317168"/>
            <a:ext cx="2406173" cy="30469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Sign of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Bigger Factor</a:t>
            </a:r>
          </a:p>
          <a:p>
            <a:pPr algn="ctr"/>
            <a:r>
              <a:rPr lang="en-US" sz="3200" b="1" dirty="0" smtClean="0"/>
              <a:t>Matches </a:t>
            </a:r>
          </a:p>
          <a:p>
            <a:pPr algn="ctr"/>
            <a:r>
              <a:rPr lang="en-US" sz="3200" b="1" dirty="0" smtClean="0"/>
              <a:t>Middle </a:t>
            </a:r>
          </a:p>
          <a:p>
            <a:pPr algn="ctr"/>
            <a:r>
              <a:rPr lang="en-US" sz="3200" b="1" dirty="0" smtClean="0"/>
              <a:t>Term</a:t>
            </a:r>
          </a:p>
          <a:p>
            <a:pPr algn="ctr"/>
            <a:r>
              <a:rPr lang="en-US" sz="3200" b="1" i="1" dirty="0" err="1" smtClean="0">
                <a:solidFill>
                  <a:srgbClr val="FF0000"/>
                </a:solidFill>
              </a:rPr>
              <a:t>b</a:t>
            </a:r>
            <a:r>
              <a:rPr lang="en-US" sz="3200" b="1" i="1" dirty="0" err="1" smtClean="0"/>
              <a:t>x</a:t>
            </a:r>
            <a:endParaRPr lang="en-US" sz="3200" b="1" i="1" dirty="0"/>
          </a:p>
        </p:txBody>
      </p:sp>
      <p:pic>
        <p:nvPicPr>
          <p:cNvPr id="30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4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29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1" grpId="0"/>
      <p:bldP spid="22" grpId="0" animBg="1"/>
      <p:bldP spid="29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to Study…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 smtClean="0"/>
              <a:t>1) </a:t>
            </a:r>
            <a:r>
              <a:rPr lang="en-US" sz="2600" dirty="0" smtClean="0"/>
              <a:t>This workshop is a good step towards studying for the final (Review this presentation and video)</a:t>
            </a:r>
          </a:p>
          <a:p>
            <a:pPr marL="0" indent="0">
              <a:buNone/>
            </a:pPr>
            <a:r>
              <a:rPr lang="en-US" sz="2600" b="1" dirty="0" smtClean="0"/>
              <a:t>2) </a:t>
            </a:r>
            <a:r>
              <a:rPr lang="en-US" sz="2600" dirty="0" smtClean="0"/>
              <a:t>Work on the practice final exam in MyMathLab with no help, notes, calculators, or any assistance </a:t>
            </a:r>
            <a:r>
              <a:rPr lang="en-US" sz="2600" b="1" dirty="0" smtClean="0"/>
              <a:t>and time yourself.</a:t>
            </a:r>
          </a:p>
          <a:p>
            <a:pPr marL="0" indent="0">
              <a:buNone/>
            </a:pPr>
            <a:r>
              <a:rPr lang="en-US" sz="2600" b="1" dirty="0" smtClean="0"/>
              <a:t>3) </a:t>
            </a:r>
            <a:r>
              <a:rPr lang="en-US" sz="2600" dirty="0" smtClean="0"/>
              <a:t>Review the workshop packet and try to do each problem by yourself with no help, notes, calculators, or any assistance.</a:t>
            </a:r>
          </a:p>
          <a:p>
            <a:pPr marL="0" indent="0">
              <a:buNone/>
            </a:pPr>
            <a:r>
              <a:rPr lang="en-US" sz="2600" b="1" dirty="0" smtClean="0"/>
              <a:t>4) </a:t>
            </a:r>
            <a:r>
              <a:rPr lang="en-US" sz="2600" dirty="0" smtClean="0"/>
              <a:t>Review your in-class exams, on-line quizzes, and on-line homework.</a:t>
            </a:r>
          </a:p>
          <a:p>
            <a:pPr marL="0" indent="0">
              <a:buNone/>
            </a:pPr>
            <a:r>
              <a:rPr lang="en-US" sz="2600" b="1" dirty="0" smtClean="0"/>
              <a:t>5) Visit the Math Connections for additional support and resources!</a:t>
            </a:r>
          </a:p>
          <a:p>
            <a:pPr marL="0" indent="0">
              <a:buNone/>
            </a:pPr>
            <a:r>
              <a:rPr lang="en-US" sz="2600" b="1" dirty="0" smtClean="0"/>
              <a:t>Study a little each day, DO NOT CRAM!!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427455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General Test Taking Tips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 smtClean="0"/>
              <a:t>1) </a:t>
            </a:r>
            <a:r>
              <a:rPr lang="en-US" sz="3000" dirty="0" smtClean="0"/>
              <a:t>Preview the exam and do the problems that are easy and you are familiar with.</a:t>
            </a:r>
          </a:p>
          <a:p>
            <a:pPr marL="0" indent="0">
              <a:buNone/>
            </a:pPr>
            <a:r>
              <a:rPr lang="en-US" sz="3000" b="1" dirty="0" smtClean="0"/>
              <a:t>2) </a:t>
            </a:r>
            <a:r>
              <a:rPr lang="en-US" sz="3000" dirty="0" smtClean="0"/>
              <a:t>Pace yourself… do not spend too much time on any 1 problem.</a:t>
            </a:r>
          </a:p>
          <a:p>
            <a:pPr marL="0" indent="0">
              <a:buNone/>
            </a:pPr>
            <a:r>
              <a:rPr lang="en-US" sz="3000" b="1" dirty="0" smtClean="0"/>
              <a:t>3) </a:t>
            </a:r>
            <a:r>
              <a:rPr lang="en-US" sz="3000" dirty="0" smtClean="0"/>
              <a:t>DO NOT RUSH!</a:t>
            </a:r>
          </a:p>
          <a:p>
            <a:pPr marL="0" indent="0">
              <a:buNone/>
            </a:pPr>
            <a:r>
              <a:rPr lang="en-US" sz="3000" b="1" dirty="0" smtClean="0"/>
              <a:t>4) </a:t>
            </a:r>
            <a:r>
              <a:rPr lang="en-US" sz="3000" dirty="0" smtClean="0"/>
              <a:t>Go back and check your answers (if time allows).</a:t>
            </a:r>
          </a:p>
          <a:p>
            <a:pPr marL="0" indent="0">
              <a:buNone/>
            </a:pPr>
            <a:r>
              <a:rPr lang="en-US" sz="3000" b="1" dirty="0" smtClean="0"/>
              <a:t>5) </a:t>
            </a:r>
            <a:r>
              <a:rPr lang="en-US" sz="3000" dirty="0" smtClean="0"/>
              <a:t>Follow instructions </a:t>
            </a:r>
            <a:r>
              <a:rPr lang="en-US" sz="3000" b="1" dirty="0" smtClean="0"/>
              <a:t>carefully!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b="1" dirty="0" smtClean="0"/>
              <a:t>6) </a:t>
            </a:r>
            <a:r>
              <a:rPr lang="en-US" sz="3000" dirty="0" smtClean="0"/>
              <a:t>Double check your work!</a:t>
            </a:r>
          </a:p>
          <a:p>
            <a:pPr marL="0" indent="0">
              <a:buNone/>
            </a:pPr>
            <a:r>
              <a:rPr lang="en-US" sz="3000" b="1" dirty="0" smtClean="0"/>
              <a:t>When you submit your exam, review your exam!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0179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Now go study and do well on your final exam!</a:t>
            </a:r>
            <a:endParaRPr lang="en-US" b="1" dirty="0"/>
          </a:p>
        </p:txBody>
      </p:sp>
      <p:pic>
        <p:nvPicPr>
          <p:cNvPr id="6146" name="Picture 2" descr="Image result for studying ma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791200" cy="443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24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Problem #9 (Factoring – </a:t>
            </a:r>
            <a:r>
              <a:rPr lang="en-US" dirty="0" smtClean="0"/>
              <a:t>AC method</a:t>
            </a:r>
            <a:r>
              <a:rPr lang="en-US" b="1" dirty="0" smtClean="0"/>
              <a:t>)</a:t>
            </a:r>
            <a:endParaRPr lang="en-US" b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4953000" cy="130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59668" y="1143000"/>
            <a:ext cx="1120820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-</a:t>
            </a:r>
            <a:r>
              <a:rPr lang="en-US" sz="4000" b="1" dirty="0" smtClean="0"/>
              <a:t>168</a:t>
            </a:r>
            <a:endParaRPr lang="en-US" sz="4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24181" y="2367133"/>
            <a:ext cx="5014834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Find factors of </a:t>
            </a:r>
            <a:r>
              <a:rPr lang="en-US" sz="4000" b="1" dirty="0" smtClean="0"/>
              <a:t>168</a:t>
            </a:r>
            <a:r>
              <a:rPr lang="en-US" sz="4000" dirty="0" smtClean="0"/>
              <a:t> that</a:t>
            </a:r>
          </a:p>
          <a:p>
            <a:r>
              <a:rPr lang="en-US" sz="4000" b="1" i="1" dirty="0" smtClean="0">
                <a:solidFill>
                  <a:srgbClr val="FF0000"/>
                </a:solidFill>
              </a:rPr>
              <a:t>subtract</a:t>
            </a:r>
            <a:r>
              <a:rPr lang="en-US" sz="4000" b="1" i="1" dirty="0" smtClean="0"/>
              <a:t> </a:t>
            </a:r>
            <a:r>
              <a:rPr lang="en-US" sz="4000" dirty="0" smtClean="0"/>
              <a:t>to make </a:t>
            </a:r>
            <a:r>
              <a:rPr lang="en-US" sz="4000" b="1" dirty="0" smtClean="0"/>
              <a:t>17.</a:t>
            </a:r>
            <a:endParaRPr lang="en-US" sz="4000" b="1" i="1" dirty="0"/>
          </a:p>
        </p:txBody>
      </p:sp>
      <p:grpSp>
        <p:nvGrpSpPr>
          <p:cNvPr id="8" name="Group 7"/>
          <p:cNvGrpSpPr/>
          <p:nvPr/>
        </p:nvGrpSpPr>
        <p:grpSpPr>
          <a:xfrm>
            <a:off x="6529578" y="1817549"/>
            <a:ext cx="381000" cy="560457"/>
            <a:chOff x="685800" y="5002143"/>
            <a:chExt cx="381000" cy="560457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246229" y="2368091"/>
            <a:ext cx="1318367" cy="534106"/>
            <a:chOff x="1486971" y="5551713"/>
            <a:chExt cx="1318367" cy="534106"/>
          </a:xfrm>
        </p:grpSpPr>
        <p:sp>
          <p:nvSpPr>
            <p:cNvPr id="12" name="TextBox 11"/>
            <p:cNvSpPr txBox="1"/>
            <p:nvPr/>
          </p:nvSpPr>
          <p:spPr>
            <a:xfrm>
              <a:off x="2072445" y="5562599"/>
              <a:ext cx="732893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168</a:t>
              </a:r>
              <a:endParaRPr lang="en-US" sz="28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</a:t>
              </a:r>
              <a:endParaRPr lang="en-US" sz="2800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46229" y="3076368"/>
            <a:ext cx="1135625" cy="534106"/>
            <a:chOff x="1486971" y="5551713"/>
            <a:chExt cx="1135625" cy="534106"/>
          </a:xfrm>
        </p:grpSpPr>
        <p:sp>
          <p:nvSpPr>
            <p:cNvPr id="15" name="TextBox 14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81</a:t>
              </a:r>
              <a:endParaRPr lang="en-US" sz="28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74385" y="3735072"/>
            <a:ext cx="1135625" cy="534106"/>
            <a:chOff x="1486971" y="5551713"/>
            <a:chExt cx="1135625" cy="534106"/>
          </a:xfrm>
        </p:grpSpPr>
        <p:sp>
          <p:nvSpPr>
            <p:cNvPr id="18" name="TextBox 17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56</a:t>
              </a:r>
              <a:endParaRPr lang="en-US" sz="28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3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95299" y="3747232"/>
            <a:ext cx="552087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Sign of </a:t>
            </a:r>
            <a:r>
              <a:rPr lang="en-US" sz="2400" b="1" dirty="0" smtClean="0">
                <a:solidFill>
                  <a:srgbClr val="FF0000"/>
                </a:solidFill>
              </a:rPr>
              <a:t>bigger factor </a:t>
            </a:r>
            <a:r>
              <a:rPr lang="en-US" sz="2400" b="1" dirty="0" smtClean="0"/>
              <a:t>matches middle term</a:t>
            </a:r>
          </a:p>
          <a:p>
            <a:pPr algn="ctr"/>
            <a:r>
              <a:rPr lang="en-US" sz="2400" b="1" i="1" dirty="0" err="1" smtClean="0">
                <a:solidFill>
                  <a:srgbClr val="FF0000"/>
                </a:solidFill>
              </a:rPr>
              <a:t>b</a:t>
            </a:r>
            <a:r>
              <a:rPr lang="en-US" sz="2400" b="1" i="1" dirty="0" err="1" smtClean="0"/>
              <a:t>x</a:t>
            </a:r>
            <a:endParaRPr lang="en-US" sz="2400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35765" y="4838231"/>
            <a:ext cx="6061404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4 terms: 8x</a:t>
            </a:r>
            <a:r>
              <a:rPr lang="en-US" sz="4000" b="1" baseline="30000" dirty="0" smtClean="0"/>
              <a:t>2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+ 24x – 7x </a:t>
            </a:r>
            <a:r>
              <a:rPr lang="en-US" sz="4000" b="1" dirty="0" smtClean="0"/>
              <a:t>– 21 </a:t>
            </a:r>
            <a:endParaRPr lang="en-US" sz="4000" i="1" dirty="0"/>
          </a:p>
        </p:txBody>
      </p:sp>
      <p:sp>
        <p:nvSpPr>
          <p:cNvPr id="25" name="Oval 24"/>
          <p:cNvSpPr/>
          <p:nvPr/>
        </p:nvSpPr>
        <p:spPr>
          <a:xfrm>
            <a:off x="1828800" y="1676400"/>
            <a:ext cx="381000" cy="539682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301841" y="1746318"/>
            <a:ext cx="584358" cy="469764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rved Down Arrow 26"/>
          <p:cNvSpPr/>
          <p:nvPr/>
        </p:nvSpPr>
        <p:spPr>
          <a:xfrm>
            <a:off x="2019301" y="1619739"/>
            <a:ext cx="1686324" cy="17360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246229" y="4425537"/>
            <a:ext cx="1135625" cy="534106"/>
            <a:chOff x="1486971" y="5551713"/>
            <a:chExt cx="1135625" cy="534106"/>
          </a:xfrm>
        </p:grpSpPr>
        <p:sp>
          <p:nvSpPr>
            <p:cNvPr id="29" name="TextBox 28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42</a:t>
              </a:r>
              <a:endParaRPr lang="en-US" sz="28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4</a:t>
              </a:r>
              <a:endParaRPr lang="en-US" sz="2800" b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292046" y="5133423"/>
            <a:ext cx="1135625" cy="534106"/>
            <a:chOff x="1486971" y="5551713"/>
            <a:chExt cx="1135625" cy="534106"/>
          </a:xfrm>
        </p:grpSpPr>
        <p:sp>
          <p:nvSpPr>
            <p:cNvPr id="32" name="TextBox 31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28</a:t>
              </a:r>
              <a:endParaRPr lang="en-US" sz="28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6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327368" y="5869203"/>
            <a:ext cx="1135625" cy="534106"/>
            <a:chOff x="1486971" y="5551713"/>
            <a:chExt cx="1135625" cy="534106"/>
          </a:xfrm>
        </p:grpSpPr>
        <p:sp>
          <p:nvSpPr>
            <p:cNvPr id="35" name="TextBox 34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24</a:t>
              </a:r>
              <a:endParaRPr lang="en-US" sz="28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7</a:t>
              </a:r>
              <a:endParaRPr lang="en-US" sz="2800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772400" y="2349750"/>
            <a:ext cx="1135625" cy="534106"/>
            <a:chOff x="1486971" y="5551713"/>
            <a:chExt cx="1135625" cy="534106"/>
          </a:xfrm>
        </p:grpSpPr>
        <p:sp>
          <p:nvSpPr>
            <p:cNvPr id="38" name="TextBox 37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21</a:t>
              </a:r>
              <a:endParaRPr lang="en-US" sz="28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8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790061" y="3074841"/>
            <a:ext cx="1218290" cy="534106"/>
            <a:chOff x="1486971" y="5540827"/>
            <a:chExt cx="1218290" cy="534106"/>
          </a:xfrm>
        </p:grpSpPr>
        <p:sp>
          <p:nvSpPr>
            <p:cNvPr id="42" name="TextBox 41"/>
            <p:cNvSpPr txBox="1"/>
            <p:nvPr/>
          </p:nvSpPr>
          <p:spPr>
            <a:xfrm>
              <a:off x="2155110" y="5540827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14</a:t>
              </a:r>
              <a:endParaRPr lang="en-US" sz="28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86971" y="5551713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12</a:t>
              </a:r>
              <a:endParaRPr lang="en-US" sz="2800" b="1" dirty="0"/>
            </a:p>
          </p:txBody>
        </p:sp>
      </p:grpSp>
      <p:sp>
        <p:nvSpPr>
          <p:cNvPr id="20" name="Oval 19"/>
          <p:cNvSpPr/>
          <p:nvPr/>
        </p:nvSpPr>
        <p:spPr>
          <a:xfrm>
            <a:off x="6049361" y="5752631"/>
            <a:ext cx="1656317" cy="778134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985212" y="5807647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FF00"/>
                </a:solidFill>
              </a:rPr>
              <a:t>–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41793" y="5817925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FF00"/>
                </a:solidFill>
              </a:rPr>
              <a:t>+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7705678" y="1817549"/>
            <a:ext cx="0" cy="229725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99872" y="5538322"/>
            <a:ext cx="5523692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We now factor by grouping!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339387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0" grpId="0" animBg="1"/>
      <p:bldP spid="22" grpId="0"/>
      <p:bldP spid="23" grpId="0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Problem #9 CONT…</a:t>
            </a:r>
            <a:endParaRPr lang="en-US" b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4953000" cy="130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59668" y="1143000"/>
            <a:ext cx="1120820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-</a:t>
            </a:r>
            <a:r>
              <a:rPr lang="en-US" sz="4000" b="1" dirty="0" smtClean="0"/>
              <a:t>168</a:t>
            </a:r>
            <a:endParaRPr lang="en-US" sz="4000" i="1" dirty="0"/>
          </a:p>
        </p:txBody>
      </p:sp>
      <p:grpSp>
        <p:nvGrpSpPr>
          <p:cNvPr id="8" name="Group 7"/>
          <p:cNvGrpSpPr/>
          <p:nvPr/>
        </p:nvGrpSpPr>
        <p:grpSpPr>
          <a:xfrm>
            <a:off x="6529578" y="1817549"/>
            <a:ext cx="381000" cy="560457"/>
            <a:chOff x="685800" y="5002143"/>
            <a:chExt cx="381000" cy="560457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90432" y="2162635"/>
            <a:ext cx="6061404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4 terms: 8x</a:t>
            </a:r>
            <a:r>
              <a:rPr lang="en-US" sz="4000" b="1" baseline="30000" dirty="0" smtClean="0"/>
              <a:t>2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+ 24x – 7x </a:t>
            </a:r>
            <a:r>
              <a:rPr lang="en-US" sz="4000" b="1" dirty="0" smtClean="0"/>
              <a:t>– 21 </a:t>
            </a:r>
            <a:endParaRPr lang="en-US" sz="4000" i="1" dirty="0"/>
          </a:p>
        </p:txBody>
      </p:sp>
      <p:sp>
        <p:nvSpPr>
          <p:cNvPr id="25" name="Oval 24"/>
          <p:cNvSpPr/>
          <p:nvPr/>
        </p:nvSpPr>
        <p:spPr>
          <a:xfrm>
            <a:off x="1828800" y="1676400"/>
            <a:ext cx="381000" cy="486235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255734" y="1746318"/>
            <a:ext cx="592367" cy="416317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rved Down Arrow 26"/>
          <p:cNvSpPr/>
          <p:nvPr/>
        </p:nvSpPr>
        <p:spPr>
          <a:xfrm>
            <a:off x="2019301" y="1624577"/>
            <a:ext cx="1686324" cy="1687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190365" y="2394038"/>
            <a:ext cx="1315161" cy="534106"/>
            <a:chOff x="1486971" y="5551713"/>
            <a:chExt cx="1315161" cy="534106"/>
          </a:xfrm>
        </p:grpSpPr>
        <p:sp>
          <p:nvSpPr>
            <p:cNvPr id="35" name="TextBox 34"/>
            <p:cNvSpPr txBox="1"/>
            <p:nvPr/>
          </p:nvSpPr>
          <p:spPr>
            <a:xfrm>
              <a:off x="2072445" y="5562599"/>
              <a:ext cx="729687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+</a:t>
              </a:r>
              <a:r>
                <a:rPr lang="en-US" sz="2800" b="1" dirty="0" smtClean="0"/>
                <a:t>24</a:t>
              </a:r>
              <a:endParaRPr lang="en-US" sz="28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86971" y="5551713"/>
              <a:ext cx="546945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–</a:t>
              </a:r>
              <a:r>
                <a:rPr lang="en-US" sz="2800" b="1" dirty="0" smtClean="0"/>
                <a:t>7</a:t>
              </a:r>
              <a:endParaRPr lang="en-US" sz="2800" b="1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409424" y="2761915"/>
            <a:ext cx="44775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8x</a:t>
            </a:r>
            <a:r>
              <a:rPr lang="en-US" sz="44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</a:rPr>
              <a:t> + 24x </a:t>
            </a:r>
            <a:r>
              <a:rPr lang="en-US" sz="4400" b="1" dirty="0" smtClean="0">
                <a:solidFill>
                  <a:schemeClr val="tx2"/>
                </a:solidFill>
              </a:rPr>
              <a:t>– 7x – 21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92605" y="3408499"/>
            <a:ext cx="21675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GCF = </a:t>
            </a:r>
            <a:r>
              <a:rPr lang="en-US" sz="4400" dirty="0" smtClean="0"/>
              <a:t>8x</a:t>
            </a:r>
            <a:endParaRPr lang="en-US" sz="4400" dirty="0"/>
          </a:p>
          <a:p>
            <a:r>
              <a:rPr lang="en-US" sz="4400" b="1" dirty="0" smtClean="0"/>
              <a:t>8x(</a:t>
            </a:r>
            <a:r>
              <a:rPr lang="en-US" sz="4400" b="1" dirty="0" smtClean="0">
                <a:solidFill>
                  <a:srgbClr val="FF0000"/>
                </a:solidFill>
              </a:rPr>
              <a:t>x </a:t>
            </a:r>
            <a:r>
              <a:rPr lang="en-US" sz="4400" b="1" dirty="0">
                <a:solidFill>
                  <a:srgbClr val="FF0000"/>
                </a:solidFill>
              </a:rPr>
              <a:t>+</a:t>
            </a:r>
            <a:r>
              <a:rPr lang="en-US" sz="4400" b="1" dirty="0" smtClean="0">
                <a:solidFill>
                  <a:srgbClr val="FF0000"/>
                </a:solidFill>
              </a:rPr>
              <a:t> 3</a:t>
            </a:r>
            <a:r>
              <a:rPr lang="en-US" sz="4400" b="1" dirty="0" smtClean="0"/>
              <a:t>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661558" y="3403977"/>
            <a:ext cx="23326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GCF = – </a:t>
            </a:r>
            <a:r>
              <a:rPr lang="en-US" sz="4400" dirty="0" smtClean="0"/>
              <a:t>7</a:t>
            </a:r>
          </a:p>
          <a:p>
            <a:r>
              <a:rPr lang="en-US" sz="4400" b="1" dirty="0" smtClean="0"/>
              <a:t>– </a:t>
            </a:r>
            <a:r>
              <a:rPr lang="en-US" sz="4400" b="1" dirty="0"/>
              <a:t>7(</a:t>
            </a:r>
            <a:r>
              <a:rPr lang="en-US" sz="4400" b="1" dirty="0" smtClean="0">
                <a:solidFill>
                  <a:schemeClr val="tx2"/>
                </a:solidFill>
              </a:rPr>
              <a:t>x + 3</a:t>
            </a:r>
            <a:r>
              <a:rPr lang="en-US" sz="4400" b="1" dirty="0" smtClean="0"/>
              <a:t>)</a:t>
            </a:r>
          </a:p>
        </p:txBody>
      </p:sp>
      <p:sp>
        <p:nvSpPr>
          <p:cNvPr id="49" name="Oval 48"/>
          <p:cNvSpPr/>
          <p:nvPr/>
        </p:nvSpPr>
        <p:spPr>
          <a:xfrm>
            <a:off x="1954132" y="4007777"/>
            <a:ext cx="1506054" cy="899095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558145" y="4033212"/>
            <a:ext cx="1506054" cy="899095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828800" y="4982033"/>
            <a:ext cx="1619354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(x + 3)</a:t>
            </a:r>
          </a:p>
        </p:txBody>
      </p:sp>
      <p:sp>
        <p:nvSpPr>
          <p:cNvPr id="52" name="Oval 51"/>
          <p:cNvSpPr/>
          <p:nvPr/>
        </p:nvSpPr>
        <p:spPr>
          <a:xfrm>
            <a:off x="1292604" y="4043061"/>
            <a:ext cx="701649" cy="899095"/>
          </a:xfrm>
          <a:prstGeom prst="ellipse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661557" y="4033211"/>
            <a:ext cx="826637" cy="899095"/>
          </a:xfrm>
          <a:prstGeom prst="ellipse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982243" y="5023998"/>
            <a:ext cx="1904689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(8x – 7)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019300" y="5885130"/>
            <a:ext cx="3467616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(x + 3)(8x – 7)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3661558" y="2590800"/>
            <a:ext cx="0" cy="108954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190" y="5885130"/>
            <a:ext cx="3087567" cy="66807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89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6" grpId="0"/>
      <p:bldP spid="47" grpId="0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Problem #10 </a:t>
            </a:r>
            <a:br>
              <a:rPr lang="en-US" b="1" dirty="0" smtClean="0"/>
            </a:br>
            <a:r>
              <a:rPr lang="en-US" b="1" dirty="0" smtClean="0"/>
              <a:t>(Factoring – </a:t>
            </a:r>
            <a:r>
              <a:rPr lang="en-US" dirty="0" smtClean="0"/>
              <a:t>Guess/check method</a:t>
            </a:r>
            <a:r>
              <a:rPr lang="en-US" b="1" dirty="0" smtClean="0"/>
              <a:t>)</a:t>
            </a:r>
            <a:endParaRPr lang="en-US" b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17"/>
          <a:stretch/>
        </p:blipFill>
        <p:spPr bwMode="auto">
          <a:xfrm>
            <a:off x="380996" y="1414690"/>
            <a:ext cx="4953001" cy="55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3" b="25234"/>
          <a:stretch/>
        </p:blipFill>
        <p:spPr bwMode="auto">
          <a:xfrm>
            <a:off x="912471" y="1969861"/>
            <a:ext cx="3659529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905000" y="2579462"/>
            <a:ext cx="381000" cy="560457"/>
            <a:chOff x="685800" y="5002143"/>
            <a:chExt cx="381000" cy="560457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383045" y="3161690"/>
            <a:ext cx="1305543" cy="534106"/>
            <a:chOff x="1486971" y="5551713"/>
            <a:chExt cx="1305543" cy="534106"/>
          </a:xfrm>
        </p:grpSpPr>
        <p:sp>
          <p:nvSpPr>
            <p:cNvPr id="10" name="TextBox 9"/>
            <p:cNvSpPr txBox="1"/>
            <p:nvPr/>
          </p:nvSpPr>
          <p:spPr>
            <a:xfrm>
              <a:off x="2072445" y="5562599"/>
              <a:ext cx="720069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16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y</a:t>
              </a:r>
              <a:endParaRPr lang="en-US" sz="28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86971" y="5551713"/>
              <a:ext cx="537327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y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11201" y="3820394"/>
            <a:ext cx="1122801" cy="534106"/>
            <a:chOff x="1486971" y="5551713"/>
            <a:chExt cx="1122801" cy="534106"/>
          </a:xfrm>
        </p:grpSpPr>
        <p:sp>
          <p:nvSpPr>
            <p:cNvPr id="13" name="TextBox 12"/>
            <p:cNvSpPr txBox="1"/>
            <p:nvPr/>
          </p:nvSpPr>
          <p:spPr>
            <a:xfrm>
              <a:off x="2072445" y="5562599"/>
              <a:ext cx="537327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8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y</a:t>
              </a:r>
              <a:endParaRPr lang="en-US" sz="28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86971" y="5551713"/>
              <a:ext cx="537327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2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y</a:t>
              </a:r>
              <a:endParaRPr lang="en-US" sz="28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83045" y="4510859"/>
            <a:ext cx="1122801" cy="534106"/>
            <a:chOff x="1486971" y="5551713"/>
            <a:chExt cx="1122801" cy="534106"/>
          </a:xfrm>
        </p:grpSpPr>
        <p:sp>
          <p:nvSpPr>
            <p:cNvPr id="16" name="TextBox 15"/>
            <p:cNvSpPr txBox="1"/>
            <p:nvPr/>
          </p:nvSpPr>
          <p:spPr>
            <a:xfrm>
              <a:off x="2072445" y="5562599"/>
              <a:ext cx="537327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4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y</a:t>
              </a:r>
              <a:endParaRPr lang="en-US" sz="28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86971" y="5551713"/>
              <a:ext cx="537327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4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y</a:t>
              </a:r>
              <a:endParaRPr lang="en-US" sz="28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810000" y="2554438"/>
            <a:ext cx="381000" cy="560457"/>
            <a:chOff x="685800" y="5002143"/>
            <a:chExt cx="381000" cy="560457"/>
          </a:xfrm>
        </p:grpSpPr>
        <p:cxnSp>
          <p:nvCxnSpPr>
            <p:cNvPr id="28" name="Straight Arrow Connector 27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3401468" y="3172576"/>
            <a:ext cx="952882" cy="534106"/>
            <a:chOff x="1486971" y="5551713"/>
            <a:chExt cx="952882" cy="534106"/>
          </a:xfrm>
        </p:grpSpPr>
        <p:sp>
          <p:nvSpPr>
            <p:cNvPr id="31" name="TextBox 30"/>
            <p:cNvSpPr txBox="1"/>
            <p:nvPr/>
          </p:nvSpPr>
          <p:spPr>
            <a:xfrm>
              <a:off x="2072445" y="5562599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9</a:t>
              </a:r>
              <a:endParaRPr lang="en-US" sz="28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429624" y="3831280"/>
            <a:ext cx="952882" cy="534106"/>
            <a:chOff x="1486971" y="5551713"/>
            <a:chExt cx="952882" cy="534106"/>
          </a:xfrm>
        </p:grpSpPr>
        <p:sp>
          <p:nvSpPr>
            <p:cNvPr id="34" name="TextBox 33"/>
            <p:cNvSpPr txBox="1"/>
            <p:nvPr/>
          </p:nvSpPr>
          <p:spPr>
            <a:xfrm>
              <a:off x="2072445" y="5562599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3</a:t>
              </a:r>
              <a:endParaRPr lang="en-US" sz="28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3</a:t>
              </a:r>
            </a:p>
          </p:txBody>
        </p:sp>
      </p:grpSp>
      <p:sp>
        <p:nvSpPr>
          <p:cNvPr id="36" name="Oval 35"/>
          <p:cNvSpPr/>
          <p:nvPr/>
        </p:nvSpPr>
        <p:spPr>
          <a:xfrm>
            <a:off x="1093299" y="4322057"/>
            <a:ext cx="1654145" cy="899095"/>
          </a:xfrm>
          <a:prstGeom prst="ellipse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171273" y="3695796"/>
            <a:ext cx="1506054" cy="899095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181600" y="1519566"/>
            <a:ext cx="333617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(4y </a:t>
            </a:r>
            <a:r>
              <a:rPr lang="en-US" sz="4400" b="1" dirty="0"/>
              <a:t> </a:t>
            </a:r>
            <a:r>
              <a:rPr lang="en-US" sz="4400" b="1" dirty="0" smtClean="0"/>
              <a:t> 3)(4y </a:t>
            </a:r>
            <a:r>
              <a:rPr lang="en-US" sz="4400" b="1" dirty="0"/>
              <a:t> </a:t>
            </a:r>
            <a:r>
              <a:rPr lang="en-US" sz="4400" b="1" dirty="0" smtClean="0"/>
              <a:t> 3)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00838" y="4369912"/>
            <a:ext cx="3650615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SAME SIGNS,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Match</a:t>
            </a:r>
            <a:r>
              <a:rPr lang="en-US" sz="3200" b="1" dirty="0" smtClean="0"/>
              <a:t> Middle Term!</a:t>
            </a:r>
            <a:endParaRPr lang="en-US" sz="3200" b="1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3708724" y="3758837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FF00"/>
                </a:solidFill>
              </a:rPr>
              <a:t>–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55703" y="3758838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FF00"/>
                </a:solidFill>
              </a:rPr>
              <a:t>–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693556" y="2039780"/>
            <a:ext cx="381000" cy="539682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917952" y="1529294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FF0000"/>
                </a:solidFill>
              </a:rPr>
              <a:t>–</a:t>
            </a:r>
            <a:endParaRPr lang="en-US" sz="4400" b="1" i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543800" y="1519565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FF0000"/>
                </a:solidFill>
              </a:rPr>
              <a:t>–</a:t>
            </a:r>
            <a:endParaRPr lang="en-US" sz="4400" b="1" i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53124" y="2537853"/>
            <a:ext cx="2103461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(4y – 3)</a:t>
            </a:r>
            <a:r>
              <a:rPr lang="en-US" sz="4400" b="1" baseline="30000" dirty="0" smtClean="0"/>
              <a:t>2</a:t>
            </a:r>
            <a:endParaRPr lang="en-US" sz="44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071" y="5495858"/>
            <a:ext cx="3189529" cy="58754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57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 animBg="1"/>
      <p:bldP spid="43" grpId="0"/>
      <p:bldP spid="44" grpId="0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Straight Connector 43"/>
          <p:cNvCxnSpPr/>
          <p:nvPr/>
        </p:nvCxnSpPr>
        <p:spPr>
          <a:xfrm>
            <a:off x="7705678" y="1817549"/>
            <a:ext cx="0" cy="229725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Problem #11 (Factoring – </a:t>
            </a:r>
            <a:r>
              <a:rPr lang="en-US" dirty="0" smtClean="0"/>
              <a:t>AC method</a:t>
            </a:r>
            <a:r>
              <a:rPr lang="en-US" b="1" dirty="0" smtClean="0"/>
              <a:t>)</a:t>
            </a:r>
            <a:endParaRPr lang="en-US" b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17"/>
          <a:stretch/>
        </p:blipFill>
        <p:spPr bwMode="auto">
          <a:xfrm>
            <a:off x="381000" y="1143000"/>
            <a:ext cx="4953000" cy="55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98171"/>
            <a:ext cx="317571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9668" y="1143000"/>
            <a:ext cx="1120820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-</a:t>
            </a:r>
            <a:r>
              <a:rPr lang="en-US" sz="4000" b="1" dirty="0" smtClean="0"/>
              <a:t>144</a:t>
            </a:r>
            <a:endParaRPr lang="en-US" sz="4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24181" y="2367133"/>
            <a:ext cx="5014834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Find factors of </a:t>
            </a:r>
            <a:r>
              <a:rPr lang="en-US" sz="4000" b="1" dirty="0" smtClean="0"/>
              <a:t>144</a:t>
            </a:r>
            <a:r>
              <a:rPr lang="en-US" sz="4000" dirty="0" smtClean="0"/>
              <a:t> that</a:t>
            </a:r>
          </a:p>
          <a:p>
            <a:r>
              <a:rPr lang="en-US" sz="4000" b="1" i="1" dirty="0" smtClean="0">
                <a:solidFill>
                  <a:srgbClr val="FF0000"/>
                </a:solidFill>
              </a:rPr>
              <a:t>subtract</a:t>
            </a:r>
            <a:r>
              <a:rPr lang="en-US" sz="4000" b="1" i="1" dirty="0" smtClean="0"/>
              <a:t> </a:t>
            </a:r>
            <a:r>
              <a:rPr lang="en-US" sz="4000" dirty="0" smtClean="0"/>
              <a:t>to make </a:t>
            </a:r>
            <a:r>
              <a:rPr lang="en-US" sz="4000" b="1" dirty="0" smtClean="0"/>
              <a:t>7.</a:t>
            </a:r>
            <a:endParaRPr lang="en-US" sz="4000" b="1" i="1" dirty="0"/>
          </a:p>
        </p:txBody>
      </p:sp>
      <p:grpSp>
        <p:nvGrpSpPr>
          <p:cNvPr id="9" name="Group 8"/>
          <p:cNvGrpSpPr/>
          <p:nvPr/>
        </p:nvGrpSpPr>
        <p:grpSpPr>
          <a:xfrm>
            <a:off x="6529578" y="1817549"/>
            <a:ext cx="381000" cy="560457"/>
            <a:chOff x="685800" y="5002143"/>
            <a:chExt cx="381000" cy="560457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246229" y="2368091"/>
            <a:ext cx="1318367" cy="534106"/>
            <a:chOff x="1486971" y="5551713"/>
            <a:chExt cx="1318367" cy="534106"/>
          </a:xfrm>
        </p:grpSpPr>
        <p:sp>
          <p:nvSpPr>
            <p:cNvPr id="13" name="TextBox 12"/>
            <p:cNvSpPr txBox="1"/>
            <p:nvPr/>
          </p:nvSpPr>
          <p:spPr>
            <a:xfrm>
              <a:off x="2072445" y="5562599"/>
              <a:ext cx="732893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144</a:t>
              </a:r>
              <a:endParaRPr lang="en-US" sz="28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</a:t>
              </a:r>
              <a:endParaRPr lang="en-US" sz="28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46229" y="3076368"/>
            <a:ext cx="1135625" cy="534106"/>
            <a:chOff x="1486971" y="5551713"/>
            <a:chExt cx="1135625" cy="534106"/>
          </a:xfrm>
        </p:grpSpPr>
        <p:sp>
          <p:nvSpPr>
            <p:cNvPr id="16" name="TextBox 15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72</a:t>
              </a:r>
              <a:endParaRPr lang="en-US" sz="28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274385" y="3735072"/>
            <a:ext cx="1135625" cy="534106"/>
            <a:chOff x="1486971" y="5551713"/>
            <a:chExt cx="1135625" cy="534106"/>
          </a:xfrm>
        </p:grpSpPr>
        <p:sp>
          <p:nvSpPr>
            <p:cNvPr id="19" name="TextBox 18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48</a:t>
              </a:r>
              <a:endParaRPr lang="en-US" sz="28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3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95299" y="3747232"/>
            <a:ext cx="552087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Sign of </a:t>
            </a:r>
            <a:r>
              <a:rPr lang="en-US" sz="2400" b="1" dirty="0" smtClean="0">
                <a:solidFill>
                  <a:srgbClr val="FF0000"/>
                </a:solidFill>
              </a:rPr>
              <a:t>bigger factor </a:t>
            </a:r>
            <a:r>
              <a:rPr lang="en-US" sz="2400" b="1" dirty="0" smtClean="0"/>
              <a:t>matches middle term</a:t>
            </a:r>
          </a:p>
          <a:p>
            <a:pPr algn="ctr"/>
            <a:r>
              <a:rPr lang="en-US" sz="2400" b="1" i="1" dirty="0" err="1" smtClean="0">
                <a:solidFill>
                  <a:srgbClr val="FF0000"/>
                </a:solidFill>
              </a:rPr>
              <a:t>b</a:t>
            </a:r>
            <a:r>
              <a:rPr lang="en-US" sz="2400" b="1" i="1" dirty="0" err="1" smtClean="0"/>
              <a:t>x</a:t>
            </a:r>
            <a:endParaRPr lang="en-US" sz="24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6278" y="4602711"/>
            <a:ext cx="632109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4 terms: 12x</a:t>
            </a:r>
            <a:r>
              <a:rPr lang="en-US" sz="4000" b="1" baseline="30000" dirty="0" smtClean="0"/>
              <a:t>2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+ 9x – 16x </a:t>
            </a:r>
            <a:r>
              <a:rPr lang="en-US" sz="4000" b="1" dirty="0" smtClean="0"/>
              <a:t>– 12 </a:t>
            </a:r>
            <a:endParaRPr lang="en-US" sz="4000" i="1" dirty="0"/>
          </a:p>
        </p:txBody>
      </p:sp>
      <p:sp>
        <p:nvSpPr>
          <p:cNvPr id="23" name="Oval 22"/>
          <p:cNvSpPr/>
          <p:nvPr/>
        </p:nvSpPr>
        <p:spPr>
          <a:xfrm>
            <a:off x="1938968" y="1864969"/>
            <a:ext cx="471146" cy="539682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425399" y="1902486"/>
            <a:ext cx="630465" cy="539682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rved Down Arrow 24"/>
          <p:cNvSpPr/>
          <p:nvPr/>
        </p:nvSpPr>
        <p:spPr>
          <a:xfrm>
            <a:off x="2133446" y="1356995"/>
            <a:ext cx="1752754" cy="533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246229" y="4425537"/>
            <a:ext cx="1135625" cy="534106"/>
            <a:chOff x="1486971" y="5551713"/>
            <a:chExt cx="1135625" cy="534106"/>
          </a:xfrm>
        </p:grpSpPr>
        <p:sp>
          <p:nvSpPr>
            <p:cNvPr id="27" name="TextBox 26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38</a:t>
              </a:r>
              <a:endParaRPr lang="en-US" sz="28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4</a:t>
              </a:r>
              <a:endParaRPr lang="en-US" sz="2800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292046" y="5133423"/>
            <a:ext cx="1135625" cy="534106"/>
            <a:chOff x="1486971" y="5551713"/>
            <a:chExt cx="1135625" cy="534106"/>
          </a:xfrm>
        </p:grpSpPr>
        <p:sp>
          <p:nvSpPr>
            <p:cNvPr id="30" name="TextBox 29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24</a:t>
              </a:r>
              <a:endParaRPr lang="en-US" sz="28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6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327368" y="5869203"/>
            <a:ext cx="1135625" cy="534106"/>
            <a:chOff x="1486971" y="5551713"/>
            <a:chExt cx="1135625" cy="534106"/>
          </a:xfrm>
        </p:grpSpPr>
        <p:sp>
          <p:nvSpPr>
            <p:cNvPr id="33" name="TextBox 32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18</a:t>
              </a:r>
              <a:endParaRPr lang="en-US" sz="28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8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772400" y="2349750"/>
            <a:ext cx="1135625" cy="534106"/>
            <a:chOff x="1486971" y="5551713"/>
            <a:chExt cx="1135625" cy="534106"/>
          </a:xfrm>
        </p:grpSpPr>
        <p:sp>
          <p:nvSpPr>
            <p:cNvPr id="36" name="TextBox 35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16</a:t>
              </a:r>
              <a:endParaRPr lang="en-US" sz="28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9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790061" y="3074841"/>
            <a:ext cx="1218290" cy="534106"/>
            <a:chOff x="1486971" y="5540827"/>
            <a:chExt cx="1218290" cy="534106"/>
          </a:xfrm>
        </p:grpSpPr>
        <p:sp>
          <p:nvSpPr>
            <p:cNvPr id="39" name="TextBox 38"/>
            <p:cNvSpPr txBox="1"/>
            <p:nvPr/>
          </p:nvSpPr>
          <p:spPr>
            <a:xfrm>
              <a:off x="2155110" y="5540827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12</a:t>
              </a:r>
              <a:endParaRPr lang="en-US" sz="28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86971" y="5551713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12</a:t>
              </a:r>
              <a:endParaRPr lang="en-US" sz="2800" b="1" dirty="0"/>
            </a:p>
          </p:txBody>
        </p:sp>
      </p:grpSp>
      <p:sp>
        <p:nvSpPr>
          <p:cNvPr id="41" name="Oval 40"/>
          <p:cNvSpPr/>
          <p:nvPr/>
        </p:nvSpPr>
        <p:spPr>
          <a:xfrm>
            <a:off x="7562538" y="2233179"/>
            <a:ext cx="1656317" cy="778134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8092818" y="2288194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FF00"/>
                </a:solidFill>
              </a:rPr>
              <a:t>–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32092" y="2306535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81000" y="5346708"/>
            <a:ext cx="5523692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We now factor by grouping!</a:t>
            </a:r>
            <a:endParaRPr lang="en-US" sz="3600" b="1" i="1" dirty="0"/>
          </a:p>
        </p:txBody>
      </p:sp>
      <p:grpSp>
        <p:nvGrpSpPr>
          <p:cNvPr id="47" name="Group 46"/>
          <p:cNvGrpSpPr/>
          <p:nvPr/>
        </p:nvGrpSpPr>
        <p:grpSpPr>
          <a:xfrm>
            <a:off x="7743996" y="5533117"/>
            <a:ext cx="1227756" cy="919843"/>
            <a:chOff x="6917944" y="5680638"/>
            <a:chExt cx="1227756" cy="919843"/>
          </a:xfrm>
        </p:grpSpPr>
        <p:pic>
          <p:nvPicPr>
            <p:cNvPr id="48" name="Picture 2" descr="Image result for vide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944" y="5680638"/>
              <a:ext cx="1227756" cy="919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6935052" y="5855894"/>
              <a:ext cx="1131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hlinkClick r:id="rId7"/>
                </a:rPr>
                <a:t>Live 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hlinkClick r:id="rId7"/>
                </a:rPr>
                <a:t>example!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033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41" grpId="0" animBg="1"/>
      <p:bldP spid="42" grpId="0"/>
      <p:bldP spid="43" grpId="0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Problem #11 CONT…</a:t>
            </a:r>
            <a:endParaRPr lang="en-US" b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17"/>
          <a:stretch/>
        </p:blipFill>
        <p:spPr bwMode="auto">
          <a:xfrm>
            <a:off x="381000" y="1086470"/>
            <a:ext cx="4953000" cy="61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85" y="1572796"/>
            <a:ext cx="317571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6623833" y="1143000"/>
            <a:ext cx="1120820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-</a:t>
            </a:r>
            <a:r>
              <a:rPr lang="en-US" sz="4000" b="1" dirty="0" smtClean="0"/>
              <a:t>144</a:t>
            </a:r>
            <a:endParaRPr lang="en-US" sz="4000" i="1" dirty="0"/>
          </a:p>
        </p:txBody>
      </p:sp>
      <p:grpSp>
        <p:nvGrpSpPr>
          <p:cNvPr id="48" name="Group 47"/>
          <p:cNvGrpSpPr/>
          <p:nvPr/>
        </p:nvGrpSpPr>
        <p:grpSpPr>
          <a:xfrm>
            <a:off x="6993743" y="1817549"/>
            <a:ext cx="381000" cy="560457"/>
            <a:chOff x="685800" y="5002143"/>
            <a:chExt cx="381000" cy="560457"/>
          </a:xfrm>
        </p:grpSpPr>
        <p:cxnSp>
          <p:nvCxnSpPr>
            <p:cNvPr id="49" name="Straight Arrow Connector 48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229847" y="2291086"/>
            <a:ext cx="632109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4 terms: 12x</a:t>
            </a:r>
            <a:r>
              <a:rPr lang="en-US" sz="4000" b="1" baseline="30000" dirty="0" smtClean="0"/>
              <a:t>2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+ 9x – 16x </a:t>
            </a:r>
            <a:r>
              <a:rPr lang="en-US" sz="4000" b="1" dirty="0" smtClean="0"/>
              <a:t>– 12 </a:t>
            </a:r>
            <a:endParaRPr lang="en-US" sz="4000" i="1" dirty="0"/>
          </a:p>
        </p:txBody>
      </p:sp>
      <p:sp>
        <p:nvSpPr>
          <p:cNvPr id="52" name="Oval 51"/>
          <p:cNvSpPr/>
          <p:nvPr/>
        </p:nvSpPr>
        <p:spPr>
          <a:xfrm>
            <a:off x="1971879" y="1773332"/>
            <a:ext cx="381000" cy="539682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429000" y="1815112"/>
            <a:ext cx="591857" cy="455416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rved Down Arrow 53"/>
          <p:cNvSpPr/>
          <p:nvPr/>
        </p:nvSpPr>
        <p:spPr>
          <a:xfrm>
            <a:off x="2019301" y="1634723"/>
            <a:ext cx="1686324" cy="15861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6654530" y="2394038"/>
            <a:ext cx="1315161" cy="534106"/>
            <a:chOff x="1486971" y="5551713"/>
            <a:chExt cx="1315161" cy="534106"/>
          </a:xfrm>
        </p:grpSpPr>
        <p:sp>
          <p:nvSpPr>
            <p:cNvPr id="56" name="TextBox 55"/>
            <p:cNvSpPr txBox="1"/>
            <p:nvPr/>
          </p:nvSpPr>
          <p:spPr>
            <a:xfrm>
              <a:off x="2072445" y="5562599"/>
              <a:ext cx="729687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–</a:t>
              </a:r>
              <a:r>
                <a:rPr lang="en-US" sz="2800" b="1" dirty="0" smtClean="0"/>
                <a:t>16</a:t>
              </a:r>
              <a:endParaRPr lang="en-US" sz="28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486971" y="5551713"/>
              <a:ext cx="546945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+</a:t>
              </a:r>
              <a:r>
                <a:rPr lang="en-US" sz="2800" b="1" dirty="0"/>
                <a:t>9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432252" y="2958417"/>
            <a:ext cx="47628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12x</a:t>
            </a:r>
            <a:r>
              <a:rPr lang="en-US" sz="44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</a:rPr>
              <a:t> + 9x </a:t>
            </a:r>
            <a:r>
              <a:rPr lang="en-US" sz="4400" b="1" dirty="0" smtClean="0">
                <a:solidFill>
                  <a:schemeClr val="tx2"/>
                </a:solidFill>
              </a:rPr>
              <a:t>– 16x – 12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15433" y="3605001"/>
            <a:ext cx="24497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GCF = 3</a:t>
            </a:r>
            <a:r>
              <a:rPr lang="en-US" sz="4400" dirty="0" smtClean="0"/>
              <a:t>x</a:t>
            </a:r>
            <a:endParaRPr lang="en-US" sz="4400" dirty="0"/>
          </a:p>
          <a:p>
            <a:r>
              <a:rPr lang="en-US" sz="4400" b="1" dirty="0" smtClean="0"/>
              <a:t>3x(</a:t>
            </a:r>
            <a:r>
              <a:rPr lang="en-US" sz="4400" b="1" dirty="0" smtClean="0">
                <a:solidFill>
                  <a:srgbClr val="FF0000"/>
                </a:solidFill>
              </a:rPr>
              <a:t>4x </a:t>
            </a:r>
            <a:r>
              <a:rPr lang="en-US" sz="4400" b="1" dirty="0">
                <a:solidFill>
                  <a:srgbClr val="FF0000"/>
                </a:solidFill>
              </a:rPr>
              <a:t>+</a:t>
            </a:r>
            <a:r>
              <a:rPr lang="en-US" sz="4400" b="1" dirty="0" smtClean="0">
                <a:solidFill>
                  <a:srgbClr val="FF0000"/>
                </a:solidFill>
              </a:rPr>
              <a:t> 3</a:t>
            </a:r>
            <a:r>
              <a:rPr lang="en-US" sz="4400" b="1" dirty="0" smtClean="0"/>
              <a:t>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684386" y="3600479"/>
            <a:ext cx="259878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GCF = – 4</a:t>
            </a:r>
            <a:endParaRPr lang="en-US" sz="4400" dirty="0" smtClean="0"/>
          </a:p>
          <a:p>
            <a:r>
              <a:rPr lang="en-US" sz="4400" b="1" dirty="0" smtClean="0"/>
              <a:t>– 4(</a:t>
            </a:r>
            <a:r>
              <a:rPr lang="en-US" sz="4400" b="1" dirty="0" smtClean="0">
                <a:solidFill>
                  <a:schemeClr val="tx2"/>
                </a:solidFill>
              </a:rPr>
              <a:t>4x + 3</a:t>
            </a:r>
            <a:r>
              <a:rPr lang="en-US" sz="4400" b="1" dirty="0" smtClean="0"/>
              <a:t>)</a:t>
            </a:r>
          </a:p>
        </p:txBody>
      </p:sp>
      <p:sp>
        <p:nvSpPr>
          <p:cNvPr id="61" name="Oval 60"/>
          <p:cNvSpPr/>
          <p:nvPr/>
        </p:nvSpPr>
        <p:spPr>
          <a:xfrm>
            <a:off x="2028022" y="4232715"/>
            <a:ext cx="1506054" cy="899095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580973" y="4229714"/>
            <a:ext cx="1506054" cy="899095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1851628" y="5178535"/>
            <a:ext cx="1904689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(4x + 3)</a:t>
            </a:r>
          </a:p>
        </p:txBody>
      </p:sp>
      <p:sp>
        <p:nvSpPr>
          <p:cNvPr id="64" name="Oval 63"/>
          <p:cNvSpPr/>
          <p:nvPr/>
        </p:nvSpPr>
        <p:spPr>
          <a:xfrm>
            <a:off x="1326372" y="4275279"/>
            <a:ext cx="701649" cy="899095"/>
          </a:xfrm>
          <a:prstGeom prst="ellipse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705624" y="4209345"/>
            <a:ext cx="826637" cy="899095"/>
          </a:xfrm>
          <a:prstGeom prst="ellipse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4005071" y="5220500"/>
            <a:ext cx="1904689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(3x – 4)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028021" y="6010499"/>
            <a:ext cx="3624710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(4x + 3)(3x – 4)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3670082" y="2917258"/>
            <a:ext cx="0" cy="108954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530" y="6061844"/>
            <a:ext cx="3113450" cy="56755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7424371" y="4760578"/>
            <a:ext cx="1227756" cy="919843"/>
            <a:chOff x="6917944" y="5680638"/>
            <a:chExt cx="1227756" cy="919843"/>
          </a:xfrm>
        </p:grpSpPr>
        <p:pic>
          <p:nvPicPr>
            <p:cNvPr id="31" name="Picture 2" descr="Image result for video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944" y="5680638"/>
              <a:ext cx="1227756" cy="919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6935052" y="5855894"/>
              <a:ext cx="1131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hlinkClick r:id="rId8"/>
                </a:rPr>
                <a:t>Live 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hlinkClick r:id="rId8"/>
                </a:rPr>
                <a:t>example!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433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8" grpId="0"/>
      <p:bldP spid="59" grpId="0"/>
      <p:bldP spid="60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#12 (Factoring)</a:t>
            </a:r>
            <a:endParaRPr lang="en-US" b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17"/>
          <a:stretch/>
        </p:blipFill>
        <p:spPr bwMode="auto">
          <a:xfrm>
            <a:off x="381000" y="1143000"/>
            <a:ext cx="4953000" cy="55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905000"/>
            <a:ext cx="297976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7361" y="2665108"/>
            <a:ext cx="623856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Factored Form: (</a:t>
            </a:r>
            <a:r>
              <a:rPr lang="en-US" sz="4000" b="1" dirty="0" smtClean="0">
                <a:solidFill>
                  <a:srgbClr val="C00000"/>
                </a:solidFill>
              </a:rPr>
              <a:t>x</a:t>
            </a:r>
            <a:r>
              <a:rPr lang="en-US" sz="4000" b="1" dirty="0" smtClean="0"/>
              <a:t>       )(</a:t>
            </a:r>
            <a:r>
              <a:rPr lang="en-US" sz="4000" b="1" dirty="0" smtClean="0">
                <a:solidFill>
                  <a:srgbClr val="C00000"/>
                </a:solidFill>
              </a:rPr>
              <a:t>x</a:t>
            </a:r>
            <a:r>
              <a:rPr lang="en-US" sz="4000" b="1" dirty="0" smtClean="0"/>
              <a:t>       )</a:t>
            </a:r>
            <a:endParaRPr lang="en-US" sz="4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342509" y="1746318"/>
            <a:ext cx="958917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+</a:t>
            </a:r>
            <a:r>
              <a:rPr lang="en-US" sz="4000" b="1" dirty="0" smtClean="0"/>
              <a:t>36</a:t>
            </a:r>
            <a:endParaRPr lang="en-US" sz="4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264396" y="3407645"/>
            <a:ext cx="4755148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Find factors of </a:t>
            </a:r>
            <a:r>
              <a:rPr lang="en-US" sz="4000" b="1" dirty="0" smtClean="0"/>
              <a:t>36</a:t>
            </a:r>
            <a:r>
              <a:rPr lang="en-US" sz="4000" dirty="0" smtClean="0"/>
              <a:t> that</a:t>
            </a:r>
          </a:p>
          <a:p>
            <a:r>
              <a:rPr lang="en-US" sz="4000" b="1" i="1" dirty="0" smtClean="0">
                <a:solidFill>
                  <a:srgbClr val="FF0000"/>
                </a:solidFill>
              </a:rPr>
              <a:t>add</a:t>
            </a:r>
            <a:r>
              <a:rPr lang="en-US" sz="4000" b="1" i="1" dirty="0" smtClean="0"/>
              <a:t> </a:t>
            </a:r>
            <a:r>
              <a:rPr lang="en-US" sz="4000" dirty="0" smtClean="0"/>
              <a:t>to make </a:t>
            </a:r>
            <a:r>
              <a:rPr lang="en-US" sz="4000" b="1" dirty="0" smtClean="0"/>
              <a:t>12.</a:t>
            </a:r>
            <a:endParaRPr lang="en-US" sz="4000" b="1" i="1" dirty="0"/>
          </a:p>
        </p:txBody>
      </p:sp>
      <p:grpSp>
        <p:nvGrpSpPr>
          <p:cNvPr id="9" name="Group 8"/>
          <p:cNvGrpSpPr/>
          <p:nvPr/>
        </p:nvGrpSpPr>
        <p:grpSpPr>
          <a:xfrm>
            <a:off x="7631467" y="2420867"/>
            <a:ext cx="381000" cy="560457"/>
            <a:chOff x="685800" y="5002143"/>
            <a:chExt cx="381000" cy="560457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7348118" y="2971409"/>
            <a:ext cx="1135625" cy="534106"/>
            <a:chOff x="1486971" y="5551713"/>
            <a:chExt cx="1135625" cy="534106"/>
          </a:xfrm>
        </p:grpSpPr>
        <p:sp>
          <p:nvSpPr>
            <p:cNvPr id="13" name="TextBox 12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36</a:t>
              </a:r>
              <a:endParaRPr lang="en-US" sz="28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</a:t>
              </a:r>
              <a:endParaRPr lang="en-US" sz="28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48118" y="3679686"/>
            <a:ext cx="1135625" cy="534106"/>
            <a:chOff x="1486971" y="5551713"/>
            <a:chExt cx="1135625" cy="534106"/>
          </a:xfrm>
        </p:grpSpPr>
        <p:sp>
          <p:nvSpPr>
            <p:cNvPr id="16" name="TextBox 15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18</a:t>
              </a:r>
              <a:endParaRPr lang="en-US" sz="28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470197" y="4327504"/>
            <a:ext cx="1135625" cy="534106"/>
            <a:chOff x="1486971" y="5551713"/>
            <a:chExt cx="1135625" cy="534106"/>
          </a:xfrm>
        </p:grpSpPr>
        <p:sp>
          <p:nvSpPr>
            <p:cNvPr id="19" name="TextBox 18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12</a:t>
              </a:r>
              <a:endParaRPr lang="en-US" sz="28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3</a:t>
              </a:r>
              <a:endParaRPr lang="en-US" sz="2800" b="1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32461" y="4735144"/>
            <a:ext cx="5968365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SAME SIGNS, </a:t>
            </a:r>
            <a:r>
              <a:rPr lang="en-US" sz="3200" b="1" dirty="0" smtClean="0">
                <a:solidFill>
                  <a:srgbClr val="FF0000"/>
                </a:solidFill>
              </a:rPr>
              <a:t>Match</a:t>
            </a:r>
            <a:r>
              <a:rPr lang="en-US" sz="3200" b="1" dirty="0" smtClean="0"/>
              <a:t> Middle Term!</a:t>
            </a:r>
            <a:endParaRPr lang="en-US" sz="32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176914" y="5364705"/>
            <a:ext cx="6781023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Solution: (</a:t>
            </a:r>
            <a:r>
              <a:rPr lang="en-US" sz="4000" b="1" dirty="0" smtClean="0">
                <a:solidFill>
                  <a:srgbClr val="C00000"/>
                </a:solidFill>
              </a:rPr>
              <a:t>x </a:t>
            </a:r>
            <a:r>
              <a:rPr lang="en-US" sz="4000" b="1" dirty="0" smtClean="0">
                <a:solidFill>
                  <a:schemeClr val="tx2"/>
                </a:solidFill>
              </a:rPr>
              <a:t>+ 6</a:t>
            </a:r>
            <a:r>
              <a:rPr lang="en-US" sz="4000" b="1" dirty="0" smtClean="0"/>
              <a:t>)(</a:t>
            </a:r>
            <a:r>
              <a:rPr lang="en-US" sz="4000" b="1" dirty="0" smtClean="0">
                <a:solidFill>
                  <a:srgbClr val="C00000"/>
                </a:solidFill>
              </a:rPr>
              <a:t>x </a:t>
            </a:r>
            <a:r>
              <a:rPr lang="en-US" sz="4000" b="1" dirty="0">
                <a:solidFill>
                  <a:schemeClr val="tx2"/>
                </a:solidFill>
              </a:rPr>
              <a:t>+ 6</a:t>
            </a:r>
            <a:r>
              <a:rPr lang="en-US" sz="4000" b="1" dirty="0" smtClean="0"/>
              <a:t>) = (x + 6)</a:t>
            </a:r>
            <a:r>
              <a:rPr lang="en-US" sz="4000" b="1" baseline="30000" dirty="0" smtClean="0"/>
              <a:t>2</a:t>
            </a:r>
            <a:endParaRPr lang="en-US" sz="4000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7481095" y="5047423"/>
            <a:ext cx="952882" cy="534106"/>
            <a:chOff x="1486971" y="5551713"/>
            <a:chExt cx="952882" cy="534106"/>
          </a:xfrm>
        </p:grpSpPr>
        <p:sp>
          <p:nvSpPr>
            <p:cNvPr id="24" name="TextBox 23"/>
            <p:cNvSpPr txBox="1"/>
            <p:nvPr/>
          </p:nvSpPr>
          <p:spPr>
            <a:xfrm>
              <a:off x="2072445" y="5562599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9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4</a:t>
              </a:r>
              <a:endParaRPr lang="en-US" sz="2800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467240" y="5855894"/>
            <a:ext cx="952882" cy="534106"/>
            <a:chOff x="1486971" y="5551713"/>
            <a:chExt cx="952882" cy="534106"/>
          </a:xfrm>
        </p:grpSpPr>
        <p:sp>
          <p:nvSpPr>
            <p:cNvPr id="30" name="TextBox 29"/>
            <p:cNvSpPr txBox="1"/>
            <p:nvPr/>
          </p:nvSpPr>
          <p:spPr>
            <a:xfrm>
              <a:off x="2072445" y="5562599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6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6</a:t>
              </a:r>
            </a:p>
          </p:txBody>
        </p:sp>
      </p:grpSp>
      <p:sp>
        <p:nvSpPr>
          <p:cNvPr id="26" name="Oval 25"/>
          <p:cNvSpPr/>
          <p:nvPr/>
        </p:nvSpPr>
        <p:spPr>
          <a:xfrm>
            <a:off x="7115522" y="5701440"/>
            <a:ext cx="1656317" cy="778134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736733" y="576734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93678" y="574942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FF00"/>
                </a:solidFill>
              </a:rPr>
              <a:t>+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205990" y="5350256"/>
            <a:ext cx="1909127" cy="778134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231097" y="2020956"/>
            <a:ext cx="283503" cy="433248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097" y="6014609"/>
            <a:ext cx="2245203" cy="67179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3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1" grpId="0" animBg="1"/>
      <p:bldP spid="22" grpId="0" animBg="1"/>
      <p:bldP spid="26" grpId="0" animBg="1"/>
      <p:bldP spid="28" grpId="0"/>
      <p:bldP spid="27" grpId="0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#13 (Factoring)</a:t>
            </a:r>
            <a:endParaRPr lang="en-US" b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17"/>
          <a:stretch/>
        </p:blipFill>
        <p:spPr bwMode="auto">
          <a:xfrm>
            <a:off x="381000" y="1143000"/>
            <a:ext cx="4953000" cy="55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71" y="1732868"/>
            <a:ext cx="324459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919598" y="2387140"/>
            <a:ext cx="381000" cy="560457"/>
            <a:chOff x="685800" y="5002143"/>
            <a:chExt cx="381000" cy="560457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397643" y="2969368"/>
            <a:ext cx="1300734" cy="534106"/>
            <a:chOff x="1486971" y="5551713"/>
            <a:chExt cx="1300734" cy="534106"/>
          </a:xfrm>
        </p:grpSpPr>
        <p:sp>
          <p:nvSpPr>
            <p:cNvPr id="11" name="TextBox 10"/>
            <p:cNvSpPr txBox="1"/>
            <p:nvPr/>
          </p:nvSpPr>
          <p:spPr>
            <a:xfrm>
              <a:off x="2072445" y="5562599"/>
              <a:ext cx="715260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36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x</a:t>
              </a:r>
              <a:endParaRPr lang="en-US" sz="28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86971" y="5551713"/>
              <a:ext cx="53251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x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25799" y="3628072"/>
            <a:ext cx="1300734" cy="534106"/>
            <a:chOff x="1486971" y="5551713"/>
            <a:chExt cx="1300734" cy="534106"/>
          </a:xfrm>
        </p:grpSpPr>
        <p:sp>
          <p:nvSpPr>
            <p:cNvPr id="14" name="TextBox 13"/>
            <p:cNvSpPr txBox="1"/>
            <p:nvPr/>
          </p:nvSpPr>
          <p:spPr>
            <a:xfrm>
              <a:off x="2072445" y="5562599"/>
              <a:ext cx="715260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18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x</a:t>
              </a:r>
              <a:endParaRPr lang="en-US" sz="28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86971" y="5551713"/>
              <a:ext cx="53251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2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x</a:t>
              </a:r>
              <a:endParaRPr lang="en-US" sz="2800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97643" y="4318537"/>
            <a:ext cx="1300734" cy="534106"/>
            <a:chOff x="1486971" y="5551713"/>
            <a:chExt cx="1300734" cy="534106"/>
          </a:xfrm>
        </p:grpSpPr>
        <p:sp>
          <p:nvSpPr>
            <p:cNvPr id="17" name="TextBox 16"/>
            <p:cNvSpPr txBox="1"/>
            <p:nvPr/>
          </p:nvSpPr>
          <p:spPr>
            <a:xfrm>
              <a:off x="2072445" y="5562599"/>
              <a:ext cx="715260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12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x</a:t>
              </a:r>
              <a:endParaRPr lang="en-US" sz="28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86971" y="5551713"/>
              <a:ext cx="53251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3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x</a:t>
              </a:r>
              <a:endParaRPr lang="en-US" sz="2800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824598" y="2362116"/>
            <a:ext cx="381000" cy="560457"/>
            <a:chOff x="685800" y="5002143"/>
            <a:chExt cx="381000" cy="560457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3416066" y="2980254"/>
            <a:ext cx="1135625" cy="534106"/>
            <a:chOff x="1486971" y="5551713"/>
            <a:chExt cx="1135625" cy="534106"/>
          </a:xfrm>
        </p:grpSpPr>
        <p:sp>
          <p:nvSpPr>
            <p:cNvPr id="23" name="TextBox 22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25</a:t>
              </a:r>
              <a:endParaRPr lang="en-US" sz="28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444222" y="3638958"/>
            <a:ext cx="952882" cy="534106"/>
            <a:chOff x="1486971" y="5551713"/>
            <a:chExt cx="952882" cy="534106"/>
          </a:xfrm>
        </p:grpSpPr>
        <p:sp>
          <p:nvSpPr>
            <p:cNvPr id="26" name="TextBox 25"/>
            <p:cNvSpPr txBox="1"/>
            <p:nvPr/>
          </p:nvSpPr>
          <p:spPr>
            <a:xfrm>
              <a:off x="2072445" y="5562599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5</a:t>
              </a:r>
              <a:endParaRPr lang="en-US" sz="2800" b="1" dirty="0"/>
            </a:p>
          </p:txBody>
        </p:sp>
      </p:grpSp>
      <p:sp>
        <p:nvSpPr>
          <p:cNvPr id="28" name="Oval 27"/>
          <p:cNvSpPr/>
          <p:nvPr/>
        </p:nvSpPr>
        <p:spPr>
          <a:xfrm>
            <a:off x="1209122" y="5573165"/>
            <a:ext cx="1654145" cy="899095"/>
          </a:xfrm>
          <a:prstGeom prst="ellipse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85302" y="3451020"/>
            <a:ext cx="1506054" cy="899095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181600" y="1519566"/>
            <a:ext cx="332014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(6x   </a:t>
            </a:r>
            <a:r>
              <a:rPr lang="en-US" sz="4400" b="1" dirty="0"/>
              <a:t>5</a:t>
            </a:r>
            <a:r>
              <a:rPr lang="en-US" sz="4400" b="1" dirty="0" smtClean="0"/>
              <a:t>)(6x   </a:t>
            </a:r>
            <a:r>
              <a:rPr lang="en-US" sz="4400" b="1" dirty="0"/>
              <a:t>5</a:t>
            </a:r>
            <a:r>
              <a:rPr lang="en-US" sz="4400" b="1" dirty="0" smtClean="0"/>
              <a:t>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15436" y="4212847"/>
            <a:ext cx="3650615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SAME SIGNS,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Match</a:t>
            </a:r>
            <a:r>
              <a:rPr lang="en-US" sz="3200" b="1" dirty="0" smtClean="0"/>
              <a:t> Middle Term!</a:t>
            </a:r>
            <a:endParaRPr lang="en-US" sz="3200" b="1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3723322" y="3566515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FF00"/>
                </a:solidFill>
              </a:rPr>
              <a:t>–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70301" y="356651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FF00"/>
                </a:solidFill>
              </a:rPr>
              <a:t>–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2672055" y="1963089"/>
            <a:ext cx="381000" cy="539682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917952" y="1529294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FF0000"/>
                </a:solidFill>
              </a:rPr>
              <a:t>–</a:t>
            </a:r>
            <a:endParaRPr lang="en-US" sz="4400" b="1" i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43800" y="1519565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FF0000"/>
                </a:solidFill>
              </a:rPr>
              <a:t>–</a:t>
            </a:r>
            <a:endParaRPr lang="en-US" sz="4400" b="1" i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53124" y="2537853"/>
            <a:ext cx="2095445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(6x – 5)</a:t>
            </a:r>
            <a:r>
              <a:rPr lang="en-US" sz="4400" b="1" baseline="30000" dirty="0" smtClean="0"/>
              <a:t>2</a:t>
            </a:r>
            <a:endParaRPr lang="en-US" sz="4400" b="1" dirty="0" smtClean="0"/>
          </a:p>
        </p:txBody>
      </p:sp>
      <p:grpSp>
        <p:nvGrpSpPr>
          <p:cNvPr id="39" name="Group 38"/>
          <p:cNvGrpSpPr/>
          <p:nvPr/>
        </p:nvGrpSpPr>
        <p:grpSpPr>
          <a:xfrm>
            <a:off x="1432194" y="5015929"/>
            <a:ext cx="1174812" cy="534106"/>
            <a:chOff x="1486971" y="5551713"/>
            <a:chExt cx="1174812" cy="534106"/>
          </a:xfrm>
        </p:grpSpPr>
        <p:sp>
          <p:nvSpPr>
            <p:cNvPr id="40" name="TextBox 39"/>
            <p:cNvSpPr txBox="1"/>
            <p:nvPr/>
          </p:nvSpPr>
          <p:spPr>
            <a:xfrm>
              <a:off x="2129265" y="5562599"/>
              <a:ext cx="53251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9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x</a:t>
              </a:r>
              <a:endParaRPr lang="en-US" sz="28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486971" y="5551713"/>
              <a:ext cx="53251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4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x</a:t>
              </a:r>
              <a:endParaRPr lang="en-US" sz="2800" b="1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475134" y="5715000"/>
            <a:ext cx="1174812" cy="534106"/>
            <a:chOff x="1486971" y="5551713"/>
            <a:chExt cx="1174812" cy="534106"/>
          </a:xfrm>
        </p:grpSpPr>
        <p:sp>
          <p:nvSpPr>
            <p:cNvPr id="43" name="TextBox 42"/>
            <p:cNvSpPr txBox="1"/>
            <p:nvPr/>
          </p:nvSpPr>
          <p:spPr>
            <a:xfrm>
              <a:off x="2129265" y="5562599"/>
              <a:ext cx="53251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6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x</a:t>
              </a:r>
              <a:endParaRPr lang="en-US" sz="28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86971" y="5551713"/>
              <a:ext cx="53251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6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x</a:t>
              </a:r>
              <a:endParaRPr lang="en-US" sz="2800" b="1" dirty="0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66" y="5321426"/>
            <a:ext cx="2419660" cy="69943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00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 animBg="1"/>
      <p:bldP spid="35" grpId="0"/>
      <p:bldP spid="36" grpId="0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Factoring Difference of Squares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84999" y="1143000"/>
            <a:ext cx="5480988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Form: </a:t>
            </a:r>
            <a:r>
              <a:rPr lang="en-US" sz="3200" dirty="0" smtClean="0"/>
              <a:t>a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–</a:t>
            </a:r>
            <a:r>
              <a:rPr lang="en-US" sz="3200" dirty="0" smtClean="0"/>
              <a:t> b</a:t>
            </a:r>
            <a:r>
              <a:rPr lang="en-US" sz="3200" baseline="30000" dirty="0" smtClean="0"/>
              <a:t>2</a:t>
            </a:r>
            <a:endParaRPr lang="en-US" sz="3200" dirty="0" smtClean="0"/>
          </a:p>
          <a:p>
            <a:pPr algn="ctr"/>
            <a:r>
              <a:rPr lang="en-US" sz="3200" b="1" dirty="0" smtClean="0"/>
              <a:t>Factored Form: (a </a:t>
            </a:r>
            <a:r>
              <a:rPr lang="en-US" sz="3200" b="1" dirty="0" smtClean="0">
                <a:solidFill>
                  <a:srgbClr val="C00000"/>
                </a:solidFill>
              </a:rPr>
              <a:t>+</a:t>
            </a:r>
            <a:r>
              <a:rPr lang="en-US" sz="3200" b="1" dirty="0" smtClean="0"/>
              <a:t> b)(a </a:t>
            </a:r>
            <a:r>
              <a:rPr lang="en-US" sz="3200" b="1" dirty="0" smtClean="0">
                <a:solidFill>
                  <a:srgbClr val="C00000"/>
                </a:solidFill>
              </a:rPr>
              <a:t>–</a:t>
            </a:r>
            <a:r>
              <a:rPr lang="en-US" sz="3200" b="1" dirty="0" smtClean="0"/>
              <a:t> b)</a:t>
            </a:r>
          </a:p>
          <a:p>
            <a:pPr algn="ctr"/>
            <a:r>
              <a:rPr lang="en-US" sz="3200" i="1" dirty="0" smtClean="0"/>
              <a:t>where a and b are square roots.</a:t>
            </a:r>
            <a:endParaRPr lang="en-US" sz="3200" i="1" dirty="0"/>
          </a:p>
        </p:txBody>
      </p:sp>
      <p:pic>
        <p:nvPicPr>
          <p:cNvPr id="4102" name="Picture 6" descr="Image result for perfect square t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2590800"/>
            <a:ext cx="5540829" cy="415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57800" y="2612571"/>
            <a:ext cx="3740576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For variable, </a:t>
            </a:r>
          </a:p>
          <a:p>
            <a:pPr algn="ctr"/>
            <a:r>
              <a:rPr lang="en-US" sz="3200" b="1" dirty="0" smtClean="0"/>
              <a:t>divide exponent by</a:t>
            </a:r>
            <a:r>
              <a:rPr lang="en-US" sz="3200" b="1" dirty="0" smtClean="0">
                <a:solidFill>
                  <a:srgbClr val="C00000"/>
                </a:solidFill>
              </a:rPr>
              <a:t> 2</a:t>
            </a:r>
            <a:endParaRPr lang="en-US" sz="32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10770" y="3703337"/>
                <a:ext cx="2477601" cy="301242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600" b="1" dirty="0" smtClean="0"/>
                  <a:t>EXAMPLES: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600" b="1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6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</m:e>
                      </m:rad>
                      <m:r>
                        <a:rPr lang="en-US" sz="2600" b="1" i="1"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𝟏𝟎</m:t>
                              </m:r>
                            </m:sup>
                          </m:sSup>
                        </m:e>
                      </m:rad>
                      <m:r>
                        <a:rPr lang="en-US" sz="2600" b="1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en-US" sz="2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𝟖𝟖</m:t>
                              </m:r>
                            </m:sup>
                          </m:sSup>
                        </m:e>
                      </m:rad>
                      <m:r>
                        <a:rPr lang="en-US" sz="2600" b="1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𝟒𝟒</m:t>
                          </m:r>
                        </m:sup>
                      </m:sSup>
                    </m:oMath>
                  </m:oMathPara>
                </a14:m>
                <a:endParaRPr lang="en-US" sz="2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𝟏𝟎𝟎</m:t>
                              </m:r>
                            </m:sup>
                          </m:sSup>
                        </m:e>
                      </m:rad>
                      <m:r>
                        <a:rPr lang="en-US" sz="2600" b="1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𝟓𝟎</m:t>
                          </m:r>
                        </m:sup>
                      </m:sSup>
                    </m:oMath>
                  </m:oMathPara>
                </a14:m>
                <a:endParaRPr lang="en-US" sz="2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770" y="3703337"/>
                <a:ext cx="2477601" cy="3012428"/>
              </a:xfrm>
              <a:prstGeom prst="rect">
                <a:avLst/>
              </a:prstGeom>
              <a:blipFill rotWithShape="1">
                <a:blip r:embed="rId5"/>
                <a:stretch>
                  <a:fillRect l="-4187" t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049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 smtClean="0"/>
              <a:t>Topics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Autofit/>
          </a:bodyPr>
          <a:lstStyle/>
          <a:p>
            <a:r>
              <a:rPr lang="en-US" sz="2200" b="1" dirty="0" smtClean="0"/>
              <a:t>Factoring</a:t>
            </a:r>
          </a:p>
          <a:p>
            <a:pPr lvl="1"/>
            <a:r>
              <a:rPr lang="en-US" sz="2200" dirty="0" smtClean="0"/>
              <a:t>#</a:t>
            </a:r>
            <a:r>
              <a:rPr lang="en-US" sz="2200" dirty="0" smtClean="0">
                <a:hlinkClick r:id="rId2" action="ppaction://hlinksldjump"/>
              </a:rPr>
              <a:t>1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2" action="ppaction://hlinksldjump"/>
              </a:rPr>
              <a:t>2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2" action="ppaction://hlinksldjump"/>
              </a:rPr>
              <a:t>3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3" action="ppaction://hlinksldjump"/>
              </a:rPr>
              <a:t>4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4" action="ppaction://hlinksldjump"/>
              </a:rPr>
              <a:t>5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5" action="ppaction://hlinksldjump"/>
              </a:rPr>
              <a:t>6</a:t>
            </a:r>
            <a:r>
              <a:rPr lang="en-US" sz="2200" dirty="0" smtClean="0"/>
              <a:t>,</a:t>
            </a:r>
            <a:r>
              <a:rPr lang="en-US" sz="2200" dirty="0" smtClean="0">
                <a:hlinkClick r:id="rId6" action="ppaction://hlinksldjump"/>
              </a:rPr>
              <a:t> 7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7" action="ppaction://hlinksldjump"/>
              </a:rPr>
              <a:t>8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8" action="ppaction://hlinksldjump"/>
              </a:rPr>
              <a:t>9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9" action="ppaction://hlinksldjump"/>
              </a:rPr>
              <a:t>10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10" action="ppaction://hlinksldjump"/>
              </a:rPr>
              <a:t>11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11" action="ppaction://hlinksldjump"/>
              </a:rPr>
              <a:t>12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12" action="ppaction://hlinksldjump"/>
              </a:rPr>
              <a:t>13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13" action="ppaction://hlinksldjump"/>
              </a:rPr>
              <a:t>14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14" action="ppaction://hlinksldjump"/>
              </a:rPr>
              <a:t>15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15" action="ppaction://hlinksldjump"/>
              </a:rPr>
              <a:t>16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16" action="ppaction://hlinksldjump"/>
              </a:rPr>
              <a:t>17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17" action="ppaction://hlinksldjump"/>
              </a:rPr>
              <a:t>18</a:t>
            </a:r>
            <a:endParaRPr lang="en-US" sz="2200" dirty="0" smtClean="0"/>
          </a:p>
          <a:p>
            <a:r>
              <a:rPr lang="en-US" sz="2200" b="1" dirty="0" smtClean="0"/>
              <a:t>Problem Solving (Word Problems)</a:t>
            </a:r>
          </a:p>
          <a:p>
            <a:pPr lvl="1"/>
            <a:r>
              <a:rPr lang="en-US" sz="2200" dirty="0" smtClean="0"/>
              <a:t>#</a:t>
            </a:r>
            <a:r>
              <a:rPr lang="en-US" sz="2200" dirty="0" smtClean="0">
                <a:hlinkClick r:id="rId18" action="ppaction://hlinksldjump"/>
              </a:rPr>
              <a:t>19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19" action="ppaction://hlinksldjump"/>
              </a:rPr>
              <a:t>20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20" action="ppaction://hlinksldjump"/>
              </a:rPr>
              <a:t>21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21" action="ppaction://hlinksldjump"/>
              </a:rPr>
              <a:t>22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22" action="ppaction://hlinksldjump"/>
              </a:rPr>
              <a:t>23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23" action="ppaction://hlinksldjump"/>
              </a:rPr>
              <a:t>24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24" action="ppaction://hlinksldjump"/>
              </a:rPr>
              <a:t>25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25" action="ppaction://hlinksldjump"/>
              </a:rPr>
              <a:t>26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25" action="ppaction://hlinksldjump"/>
              </a:rPr>
              <a:t>27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26" action="ppaction://hlinksldjump"/>
              </a:rPr>
              <a:t>66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27" action="ppaction://hlinksldjump"/>
              </a:rPr>
              <a:t>67</a:t>
            </a:r>
            <a:r>
              <a:rPr lang="en-US" sz="2200" dirty="0" smtClean="0"/>
              <a:t>, </a:t>
            </a:r>
            <a:r>
              <a:rPr lang="en-US" sz="2200" b="1" dirty="0" smtClean="0">
                <a:solidFill>
                  <a:srgbClr val="FF0000"/>
                </a:solidFill>
                <a:hlinkClick r:id="rId28" action="ppaction://hlinksldjump"/>
              </a:rPr>
              <a:t>68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29" action="ppaction://hlinksldjump"/>
              </a:rPr>
              <a:t>69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30" action="ppaction://hlinksldjump"/>
              </a:rPr>
              <a:t>70</a:t>
            </a:r>
            <a:endParaRPr lang="en-US" sz="2200" dirty="0" smtClean="0"/>
          </a:p>
          <a:p>
            <a:r>
              <a:rPr lang="en-US" sz="2200" b="1" dirty="0" smtClean="0"/>
              <a:t>Graphing</a:t>
            </a:r>
          </a:p>
          <a:p>
            <a:pPr lvl="1"/>
            <a:r>
              <a:rPr lang="en-US" sz="2200" dirty="0" smtClean="0"/>
              <a:t>#</a:t>
            </a:r>
            <a:r>
              <a:rPr lang="en-US" sz="2200" dirty="0" smtClean="0">
                <a:hlinkClick r:id="rId31" action="ppaction://hlinksldjump"/>
              </a:rPr>
              <a:t>28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32" action="ppaction://hlinksldjump"/>
              </a:rPr>
              <a:t>29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33" action="ppaction://hlinksldjump"/>
              </a:rPr>
              <a:t>30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34" action="ppaction://hlinksldjump"/>
              </a:rPr>
              <a:t>31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35" action="ppaction://hlinksldjump"/>
              </a:rPr>
              <a:t>32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36" action="ppaction://hlinksldjump"/>
              </a:rPr>
              <a:t>33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37" action="ppaction://hlinksldjump"/>
              </a:rPr>
              <a:t>34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38" action="ppaction://hlinksldjump"/>
              </a:rPr>
              <a:t>35</a:t>
            </a:r>
            <a:endParaRPr lang="en-US" sz="2200" dirty="0" smtClean="0"/>
          </a:p>
          <a:p>
            <a:r>
              <a:rPr lang="en-US" sz="2200" b="1" dirty="0" smtClean="0"/>
              <a:t>Exponents and Polynomials</a:t>
            </a:r>
          </a:p>
          <a:p>
            <a:pPr lvl="1"/>
            <a:r>
              <a:rPr lang="en-US" sz="2200" dirty="0" smtClean="0"/>
              <a:t>#</a:t>
            </a:r>
            <a:r>
              <a:rPr lang="en-US" sz="2200" dirty="0" smtClean="0">
                <a:hlinkClick r:id="rId39" action="ppaction://hlinksldjump"/>
              </a:rPr>
              <a:t>36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40" action="ppaction://hlinksldjump"/>
              </a:rPr>
              <a:t>37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40" action="ppaction://hlinksldjump"/>
              </a:rPr>
              <a:t>38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41" action="ppaction://hlinksldjump"/>
              </a:rPr>
              <a:t>39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42" action="ppaction://hlinksldjump"/>
              </a:rPr>
              <a:t>40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43" action="ppaction://hlinksldjump"/>
              </a:rPr>
              <a:t>41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44" action="ppaction://hlinksldjump"/>
              </a:rPr>
              <a:t>42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45" action="ppaction://hlinksldjump"/>
              </a:rPr>
              <a:t>43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46" action="ppaction://hlinksldjump"/>
              </a:rPr>
              <a:t>44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47" action="ppaction://hlinksldjump"/>
              </a:rPr>
              <a:t>45</a:t>
            </a:r>
            <a:endParaRPr lang="en-US" sz="2200" dirty="0" smtClean="0"/>
          </a:p>
          <a:p>
            <a:r>
              <a:rPr lang="en-US" sz="2200" b="1" dirty="0" smtClean="0"/>
              <a:t>Square Roots/Radicals</a:t>
            </a:r>
          </a:p>
          <a:p>
            <a:pPr lvl="1"/>
            <a:r>
              <a:rPr lang="en-US" sz="2200" dirty="0" smtClean="0"/>
              <a:t>#</a:t>
            </a:r>
            <a:r>
              <a:rPr lang="en-US" sz="2200" dirty="0" smtClean="0">
                <a:hlinkClick r:id="rId48" action="ppaction://hlinksldjump"/>
              </a:rPr>
              <a:t>46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49" action="ppaction://hlinksldjump"/>
              </a:rPr>
              <a:t>47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50" action="ppaction://hlinksldjump"/>
              </a:rPr>
              <a:t>48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51" action="ppaction://hlinksldjump"/>
              </a:rPr>
              <a:t>49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52" action="ppaction://hlinksldjump"/>
              </a:rPr>
              <a:t>50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53" action="ppaction://hlinksldjump"/>
              </a:rPr>
              <a:t>51</a:t>
            </a:r>
            <a:r>
              <a:rPr lang="en-US" sz="2200" dirty="0" smtClean="0"/>
              <a:t>, </a:t>
            </a:r>
            <a:r>
              <a:rPr lang="en-US" sz="2200" b="1" dirty="0" smtClean="0">
                <a:solidFill>
                  <a:srgbClr val="FF0000"/>
                </a:solidFill>
                <a:hlinkClick r:id="rId28" action="ppaction://hlinksldjump"/>
              </a:rPr>
              <a:t>68</a:t>
            </a:r>
            <a:endParaRPr lang="en-US" sz="2200" dirty="0" smtClean="0">
              <a:solidFill>
                <a:srgbClr val="FF0000"/>
              </a:solidFill>
            </a:endParaRPr>
          </a:p>
          <a:p>
            <a:r>
              <a:rPr lang="en-US" sz="2200" b="1" dirty="0" smtClean="0"/>
              <a:t>Equations and Inequalities</a:t>
            </a:r>
          </a:p>
          <a:p>
            <a:pPr lvl="1"/>
            <a:r>
              <a:rPr lang="en-US" sz="2200" dirty="0" smtClean="0"/>
              <a:t>#</a:t>
            </a:r>
            <a:r>
              <a:rPr lang="en-US" sz="2200" dirty="0" smtClean="0">
                <a:hlinkClick r:id="rId54" action="ppaction://hlinksldjump"/>
              </a:rPr>
              <a:t>52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55" action="ppaction://hlinksldjump"/>
              </a:rPr>
              <a:t>53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56" action="ppaction://hlinksldjump"/>
              </a:rPr>
              <a:t>54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57" action="ppaction://hlinksldjump"/>
              </a:rPr>
              <a:t>55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58" action="ppaction://hlinksldjump"/>
              </a:rPr>
              <a:t>56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59" action="ppaction://hlinksldjump"/>
              </a:rPr>
              <a:t>57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60" action="ppaction://hlinksldjump"/>
              </a:rPr>
              <a:t>58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61" action="ppaction://hlinksldjump"/>
              </a:rPr>
              <a:t>59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62" action="ppaction://hlinksldjump"/>
              </a:rPr>
              <a:t>60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63" action="ppaction://hlinksldjump"/>
              </a:rPr>
              <a:t>61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64" action="ppaction://hlinksldjump"/>
              </a:rPr>
              <a:t>62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65" action="ppaction://hlinksldjump"/>
              </a:rPr>
              <a:t>63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66" action="ppaction://hlinksldjump"/>
              </a:rPr>
              <a:t>64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67" action="ppaction://hlinksldjump"/>
              </a:rPr>
              <a:t>65</a:t>
            </a:r>
            <a:r>
              <a:rPr lang="en-US" sz="2200" dirty="0" smtClean="0"/>
              <a:t>, </a:t>
            </a:r>
          </a:p>
          <a:p>
            <a:r>
              <a:rPr lang="en-US" sz="2200" b="1" dirty="0" smtClean="0"/>
              <a:t>Test Taking Tips</a:t>
            </a:r>
          </a:p>
          <a:p>
            <a:pPr lvl="1"/>
            <a:r>
              <a:rPr lang="en-US" sz="2200" b="1" dirty="0">
                <a:hlinkClick r:id="rId68" action="ppaction://hlinksldjump"/>
              </a:rPr>
              <a:t>MyMathLab </a:t>
            </a:r>
            <a:r>
              <a:rPr lang="en-US" sz="2200" b="1" dirty="0" smtClean="0">
                <a:hlinkClick r:id="rId68" action="ppaction://hlinksldjump"/>
              </a:rPr>
              <a:t>Tips</a:t>
            </a:r>
            <a:r>
              <a:rPr lang="en-US" sz="2200" b="1" dirty="0" smtClean="0"/>
              <a:t>, </a:t>
            </a:r>
            <a:r>
              <a:rPr lang="en-US" sz="2200" dirty="0" smtClean="0">
                <a:hlinkClick r:id="rId69" action="ppaction://hlinksldjump"/>
              </a:rPr>
              <a:t>How to study</a:t>
            </a:r>
            <a:r>
              <a:rPr lang="en-US" sz="2200" dirty="0" smtClean="0"/>
              <a:t>, </a:t>
            </a:r>
            <a:r>
              <a:rPr lang="en-US" sz="2200" dirty="0" smtClean="0">
                <a:hlinkClick r:id="rId70" action="ppaction://hlinksldjump"/>
              </a:rPr>
              <a:t>General Test Taking Tips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97389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Problem #14 (Difference of Squares)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94"/>
          <a:stretch/>
        </p:blipFill>
        <p:spPr bwMode="auto">
          <a:xfrm>
            <a:off x="304800" y="1295400"/>
            <a:ext cx="5562600" cy="162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Image result for perfect square tabl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196" b="32450"/>
          <a:stretch/>
        </p:blipFill>
        <p:spPr bwMode="auto">
          <a:xfrm>
            <a:off x="5716162" y="1295400"/>
            <a:ext cx="2759528" cy="280851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6743624" y="2116929"/>
            <a:ext cx="1656317" cy="582728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688300" y="3521186"/>
            <a:ext cx="1656317" cy="582728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67400" y="4125685"/>
                <a:ext cx="2345194" cy="59644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600" b="1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600" b="1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4125685"/>
                <a:ext cx="2345194" cy="59644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22677" y="3812550"/>
            <a:ext cx="5339923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Solution: (</a:t>
            </a:r>
            <a:r>
              <a:rPr lang="en-US" sz="4000" b="1" dirty="0" smtClean="0">
                <a:solidFill>
                  <a:schemeClr val="accent1"/>
                </a:solidFill>
              </a:rPr>
              <a:t>2x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+</a:t>
            </a:r>
            <a:r>
              <a:rPr lang="en-US" sz="4000" b="1" dirty="0" smtClean="0"/>
              <a:t> 5)(</a:t>
            </a:r>
            <a:r>
              <a:rPr lang="en-US" sz="4000" b="1" dirty="0" smtClean="0">
                <a:solidFill>
                  <a:schemeClr val="accent1"/>
                </a:solidFill>
              </a:rPr>
              <a:t>2x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–</a:t>
            </a:r>
            <a:r>
              <a:rPr lang="en-US" sz="4000" b="1" dirty="0" smtClean="0"/>
              <a:t> 5)</a:t>
            </a:r>
            <a:endParaRPr lang="en-US" sz="40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16162" y="4815244"/>
            <a:ext cx="853119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4x</a:t>
            </a:r>
            <a:r>
              <a:rPr lang="en-US" sz="4000" b="1" baseline="30000" dirty="0" smtClean="0"/>
              <a:t>2</a:t>
            </a:r>
            <a:endParaRPr lang="en-US" sz="4000" i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5952221" y="5410200"/>
            <a:ext cx="381000" cy="560457"/>
            <a:chOff x="685800" y="5002143"/>
            <a:chExt cx="381000" cy="560457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562600" y="5959771"/>
            <a:ext cx="1264123" cy="523220"/>
            <a:chOff x="1486971" y="5551713"/>
            <a:chExt cx="1264123" cy="523220"/>
          </a:xfrm>
        </p:grpSpPr>
        <p:sp>
          <p:nvSpPr>
            <p:cNvPr id="17" name="TextBox 16"/>
            <p:cNvSpPr txBox="1"/>
            <p:nvPr/>
          </p:nvSpPr>
          <p:spPr>
            <a:xfrm>
              <a:off x="2218576" y="5551713"/>
              <a:ext cx="53251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1"/>
                  </a:solidFill>
                </a:rPr>
                <a:t>2x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86971" y="5551713"/>
              <a:ext cx="53251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1"/>
                  </a:solidFill>
                </a:rPr>
                <a:t>2x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533381" y="4815244"/>
            <a:ext cx="704039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25</a:t>
            </a:r>
            <a:endParaRPr lang="en-US" sz="4000" i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7694900" y="5461575"/>
            <a:ext cx="381000" cy="560457"/>
            <a:chOff x="685800" y="5002143"/>
            <a:chExt cx="381000" cy="560457"/>
          </a:xfrm>
        </p:grpSpPr>
        <p:cxnSp>
          <p:nvCxnSpPr>
            <p:cNvPr id="21" name="Straight Arrow Connector 20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7447059" y="6032918"/>
            <a:ext cx="952882" cy="534106"/>
            <a:chOff x="1486971" y="5551713"/>
            <a:chExt cx="952882" cy="534106"/>
          </a:xfrm>
        </p:grpSpPr>
        <p:sp>
          <p:nvSpPr>
            <p:cNvPr id="24" name="TextBox 23"/>
            <p:cNvSpPr txBox="1"/>
            <p:nvPr/>
          </p:nvSpPr>
          <p:spPr>
            <a:xfrm>
              <a:off x="2072445" y="5562599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5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5</a:t>
              </a: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7" y="5032386"/>
            <a:ext cx="3758151" cy="6580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99951" y="2601684"/>
            <a:ext cx="546264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Factored Form: (   </a:t>
            </a:r>
            <a:r>
              <a:rPr lang="en-US" sz="3600" b="1" dirty="0" smtClean="0">
                <a:solidFill>
                  <a:srgbClr val="C00000"/>
                </a:solidFill>
              </a:rPr>
              <a:t>+</a:t>
            </a:r>
            <a:r>
              <a:rPr lang="en-US" sz="3600" b="1" dirty="0" smtClean="0"/>
              <a:t>   )(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  – </a:t>
            </a:r>
            <a:r>
              <a:rPr lang="en-US" sz="3600" b="1" dirty="0" smtClean="0"/>
              <a:t>  )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81058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9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24" b="33288"/>
          <a:stretch/>
        </p:blipFill>
        <p:spPr bwMode="auto">
          <a:xfrm>
            <a:off x="47546" y="1903823"/>
            <a:ext cx="5562600" cy="131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848600" cy="103419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Problem #15 (Difference of Squares)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30"/>
          <a:stretch/>
        </p:blipFill>
        <p:spPr bwMode="auto">
          <a:xfrm>
            <a:off x="304800" y="1295400"/>
            <a:ext cx="5562600" cy="55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Image result for perfect square tabl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10" r="50196" b="-205"/>
          <a:stretch/>
        </p:blipFill>
        <p:spPr bwMode="auto">
          <a:xfrm>
            <a:off x="5867400" y="1430886"/>
            <a:ext cx="2759528" cy="183742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6802604" y="1398472"/>
            <a:ext cx="1656317" cy="582728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43624" y="2731679"/>
            <a:ext cx="1656317" cy="582728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99018" y="3314407"/>
                <a:ext cx="2358018" cy="108318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600" b="1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6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6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600" b="1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26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600" b="1" i="1"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en-US" sz="2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018" y="3314407"/>
                <a:ext cx="2358018" cy="108318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5507" y="3953718"/>
            <a:ext cx="582723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Solution: (</a:t>
            </a:r>
            <a:r>
              <a:rPr lang="en-US" sz="4000" b="1" dirty="0" smtClean="0">
                <a:solidFill>
                  <a:schemeClr val="accent1"/>
                </a:solidFill>
              </a:rPr>
              <a:t>5x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+</a:t>
            </a:r>
            <a:r>
              <a:rPr lang="en-US" sz="4000" b="1" dirty="0" smtClean="0"/>
              <a:t> 8y)(</a:t>
            </a:r>
            <a:r>
              <a:rPr lang="en-US" sz="4000" b="1" dirty="0" smtClean="0">
                <a:solidFill>
                  <a:schemeClr val="accent1"/>
                </a:solidFill>
              </a:rPr>
              <a:t>5x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–</a:t>
            </a:r>
            <a:r>
              <a:rPr lang="en-US" sz="4000" b="1" dirty="0" smtClean="0"/>
              <a:t> 8y)</a:t>
            </a:r>
            <a:endParaRPr lang="en-US" sz="40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86320" y="4815244"/>
            <a:ext cx="1112804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25x</a:t>
            </a:r>
            <a:r>
              <a:rPr lang="en-US" sz="4000" b="1" baseline="30000" dirty="0" smtClean="0"/>
              <a:t>2</a:t>
            </a:r>
            <a:endParaRPr lang="en-US" sz="4000" i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5952221" y="5410200"/>
            <a:ext cx="381000" cy="560457"/>
            <a:chOff x="685800" y="5002143"/>
            <a:chExt cx="381000" cy="560457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562600" y="5959771"/>
            <a:ext cx="1264123" cy="523220"/>
            <a:chOff x="1486971" y="5551713"/>
            <a:chExt cx="1264123" cy="523220"/>
          </a:xfrm>
        </p:grpSpPr>
        <p:sp>
          <p:nvSpPr>
            <p:cNvPr id="17" name="TextBox 16"/>
            <p:cNvSpPr txBox="1"/>
            <p:nvPr/>
          </p:nvSpPr>
          <p:spPr>
            <a:xfrm>
              <a:off x="2218576" y="5551713"/>
              <a:ext cx="53251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1"/>
                  </a:solidFill>
                </a:rPr>
                <a:t>5</a:t>
              </a:r>
              <a:r>
                <a:rPr lang="en-US" sz="2800" b="1" dirty="0" smtClean="0">
                  <a:solidFill>
                    <a:schemeClr val="accent1"/>
                  </a:solidFill>
                </a:rPr>
                <a:t>x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86971" y="5551713"/>
              <a:ext cx="53251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1"/>
                  </a:solidFill>
                </a:rPr>
                <a:t>5</a:t>
              </a:r>
              <a:r>
                <a:rPr lang="en-US" sz="2800" b="1" dirty="0" smtClean="0">
                  <a:solidFill>
                    <a:schemeClr val="accent1"/>
                  </a:solidFill>
                </a:rPr>
                <a:t>x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324990" y="4815244"/>
            <a:ext cx="1120821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64y</a:t>
            </a:r>
            <a:r>
              <a:rPr lang="en-US" sz="4000" b="1" baseline="30000" dirty="0" smtClean="0"/>
              <a:t>2</a:t>
            </a:r>
            <a:endParaRPr lang="en-US" sz="4000" i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7694900" y="5461575"/>
            <a:ext cx="381000" cy="560457"/>
            <a:chOff x="685800" y="5002143"/>
            <a:chExt cx="381000" cy="560457"/>
          </a:xfrm>
        </p:grpSpPr>
        <p:cxnSp>
          <p:nvCxnSpPr>
            <p:cNvPr id="21" name="Straight Arrow Connector 20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23671" y="3072283"/>
            <a:ext cx="546264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Factored Form: (   </a:t>
            </a:r>
            <a:r>
              <a:rPr lang="en-US" sz="3600" b="1" dirty="0" smtClean="0">
                <a:solidFill>
                  <a:srgbClr val="C00000"/>
                </a:solidFill>
              </a:rPr>
              <a:t>+</a:t>
            </a:r>
            <a:r>
              <a:rPr lang="en-US" sz="3600" b="1" dirty="0" smtClean="0"/>
              <a:t>   )(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  – </a:t>
            </a:r>
            <a:r>
              <a:rPr lang="en-US" sz="3600" b="1" dirty="0" smtClean="0"/>
              <a:t>  )</a:t>
            </a:r>
            <a:endParaRPr lang="en-US" sz="36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28239"/>
            <a:ext cx="3505200" cy="59663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7291438" y="6008952"/>
            <a:ext cx="1268932" cy="523220"/>
            <a:chOff x="1486971" y="5551713"/>
            <a:chExt cx="1268932" cy="523220"/>
          </a:xfrm>
        </p:grpSpPr>
        <p:sp>
          <p:nvSpPr>
            <p:cNvPr id="28" name="TextBox 27"/>
            <p:cNvSpPr txBox="1"/>
            <p:nvPr/>
          </p:nvSpPr>
          <p:spPr>
            <a:xfrm>
              <a:off x="2218576" y="5551713"/>
              <a:ext cx="537327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8y</a:t>
              </a:r>
              <a:endParaRPr lang="en-US" sz="28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86971" y="5551713"/>
              <a:ext cx="537327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8y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6874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9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02" y="338208"/>
            <a:ext cx="7863898" cy="58466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Problem #16 (Difference of Squares)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77"/>
          <a:stretch/>
        </p:blipFill>
        <p:spPr bwMode="auto">
          <a:xfrm>
            <a:off x="21771" y="1783297"/>
            <a:ext cx="5562600" cy="128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431843" y="2477594"/>
                <a:ext cx="1719189" cy="59586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e>
                      </m:rad>
                      <m:r>
                        <a:rPr lang="en-US" sz="2600" b="1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843" y="2477594"/>
                <a:ext cx="1719189" cy="59586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19577" y="3621757"/>
            <a:ext cx="5686172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Solution: (</a:t>
            </a:r>
            <a:r>
              <a:rPr lang="en-US" sz="4000" b="1" dirty="0" smtClean="0">
                <a:solidFill>
                  <a:schemeClr val="accent1"/>
                </a:solidFill>
              </a:rPr>
              <a:t>x</a:t>
            </a:r>
            <a:r>
              <a:rPr lang="en-US" sz="4000" b="1" baseline="30000" dirty="0" smtClean="0">
                <a:solidFill>
                  <a:schemeClr val="accent1"/>
                </a:solidFill>
              </a:rPr>
              <a:t>2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+</a:t>
            </a:r>
            <a:r>
              <a:rPr lang="en-US" sz="4000" b="1" dirty="0" smtClean="0"/>
              <a:t> 25)(</a:t>
            </a:r>
            <a:r>
              <a:rPr lang="en-US" sz="4000" b="1" dirty="0" smtClean="0">
                <a:solidFill>
                  <a:schemeClr val="accent1"/>
                </a:solidFill>
              </a:rPr>
              <a:t>x</a:t>
            </a:r>
            <a:r>
              <a:rPr lang="en-US" sz="4000" b="1" baseline="30000" dirty="0" smtClean="0">
                <a:solidFill>
                  <a:schemeClr val="accent1"/>
                </a:solidFill>
              </a:rPr>
              <a:t>2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–</a:t>
            </a:r>
            <a:r>
              <a:rPr lang="en-US" sz="4000" b="1" dirty="0" smtClean="0"/>
              <a:t> 25)</a:t>
            </a:r>
            <a:endParaRPr lang="en-US" sz="40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29544" y="3297081"/>
            <a:ext cx="593431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x</a:t>
            </a:r>
            <a:r>
              <a:rPr lang="en-US" sz="4000" b="1" baseline="30000" dirty="0" smtClean="0"/>
              <a:t>4</a:t>
            </a:r>
            <a:endParaRPr lang="en-US" sz="4000" i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6596601" y="3958094"/>
            <a:ext cx="381000" cy="560457"/>
            <a:chOff x="685800" y="5002143"/>
            <a:chExt cx="381000" cy="560457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203656" y="4518551"/>
            <a:ext cx="1203209" cy="523220"/>
            <a:chOff x="1486971" y="5551713"/>
            <a:chExt cx="1203209" cy="523220"/>
          </a:xfrm>
        </p:grpSpPr>
        <p:sp>
          <p:nvSpPr>
            <p:cNvPr id="17" name="TextBox 16"/>
            <p:cNvSpPr txBox="1"/>
            <p:nvPr/>
          </p:nvSpPr>
          <p:spPr>
            <a:xfrm>
              <a:off x="2218576" y="5551713"/>
              <a:ext cx="471604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1"/>
                  </a:solidFill>
                </a:rPr>
                <a:t>x</a:t>
              </a:r>
              <a:r>
                <a:rPr lang="en-US" sz="2800" b="1" baseline="30000" dirty="0" smtClean="0">
                  <a:solidFill>
                    <a:schemeClr val="accent1"/>
                  </a:solidFill>
                </a:rPr>
                <a:t>2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86971" y="5551713"/>
              <a:ext cx="471604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1"/>
                  </a:solidFill>
                </a:rPr>
                <a:t>x</a:t>
              </a:r>
              <a:r>
                <a:rPr lang="en-US" sz="2800" b="1" baseline="30000" dirty="0" smtClean="0">
                  <a:solidFill>
                    <a:schemeClr val="accent1"/>
                  </a:solidFill>
                </a:rPr>
                <a:t>2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635913" y="3337126"/>
            <a:ext cx="963726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625</a:t>
            </a:r>
            <a:endParaRPr lang="en-US" sz="4000" i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7945232" y="4010486"/>
            <a:ext cx="381000" cy="560457"/>
            <a:chOff x="685800" y="5002143"/>
            <a:chExt cx="381000" cy="560457"/>
          </a:xfrm>
        </p:grpSpPr>
        <p:cxnSp>
          <p:nvCxnSpPr>
            <p:cNvPr id="21" name="Straight Arrow Connector 20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99951" y="2886501"/>
            <a:ext cx="546264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Factored Form: (   </a:t>
            </a:r>
            <a:r>
              <a:rPr lang="en-US" sz="3600" b="1" dirty="0" smtClean="0">
                <a:solidFill>
                  <a:srgbClr val="C00000"/>
                </a:solidFill>
              </a:rPr>
              <a:t>+</a:t>
            </a:r>
            <a:r>
              <a:rPr lang="en-US" sz="3600" b="1" dirty="0" smtClean="0"/>
              <a:t>   )(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  – </a:t>
            </a:r>
            <a:r>
              <a:rPr lang="en-US" sz="3600" b="1" dirty="0" smtClean="0"/>
              <a:t>  )</a:t>
            </a:r>
            <a:endParaRPr lang="en-US" sz="3600" i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7532954" y="4558979"/>
            <a:ext cx="1281756" cy="523220"/>
            <a:chOff x="1486971" y="5551713"/>
            <a:chExt cx="1281756" cy="523220"/>
          </a:xfrm>
        </p:grpSpPr>
        <p:sp>
          <p:nvSpPr>
            <p:cNvPr id="28" name="TextBox 27"/>
            <p:cNvSpPr txBox="1"/>
            <p:nvPr/>
          </p:nvSpPr>
          <p:spPr>
            <a:xfrm>
              <a:off x="2218576" y="5551713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25</a:t>
              </a:r>
              <a:endParaRPr lang="en-US" sz="28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86971" y="5551713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25</a:t>
              </a:r>
              <a:endParaRPr lang="en-US" sz="2800" b="1" dirty="0"/>
            </a:p>
          </p:txBody>
        </p:sp>
      </p:grp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30"/>
          <a:stretch/>
        </p:blipFill>
        <p:spPr bwMode="auto">
          <a:xfrm>
            <a:off x="133622" y="1228126"/>
            <a:ext cx="5562600" cy="55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277551" y="1752225"/>
                <a:ext cx="1906484" cy="54771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600" b="1" i="1" smtClean="0">
                              <a:latin typeface="Cambria Math" panose="02040503050406030204" pitchFamily="18" charset="0"/>
                            </a:rPr>
                            <m:t>𝟔𝟐𝟓</m:t>
                          </m:r>
                        </m:e>
                      </m:rad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en-US" sz="26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551" y="1752225"/>
                <a:ext cx="1906484" cy="5477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/>
          <p:cNvSpPr/>
          <p:nvPr/>
        </p:nvSpPr>
        <p:spPr>
          <a:xfrm>
            <a:off x="3948159" y="3691069"/>
            <a:ext cx="1741312" cy="638574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55901" y="5378973"/>
            <a:ext cx="65550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Solution: (x</a:t>
            </a:r>
            <a:r>
              <a:rPr lang="en-US" sz="4000" b="1" baseline="30000" dirty="0" smtClean="0"/>
              <a:t>2</a:t>
            </a:r>
            <a:r>
              <a:rPr lang="en-US" sz="4000" b="1" dirty="0" smtClean="0"/>
              <a:t> + 25)(</a:t>
            </a:r>
            <a:r>
              <a:rPr lang="en-US" sz="4000" b="1" dirty="0" smtClean="0">
                <a:solidFill>
                  <a:schemeClr val="accent1"/>
                </a:solidFill>
              </a:rPr>
              <a:t>x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–</a:t>
            </a:r>
            <a:r>
              <a:rPr lang="en-US" sz="4000" b="1" dirty="0" smtClean="0"/>
              <a:t> 5)(</a:t>
            </a:r>
            <a:r>
              <a:rPr lang="en-US" sz="4000" b="1" dirty="0">
                <a:solidFill>
                  <a:schemeClr val="accent1"/>
                </a:solidFill>
              </a:rPr>
              <a:t>x</a:t>
            </a:r>
            <a:r>
              <a:rPr lang="en-US" sz="4000" b="1" dirty="0"/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+</a:t>
            </a:r>
            <a:r>
              <a:rPr lang="en-US" sz="4000" b="1" dirty="0" smtClean="0"/>
              <a:t> </a:t>
            </a:r>
            <a:r>
              <a:rPr lang="en-US" sz="4000" b="1" dirty="0"/>
              <a:t>5</a:t>
            </a:r>
            <a:r>
              <a:rPr lang="en-US" sz="4000" b="1" dirty="0" smtClean="0"/>
              <a:t>)</a:t>
            </a:r>
            <a:endParaRPr lang="en-US" sz="4000" i="1" dirty="0"/>
          </a:p>
        </p:txBody>
      </p:sp>
      <p:grpSp>
        <p:nvGrpSpPr>
          <p:cNvPr id="34" name="Group 33"/>
          <p:cNvGrpSpPr/>
          <p:nvPr/>
        </p:nvGrpSpPr>
        <p:grpSpPr>
          <a:xfrm>
            <a:off x="3959840" y="4214138"/>
            <a:ext cx="381000" cy="560457"/>
            <a:chOff x="685800" y="5002143"/>
            <a:chExt cx="381000" cy="560457"/>
          </a:xfrm>
        </p:grpSpPr>
        <p:cxnSp>
          <p:nvCxnSpPr>
            <p:cNvPr id="35" name="Straight Arrow Connector 34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3647749" y="4794397"/>
            <a:ext cx="1081381" cy="523220"/>
            <a:chOff x="1486971" y="5551713"/>
            <a:chExt cx="1081381" cy="523220"/>
          </a:xfrm>
        </p:grpSpPr>
        <p:sp>
          <p:nvSpPr>
            <p:cNvPr id="38" name="TextBox 37"/>
            <p:cNvSpPr txBox="1"/>
            <p:nvPr/>
          </p:nvSpPr>
          <p:spPr>
            <a:xfrm>
              <a:off x="2218576" y="5551713"/>
              <a:ext cx="349776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1"/>
                  </a:solidFill>
                </a:rPr>
                <a:t>x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486971" y="5551713"/>
              <a:ext cx="349776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1"/>
                  </a:solidFill>
                </a:rPr>
                <a:t>x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134791" y="4189102"/>
            <a:ext cx="381000" cy="560457"/>
            <a:chOff x="685800" y="5002143"/>
            <a:chExt cx="381000" cy="560457"/>
          </a:xfrm>
        </p:grpSpPr>
        <p:cxnSp>
          <p:nvCxnSpPr>
            <p:cNvPr id="41" name="Straight Arrow Connector 40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4800135" y="4713459"/>
            <a:ext cx="1099013" cy="523220"/>
            <a:chOff x="1486971" y="5551713"/>
            <a:chExt cx="1099013" cy="523220"/>
          </a:xfrm>
        </p:grpSpPr>
        <p:sp>
          <p:nvSpPr>
            <p:cNvPr id="44" name="TextBox 43"/>
            <p:cNvSpPr txBox="1"/>
            <p:nvPr/>
          </p:nvSpPr>
          <p:spPr>
            <a:xfrm>
              <a:off x="2218576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5</a:t>
              </a:r>
              <a:endParaRPr lang="en-US" sz="28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5</a:t>
              </a:r>
              <a:endParaRPr lang="en-US" sz="2800" b="1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5027" y="6046137"/>
            <a:ext cx="4224517" cy="66790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6" name="Down Arrow 45"/>
          <p:cNvSpPr/>
          <p:nvPr/>
        </p:nvSpPr>
        <p:spPr>
          <a:xfrm>
            <a:off x="2459545" y="4390999"/>
            <a:ext cx="1131550" cy="98029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9" name="Group 48"/>
          <p:cNvGrpSpPr/>
          <p:nvPr/>
        </p:nvGrpSpPr>
        <p:grpSpPr>
          <a:xfrm>
            <a:off x="7371883" y="5487957"/>
            <a:ext cx="1227756" cy="919843"/>
            <a:chOff x="6917944" y="5680638"/>
            <a:chExt cx="1227756" cy="919843"/>
          </a:xfrm>
        </p:grpSpPr>
        <p:pic>
          <p:nvPicPr>
            <p:cNvPr id="50" name="Picture 2" descr="Image result for video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944" y="5680638"/>
              <a:ext cx="1227756" cy="919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6935052" y="5855894"/>
              <a:ext cx="1131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hlinkClick r:id="rId9"/>
                </a:rPr>
                <a:t>Live 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hlinkClick r:id="rId9"/>
                </a:rPr>
                <a:t>example!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42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9" grpId="0" animBg="1"/>
      <p:bldP spid="26" grpId="0" animBg="1"/>
      <p:bldP spid="31" grpId="0" animBg="1"/>
      <p:bldP spid="32" grpId="0" animBg="1"/>
      <p:bldP spid="33" grpId="0" animBg="1"/>
      <p:bldP spid="4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546681" y="5963596"/>
            <a:ext cx="3313728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(</a:t>
            </a:r>
            <a:r>
              <a:rPr lang="en-US" sz="4800" b="1" dirty="0" smtClean="0">
                <a:solidFill>
                  <a:srgbClr val="C00000"/>
                </a:solidFill>
              </a:rPr>
              <a:t>x </a:t>
            </a:r>
            <a:r>
              <a:rPr lang="en-US" sz="4800" b="1" dirty="0" smtClean="0">
                <a:solidFill>
                  <a:schemeClr val="tx2"/>
                </a:solidFill>
              </a:rPr>
              <a:t>+ 2</a:t>
            </a:r>
            <a:r>
              <a:rPr lang="en-US" sz="4800" b="1" dirty="0" smtClean="0"/>
              <a:t>)(</a:t>
            </a:r>
            <a:r>
              <a:rPr lang="en-US" sz="4800" b="1" dirty="0" smtClean="0">
                <a:solidFill>
                  <a:srgbClr val="C00000"/>
                </a:solidFill>
              </a:rPr>
              <a:t>x </a:t>
            </a:r>
            <a:r>
              <a:rPr lang="en-US" sz="4800" b="1" dirty="0" smtClean="0">
                <a:solidFill>
                  <a:schemeClr val="tx2"/>
                </a:solidFill>
              </a:rPr>
              <a:t>+ 4</a:t>
            </a:r>
            <a:r>
              <a:rPr lang="en-US" sz="4800" b="1" dirty="0" smtClean="0"/>
              <a:t>)</a:t>
            </a:r>
            <a:endParaRPr lang="en-US" sz="48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Factoring ONLY vs. Solving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267200" y="1143000"/>
            <a:ext cx="0" cy="57150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27000" y="1099176"/>
            <a:ext cx="25074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</a:rPr>
              <a:t>Factor:</a:t>
            </a:r>
          </a:p>
          <a:p>
            <a:pPr algn="ctr"/>
            <a:r>
              <a:rPr lang="en-US" sz="4400" dirty="0" smtClean="0"/>
              <a:t>x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 + 6x + 8</a:t>
            </a:r>
            <a:endParaRPr lang="en-US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42776" y="1004183"/>
            <a:ext cx="33297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</a:rPr>
              <a:t>Solve: </a:t>
            </a:r>
          </a:p>
          <a:p>
            <a:pPr algn="ctr"/>
            <a:r>
              <a:rPr lang="en-US" sz="4400" dirty="0" smtClean="0"/>
              <a:t>x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 + 6x + 8 </a:t>
            </a:r>
            <a:r>
              <a:rPr lang="en-US" sz="4400" b="1" dirty="0" smtClean="0">
                <a:solidFill>
                  <a:srgbClr val="FF0000"/>
                </a:solidFill>
              </a:rPr>
              <a:t>= 0</a:t>
            </a:r>
            <a:endParaRPr lang="en-US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8648" y="2980834"/>
            <a:ext cx="3641959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Find factors of </a:t>
            </a:r>
            <a:r>
              <a:rPr lang="en-US" sz="3200" b="1" dirty="0"/>
              <a:t>8</a:t>
            </a:r>
            <a:r>
              <a:rPr lang="en-US" sz="3200" dirty="0" smtClean="0"/>
              <a:t> that</a:t>
            </a:r>
          </a:p>
          <a:p>
            <a:r>
              <a:rPr lang="en-US" sz="3200" b="1" i="1" dirty="0" smtClean="0">
                <a:solidFill>
                  <a:srgbClr val="FF0000"/>
                </a:solidFill>
              </a:rPr>
              <a:t>add</a:t>
            </a:r>
            <a:r>
              <a:rPr lang="en-US" sz="3200" b="1" i="1" dirty="0" smtClean="0"/>
              <a:t> </a:t>
            </a:r>
            <a:r>
              <a:rPr lang="en-US" sz="3200" dirty="0" smtClean="0"/>
              <a:t>to make </a:t>
            </a:r>
            <a:r>
              <a:rPr lang="en-US" sz="3200" b="1" dirty="0"/>
              <a:t>6</a:t>
            </a:r>
            <a:r>
              <a:rPr lang="en-US" sz="3200" b="1" dirty="0" smtClean="0"/>
              <a:t>.</a:t>
            </a:r>
            <a:endParaRPr lang="en-US" sz="32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196710" y="3494235"/>
            <a:ext cx="699229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+</a:t>
            </a:r>
            <a:r>
              <a:rPr lang="en-US" sz="4000" b="1" dirty="0" smtClean="0"/>
              <a:t>8</a:t>
            </a:r>
            <a:endParaRPr lang="en-US" sz="4000" i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3340325" y="4104382"/>
            <a:ext cx="381000" cy="560457"/>
            <a:chOff x="685800" y="5002143"/>
            <a:chExt cx="381000" cy="560457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092484" y="4660290"/>
            <a:ext cx="952882" cy="534106"/>
            <a:chOff x="1486971" y="5551713"/>
            <a:chExt cx="952882" cy="534106"/>
          </a:xfrm>
        </p:grpSpPr>
        <p:sp>
          <p:nvSpPr>
            <p:cNvPr id="17" name="TextBox 16"/>
            <p:cNvSpPr txBox="1"/>
            <p:nvPr/>
          </p:nvSpPr>
          <p:spPr>
            <a:xfrm>
              <a:off x="2072445" y="5562599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8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</a:t>
              </a:r>
              <a:endParaRPr lang="en-US" sz="2800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92484" y="5368567"/>
            <a:ext cx="952882" cy="534106"/>
            <a:chOff x="1486971" y="5551713"/>
            <a:chExt cx="952882" cy="534106"/>
          </a:xfrm>
        </p:grpSpPr>
        <p:sp>
          <p:nvSpPr>
            <p:cNvPr id="20" name="TextBox 19"/>
            <p:cNvSpPr txBox="1"/>
            <p:nvPr/>
          </p:nvSpPr>
          <p:spPr>
            <a:xfrm>
              <a:off x="2072445" y="5562599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4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2</a:t>
              </a:r>
            </a:p>
          </p:txBody>
        </p:sp>
      </p:grpSp>
      <p:sp>
        <p:nvSpPr>
          <p:cNvPr id="22" name="Oval 21"/>
          <p:cNvSpPr/>
          <p:nvPr/>
        </p:nvSpPr>
        <p:spPr>
          <a:xfrm>
            <a:off x="2897577" y="5205169"/>
            <a:ext cx="1351517" cy="846703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20192" y="4035893"/>
            <a:ext cx="2570384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Same Signs,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Match Middle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30929" y="5290925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34395" y="5288383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33178" y="2783434"/>
            <a:ext cx="4211409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(</a:t>
            </a:r>
            <a:r>
              <a:rPr lang="en-US" sz="4800" b="1" dirty="0" smtClean="0">
                <a:solidFill>
                  <a:srgbClr val="C00000"/>
                </a:solidFill>
              </a:rPr>
              <a:t>x </a:t>
            </a:r>
            <a:r>
              <a:rPr lang="en-US" sz="4800" b="1" dirty="0" smtClean="0">
                <a:solidFill>
                  <a:schemeClr val="tx2"/>
                </a:solidFill>
              </a:rPr>
              <a:t>+ 2</a:t>
            </a:r>
            <a:r>
              <a:rPr lang="en-US" sz="4800" b="1" dirty="0" smtClean="0"/>
              <a:t>)(</a:t>
            </a:r>
            <a:r>
              <a:rPr lang="en-US" sz="4800" b="1" dirty="0" smtClean="0">
                <a:solidFill>
                  <a:srgbClr val="C00000"/>
                </a:solidFill>
              </a:rPr>
              <a:t>x </a:t>
            </a:r>
            <a:r>
              <a:rPr lang="en-US" sz="4800" b="1" dirty="0" smtClean="0">
                <a:solidFill>
                  <a:schemeClr val="tx2"/>
                </a:solidFill>
              </a:rPr>
              <a:t>+ 4</a:t>
            </a:r>
            <a:r>
              <a:rPr lang="en-US" sz="4800" b="1" dirty="0" smtClean="0"/>
              <a:t>) </a:t>
            </a:r>
            <a:r>
              <a:rPr lang="en-US" sz="4800" b="1" dirty="0"/>
              <a:t>= </a:t>
            </a:r>
            <a:r>
              <a:rPr lang="en-US" sz="4800" b="1" dirty="0" smtClean="0"/>
              <a:t>0</a:t>
            </a:r>
            <a:endParaRPr lang="en-US" sz="4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431868" y="3905554"/>
            <a:ext cx="2231701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(x + 2) = 0</a:t>
            </a:r>
            <a:endParaRPr lang="en-US" sz="40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6780584" y="3901922"/>
            <a:ext cx="2231701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(x + 4) = 0</a:t>
            </a:r>
            <a:endParaRPr lang="en-US" sz="40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4929698" y="5759279"/>
            <a:ext cx="1420582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x</a:t>
            </a:r>
            <a:r>
              <a:rPr lang="en-US" sz="4000" b="1" dirty="0" smtClean="0"/>
              <a:t> = –2</a:t>
            </a:r>
            <a:endParaRPr lang="en-US" sz="4000" i="1" dirty="0"/>
          </a:p>
        </p:txBody>
      </p:sp>
      <p:sp>
        <p:nvSpPr>
          <p:cNvPr id="32" name="Down Arrow 31"/>
          <p:cNvSpPr/>
          <p:nvPr/>
        </p:nvSpPr>
        <p:spPr>
          <a:xfrm>
            <a:off x="5114763" y="4660290"/>
            <a:ext cx="1131550" cy="1098989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7330659" y="4660290"/>
            <a:ext cx="1131550" cy="108013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186143" y="5736376"/>
            <a:ext cx="1420582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x</a:t>
            </a:r>
            <a:r>
              <a:rPr lang="en-US" sz="4000" b="1" dirty="0" smtClean="0"/>
              <a:t> = –4</a:t>
            </a:r>
            <a:endParaRPr lang="en-US" sz="4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92143" y="2371881"/>
            <a:ext cx="2912977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(</a:t>
            </a:r>
            <a:r>
              <a:rPr lang="en-US" sz="4000" b="1" dirty="0" smtClean="0">
                <a:solidFill>
                  <a:srgbClr val="C00000"/>
                </a:solidFill>
              </a:rPr>
              <a:t>x</a:t>
            </a:r>
            <a:r>
              <a:rPr lang="en-US" sz="4000" b="1" dirty="0" smtClean="0"/>
              <a:t>       )(</a:t>
            </a:r>
            <a:r>
              <a:rPr lang="en-US" sz="4000" b="1" dirty="0" smtClean="0">
                <a:solidFill>
                  <a:srgbClr val="C00000"/>
                </a:solidFill>
              </a:rPr>
              <a:t>x</a:t>
            </a:r>
            <a:r>
              <a:rPr lang="en-US" sz="4000" b="1" dirty="0" smtClean="0"/>
              <a:t>       )</a:t>
            </a:r>
            <a:endParaRPr lang="en-US" sz="4000" i="1" dirty="0"/>
          </a:p>
        </p:txBody>
      </p:sp>
      <p:sp>
        <p:nvSpPr>
          <p:cNvPr id="24" name="Oval 23"/>
          <p:cNvSpPr/>
          <p:nvPr/>
        </p:nvSpPr>
        <p:spPr>
          <a:xfrm>
            <a:off x="1551196" y="1747754"/>
            <a:ext cx="507686" cy="846703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82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1" grpId="0" animBg="1"/>
      <p:bldP spid="10" grpId="0" animBg="1"/>
      <p:bldP spid="22" grpId="0" animBg="1"/>
      <p:bldP spid="23" grpId="0" animBg="1"/>
      <p:bldP spid="25" grpId="0"/>
      <p:bldP spid="26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9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#17 (Factoring)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0"/>
            <a:ext cx="4615732" cy="137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931" y="2514600"/>
            <a:ext cx="6983963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Factored Form: (</a:t>
            </a:r>
            <a:r>
              <a:rPr lang="en-US" sz="4000" b="1" dirty="0" smtClean="0">
                <a:solidFill>
                  <a:srgbClr val="C00000"/>
                </a:solidFill>
              </a:rPr>
              <a:t>x</a:t>
            </a:r>
            <a:r>
              <a:rPr lang="en-US" sz="4000" b="1" dirty="0" smtClean="0"/>
              <a:t>       )(</a:t>
            </a:r>
            <a:r>
              <a:rPr lang="en-US" sz="4000" b="1" dirty="0" smtClean="0">
                <a:solidFill>
                  <a:srgbClr val="C00000"/>
                </a:solidFill>
              </a:rPr>
              <a:t>x</a:t>
            </a:r>
            <a:r>
              <a:rPr lang="en-US" sz="4000" b="1" dirty="0" smtClean="0"/>
              <a:t>       ) </a:t>
            </a:r>
            <a:r>
              <a:rPr lang="en-US" sz="4000" b="1" dirty="0" smtClean="0">
                <a:solidFill>
                  <a:srgbClr val="C00000"/>
                </a:solidFill>
              </a:rPr>
              <a:t>= 0</a:t>
            </a:r>
            <a:endParaRPr lang="en-US" sz="4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470197" y="942601"/>
            <a:ext cx="861134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-</a:t>
            </a:r>
            <a:r>
              <a:rPr lang="en-US" sz="4000" b="1" dirty="0"/>
              <a:t>6</a:t>
            </a:r>
            <a:r>
              <a:rPr lang="en-US" sz="4000" b="1" dirty="0" smtClean="0"/>
              <a:t>0</a:t>
            </a:r>
            <a:endParaRPr lang="en-US" sz="4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328050" y="3309418"/>
            <a:ext cx="4755148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Find factors of </a:t>
            </a:r>
            <a:r>
              <a:rPr lang="en-US" sz="4000" b="1" dirty="0"/>
              <a:t>6</a:t>
            </a:r>
            <a:r>
              <a:rPr lang="en-US" sz="4000" b="1" dirty="0" smtClean="0"/>
              <a:t>0</a:t>
            </a:r>
            <a:r>
              <a:rPr lang="en-US" sz="4000" dirty="0" smtClean="0"/>
              <a:t> that</a:t>
            </a:r>
          </a:p>
          <a:p>
            <a:r>
              <a:rPr lang="en-US" sz="4000" b="1" i="1" dirty="0" smtClean="0">
                <a:solidFill>
                  <a:srgbClr val="FF0000"/>
                </a:solidFill>
              </a:rPr>
              <a:t>subtract</a:t>
            </a:r>
            <a:r>
              <a:rPr lang="en-US" sz="4000" b="1" i="1" dirty="0" smtClean="0"/>
              <a:t> </a:t>
            </a:r>
            <a:r>
              <a:rPr lang="en-US" sz="4000" dirty="0" smtClean="0"/>
              <a:t>to make </a:t>
            </a:r>
            <a:r>
              <a:rPr lang="en-US" sz="4000" b="1" dirty="0"/>
              <a:t>7</a:t>
            </a:r>
            <a:r>
              <a:rPr lang="en-US" sz="4000" b="1" dirty="0" smtClean="0"/>
              <a:t>.</a:t>
            </a:r>
            <a:endParaRPr lang="en-US" sz="4000" b="1" i="1" dirty="0"/>
          </a:p>
        </p:txBody>
      </p:sp>
      <p:grpSp>
        <p:nvGrpSpPr>
          <p:cNvPr id="8" name="Group 7"/>
          <p:cNvGrpSpPr/>
          <p:nvPr/>
        </p:nvGrpSpPr>
        <p:grpSpPr>
          <a:xfrm>
            <a:off x="7716475" y="1656034"/>
            <a:ext cx="381000" cy="560457"/>
            <a:chOff x="685800" y="5002143"/>
            <a:chExt cx="381000" cy="560457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7377262" y="2207246"/>
            <a:ext cx="1135625" cy="534106"/>
            <a:chOff x="1486971" y="5551713"/>
            <a:chExt cx="1135625" cy="534106"/>
          </a:xfrm>
        </p:grpSpPr>
        <p:sp>
          <p:nvSpPr>
            <p:cNvPr id="12" name="TextBox 11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6</a:t>
              </a:r>
              <a:r>
                <a:rPr lang="en-US" sz="2800" b="1" dirty="0" smtClean="0"/>
                <a:t>0</a:t>
              </a:r>
              <a:endParaRPr lang="en-US" sz="28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</a:t>
              </a:r>
              <a:endParaRPr lang="en-US" sz="2800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374769" y="2832368"/>
            <a:ext cx="1135625" cy="534106"/>
            <a:chOff x="1486971" y="5551713"/>
            <a:chExt cx="1135625" cy="534106"/>
          </a:xfrm>
        </p:grpSpPr>
        <p:sp>
          <p:nvSpPr>
            <p:cNvPr id="15" name="TextBox 14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3</a:t>
              </a:r>
              <a:r>
                <a:rPr lang="en-US" sz="2800" b="1" dirty="0" smtClean="0"/>
                <a:t>0</a:t>
              </a:r>
              <a:endParaRPr lang="en-US" sz="28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374769" y="3505848"/>
            <a:ext cx="1135625" cy="534106"/>
            <a:chOff x="1486971" y="5551713"/>
            <a:chExt cx="1135625" cy="534106"/>
          </a:xfrm>
        </p:grpSpPr>
        <p:sp>
          <p:nvSpPr>
            <p:cNvPr id="18" name="TextBox 17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20</a:t>
              </a:r>
              <a:endParaRPr lang="en-US" sz="28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3</a:t>
              </a:r>
            </a:p>
          </p:txBody>
        </p:sp>
      </p:grpSp>
      <p:sp>
        <p:nvSpPr>
          <p:cNvPr id="21" name="Oval 20"/>
          <p:cNvSpPr/>
          <p:nvPr/>
        </p:nvSpPr>
        <p:spPr>
          <a:xfrm>
            <a:off x="2438399" y="1806714"/>
            <a:ext cx="304801" cy="620954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35446" y="5422191"/>
            <a:ext cx="5898602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Factored: (</a:t>
            </a:r>
            <a:r>
              <a:rPr lang="en-US" sz="4000" b="1" dirty="0" smtClean="0">
                <a:solidFill>
                  <a:srgbClr val="C00000"/>
                </a:solidFill>
              </a:rPr>
              <a:t>x </a:t>
            </a:r>
            <a:r>
              <a:rPr lang="en-US" sz="4000" b="1" dirty="0">
                <a:solidFill>
                  <a:schemeClr val="tx2"/>
                </a:solidFill>
              </a:rPr>
              <a:t>– </a:t>
            </a:r>
            <a:r>
              <a:rPr lang="en-US" sz="4000" b="1" dirty="0" smtClean="0">
                <a:solidFill>
                  <a:schemeClr val="tx2"/>
                </a:solidFill>
              </a:rPr>
              <a:t>5</a:t>
            </a:r>
            <a:r>
              <a:rPr lang="en-US" sz="4000" b="1" dirty="0" smtClean="0"/>
              <a:t>)(</a:t>
            </a:r>
            <a:r>
              <a:rPr lang="en-US" sz="4000" b="1" dirty="0" smtClean="0">
                <a:solidFill>
                  <a:srgbClr val="C00000"/>
                </a:solidFill>
              </a:rPr>
              <a:t>x </a:t>
            </a:r>
            <a:r>
              <a:rPr lang="en-US" sz="4000" b="1" dirty="0">
                <a:solidFill>
                  <a:schemeClr val="tx2"/>
                </a:solidFill>
              </a:rPr>
              <a:t>+ 12</a:t>
            </a:r>
            <a:r>
              <a:rPr lang="en-US" sz="4000" b="1" dirty="0" smtClean="0"/>
              <a:t>) = 0</a:t>
            </a:r>
            <a:endParaRPr lang="en-US" sz="4000" i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7391400" y="4221578"/>
            <a:ext cx="1135625" cy="534106"/>
            <a:chOff x="1486971" y="5551713"/>
            <a:chExt cx="1135625" cy="534106"/>
          </a:xfrm>
        </p:grpSpPr>
        <p:sp>
          <p:nvSpPr>
            <p:cNvPr id="27" name="TextBox 26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15</a:t>
              </a:r>
              <a:endParaRPr lang="en-US" sz="28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4</a:t>
              </a:r>
              <a:endParaRPr lang="en-US" sz="2800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409061" y="4938057"/>
            <a:ext cx="1135625" cy="534106"/>
            <a:chOff x="1486971" y="5551713"/>
            <a:chExt cx="1135625" cy="534106"/>
          </a:xfrm>
        </p:grpSpPr>
        <p:sp>
          <p:nvSpPr>
            <p:cNvPr id="30" name="TextBox 29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12</a:t>
              </a:r>
              <a:endParaRPr lang="en-US" sz="28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5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426722" y="5636308"/>
            <a:ext cx="1135625" cy="534106"/>
            <a:chOff x="1486971" y="5551713"/>
            <a:chExt cx="1135625" cy="534106"/>
          </a:xfrm>
        </p:grpSpPr>
        <p:sp>
          <p:nvSpPr>
            <p:cNvPr id="33" name="TextBox 32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10</a:t>
              </a:r>
              <a:endParaRPr lang="en-US" sz="28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6</a:t>
              </a:r>
              <a:endParaRPr lang="en-US" sz="2800" b="1" dirty="0"/>
            </a:p>
          </p:txBody>
        </p:sp>
      </p:grpSp>
      <p:sp>
        <p:nvSpPr>
          <p:cNvPr id="20" name="Oval 19"/>
          <p:cNvSpPr/>
          <p:nvPr/>
        </p:nvSpPr>
        <p:spPr>
          <a:xfrm>
            <a:off x="7184037" y="4749189"/>
            <a:ext cx="1656317" cy="778134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776469" y="482583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43113" y="4825831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FF00"/>
                </a:solidFill>
              </a:rPr>
              <a:t>–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5997" y="4591194"/>
            <a:ext cx="552087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Sign of </a:t>
            </a:r>
            <a:r>
              <a:rPr lang="en-US" sz="2400" b="1" dirty="0" smtClean="0">
                <a:solidFill>
                  <a:srgbClr val="FF0000"/>
                </a:solidFill>
              </a:rPr>
              <a:t>bigger factor </a:t>
            </a:r>
            <a:r>
              <a:rPr lang="en-US" sz="2400" b="1" dirty="0" smtClean="0"/>
              <a:t>matches middle term</a:t>
            </a:r>
          </a:p>
          <a:p>
            <a:pPr algn="ctr"/>
            <a:r>
              <a:rPr lang="en-US" sz="2400" b="1" i="1" dirty="0" err="1" smtClean="0">
                <a:solidFill>
                  <a:srgbClr val="FF0000"/>
                </a:solidFill>
              </a:rPr>
              <a:t>b</a:t>
            </a:r>
            <a:r>
              <a:rPr lang="en-US" sz="2400" b="1" i="1" dirty="0" err="1" smtClean="0"/>
              <a:t>x</a:t>
            </a:r>
            <a:endParaRPr lang="en-US" sz="2400" b="1" i="1" dirty="0"/>
          </a:p>
        </p:txBody>
      </p:sp>
      <p:pic>
        <p:nvPicPr>
          <p:cNvPr id="36" name="Picture 4" descr="Image result for return to menu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62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1" grpId="0" animBg="1"/>
      <p:bldP spid="24" grpId="0" animBg="1"/>
      <p:bldP spid="20" grpId="0" animBg="1"/>
      <p:bldP spid="23" grpId="0"/>
      <p:bldP spid="22" grpId="0"/>
      <p:bldP spid="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#17 CONT…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0"/>
            <a:ext cx="4615732" cy="13716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789884" y="2568484"/>
            <a:ext cx="6014019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Factored: (</a:t>
            </a:r>
            <a:r>
              <a:rPr lang="en-US" sz="4000" b="1" dirty="0" smtClean="0">
                <a:solidFill>
                  <a:srgbClr val="C00000"/>
                </a:solidFill>
              </a:rPr>
              <a:t>x </a:t>
            </a:r>
            <a:r>
              <a:rPr lang="en-US" sz="4000" b="1" dirty="0">
                <a:solidFill>
                  <a:schemeClr val="tx2"/>
                </a:solidFill>
              </a:rPr>
              <a:t>– </a:t>
            </a:r>
            <a:r>
              <a:rPr lang="en-US" sz="4000" b="1" dirty="0" smtClean="0">
                <a:solidFill>
                  <a:schemeClr val="tx2"/>
                </a:solidFill>
              </a:rPr>
              <a:t>5</a:t>
            </a:r>
            <a:r>
              <a:rPr lang="en-US" sz="4000" b="1" dirty="0" smtClean="0"/>
              <a:t>)(</a:t>
            </a:r>
            <a:r>
              <a:rPr lang="en-US" sz="4000" b="1" dirty="0" smtClean="0">
                <a:solidFill>
                  <a:srgbClr val="C00000"/>
                </a:solidFill>
              </a:rPr>
              <a:t>x </a:t>
            </a:r>
            <a:r>
              <a:rPr lang="en-US" sz="4000" b="1" dirty="0">
                <a:solidFill>
                  <a:schemeClr val="tx2"/>
                </a:solidFill>
              </a:rPr>
              <a:t>+ 12</a:t>
            </a:r>
            <a:r>
              <a:rPr lang="en-US" sz="4000" b="1" dirty="0" smtClean="0"/>
              <a:t>) = 0</a:t>
            </a:r>
            <a:endParaRPr lang="en-US" sz="4000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1644240" y="3630314"/>
            <a:ext cx="264687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(x</a:t>
            </a:r>
            <a:r>
              <a:rPr lang="en-US" sz="4800" b="1" dirty="0"/>
              <a:t> – </a:t>
            </a:r>
            <a:r>
              <a:rPr lang="en-US" sz="4800" b="1" dirty="0" smtClean="0"/>
              <a:t>5) = 0</a:t>
            </a:r>
            <a:endParaRPr lang="en-US" sz="4800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4923192" y="3630313"/>
            <a:ext cx="2959465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(x + 12) = 0</a:t>
            </a:r>
            <a:endParaRPr lang="en-US" sz="4800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2285441" y="5606199"/>
            <a:ext cx="1364476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/>
              <a:t>x</a:t>
            </a:r>
            <a:r>
              <a:rPr lang="en-US" sz="4800" b="1" dirty="0" smtClean="0"/>
              <a:t> = 5</a:t>
            </a:r>
            <a:endParaRPr lang="en-US" sz="4800" i="1" dirty="0"/>
          </a:p>
        </p:txBody>
      </p:sp>
      <p:sp>
        <p:nvSpPr>
          <p:cNvPr id="39" name="Down Arrow 38"/>
          <p:cNvSpPr/>
          <p:nvPr/>
        </p:nvSpPr>
        <p:spPr>
          <a:xfrm>
            <a:off x="2460266" y="4572000"/>
            <a:ext cx="1131550" cy="104936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0" name="Down Arrow 39"/>
          <p:cNvSpPr/>
          <p:nvPr/>
        </p:nvSpPr>
        <p:spPr>
          <a:xfrm>
            <a:off x="5837150" y="4523361"/>
            <a:ext cx="1131550" cy="1098001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TextBox 40"/>
          <p:cNvSpPr txBox="1"/>
          <p:nvPr/>
        </p:nvSpPr>
        <p:spPr>
          <a:xfrm>
            <a:off x="5411307" y="5606199"/>
            <a:ext cx="1983235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/>
              <a:t>x</a:t>
            </a:r>
            <a:r>
              <a:rPr lang="en-US" sz="4800" b="1" dirty="0" smtClean="0"/>
              <a:t> </a:t>
            </a:r>
            <a:r>
              <a:rPr lang="en-US" sz="4800" b="1" dirty="0"/>
              <a:t>= –</a:t>
            </a:r>
            <a:r>
              <a:rPr lang="en-US" sz="4800" b="1" dirty="0" smtClean="0"/>
              <a:t>12</a:t>
            </a:r>
            <a:endParaRPr lang="en-US" sz="48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561" y="1493105"/>
            <a:ext cx="2871040" cy="81758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47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#18 (Factoring)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3986430" cy="1477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50374" y="1143000"/>
            <a:ext cx="3427220" cy="13849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First Step, make </a:t>
            </a:r>
          </a:p>
          <a:p>
            <a:r>
              <a:rPr lang="en-US" sz="2800" b="1" dirty="0" smtClean="0"/>
              <a:t>equation equal to 0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ADD 40 to both sides!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337" y="2468562"/>
            <a:ext cx="4503669" cy="646331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Solve: x</a:t>
            </a:r>
            <a:r>
              <a:rPr lang="en-US" sz="3600" b="1" baseline="30000" dirty="0" smtClean="0"/>
              <a:t>2</a:t>
            </a:r>
            <a:r>
              <a:rPr lang="en-US" sz="3600" b="1" dirty="0" smtClean="0"/>
              <a:t> – 13x + 40 = 0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2764" y="3158940"/>
            <a:ext cx="6983963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Factored Form: (</a:t>
            </a:r>
            <a:r>
              <a:rPr lang="en-US" sz="4000" b="1" dirty="0" smtClean="0">
                <a:solidFill>
                  <a:srgbClr val="C00000"/>
                </a:solidFill>
              </a:rPr>
              <a:t>x</a:t>
            </a:r>
            <a:r>
              <a:rPr lang="en-US" sz="4000" b="1" dirty="0" smtClean="0"/>
              <a:t>       )(</a:t>
            </a:r>
            <a:r>
              <a:rPr lang="en-US" sz="4000" b="1" dirty="0" smtClean="0">
                <a:solidFill>
                  <a:srgbClr val="C00000"/>
                </a:solidFill>
              </a:rPr>
              <a:t>x</a:t>
            </a:r>
            <a:r>
              <a:rPr lang="en-US" sz="4000" b="1" dirty="0" smtClean="0"/>
              <a:t>       ) </a:t>
            </a:r>
            <a:r>
              <a:rPr lang="en-US" sz="4000" b="1" dirty="0" smtClean="0">
                <a:solidFill>
                  <a:srgbClr val="C00000"/>
                </a:solidFill>
              </a:rPr>
              <a:t>= 0</a:t>
            </a:r>
            <a:endParaRPr lang="en-US" sz="4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503028" y="2468562"/>
            <a:ext cx="958917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+</a:t>
            </a:r>
            <a:r>
              <a:rPr lang="en-US" sz="4000" b="1" dirty="0" smtClean="0"/>
              <a:t>40</a:t>
            </a:r>
            <a:endParaRPr lang="en-US" sz="40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299468" y="3915566"/>
            <a:ext cx="4755148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Find factors of </a:t>
            </a:r>
            <a:r>
              <a:rPr lang="en-US" sz="4000" b="1" dirty="0" smtClean="0"/>
              <a:t>40</a:t>
            </a:r>
            <a:r>
              <a:rPr lang="en-US" sz="4000" dirty="0" smtClean="0"/>
              <a:t> that</a:t>
            </a:r>
          </a:p>
          <a:p>
            <a:r>
              <a:rPr lang="en-US" sz="4000" b="1" i="1" dirty="0" smtClean="0">
                <a:solidFill>
                  <a:srgbClr val="FF0000"/>
                </a:solidFill>
              </a:rPr>
              <a:t>add</a:t>
            </a:r>
            <a:r>
              <a:rPr lang="en-US" sz="4000" b="1" i="1" dirty="0" smtClean="0"/>
              <a:t> </a:t>
            </a:r>
            <a:r>
              <a:rPr lang="en-US" sz="4000" dirty="0" smtClean="0"/>
              <a:t>to make </a:t>
            </a:r>
            <a:r>
              <a:rPr lang="en-US" sz="4000" b="1" dirty="0" smtClean="0"/>
              <a:t>13.</a:t>
            </a:r>
            <a:endParaRPr lang="en-US" sz="4000" b="1" i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7798198" y="3181995"/>
            <a:ext cx="381000" cy="560457"/>
            <a:chOff x="685800" y="5002143"/>
            <a:chExt cx="381000" cy="560457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7458985" y="3733207"/>
            <a:ext cx="1135625" cy="534106"/>
            <a:chOff x="1486971" y="5551713"/>
            <a:chExt cx="1135625" cy="534106"/>
          </a:xfrm>
        </p:grpSpPr>
        <p:sp>
          <p:nvSpPr>
            <p:cNvPr id="15" name="TextBox 14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40</a:t>
              </a:r>
              <a:endParaRPr lang="en-US" sz="28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</a:t>
              </a:r>
              <a:endParaRPr lang="en-US" sz="28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56492" y="4358329"/>
            <a:ext cx="1135625" cy="534106"/>
            <a:chOff x="1486971" y="5551713"/>
            <a:chExt cx="1135625" cy="534106"/>
          </a:xfrm>
        </p:grpSpPr>
        <p:sp>
          <p:nvSpPr>
            <p:cNvPr id="18" name="TextBox 17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2</a:t>
              </a:r>
              <a:r>
                <a:rPr lang="en-US" sz="2800" b="1" dirty="0" smtClean="0"/>
                <a:t>0</a:t>
              </a:r>
              <a:endParaRPr lang="en-US" sz="28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2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456492" y="5031809"/>
            <a:ext cx="1135625" cy="534106"/>
            <a:chOff x="1486971" y="5551713"/>
            <a:chExt cx="1135625" cy="534106"/>
          </a:xfrm>
        </p:grpSpPr>
        <p:sp>
          <p:nvSpPr>
            <p:cNvPr id="21" name="TextBox 20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1</a:t>
              </a:r>
              <a:r>
                <a:rPr lang="en-US" sz="2800" b="1" dirty="0" smtClean="0"/>
                <a:t>0</a:t>
              </a:r>
              <a:endParaRPr lang="en-US" sz="28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4</a:t>
              </a:r>
              <a:endParaRPr lang="en-US" sz="2800" b="1" dirty="0"/>
            </a:p>
          </p:txBody>
        </p:sp>
      </p:grpSp>
      <p:sp>
        <p:nvSpPr>
          <p:cNvPr id="23" name="Oval 22"/>
          <p:cNvSpPr/>
          <p:nvPr/>
        </p:nvSpPr>
        <p:spPr>
          <a:xfrm>
            <a:off x="2209801" y="2434994"/>
            <a:ext cx="381000" cy="675206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5168" y="5962951"/>
            <a:ext cx="563891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Factored: (</a:t>
            </a:r>
            <a:r>
              <a:rPr lang="en-US" sz="4000" b="1" dirty="0" smtClean="0">
                <a:solidFill>
                  <a:srgbClr val="C00000"/>
                </a:solidFill>
              </a:rPr>
              <a:t>x </a:t>
            </a:r>
            <a:r>
              <a:rPr lang="en-US" sz="4000" b="1" dirty="0">
                <a:solidFill>
                  <a:schemeClr val="tx2"/>
                </a:solidFill>
              </a:rPr>
              <a:t>– 5</a:t>
            </a:r>
            <a:r>
              <a:rPr lang="en-US" sz="4000" b="1" dirty="0" smtClean="0"/>
              <a:t>)(</a:t>
            </a:r>
            <a:r>
              <a:rPr lang="en-US" sz="4000" b="1" dirty="0" smtClean="0">
                <a:solidFill>
                  <a:srgbClr val="C00000"/>
                </a:solidFill>
              </a:rPr>
              <a:t>x </a:t>
            </a:r>
            <a:r>
              <a:rPr lang="en-US" sz="4000" b="1" dirty="0" smtClean="0">
                <a:solidFill>
                  <a:schemeClr val="tx2"/>
                </a:solidFill>
              </a:rPr>
              <a:t>– </a:t>
            </a:r>
            <a:r>
              <a:rPr lang="en-US" sz="4000" b="1" dirty="0">
                <a:solidFill>
                  <a:schemeClr val="tx2"/>
                </a:solidFill>
              </a:rPr>
              <a:t>8</a:t>
            </a:r>
            <a:r>
              <a:rPr lang="en-US" sz="4000" b="1" dirty="0" smtClean="0"/>
              <a:t>) = 0</a:t>
            </a:r>
            <a:endParaRPr lang="en-US" sz="4000" i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7473123" y="5747539"/>
            <a:ext cx="952882" cy="534106"/>
            <a:chOff x="1486971" y="5551713"/>
            <a:chExt cx="952882" cy="534106"/>
          </a:xfrm>
        </p:grpSpPr>
        <p:sp>
          <p:nvSpPr>
            <p:cNvPr id="26" name="TextBox 25"/>
            <p:cNvSpPr txBox="1"/>
            <p:nvPr/>
          </p:nvSpPr>
          <p:spPr>
            <a:xfrm>
              <a:off x="2072445" y="5562599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8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5</a:t>
              </a:r>
            </a:p>
          </p:txBody>
        </p:sp>
      </p:grpSp>
      <p:sp>
        <p:nvSpPr>
          <p:cNvPr id="34" name="Oval 33"/>
          <p:cNvSpPr/>
          <p:nvPr/>
        </p:nvSpPr>
        <p:spPr>
          <a:xfrm>
            <a:off x="7148775" y="5632195"/>
            <a:ext cx="1656317" cy="778134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769986" y="5678703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FF00"/>
                </a:solidFill>
              </a:rPr>
              <a:t>–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38024" y="5670563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FF00"/>
                </a:solidFill>
              </a:rPr>
              <a:t>–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99468" y="5273527"/>
            <a:ext cx="4670317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Same Signs, </a:t>
            </a:r>
            <a:r>
              <a:rPr lang="en-US" sz="3200" b="1" dirty="0" smtClean="0">
                <a:solidFill>
                  <a:srgbClr val="FF0000"/>
                </a:solidFill>
              </a:rPr>
              <a:t>Match Middle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0" name="Picture 4" descr="Image result for return to menu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35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 animBg="1"/>
      <p:bldP spid="10" grpId="0" animBg="1"/>
      <p:bldP spid="23" grpId="0" animBg="1"/>
      <p:bldP spid="24" grpId="0" animBg="1"/>
      <p:bldP spid="34" grpId="0" animBg="1"/>
      <p:bldP spid="35" grpId="0"/>
      <p:bldP spid="36" grpId="0"/>
      <p:bldP spid="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91123"/>
            <a:ext cx="3986430" cy="1477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#18 CONT…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752542" y="2716344"/>
            <a:ext cx="563891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Factored</a:t>
            </a:r>
            <a:r>
              <a:rPr lang="en-US" sz="4000" b="1" dirty="0"/>
              <a:t>: (</a:t>
            </a:r>
            <a:r>
              <a:rPr lang="en-US" sz="4000" b="1" dirty="0">
                <a:solidFill>
                  <a:srgbClr val="C00000"/>
                </a:solidFill>
              </a:rPr>
              <a:t>x </a:t>
            </a:r>
            <a:r>
              <a:rPr lang="en-US" sz="4000" b="1" dirty="0">
                <a:solidFill>
                  <a:schemeClr val="tx2"/>
                </a:solidFill>
              </a:rPr>
              <a:t>– 5</a:t>
            </a:r>
            <a:r>
              <a:rPr lang="en-US" sz="4000" b="1" dirty="0"/>
              <a:t>)(</a:t>
            </a:r>
            <a:r>
              <a:rPr lang="en-US" sz="4000" b="1" dirty="0">
                <a:solidFill>
                  <a:srgbClr val="C00000"/>
                </a:solidFill>
              </a:rPr>
              <a:t>x </a:t>
            </a:r>
            <a:r>
              <a:rPr lang="en-US" sz="4000" b="1" dirty="0">
                <a:solidFill>
                  <a:schemeClr val="tx2"/>
                </a:solidFill>
              </a:rPr>
              <a:t>– 8</a:t>
            </a:r>
            <a:r>
              <a:rPr lang="en-US" sz="4000" b="1" dirty="0"/>
              <a:t>) </a:t>
            </a:r>
            <a:r>
              <a:rPr lang="en-US" sz="4000" b="1" dirty="0" smtClean="0"/>
              <a:t>= 0</a:t>
            </a:r>
            <a:endParaRPr lang="en-US" sz="4000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1644240" y="3630314"/>
            <a:ext cx="264687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(x</a:t>
            </a:r>
            <a:r>
              <a:rPr lang="en-US" sz="4800" b="1" dirty="0"/>
              <a:t> – </a:t>
            </a:r>
            <a:r>
              <a:rPr lang="en-US" sz="4800" b="1" dirty="0" smtClean="0"/>
              <a:t>5) = 0</a:t>
            </a:r>
            <a:endParaRPr lang="en-US" sz="4800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5079485" y="3630313"/>
            <a:ext cx="264687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(x</a:t>
            </a:r>
            <a:r>
              <a:rPr lang="en-US" sz="4800" b="1" dirty="0"/>
              <a:t> – </a:t>
            </a:r>
            <a:r>
              <a:rPr lang="en-US" sz="4800" b="1" dirty="0" smtClean="0"/>
              <a:t>8) = 0</a:t>
            </a:r>
            <a:endParaRPr lang="en-US" sz="4800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2285441" y="5606199"/>
            <a:ext cx="1364476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/>
              <a:t>x</a:t>
            </a:r>
            <a:r>
              <a:rPr lang="en-US" sz="4800" b="1" dirty="0" smtClean="0"/>
              <a:t> = 5</a:t>
            </a:r>
            <a:endParaRPr lang="en-US" sz="4800" i="1" dirty="0"/>
          </a:p>
        </p:txBody>
      </p:sp>
      <p:sp>
        <p:nvSpPr>
          <p:cNvPr id="39" name="Down Arrow 38"/>
          <p:cNvSpPr/>
          <p:nvPr/>
        </p:nvSpPr>
        <p:spPr>
          <a:xfrm>
            <a:off x="2460266" y="4569118"/>
            <a:ext cx="1131550" cy="105224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0" name="Down Arrow 39"/>
          <p:cNvSpPr/>
          <p:nvPr/>
        </p:nvSpPr>
        <p:spPr>
          <a:xfrm>
            <a:off x="5837150" y="4515481"/>
            <a:ext cx="1131550" cy="1105881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TextBox 40"/>
          <p:cNvSpPr txBox="1"/>
          <p:nvPr/>
        </p:nvSpPr>
        <p:spPr>
          <a:xfrm>
            <a:off x="5720686" y="5606199"/>
            <a:ext cx="1364476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/>
              <a:t>x</a:t>
            </a:r>
            <a:r>
              <a:rPr lang="en-US" sz="4800" b="1" dirty="0" smtClean="0"/>
              <a:t> </a:t>
            </a:r>
            <a:r>
              <a:rPr lang="en-US" sz="4800" b="1" dirty="0"/>
              <a:t>= 8</a:t>
            </a:r>
            <a:endParaRPr lang="en-US" sz="48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330" y="2098665"/>
            <a:ext cx="4503669" cy="646331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Solve: x</a:t>
            </a:r>
            <a:r>
              <a:rPr lang="en-US" sz="3600" b="1" baseline="30000" dirty="0" smtClean="0"/>
              <a:t>2</a:t>
            </a:r>
            <a:r>
              <a:rPr lang="en-US" sz="3600" b="1" dirty="0" smtClean="0"/>
              <a:t> – 13x + 40 = 0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869" y="1498214"/>
            <a:ext cx="2038300" cy="80459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09557" y="5146277"/>
            <a:ext cx="1227756" cy="919843"/>
            <a:chOff x="6917944" y="5680638"/>
            <a:chExt cx="1227756" cy="919843"/>
          </a:xfrm>
        </p:grpSpPr>
        <p:pic>
          <p:nvPicPr>
            <p:cNvPr id="16" name="Picture 2" descr="Image result for vide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944" y="5680638"/>
              <a:ext cx="1227756" cy="919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6935052" y="5855894"/>
              <a:ext cx="1131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hlinkClick r:id="rId7"/>
                </a:rPr>
                <a:t>Live 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hlinkClick r:id="rId7"/>
                </a:rPr>
                <a:t>example!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003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Solving (Types)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Percent and Applications</a:t>
            </a:r>
          </a:p>
          <a:p>
            <a:r>
              <a:rPr lang="en-US" sz="4000" dirty="0" smtClean="0"/>
              <a:t>Proportions</a:t>
            </a:r>
          </a:p>
          <a:p>
            <a:r>
              <a:rPr lang="en-US" sz="4000" dirty="0" smtClean="0"/>
              <a:t>Perimeter (Rectangle)</a:t>
            </a:r>
          </a:p>
          <a:p>
            <a:r>
              <a:rPr lang="en-US" sz="4000" dirty="0" smtClean="0"/>
              <a:t>Pythagorean Theorem (a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 + b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 = c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pic>
        <p:nvPicPr>
          <p:cNvPr id="4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86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467600" cy="11890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Percent Applications (2 methods)</a:t>
            </a:r>
            <a:endParaRPr lang="en-US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19600" y="1143000"/>
            <a:ext cx="0" cy="57150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3400" y="1340899"/>
                <a:ext cx="3569632" cy="1864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accent1"/>
                    </a:solidFill>
                  </a:rPr>
                  <a:t>Proportion: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𝑃𝐴𝑅𝑇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𝑇𝑂𝑇𝐴𝐿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340899"/>
                <a:ext cx="3569632" cy="1864613"/>
              </a:xfrm>
              <a:prstGeom prst="rect">
                <a:avLst/>
              </a:prstGeom>
              <a:blipFill rotWithShape="0">
                <a:blip r:embed="rId4"/>
                <a:stretch>
                  <a:fillRect l="-6154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0" y="3657600"/>
                <a:ext cx="2955233" cy="1864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accent1"/>
                    </a:solidFill>
                  </a:rPr>
                  <a:t>Key Words: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𝑰𝑺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𝑶𝑭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657600"/>
                <a:ext cx="2955233" cy="1864357"/>
              </a:xfrm>
              <a:prstGeom prst="rect">
                <a:avLst/>
              </a:prstGeom>
              <a:blipFill rotWithShape="0">
                <a:blip r:embed="rId5"/>
                <a:stretch>
                  <a:fillRect l="-7216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45827" y="5715000"/>
            <a:ext cx="3640227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What number/percent </a:t>
            </a:r>
          </a:p>
          <a:p>
            <a:r>
              <a:rPr lang="en-US" sz="2800" b="1" dirty="0" smtClean="0">
                <a:sym typeface="Wingdings" panose="05000000000000000000" pitchFamily="2" charset="2"/>
              </a:rPr>
              <a:t> </a:t>
            </a:r>
            <a:r>
              <a:rPr 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Variable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0114" y="1599870"/>
            <a:ext cx="275588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Equation:</a:t>
            </a:r>
          </a:p>
          <a:p>
            <a:r>
              <a:rPr lang="en-US" sz="4000" b="1" dirty="0" smtClean="0">
                <a:solidFill>
                  <a:schemeClr val="accent1"/>
                </a:solidFill>
              </a:rPr>
              <a:t>Key Words:</a:t>
            </a:r>
          </a:p>
          <a:p>
            <a:r>
              <a:rPr lang="en-US" sz="4000" b="1" dirty="0" smtClean="0"/>
              <a:t>IS: </a:t>
            </a:r>
            <a:r>
              <a:rPr lang="en-US" sz="4000" dirty="0" smtClean="0"/>
              <a:t>=</a:t>
            </a:r>
          </a:p>
          <a:p>
            <a:r>
              <a:rPr lang="en-US" sz="4000" b="1" dirty="0" smtClean="0"/>
              <a:t>OF: </a:t>
            </a:r>
            <a:r>
              <a:rPr lang="en-US" sz="4000" dirty="0" smtClean="0"/>
              <a:t>Multiply</a:t>
            </a:r>
          </a:p>
          <a:p>
            <a:endParaRPr lang="en-US" sz="4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802939" y="5714999"/>
            <a:ext cx="3640227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What number/percent </a:t>
            </a:r>
          </a:p>
          <a:p>
            <a:r>
              <a:rPr lang="en-US" sz="2800" b="1" dirty="0" smtClean="0">
                <a:sym typeface="Wingdings" panose="05000000000000000000" pitchFamily="2" charset="2"/>
              </a:rPr>
              <a:t> </a:t>
            </a:r>
            <a:r>
              <a:rPr 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Variable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48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#1, 2, 3 (GCF)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38943"/>
            <a:ext cx="518591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4800" y="5114874"/>
            <a:ext cx="798128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Remember GCF for like variables = </a:t>
            </a:r>
            <a:r>
              <a:rPr lang="en-US" sz="2800" b="1" dirty="0" smtClean="0"/>
              <a:t>smallest exponent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5779608"/>
            <a:ext cx="802521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EXAMPLE: </a:t>
            </a:r>
            <a:r>
              <a:rPr lang="en-US" sz="2800" dirty="0" smtClean="0"/>
              <a:t>GCF for x</a:t>
            </a:r>
            <a:r>
              <a:rPr lang="en-US" sz="2800" baseline="30000" dirty="0" smtClean="0"/>
              <a:t>5</a:t>
            </a:r>
            <a:r>
              <a:rPr lang="en-US" sz="2800" dirty="0" smtClean="0"/>
              <a:t>, x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= </a:t>
            </a:r>
            <a:r>
              <a:rPr lang="en-US" sz="2800" b="1" dirty="0" smtClean="0"/>
              <a:t>x</a:t>
            </a:r>
            <a:r>
              <a:rPr lang="en-US" sz="2800" b="1" baseline="30000" dirty="0" smtClean="0"/>
              <a:t>3</a:t>
            </a:r>
            <a:r>
              <a:rPr lang="en-US" sz="2800" b="1" dirty="0" smtClean="0"/>
              <a:t> (pick smallest exponent)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105400" y="2245862"/>
            <a:ext cx="2089033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1) </a:t>
            </a:r>
            <a:r>
              <a:rPr lang="en-US" sz="3600" dirty="0" smtClean="0"/>
              <a:t>GCF = </a:t>
            </a:r>
            <a:r>
              <a:rPr lang="en-US" sz="3600" b="1" dirty="0" smtClean="0"/>
              <a:t>2</a:t>
            </a:r>
            <a:endParaRPr lang="en-US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105400" y="3298019"/>
            <a:ext cx="2853666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/>
              <a:t>2</a:t>
            </a:r>
            <a:r>
              <a:rPr lang="en-US" sz="3600" b="1" dirty="0" smtClean="0"/>
              <a:t>) </a:t>
            </a:r>
            <a:r>
              <a:rPr lang="en-US" sz="3600" dirty="0" smtClean="0"/>
              <a:t>GCF = </a:t>
            </a:r>
            <a:r>
              <a:rPr lang="en-US" sz="3600" b="1" dirty="0" smtClean="0"/>
              <a:t>15</a:t>
            </a:r>
            <a:r>
              <a:rPr lang="en-US" sz="3600" b="1" dirty="0" smtClean="0">
                <a:solidFill>
                  <a:srgbClr val="C00000"/>
                </a:solidFill>
              </a:rPr>
              <a:t>m</a:t>
            </a:r>
            <a:r>
              <a:rPr lang="en-US" sz="3600" b="1" baseline="30000" dirty="0" smtClean="0">
                <a:solidFill>
                  <a:srgbClr val="C00000"/>
                </a:solidFill>
              </a:rPr>
              <a:t>5</a:t>
            </a:r>
            <a:endParaRPr lang="en-US" sz="3600" b="1" dirty="0"/>
          </a:p>
        </p:txBody>
      </p:sp>
      <p:sp>
        <p:nvSpPr>
          <p:cNvPr id="21" name="Oval 20"/>
          <p:cNvSpPr/>
          <p:nvPr/>
        </p:nvSpPr>
        <p:spPr>
          <a:xfrm>
            <a:off x="2573162" y="3261798"/>
            <a:ext cx="551037" cy="624402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573161" y="4490472"/>
            <a:ext cx="398639" cy="624402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127171" y="4343400"/>
            <a:ext cx="269016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3) </a:t>
            </a:r>
            <a:r>
              <a:rPr lang="en-US" sz="3600" dirty="0" smtClean="0"/>
              <a:t>GCF = </a:t>
            </a:r>
            <a:r>
              <a:rPr lang="en-US" sz="3600" b="1" dirty="0" smtClean="0"/>
              <a:t>44</a:t>
            </a:r>
            <a:r>
              <a:rPr lang="en-US" sz="3600" b="1" dirty="0" smtClean="0">
                <a:solidFill>
                  <a:srgbClr val="C00000"/>
                </a:solidFill>
              </a:rPr>
              <a:t>x</a:t>
            </a:r>
            <a:r>
              <a:rPr lang="en-US" sz="3600" b="1" baseline="30000" dirty="0">
                <a:solidFill>
                  <a:srgbClr val="C00000"/>
                </a:solidFill>
              </a:rPr>
              <a:t>2</a:t>
            </a:r>
            <a:endParaRPr lang="en-US" sz="36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59229"/>
            <a:ext cx="1590676" cy="1371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41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4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#19 (Problem Solving)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55556"/>
          <a:stretch/>
        </p:blipFill>
        <p:spPr>
          <a:xfrm>
            <a:off x="457199" y="1295400"/>
            <a:ext cx="5587473" cy="1295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60824" y="1274928"/>
                <a:ext cx="2955233" cy="1864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accent1"/>
                    </a:solidFill>
                  </a:rPr>
                  <a:t>Proportion: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𝑰𝑺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𝑶𝑭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824" y="1274928"/>
                <a:ext cx="2955233" cy="1864357"/>
              </a:xfrm>
              <a:prstGeom prst="rect">
                <a:avLst/>
              </a:prstGeom>
              <a:blipFill rotWithShape="0">
                <a:blip r:embed="rId5"/>
                <a:stretch>
                  <a:fillRect l="-7216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76693" y="2207106"/>
            <a:ext cx="5377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75% </a:t>
            </a:r>
            <a:r>
              <a:rPr lang="en-US" sz="3600" b="1" dirty="0" smtClean="0">
                <a:solidFill>
                  <a:schemeClr val="accent6"/>
                </a:solidFill>
              </a:rPr>
              <a:t>of 84 </a:t>
            </a:r>
            <a:r>
              <a:rPr lang="en-US" sz="3600" b="1" dirty="0" smtClean="0">
                <a:solidFill>
                  <a:schemeClr val="tx2"/>
                </a:solidFill>
              </a:rPr>
              <a:t>is what number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00200" y="2853437"/>
                <a:ext cx="2642647" cy="19177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accent1"/>
                    </a:solidFill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𝟖𝟒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𝟕𝟓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853437"/>
                <a:ext cx="2642647" cy="1917704"/>
              </a:xfrm>
              <a:prstGeom prst="rect">
                <a:avLst/>
              </a:prstGeom>
              <a:blipFill>
                <a:blip r:embed="rId6"/>
                <a:stretch>
                  <a:fillRect l="-8314" t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 rot="17563234">
            <a:off x="2585678" y="2868541"/>
            <a:ext cx="671690" cy="2676965"/>
          </a:xfrm>
          <a:prstGeom prst="ellipse">
            <a:avLst/>
          </a:prstGeom>
          <a:solidFill>
            <a:schemeClr val="bg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4068935">
            <a:off x="2391234" y="2719231"/>
            <a:ext cx="671690" cy="28196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01497" y="3285746"/>
                <a:ext cx="4006674" cy="132343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/>
                  <a:t>Equation to solve:</a:t>
                </a:r>
              </a:p>
              <a:p>
                <a:r>
                  <a:rPr lang="en-US" sz="4000" b="1" dirty="0" smtClean="0"/>
                  <a:t>100</a:t>
                </a:r>
                <a:r>
                  <a:rPr lang="en-US" sz="4000" b="1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4000" b="1" dirty="0" smtClean="0"/>
                  <a:t> = 75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4000" b="1" dirty="0" smtClean="0"/>
                  <a:t> 84</a:t>
                </a:r>
                <a:endParaRPr lang="en-US" sz="4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497" y="3285746"/>
                <a:ext cx="4006674" cy="1323439"/>
              </a:xfrm>
              <a:prstGeom prst="rect">
                <a:avLst/>
              </a:prstGeom>
              <a:blipFill rotWithShape="0">
                <a:blip r:embed="rId7"/>
                <a:stretch>
                  <a:fillRect l="-5479" t="-8295" r="-4262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181600" y="5267737"/>
            <a:ext cx="2723823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100</a:t>
            </a:r>
            <a:r>
              <a:rPr lang="en-US" sz="4000" b="1" dirty="0" smtClean="0">
                <a:solidFill>
                  <a:srgbClr val="FF0000"/>
                </a:solidFill>
              </a:rPr>
              <a:t>x</a:t>
            </a:r>
            <a:r>
              <a:rPr lang="en-US" sz="4000" b="1" dirty="0" smtClean="0"/>
              <a:t> = 6300</a:t>
            </a:r>
            <a:endParaRPr lang="en-US" sz="4000" b="1" dirty="0"/>
          </a:p>
        </p:txBody>
      </p:sp>
      <p:sp>
        <p:nvSpPr>
          <p:cNvPr id="12" name="Down Arrow 11"/>
          <p:cNvSpPr/>
          <p:nvPr/>
        </p:nvSpPr>
        <p:spPr>
          <a:xfrm>
            <a:off x="5860824" y="4546652"/>
            <a:ext cx="1131550" cy="75748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Down Arrow 12"/>
          <p:cNvSpPr/>
          <p:nvPr/>
        </p:nvSpPr>
        <p:spPr>
          <a:xfrm rot="5400000">
            <a:off x="4384965" y="5808715"/>
            <a:ext cx="1131550" cy="75748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TextBox 13"/>
          <p:cNvSpPr txBox="1"/>
          <p:nvPr/>
        </p:nvSpPr>
        <p:spPr>
          <a:xfrm>
            <a:off x="3122082" y="5833512"/>
            <a:ext cx="142539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x</a:t>
            </a:r>
            <a:r>
              <a:rPr lang="en-US" sz="4000" b="1" dirty="0" smtClean="0"/>
              <a:t> = 63</a:t>
            </a:r>
            <a:endParaRPr lang="en-US" sz="40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375" y="5142207"/>
            <a:ext cx="1887442" cy="83341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649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#19 (Method #2)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5556"/>
          <a:stretch/>
        </p:blipFill>
        <p:spPr>
          <a:xfrm>
            <a:off x="457199" y="1295400"/>
            <a:ext cx="5587473" cy="129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6693" y="2207106"/>
            <a:ext cx="5377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75% </a:t>
            </a:r>
            <a:r>
              <a:rPr lang="en-US" sz="3600" b="1" dirty="0" smtClean="0">
                <a:solidFill>
                  <a:schemeClr val="accent6"/>
                </a:solidFill>
              </a:rPr>
              <a:t>of </a:t>
            </a:r>
            <a:r>
              <a:rPr lang="en-US" sz="3600" b="1" dirty="0" smtClean="0"/>
              <a:t>84</a:t>
            </a:r>
            <a:r>
              <a:rPr lang="en-US" sz="3600" b="1" dirty="0" smtClean="0">
                <a:solidFill>
                  <a:schemeClr val="accent6"/>
                </a:solidFill>
              </a:rPr>
              <a:t> </a:t>
            </a:r>
            <a:r>
              <a:rPr lang="en-US" sz="3600" b="1" dirty="0" smtClean="0">
                <a:solidFill>
                  <a:schemeClr val="tx2"/>
                </a:solidFill>
              </a:rPr>
              <a:t>is </a:t>
            </a:r>
            <a:r>
              <a:rPr lang="en-US" sz="3600" b="1" dirty="0" smtClean="0">
                <a:solidFill>
                  <a:srgbClr val="FF0000"/>
                </a:solidFill>
              </a:rPr>
              <a:t>what number</a:t>
            </a:r>
            <a:r>
              <a:rPr lang="en-US" sz="3600" dirty="0" smtClean="0"/>
              <a:t>?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34777" y="2860118"/>
                <a:ext cx="4006674" cy="132343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 smtClean="0"/>
                  <a:t>Equation to solve:</a:t>
                </a:r>
              </a:p>
              <a:p>
                <a:pPr algn="ctr"/>
                <a:r>
                  <a:rPr lang="en-US" sz="4000" b="1" dirty="0" smtClean="0"/>
                  <a:t>0.75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4000" b="1" dirty="0" smtClean="0"/>
                  <a:t> 84 </a:t>
                </a:r>
                <a:r>
                  <a:rPr lang="en-US" sz="4000" b="1" dirty="0" smtClean="0">
                    <a:solidFill>
                      <a:schemeClr val="tx2"/>
                    </a:solidFill>
                  </a:rPr>
                  <a:t>=</a:t>
                </a:r>
                <a:r>
                  <a:rPr lang="en-US" sz="4000" b="1" dirty="0" smtClean="0"/>
                  <a:t> </a:t>
                </a:r>
                <a:r>
                  <a:rPr lang="en-US" sz="4000" b="1" dirty="0" smtClean="0">
                    <a:solidFill>
                      <a:srgbClr val="FF0000"/>
                    </a:solidFill>
                  </a:rPr>
                  <a:t>x</a:t>
                </a:r>
                <a:endParaRPr lang="en-US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777" y="2860118"/>
                <a:ext cx="4006674" cy="1323439"/>
              </a:xfrm>
              <a:prstGeom prst="rect">
                <a:avLst/>
              </a:prstGeom>
              <a:blipFill rotWithShape="0">
                <a:blip r:embed="rId3"/>
                <a:stretch>
                  <a:fillRect l="-4871" t="-8295" r="-4871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own Arrow 11"/>
          <p:cNvSpPr/>
          <p:nvPr/>
        </p:nvSpPr>
        <p:spPr>
          <a:xfrm>
            <a:off x="5478897" y="4295916"/>
            <a:ext cx="1131550" cy="653919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TextBox 13"/>
          <p:cNvSpPr txBox="1"/>
          <p:nvPr/>
        </p:nvSpPr>
        <p:spPr>
          <a:xfrm>
            <a:off x="5248632" y="4941855"/>
            <a:ext cx="142539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x</a:t>
            </a:r>
            <a:r>
              <a:rPr lang="en-US" sz="4000" b="1" dirty="0" smtClean="0"/>
              <a:t> = 63</a:t>
            </a:r>
            <a:endParaRPr lang="en-US" sz="40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6831" y="5817407"/>
            <a:ext cx="1887442" cy="83341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262581" y="3229449"/>
            <a:ext cx="3572196" cy="584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Change 75% </a:t>
            </a:r>
            <a:r>
              <a:rPr lang="en-US" sz="3200" b="1" dirty="0" smtClean="0">
                <a:sym typeface="Wingdings" panose="05000000000000000000" pitchFamily="2" charset="2"/>
              </a:rPr>
              <a:t> 0.75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11" name="Picture 4" descr="Image result for return to menu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90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2" grpId="0" animBg="1"/>
      <p:bldP spid="14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#20 (Problem Solving)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80556"/>
          <a:stretch/>
        </p:blipFill>
        <p:spPr>
          <a:xfrm>
            <a:off x="457200" y="1295400"/>
            <a:ext cx="5258798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44444" b="33334"/>
          <a:stretch/>
        </p:blipFill>
        <p:spPr>
          <a:xfrm>
            <a:off x="97680" y="1787416"/>
            <a:ext cx="5258798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60824" y="1274928"/>
                <a:ext cx="2955233" cy="1864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accent1"/>
                    </a:solidFill>
                  </a:rPr>
                  <a:t>Proportion: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𝑰𝑺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𝑶𝑭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824" y="1274928"/>
                <a:ext cx="2955233" cy="1864357"/>
              </a:xfrm>
              <a:prstGeom prst="rect">
                <a:avLst/>
              </a:prstGeom>
              <a:blipFill rotWithShape="0">
                <a:blip r:embed="rId5"/>
                <a:stretch>
                  <a:fillRect l="-7216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76693" y="2207106"/>
            <a:ext cx="4992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90 is </a:t>
            </a:r>
            <a:r>
              <a:rPr lang="en-US" sz="3600" b="1" dirty="0" smtClean="0">
                <a:solidFill>
                  <a:srgbClr val="FF0000"/>
                </a:solidFill>
              </a:rPr>
              <a:t>what percent </a:t>
            </a:r>
            <a:r>
              <a:rPr lang="en-US" sz="3600" b="1" dirty="0" smtClean="0">
                <a:solidFill>
                  <a:schemeClr val="accent6"/>
                </a:solidFill>
              </a:rPr>
              <a:t>of 60</a:t>
            </a:r>
            <a:r>
              <a:rPr lang="en-US" sz="3600" dirty="0" smtClean="0"/>
              <a:t>?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00200" y="2853437"/>
                <a:ext cx="2804550" cy="1864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accent1"/>
                    </a:solidFill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𝟗𝟎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853437"/>
                <a:ext cx="2804550" cy="1864357"/>
              </a:xfrm>
              <a:prstGeom prst="rect">
                <a:avLst/>
              </a:prstGeom>
              <a:blipFill>
                <a:blip r:embed="rId6"/>
                <a:stretch>
                  <a:fillRect l="-7826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 rot="14392093">
            <a:off x="2588484" y="2666724"/>
            <a:ext cx="737977" cy="28435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6723645">
            <a:off x="2719209" y="2716684"/>
            <a:ext cx="671690" cy="28196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01497" y="3285746"/>
                <a:ext cx="4006674" cy="132343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/>
                  <a:t>Equation to solve:</a:t>
                </a:r>
              </a:p>
              <a:p>
                <a:r>
                  <a:rPr lang="en-US" sz="4000" b="1" dirty="0"/>
                  <a:t>6</a:t>
                </a:r>
                <a:r>
                  <a:rPr lang="en-US" sz="4000" b="1" dirty="0" smtClean="0"/>
                  <a:t>0</a:t>
                </a:r>
                <a:r>
                  <a:rPr lang="en-US" sz="4000" b="1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4000" b="1" dirty="0" smtClean="0"/>
                  <a:t> = 90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4000" b="1" dirty="0" smtClean="0"/>
                  <a:t> 100</a:t>
                </a:r>
                <a:endParaRPr lang="en-US" sz="4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497" y="3285746"/>
                <a:ext cx="4006674" cy="1323439"/>
              </a:xfrm>
              <a:prstGeom prst="rect">
                <a:avLst/>
              </a:prstGeom>
              <a:blipFill rotWithShape="0">
                <a:blip r:embed="rId7"/>
                <a:stretch>
                  <a:fillRect l="-5479" t="-8295" r="-4262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181600" y="5267737"/>
            <a:ext cx="246413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/>
              <a:t>6</a:t>
            </a:r>
            <a:r>
              <a:rPr lang="en-US" sz="4000" b="1" dirty="0" smtClean="0"/>
              <a:t>0</a:t>
            </a:r>
            <a:r>
              <a:rPr lang="en-US" sz="4000" b="1" dirty="0" smtClean="0">
                <a:solidFill>
                  <a:srgbClr val="FF0000"/>
                </a:solidFill>
              </a:rPr>
              <a:t>x</a:t>
            </a:r>
            <a:r>
              <a:rPr lang="en-US" sz="4000" b="1" dirty="0" smtClean="0"/>
              <a:t> = 9000</a:t>
            </a:r>
            <a:endParaRPr lang="en-US" sz="4000" b="1" dirty="0"/>
          </a:p>
        </p:txBody>
      </p:sp>
      <p:sp>
        <p:nvSpPr>
          <p:cNvPr id="14" name="Down Arrow 13"/>
          <p:cNvSpPr/>
          <p:nvPr/>
        </p:nvSpPr>
        <p:spPr>
          <a:xfrm>
            <a:off x="5860824" y="4546652"/>
            <a:ext cx="1131550" cy="75748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Down Arrow 14"/>
          <p:cNvSpPr/>
          <p:nvPr/>
        </p:nvSpPr>
        <p:spPr>
          <a:xfrm rot="5400000">
            <a:off x="4384965" y="5808715"/>
            <a:ext cx="1131550" cy="75748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TextBox 15"/>
          <p:cNvSpPr txBox="1"/>
          <p:nvPr/>
        </p:nvSpPr>
        <p:spPr>
          <a:xfrm>
            <a:off x="2513423" y="5779903"/>
            <a:ext cx="2058577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x</a:t>
            </a:r>
            <a:r>
              <a:rPr lang="en-US" sz="4000" b="1" dirty="0" smtClean="0"/>
              <a:t> = 150%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238" y="5779903"/>
            <a:ext cx="2126307" cy="6682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653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#20 (Method #2)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95803" y="2961416"/>
                <a:ext cx="4006674" cy="132343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 smtClean="0"/>
                  <a:t>Equation to solve:</a:t>
                </a:r>
              </a:p>
              <a:p>
                <a:pPr algn="ctr"/>
                <a:r>
                  <a:rPr lang="en-US" sz="4000" b="1" dirty="0" smtClean="0"/>
                  <a:t>90 </a:t>
                </a:r>
                <a:r>
                  <a:rPr lang="en-US" sz="4000" b="1" dirty="0" smtClean="0">
                    <a:solidFill>
                      <a:schemeClr val="tx2"/>
                    </a:solidFill>
                  </a:rPr>
                  <a:t>=</a:t>
                </a:r>
                <a:r>
                  <a:rPr lang="en-US" sz="4000" b="1" dirty="0" smtClean="0"/>
                  <a:t> </a:t>
                </a:r>
                <a:r>
                  <a:rPr lang="en-US" sz="4000" b="1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4000" b="1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4000" b="1" dirty="0"/>
                  <a:t> </a:t>
                </a:r>
                <a:r>
                  <a:rPr lang="en-US" sz="4000" b="1" dirty="0" smtClean="0"/>
                  <a:t>60</a:t>
                </a:r>
                <a:endParaRPr lang="en-US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803" y="2961416"/>
                <a:ext cx="4006674" cy="1323439"/>
              </a:xfrm>
              <a:prstGeom prst="rect">
                <a:avLst/>
              </a:prstGeom>
              <a:blipFill rotWithShape="0">
                <a:blip r:embed="rId2"/>
                <a:stretch>
                  <a:fillRect l="-4863" t="-8295" r="-4711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own Arrow 11"/>
          <p:cNvSpPr/>
          <p:nvPr/>
        </p:nvSpPr>
        <p:spPr>
          <a:xfrm>
            <a:off x="3139923" y="4392834"/>
            <a:ext cx="1131550" cy="65830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13792" y="5051134"/>
                <a:ext cx="3388685" cy="98148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4000" b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b="1" dirty="0" smtClean="0"/>
                  <a:t> = 1.5</a:t>
                </a:r>
                <a:endParaRPr lang="en-US" sz="4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792" y="5051134"/>
                <a:ext cx="3388685" cy="981487"/>
              </a:xfrm>
              <a:prstGeom prst="rect">
                <a:avLst/>
              </a:prstGeom>
              <a:blipFill rotWithShape="0">
                <a:blip r:embed="rId3"/>
                <a:stretch>
                  <a:fillRect l="-6475" r="-4496" b="-1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502477" y="5191257"/>
            <a:ext cx="3572196" cy="584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Change 1.5 </a:t>
            </a:r>
            <a:r>
              <a:rPr lang="en-US" sz="3200" b="1" dirty="0" smtClean="0">
                <a:sym typeface="Wingdings" panose="05000000000000000000" pitchFamily="2" charset="2"/>
              </a:rPr>
              <a:t> 150%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693" y="2207106"/>
            <a:ext cx="4992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90 is </a:t>
            </a:r>
            <a:r>
              <a:rPr lang="en-US" sz="3600" b="1" dirty="0" smtClean="0">
                <a:solidFill>
                  <a:srgbClr val="FF0000"/>
                </a:solidFill>
              </a:rPr>
              <a:t>what percent</a:t>
            </a:r>
            <a:r>
              <a:rPr lang="en-US" sz="3600" b="1" dirty="0">
                <a:solidFill>
                  <a:schemeClr val="accent6"/>
                </a:solidFill>
              </a:rPr>
              <a:t> of </a:t>
            </a:r>
            <a:r>
              <a:rPr lang="en-US" sz="3600" b="1" dirty="0" smtClean="0"/>
              <a:t>60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pic>
        <p:nvPicPr>
          <p:cNvPr id="15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b="80556"/>
          <a:stretch/>
        </p:blipFill>
        <p:spPr>
          <a:xfrm>
            <a:off x="685800" y="1240972"/>
            <a:ext cx="5258798" cy="533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/>
          <a:srcRect t="44444" b="33334"/>
          <a:stretch/>
        </p:blipFill>
        <p:spPr>
          <a:xfrm>
            <a:off x="326280" y="1732988"/>
            <a:ext cx="5258798" cy="609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5421" y="6032621"/>
            <a:ext cx="2126307" cy="6682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820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#21 (Problem Solving)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83333"/>
          <a:stretch/>
        </p:blipFill>
        <p:spPr>
          <a:xfrm>
            <a:off x="457200" y="1295400"/>
            <a:ext cx="5258798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72222"/>
          <a:stretch/>
        </p:blipFill>
        <p:spPr>
          <a:xfrm>
            <a:off x="0" y="1761699"/>
            <a:ext cx="5258798" cy="76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60824" y="1274928"/>
                <a:ext cx="2955233" cy="1864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accent1"/>
                    </a:solidFill>
                  </a:rPr>
                  <a:t>Proportion: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𝑰𝑺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𝑶𝑭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824" y="1274928"/>
                <a:ext cx="2955233" cy="1864357"/>
              </a:xfrm>
              <a:prstGeom prst="rect">
                <a:avLst/>
              </a:prstGeom>
              <a:blipFill rotWithShape="0">
                <a:blip r:embed="rId5"/>
                <a:stretch>
                  <a:fillRect l="-7216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76693" y="2207106"/>
            <a:ext cx="5715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125% </a:t>
            </a:r>
            <a:r>
              <a:rPr lang="en-US" sz="3600" b="1" dirty="0">
                <a:solidFill>
                  <a:schemeClr val="accent6"/>
                </a:solidFill>
              </a:rPr>
              <a:t>of </a:t>
            </a:r>
            <a:r>
              <a:rPr lang="en-US" sz="3600" b="1" dirty="0" smtClean="0">
                <a:solidFill>
                  <a:schemeClr val="accent6"/>
                </a:solidFill>
              </a:rPr>
              <a:t>what number</a:t>
            </a:r>
            <a:r>
              <a:rPr lang="en-US" sz="3600" b="1" dirty="0" smtClean="0">
                <a:solidFill>
                  <a:schemeClr val="tx2"/>
                </a:solidFill>
              </a:rPr>
              <a:t> is 75</a:t>
            </a:r>
            <a:r>
              <a:rPr lang="en-US" sz="3600" dirty="0" smtClean="0"/>
              <a:t>?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00200" y="2853437"/>
                <a:ext cx="2935227" cy="18768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accent1"/>
                    </a:solidFill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𝟕𝟓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𝟏𝟐𝟓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853437"/>
                <a:ext cx="2935227" cy="1876860"/>
              </a:xfrm>
              <a:prstGeom prst="rect">
                <a:avLst/>
              </a:prstGeom>
              <a:blipFill>
                <a:blip r:embed="rId6"/>
                <a:stretch>
                  <a:fillRect l="-7484" t="-5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 rot="14392093">
            <a:off x="2715543" y="2683293"/>
            <a:ext cx="710428" cy="27557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6723645">
            <a:off x="2733132" y="2783158"/>
            <a:ext cx="745984" cy="28196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01497" y="3285746"/>
                <a:ext cx="4006674" cy="132343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/>
                  <a:t>Equation to solve:</a:t>
                </a:r>
              </a:p>
              <a:p>
                <a:r>
                  <a:rPr lang="en-US" sz="4000" b="1" dirty="0" smtClean="0"/>
                  <a:t>125</a:t>
                </a:r>
                <a:r>
                  <a:rPr lang="en-US" sz="4000" b="1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4000" b="1" dirty="0" smtClean="0"/>
                  <a:t> = 75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4000" b="1" dirty="0" smtClean="0"/>
                  <a:t> 100</a:t>
                </a:r>
                <a:endParaRPr lang="en-US" sz="4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497" y="3285746"/>
                <a:ext cx="4006674" cy="1323439"/>
              </a:xfrm>
              <a:prstGeom prst="rect">
                <a:avLst/>
              </a:prstGeom>
              <a:blipFill rotWithShape="0">
                <a:blip r:embed="rId7"/>
                <a:stretch>
                  <a:fillRect l="-5479" t="-8295" r="-4262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181600" y="5267737"/>
            <a:ext cx="2723823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125</a:t>
            </a:r>
            <a:r>
              <a:rPr lang="en-US" sz="4000" b="1" dirty="0" smtClean="0">
                <a:solidFill>
                  <a:srgbClr val="FF0000"/>
                </a:solidFill>
              </a:rPr>
              <a:t>x</a:t>
            </a:r>
            <a:r>
              <a:rPr lang="en-US" sz="4000" b="1" dirty="0" smtClean="0"/>
              <a:t> = 7500</a:t>
            </a:r>
            <a:endParaRPr lang="en-US" sz="4000" b="1" dirty="0"/>
          </a:p>
        </p:txBody>
      </p:sp>
      <p:sp>
        <p:nvSpPr>
          <p:cNvPr id="14" name="Down Arrow 13"/>
          <p:cNvSpPr/>
          <p:nvPr/>
        </p:nvSpPr>
        <p:spPr>
          <a:xfrm>
            <a:off x="5860824" y="4546652"/>
            <a:ext cx="1131550" cy="75748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3170056" y="5833512"/>
            <a:ext cx="142539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x</a:t>
            </a:r>
            <a:r>
              <a:rPr lang="en-US" sz="4000" b="1" dirty="0" smtClean="0"/>
              <a:t> = 60</a:t>
            </a:r>
            <a:endParaRPr lang="en-US" sz="4000" b="1" dirty="0"/>
          </a:p>
        </p:txBody>
      </p:sp>
      <p:sp>
        <p:nvSpPr>
          <p:cNvPr id="16" name="Down Arrow 15"/>
          <p:cNvSpPr/>
          <p:nvPr/>
        </p:nvSpPr>
        <p:spPr>
          <a:xfrm rot="5400000">
            <a:off x="4384965" y="5808715"/>
            <a:ext cx="1131550" cy="75748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396" y="5749530"/>
            <a:ext cx="1653607" cy="7918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954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t="72222"/>
          <a:stretch/>
        </p:blipFill>
        <p:spPr>
          <a:xfrm>
            <a:off x="0" y="1761699"/>
            <a:ext cx="5258798" cy="76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#21 (Method #2)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45054" y="3057823"/>
                <a:ext cx="4006674" cy="132343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 smtClean="0"/>
                  <a:t>Equation to solve:</a:t>
                </a:r>
              </a:p>
              <a:p>
                <a:pPr algn="ctr"/>
                <a:r>
                  <a:rPr lang="en-US" sz="4000" b="1" dirty="0" smtClean="0"/>
                  <a:t>1.25</a:t>
                </a:r>
                <a:r>
                  <a:rPr lang="en-US" sz="4000" b="1" dirty="0" smtClean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4000" b="1" dirty="0" smtClean="0"/>
                  <a:t> </a:t>
                </a:r>
                <a:r>
                  <a:rPr lang="en-US" sz="4000" b="1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4000" b="1" dirty="0" smtClean="0"/>
                  <a:t> </a:t>
                </a:r>
                <a:r>
                  <a:rPr lang="en-US" sz="4000" b="1" dirty="0" smtClean="0">
                    <a:solidFill>
                      <a:schemeClr val="tx2"/>
                    </a:solidFill>
                  </a:rPr>
                  <a:t>=</a:t>
                </a:r>
                <a:r>
                  <a:rPr lang="en-US" sz="4000" b="1" dirty="0" smtClean="0"/>
                  <a:t> 75</a:t>
                </a:r>
                <a:endParaRPr lang="en-US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054" y="3057823"/>
                <a:ext cx="4006674" cy="1323439"/>
              </a:xfrm>
              <a:prstGeom prst="rect">
                <a:avLst/>
              </a:prstGeom>
              <a:blipFill rotWithShape="0">
                <a:blip r:embed="rId3"/>
                <a:stretch>
                  <a:fillRect l="-5023" t="-8295" r="-4718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own Arrow 11"/>
          <p:cNvSpPr/>
          <p:nvPr/>
        </p:nvSpPr>
        <p:spPr>
          <a:xfrm>
            <a:off x="6047502" y="4493622"/>
            <a:ext cx="1131550" cy="62417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27802" y="5117796"/>
                <a:ext cx="4170950" cy="97546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4000" b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75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1.25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7500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125</m:t>
                        </m:r>
                      </m:den>
                    </m:f>
                  </m:oMath>
                </a14:m>
                <a:r>
                  <a:rPr lang="en-US" sz="4000" b="1" dirty="0" smtClean="0"/>
                  <a:t> = 60</a:t>
                </a:r>
                <a:endParaRPr lang="en-US" sz="4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802" y="5117796"/>
                <a:ext cx="4170950" cy="975460"/>
              </a:xfrm>
              <a:prstGeom prst="rect">
                <a:avLst/>
              </a:prstGeom>
              <a:blipFill rotWithShape="0">
                <a:blip r:embed="rId4"/>
                <a:stretch>
                  <a:fillRect l="-5263" r="-4094" b="-1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80556"/>
          <a:stretch/>
        </p:blipFill>
        <p:spPr>
          <a:xfrm>
            <a:off x="603199" y="1283173"/>
            <a:ext cx="5258798" cy="53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6693" y="2207106"/>
            <a:ext cx="5611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125% </a:t>
            </a:r>
            <a:r>
              <a:rPr lang="en-US" sz="3600" b="1" dirty="0" smtClean="0">
                <a:solidFill>
                  <a:schemeClr val="accent6"/>
                </a:solidFill>
              </a:rPr>
              <a:t>of what number </a:t>
            </a:r>
            <a:r>
              <a:rPr lang="en-US" sz="3600" b="1" dirty="0" smtClean="0">
                <a:solidFill>
                  <a:schemeClr val="tx2"/>
                </a:solidFill>
              </a:rPr>
              <a:t>is 75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456907" y="3070301"/>
            <a:ext cx="3780587" cy="584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Change 125% </a:t>
            </a:r>
            <a:r>
              <a:rPr lang="en-US" sz="3200" b="1" dirty="0" smtClean="0">
                <a:sym typeface="Wingdings" panose="05000000000000000000" pitchFamily="2" charset="2"/>
              </a:rPr>
              <a:t> 1.25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758" y="4305875"/>
            <a:ext cx="1653607" cy="7918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Picture 4" descr="Image result for return to menu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401643" y="5486400"/>
            <a:ext cx="1227756" cy="919843"/>
            <a:chOff x="6917944" y="5680638"/>
            <a:chExt cx="1227756" cy="919843"/>
          </a:xfrm>
        </p:grpSpPr>
        <p:pic>
          <p:nvPicPr>
            <p:cNvPr id="20" name="Picture 2" descr="Image result for video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944" y="5680638"/>
              <a:ext cx="1227756" cy="919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6935052" y="5855894"/>
              <a:ext cx="1131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hlinkClick r:id="rId9"/>
                </a:rPr>
                <a:t>Live 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hlinkClick r:id="rId9"/>
                </a:rPr>
                <a:t>example!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973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6" grpId="0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4862" cy="107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408" y="362694"/>
            <a:ext cx="7464391" cy="1054944"/>
          </a:xfrm>
        </p:spPr>
        <p:txBody>
          <a:bodyPr/>
          <a:lstStyle/>
          <a:p>
            <a:r>
              <a:rPr lang="en-US" b="1" dirty="0" smtClean="0"/>
              <a:t>Problem #22 (Problem Solving)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163" b="1"/>
          <a:stretch/>
        </p:blipFill>
        <p:spPr>
          <a:xfrm>
            <a:off x="152399" y="1067917"/>
            <a:ext cx="8534400" cy="9797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0" y="1978155"/>
                <a:ext cx="3336363" cy="15099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accent1"/>
                    </a:solidFill>
                  </a:rPr>
                  <a:t>Proportion: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𝑷𝑨𝑹𝑻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𝑻𝑶𝑻𝑨𝑳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978155"/>
                <a:ext cx="3336363" cy="1509965"/>
              </a:xfrm>
              <a:prstGeom prst="rect">
                <a:avLst/>
              </a:prstGeom>
              <a:blipFill rotWithShape="1">
                <a:blip r:embed="rId5"/>
                <a:stretch>
                  <a:fillRect l="-4753" t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457012" y="1945498"/>
            <a:ext cx="4491486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Total = $230; </a:t>
            </a:r>
            <a:r>
              <a:rPr lang="en-US" sz="2400" b="1" dirty="0" smtClean="0">
                <a:solidFill>
                  <a:schemeClr val="tx2"/>
                </a:solidFill>
              </a:rPr>
              <a:t>Percent = 5%</a:t>
            </a:r>
          </a:p>
          <a:p>
            <a:r>
              <a:rPr lang="en-US" sz="2400" b="1" dirty="0" smtClean="0"/>
              <a:t>Part is missing (Discount Amount)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4730" y="3516102"/>
                <a:ext cx="2394566" cy="15081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accent1"/>
                    </a:solidFill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𝟐𝟑𝟎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30" y="3516102"/>
                <a:ext cx="2394566" cy="1508170"/>
              </a:xfrm>
              <a:prstGeom prst="rect">
                <a:avLst/>
              </a:prstGeom>
              <a:blipFill>
                <a:blip r:embed="rId6"/>
                <a:stretch>
                  <a:fillRect l="-6633" t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 rot="17398470">
            <a:off x="1580472" y="3152440"/>
            <a:ext cx="555239" cy="28435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4259420">
            <a:off x="1556773" y="2913120"/>
            <a:ext cx="602638" cy="31247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11464" y="2776495"/>
                <a:ext cx="3625736" cy="120032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/>
                  <a:t>Equation to solve:</a:t>
                </a:r>
              </a:p>
              <a:p>
                <a:r>
                  <a:rPr lang="en-US" sz="3600" b="1" dirty="0" smtClean="0"/>
                  <a:t>100</a:t>
                </a:r>
                <a:r>
                  <a:rPr lang="en-US" sz="3600" b="1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3600" b="1" dirty="0" smtClean="0"/>
                  <a:t> = 230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3600" b="1" dirty="0" smtClean="0"/>
                  <a:t> 5</a:t>
                </a:r>
                <a:endParaRPr lang="en-US" sz="3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464" y="2776495"/>
                <a:ext cx="3625736" cy="1200329"/>
              </a:xfrm>
              <a:prstGeom prst="rect">
                <a:avLst/>
              </a:prstGeom>
              <a:blipFill rotWithShape="1">
                <a:blip r:embed="rId7"/>
                <a:stretch>
                  <a:fillRect l="-5042" t="-7614" r="-403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586734" y="4488618"/>
            <a:ext cx="2723823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100</a:t>
            </a:r>
            <a:r>
              <a:rPr lang="en-US" sz="4000" b="1" dirty="0" smtClean="0">
                <a:solidFill>
                  <a:srgbClr val="FF0000"/>
                </a:solidFill>
              </a:rPr>
              <a:t>x</a:t>
            </a:r>
            <a:r>
              <a:rPr lang="en-US" sz="4000" b="1" dirty="0" smtClean="0"/>
              <a:t> = 1150</a:t>
            </a:r>
            <a:endParaRPr lang="en-US" sz="4000" b="1" dirty="0"/>
          </a:p>
        </p:txBody>
      </p:sp>
      <p:sp>
        <p:nvSpPr>
          <p:cNvPr id="13" name="Down Arrow 12"/>
          <p:cNvSpPr/>
          <p:nvPr/>
        </p:nvSpPr>
        <p:spPr>
          <a:xfrm>
            <a:off x="4549957" y="3976824"/>
            <a:ext cx="1131550" cy="559161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TextBox 13"/>
          <p:cNvSpPr txBox="1"/>
          <p:nvPr/>
        </p:nvSpPr>
        <p:spPr>
          <a:xfrm>
            <a:off x="2413419" y="5249828"/>
            <a:ext cx="464499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x</a:t>
            </a:r>
            <a:r>
              <a:rPr lang="en-US" sz="4000" b="1" dirty="0" smtClean="0"/>
              <a:t> = $11.50 (Discount)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6779" y="5957714"/>
            <a:ext cx="7967246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Sales Price </a:t>
            </a:r>
            <a:r>
              <a:rPr lang="en-US" sz="4000" dirty="0" smtClean="0"/>
              <a:t>= $230 - $11.50 </a:t>
            </a:r>
            <a:r>
              <a:rPr lang="en-US" sz="4000" b="1" dirty="0" smtClean="0">
                <a:solidFill>
                  <a:schemeClr val="tx2"/>
                </a:solidFill>
              </a:rPr>
              <a:t>= $218.50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753" y="4488618"/>
            <a:ext cx="2591098" cy="67790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62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#22 (Alternative Method)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1225"/>
          <a:stretch/>
        </p:blipFill>
        <p:spPr>
          <a:xfrm>
            <a:off x="282757" y="1186542"/>
            <a:ext cx="8534400" cy="9470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1000" y="2121567"/>
            <a:ext cx="3389518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Total = $230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Percent = 5%</a:t>
            </a:r>
          </a:p>
          <a:p>
            <a:r>
              <a:rPr lang="en-US" sz="2400" b="1" dirty="0" smtClean="0"/>
              <a:t>Discount = 5% of 120,000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82757" y="3703121"/>
            <a:ext cx="3890873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Solve: </a:t>
            </a:r>
            <a:r>
              <a:rPr lang="en-US" sz="4000" dirty="0" smtClean="0"/>
              <a:t>(0.05)(230)</a:t>
            </a:r>
            <a:endParaRPr lang="en-US" sz="4000" b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4549957" y="3690581"/>
            <a:ext cx="4293932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= $11.50 (Discount)</a:t>
            </a:r>
          </a:p>
        </p:txBody>
      </p:sp>
      <p:sp>
        <p:nvSpPr>
          <p:cNvPr id="19" name="Oval 18"/>
          <p:cNvSpPr/>
          <p:nvPr/>
        </p:nvSpPr>
        <p:spPr>
          <a:xfrm flipH="1">
            <a:off x="2286000" y="2837839"/>
            <a:ext cx="370649" cy="514421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803175" y="2198511"/>
            <a:ext cx="398352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of: </a:t>
            </a:r>
            <a:r>
              <a:rPr lang="en-US" sz="2800" b="1" dirty="0" smtClean="0"/>
              <a:t>key word for multiply!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81000" y="4724400"/>
            <a:ext cx="7967246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Sales Price </a:t>
            </a:r>
            <a:r>
              <a:rPr lang="en-US" sz="4000" dirty="0" smtClean="0"/>
              <a:t>= $230 - $11.50 </a:t>
            </a:r>
            <a:r>
              <a:rPr lang="en-US" sz="4000" b="1" dirty="0" smtClean="0">
                <a:solidFill>
                  <a:schemeClr val="tx2"/>
                </a:solidFill>
              </a:rPr>
              <a:t>= $218.50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91200"/>
            <a:ext cx="2591098" cy="67790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15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#23 (Problem Solving)</a:t>
            </a:r>
            <a:endParaRPr lang="en-US" b="1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84632"/>
            <a:ext cx="8839200" cy="37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3189"/>
            <a:ext cx="90868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6543" y="2201075"/>
                <a:ext cx="3336363" cy="15099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accent1"/>
                    </a:solidFill>
                  </a:rPr>
                  <a:t>Proportion: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𝑷𝑨𝑹𝑻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𝑻𝑶𝑻𝑨𝑳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43" y="2201075"/>
                <a:ext cx="3336363" cy="1509965"/>
              </a:xfrm>
              <a:prstGeom prst="rect">
                <a:avLst/>
              </a:prstGeom>
              <a:blipFill rotWithShape="1">
                <a:blip r:embed="rId6"/>
                <a:stretch>
                  <a:fillRect l="-4562" t="-5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474955" y="2168418"/>
            <a:ext cx="3583994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Total = $2000; </a:t>
            </a:r>
            <a:r>
              <a:rPr lang="en-US" sz="2400" b="1" dirty="0" smtClean="0">
                <a:solidFill>
                  <a:schemeClr val="tx2"/>
                </a:solidFill>
              </a:rPr>
              <a:t>Part = $408</a:t>
            </a:r>
          </a:p>
          <a:p>
            <a:r>
              <a:rPr lang="en-US" sz="2400" b="1" dirty="0" smtClean="0"/>
              <a:t>Percent is missing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2673" y="3739022"/>
                <a:ext cx="2803332" cy="15099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accent1"/>
                    </a:solidFill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𝟒𝟎𝟖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𝟐𝟎𝟎𝟎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73" y="3739022"/>
                <a:ext cx="2803332" cy="1509965"/>
              </a:xfrm>
              <a:prstGeom prst="rect">
                <a:avLst/>
              </a:prstGeom>
              <a:blipFill>
                <a:blip r:embed="rId7"/>
                <a:stretch>
                  <a:fillRect l="-5664" t="-5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 rot="15192753">
            <a:off x="1853032" y="3321217"/>
            <a:ext cx="555239" cy="28435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6569753">
            <a:off x="1829332" y="3196511"/>
            <a:ext cx="602638" cy="31247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43400" y="2999415"/>
                <a:ext cx="3625736" cy="120032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/>
                  <a:t>Equation to solve:</a:t>
                </a:r>
              </a:p>
              <a:p>
                <a:r>
                  <a:rPr lang="en-US" sz="3600" b="1" dirty="0" smtClean="0"/>
                  <a:t>2000</a:t>
                </a:r>
                <a:r>
                  <a:rPr lang="en-US" sz="3600" b="1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3600" b="1" dirty="0" smtClean="0"/>
                  <a:t> = 408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3600" b="1" dirty="0" smtClean="0"/>
                  <a:t> 100</a:t>
                </a:r>
                <a:endParaRPr lang="en-US" sz="3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2999415"/>
                <a:ext cx="3625736" cy="1200329"/>
              </a:xfrm>
              <a:prstGeom prst="rect">
                <a:avLst/>
              </a:prstGeom>
              <a:blipFill>
                <a:blip r:embed="rId8"/>
                <a:stretch>
                  <a:fillRect l="-5219" t="-7614" r="-4040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534670" y="4957224"/>
            <a:ext cx="324319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2000</a:t>
            </a:r>
            <a:r>
              <a:rPr lang="en-US" sz="4000" b="1" dirty="0" smtClean="0">
                <a:solidFill>
                  <a:srgbClr val="FF0000"/>
                </a:solidFill>
              </a:rPr>
              <a:t>x</a:t>
            </a:r>
            <a:r>
              <a:rPr lang="en-US" sz="4000" b="1" dirty="0" smtClean="0"/>
              <a:t> = 40800</a:t>
            </a:r>
            <a:endParaRPr lang="en-US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58852" y="5791200"/>
            <a:ext cx="2194832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x</a:t>
            </a:r>
            <a:r>
              <a:rPr lang="en-US" sz="4000" b="1" dirty="0" smtClean="0"/>
              <a:t> = 20.4%</a:t>
            </a:r>
            <a:endParaRPr lang="en-US" sz="4000" b="1" dirty="0"/>
          </a:p>
        </p:txBody>
      </p:sp>
      <p:sp>
        <p:nvSpPr>
          <p:cNvPr id="18" name="Down Arrow 17"/>
          <p:cNvSpPr/>
          <p:nvPr/>
        </p:nvSpPr>
        <p:spPr>
          <a:xfrm>
            <a:off x="5486400" y="4199744"/>
            <a:ext cx="1131550" cy="75748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2" y="5665110"/>
            <a:ext cx="2347555" cy="73874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10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6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452" y="152400"/>
            <a:ext cx="7442348" cy="12652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Problem #23 (Alternative Method)</a:t>
            </a:r>
            <a:endParaRPr lang="en-US" b="1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84632"/>
            <a:ext cx="8839200" cy="37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676400"/>
            <a:ext cx="90868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0958" y="2439929"/>
                <a:ext cx="1946367" cy="124649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/>
                            </a:rPr>
                            <m:t>𝑷𝑨𝑹𝑻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𝑻𝑶𝑻𝑨𝑳</m:t>
                          </m:r>
                        </m:den>
                      </m:f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58" y="2439929"/>
                <a:ext cx="1946367" cy="124649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29724" y="2361105"/>
                <a:ext cx="1898277" cy="129266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latin typeface="Cambria Math"/>
                          </a:rPr>
                          <m:t>𝟒𝟎𝟖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𝟐𝟎𝟎𝟎</m:t>
                        </m:r>
                      </m:den>
                    </m:f>
                  </m:oMath>
                </a14:m>
                <a:endParaRPr lang="en-US" sz="54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724" y="2361105"/>
                <a:ext cx="1898277" cy="1292662"/>
              </a:xfrm>
              <a:prstGeom prst="rect">
                <a:avLst/>
              </a:prstGeom>
              <a:blipFill rotWithShape="1">
                <a:blip r:embed="rId7"/>
                <a:stretch>
                  <a:fillRect l="-17363" b="-15094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474663" y="2602915"/>
            <a:ext cx="2274982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= 0.204</a:t>
            </a:r>
            <a:endParaRPr lang="en-US" sz="5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521958" y="2416845"/>
                <a:ext cx="1898277" cy="129266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latin typeface="Cambria Math"/>
                          </a:rPr>
                          <m:t>𝟐𝟎𝟒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𝟏𝟎𝟎𝟎</m:t>
                        </m:r>
                      </m:den>
                    </m:f>
                  </m:oMath>
                </a14:m>
                <a:endParaRPr lang="en-US" sz="54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958" y="2416845"/>
                <a:ext cx="1898277" cy="1292662"/>
              </a:xfrm>
              <a:prstGeom prst="rect">
                <a:avLst/>
              </a:prstGeom>
              <a:blipFill rotWithShape="1">
                <a:blip r:embed="rId8"/>
                <a:stretch>
                  <a:fillRect l="-17363" b="-14554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56154" y="2492262"/>
                <a:ext cx="569387" cy="46166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US" sz="2400" dirty="0" smtClean="0"/>
                  <a:t>2</a:t>
                </a:r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154" y="2492262"/>
                <a:ext cx="569387" cy="461665"/>
              </a:xfrm>
              <a:prstGeom prst="rect">
                <a:avLst/>
              </a:prstGeom>
              <a:blipFill rotWithShape="1">
                <a:blip r:embed="rId9"/>
                <a:stretch>
                  <a:fillRect t="-10526" r="-1505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56154" y="3273316"/>
                <a:ext cx="569387" cy="46166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US" sz="2400" dirty="0" smtClean="0"/>
                  <a:t>2</a:t>
                </a:r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154" y="3273316"/>
                <a:ext cx="569387" cy="461665"/>
              </a:xfrm>
              <a:prstGeom prst="rect">
                <a:avLst/>
              </a:prstGeom>
              <a:blipFill rotWithShape="1">
                <a:blip r:embed="rId10"/>
                <a:stretch>
                  <a:fillRect t="-10526" r="-1505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052110" y="4343400"/>
            <a:ext cx="3177473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= 20.4%</a:t>
            </a:r>
            <a:endParaRPr lang="en-US" sz="7200" b="1" dirty="0"/>
          </a:p>
        </p:txBody>
      </p:sp>
      <p:sp>
        <p:nvSpPr>
          <p:cNvPr id="27" name="Curved Up Arrow 26"/>
          <p:cNvSpPr/>
          <p:nvPr/>
        </p:nvSpPr>
        <p:spPr>
          <a:xfrm>
            <a:off x="7467600" y="3330723"/>
            <a:ext cx="914400" cy="514367"/>
          </a:xfrm>
          <a:prstGeom prst="curved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 rot="16200000">
            <a:off x="2055844" y="1673746"/>
            <a:ext cx="454312" cy="920406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7154244" y="4959329"/>
            <a:ext cx="1227756" cy="919843"/>
            <a:chOff x="6917944" y="5680638"/>
            <a:chExt cx="1227756" cy="919843"/>
          </a:xfrm>
        </p:grpSpPr>
        <p:pic>
          <p:nvPicPr>
            <p:cNvPr id="21" name="Picture 2" descr="Image result for video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944" y="5680638"/>
              <a:ext cx="1227756" cy="919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6935052" y="5855894"/>
              <a:ext cx="1131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hlinkClick r:id="rId12"/>
                </a:rPr>
                <a:t>Live 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hlinkClick r:id="rId12"/>
                </a:rPr>
                <a:t>example!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696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 animBg="1"/>
      <p:bldP spid="20" grpId="0"/>
      <p:bldP spid="22" grpId="0" animBg="1"/>
      <p:bldP spid="23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Factoring Trinomials </a:t>
            </a:r>
            <a:br>
              <a:rPr lang="en-US" b="1" dirty="0" smtClean="0"/>
            </a:br>
            <a:r>
              <a:rPr lang="en-US" dirty="0" smtClean="0"/>
              <a:t>(Leading Coefficient = 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654629"/>
            <a:ext cx="7852407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Form: </a:t>
            </a:r>
            <a:r>
              <a:rPr lang="en-US" sz="4000" dirty="0" smtClean="0"/>
              <a:t>x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 + </a:t>
            </a:r>
            <a:r>
              <a:rPr lang="en-US" sz="4000" dirty="0" err="1" smtClean="0"/>
              <a:t>bx</a:t>
            </a:r>
            <a:r>
              <a:rPr lang="en-US" sz="4000" dirty="0" smtClean="0"/>
              <a:t> + c</a:t>
            </a:r>
          </a:p>
          <a:p>
            <a:pPr algn="ctr"/>
            <a:r>
              <a:rPr lang="en-US" sz="4000" i="1" dirty="0" smtClean="0"/>
              <a:t>Signs could be + or – in the trinomial.</a:t>
            </a:r>
            <a:endParaRPr lang="en-US" sz="4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340320" y="2967182"/>
            <a:ext cx="6238566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Form: </a:t>
            </a:r>
            <a:r>
              <a:rPr lang="en-US" sz="4000" b="1" dirty="0" smtClean="0">
                <a:solidFill>
                  <a:srgbClr val="C00000"/>
                </a:solidFill>
              </a:rPr>
              <a:t>x</a:t>
            </a:r>
            <a:r>
              <a:rPr lang="en-US" sz="4000" b="1" baseline="30000" dirty="0" smtClean="0">
                <a:solidFill>
                  <a:srgbClr val="C00000"/>
                </a:solidFill>
              </a:rPr>
              <a:t>2</a:t>
            </a:r>
            <a:r>
              <a:rPr lang="en-US" sz="4000" b="1" dirty="0" smtClean="0"/>
              <a:t> + </a:t>
            </a:r>
            <a:r>
              <a:rPr lang="en-US" sz="4000" b="1" dirty="0" err="1" smtClean="0"/>
              <a:t>bx</a:t>
            </a:r>
            <a:r>
              <a:rPr lang="en-US" sz="4000" b="1" dirty="0" smtClean="0"/>
              <a:t> + c</a:t>
            </a:r>
          </a:p>
          <a:p>
            <a:pPr algn="ctr"/>
            <a:r>
              <a:rPr lang="en-US" sz="4000" b="1" dirty="0" smtClean="0"/>
              <a:t>Factored Form: (</a:t>
            </a:r>
            <a:r>
              <a:rPr lang="en-US" sz="4000" b="1" dirty="0" smtClean="0">
                <a:solidFill>
                  <a:srgbClr val="C00000"/>
                </a:solidFill>
              </a:rPr>
              <a:t>x</a:t>
            </a:r>
            <a:r>
              <a:rPr lang="en-US" sz="4000" b="1" dirty="0" smtClean="0"/>
              <a:t>       )(</a:t>
            </a:r>
            <a:r>
              <a:rPr lang="en-US" sz="4000" b="1" dirty="0" smtClean="0">
                <a:solidFill>
                  <a:srgbClr val="C00000"/>
                </a:solidFill>
              </a:rPr>
              <a:t>x</a:t>
            </a:r>
            <a:r>
              <a:rPr lang="en-US" sz="4000" b="1" dirty="0" smtClean="0"/>
              <a:t>       )</a:t>
            </a:r>
            <a:endParaRPr lang="en-US" sz="4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4294257"/>
            <a:ext cx="654346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+</a:t>
            </a:r>
            <a:r>
              <a:rPr lang="en-US" sz="4000" b="1" dirty="0" smtClean="0"/>
              <a:t>c</a:t>
            </a:r>
            <a:endParaRPr lang="en-US" sz="4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992492" y="4294257"/>
            <a:ext cx="556563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-</a:t>
            </a:r>
            <a:r>
              <a:rPr lang="en-US" sz="4000" b="1" dirty="0" smtClean="0"/>
              <a:t>c</a:t>
            </a:r>
            <a:endParaRPr lang="en-US" sz="4000" i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1736873" y="5002142"/>
            <a:ext cx="381000" cy="560457"/>
            <a:chOff x="685800" y="5002143"/>
            <a:chExt cx="381000" cy="560457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486971" y="5551713"/>
            <a:ext cx="949676" cy="534106"/>
            <a:chOff x="1486971" y="5551713"/>
            <a:chExt cx="949676" cy="534106"/>
          </a:xfrm>
        </p:grpSpPr>
        <p:sp>
          <p:nvSpPr>
            <p:cNvPr id="15" name="TextBox 14"/>
            <p:cNvSpPr txBox="1"/>
            <p:nvPr/>
          </p:nvSpPr>
          <p:spPr>
            <a:xfrm>
              <a:off x="2072445" y="5562599"/>
              <a:ext cx="364202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+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86971" y="5551713"/>
              <a:ext cx="364202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+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486971" y="6205561"/>
            <a:ext cx="949676" cy="534106"/>
            <a:chOff x="1486971" y="5551713"/>
            <a:chExt cx="949676" cy="534106"/>
          </a:xfrm>
        </p:grpSpPr>
        <p:sp>
          <p:nvSpPr>
            <p:cNvPr id="19" name="TextBox 18"/>
            <p:cNvSpPr txBox="1"/>
            <p:nvPr/>
          </p:nvSpPr>
          <p:spPr>
            <a:xfrm>
              <a:off x="2072445" y="5562599"/>
              <a:ext cx="364202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–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86971" y="5551713"/>
              <a:ext cx="364202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–</a:t>
              </a:r>
              <a:endParaRPr lang="en-US" sz="2800" b="1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276317" y="5411450"/>
            <a:ext cx="5725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}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43200" y="5551713"/>
            <a:ext cx="2001959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Match Sign of </a:t>
            </a:r>
          </a:p>
          <a:p>
            <a:pPr algn="ctr"/>
            <a:r>
              <a:rPr lang="en-US" sz="2400" b="1" dirty="0" smtClean="0"/>
              <a:t>Middle Term</a:t>
            </a:r>
          </a:p>
          <a:p>
            <a:pPr algn="ctr"/>
            <a:r>
              <a:rPr lang="en-US" sz="2400" b="1" i="1" dirty="0" err="1" smtClean="0">
                <a:solidFill>
                  <a:srgbClr val="FF0000"/>
                </a:solidFill>
              </a:rPr>
              <a:t>b</a:t>
            </a:r>
            <a:r>
              <a:rPr lang="en-US" sz="2400" b="1" i="1" dirty="0" err="1" smtClean="0"/>
              <a:t>x</a:t>
            </a:r>
            <a:endParaRPr lang="en-US" sz="2400" b="1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6029519" y="4969797"/>
            <a:ext cx="381000" cy="560457"/>
            <a:chOff x="685800" y="5002143"/>
            <a:chExt cx="381000" cy="560457"/>
          </a:xfrm>
        </p:grpSpPr>
        <p:cxnSp>
          <p:nvCxnSpPr>
            <p:cNvPr id="24" name="Straight Arrow Connector 23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783281" y="5519055"/>
            <a:ext cx="949676" cy="534106"/>
            <a:chOff x="1486971" y="5551713"/>
            <a:chExt cx="949676" cy="534106"/>
          </a:xfrm>
        </p:grpSpPr>
        <p:sp>
          <p:nvSpPr>
            <p:cNvPr id="27" name="TextBox 26"/>
            <p:cNvSpPr txBox="1"/>
            <p:nvPr/>
          </p:nvSpPr>
          <p:spPr>
            <a:xfrm>
              <a:off x="2072445" y="5562599"/>
              <a:ext cx="364202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–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86971" y="5551713"/>
              <a:ext cx="364202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+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732957" y="4443718"/>
            <a:ext cx="1849224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Sign of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Bigger Factor</a:t>
            </a:r>
          </a:p>
          <a:p>
            <a:pPr algn="ctr"/>
            <a:r>
              <a:rPr lang="en-US" sz="2400" b="1" dirty="0" smtClean="0"/>
              <a:t>Matches </a:t>
            </a:r>
          </a:p>
          <a:p>
            <a:pPr algn="ctr"/>
            <a:r>
              <a:rPr lang="en-US" sz="2400" b="1" dirty="0" smtClean="0"/>
              <a:t>Middle </a:t>
            </a:r>
          </a:p>
          <a:p>
            <a:pPr algn="ctr"/>
            <a:r>
              <a:rPr lang="en-US" sz="2400" b="1" dirty="0" smtClean="0"/>
              <a:t>Term</a:t>
            </a:r>
          </a:p>
          <a:p>
            <a:pPr algn="ctr"/>
            <a:r>
              <a:rPr lang="en-US" sz="2400" b="1" i="1" dirty="0" err="1" smtClean="0">
                <a:solidFill>
                  <a:srgbClr val="FF0000"/>
                </a:solidFill>
              </a:rPr>
              <a:t>b</a:t>
            </a:r>
            <a:r>
              <a:rPr lang="en-US" sz="2400" b="1" i="1" dirty="0" err="1" smtClean="0"/>
              <a:t>x</a:t>
            </a:r>
            <a:endParaRPr lang="en-US" sz="2400" b="1" i="1" dirty="0"/>
          </a:p>
        </p:txBody>
      </p:sp>
      <p:pic>
        <p:nvPicPr>
          <p:cNvPr id="30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4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1" grpId="0"/>
      <p:bldP spid="22" grpId="0" animBg="1"/>
      <p:bldP spid="2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#24 (Problem Solving)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4467"/>
          <a:stretch/>
        </p:blipFill>
        <p:spPr>
          <a:xfrm>
            <a:off x="0" y="1295400"/>
            <a:ext cx="9144000" cy="1096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820674"/>
            <a:ext cx="6147709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P</a:t>
            </a:r>
            <a:r>
              <a:rPr lang="en-US" sz="4400" b="1" dirty="0" smtClean="0"/>
              <a:t> = 2L + 2</a:t>
            </a:r>
            <a:r>
              <a:rPr lang="en-US" sz="4400" b="1" dirty="0" smtClean="0">
                <a:solidFill>
                  <a:schemeClr val="tx2"/>
                </a:solidFill>
              </a:rPr>
              <a:t>W</a:t>
            </a:r>
            <a:r>
              <a:rPr lang="en-US" sz="4400" b="1" dirty="0" smtClean="0"/>
              <a:t>; </a:t>
            </a:r>
            <a:r>
              <a:rPr lang="en-US" sz="4400" b="1" dirty="0" smtClean="0">
                <a:solidFill>
                  <a:srgbClr val="C00000"/>
                </a:solidFill>
              </a:rPr>
              <a:t>P = 24</a:t>
            </a:r>
            <a:r>
              <a:rPr lang="en-US" sz="4400" b="1" dirty="0" smtClean="0"/>
              <a:t>, </a:t>
            </a:r>
            <a:r>
              <a:rPr lang="en-US" sz="4400" b="1" dirty="0" smtClean="0">
                <a:solidFill>
                  <a:schemeClr val="tx2"/>
                </a:solidFill>
              </a:rPr>
              <a:t>W = 6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1693884"/>
            <a:ext cx="2380780" cy="10772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Just Plug-in: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P = 24, W = 6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793361"/>
            <a:ext cx="1524000" cy="211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57400" y="4321752"/>
            <a:ext cx="3276859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24</a:t>
            </a:r>
            <a:r>
              <a:rPr lang="en-US" sz="4400" b="1" dirty="0" smtClean="0"/>
              <a:t> = 2L + 2</a:t>
            </a:r>
            <a:r>
              <a:rPr lang="en-US" sz="4400" b="1" dirty="0" smtClean="0">
                <a:solidFill>
                  <a:schemeClr val="tx2"/>
                </a:solidFill>
              </a:rPr>
              <a:t>(6)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3314829" y="3582880"/>
            <a:ext cx="1131550" cy="75748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Down Arrow 11"/>
          <p:cNvSpPr/>
          <p:nvPr/>
        </p:nvSpPr>
        <p:spPr>
          <a:xfrm>
            <a:off x="3314829" y="5065350"/>
            <a:ext cx="1131550" cy="75748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Box 12"/>
          <p:cNvSpPr txBox="1"/>
          <p:nvPr/>
        </p:nvSpPr>
        <p:spPr>
          <a:xfrm>
            <a:off x="2233730" y="5822830"/>
            <a:ext cx="2924198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24</a:t>
            </a:r>
            <a:r>
              <a:rPr lang="en-US" sz="4400" b="1" dirty="0" smtClean="0"/>
              <a:t> = 2L + </a:t>
            </a:r>
            <a:r>
              <a:rPr lang="en-US" sz="4400" b="1" dirty="0" smtClean="0">
                <a:solidFill>
                  <a:schemeClr val="tx2"/>
                </a:solidFill>
              </a:rPr>
              <a:t>12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03808" y="4115647"/>
            <a:ext cx="2924198" cy="14465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Solve:</a:t>
            </a:r>
          </a:p>
          <a:p>
            <a:r>
              <a:rPr lang="en-US" sz="4400" b="1" dirty="0" smtClean="0"/>
              <a:t>2</a:t>
            </a:r>
            <a:r>
              <a:rPr lang="en-US" sz="4400" b="1" dirty="0" smtClean="0">
                <a:solidFill>
                  <a:schemeClr val="tx2"/>
                </a:solidFill>
              </a:rPr>
              <a:t>L</a:t>
            </a:r>
            <a:r>
              <a:rPr lang="en-US" sz="4400" b="1" dirty="0" smtClean="0"/>
              <a:t> + 12 = 24</a:t>
            </a:r>
            <a:endParaRPr lang="en-US" sz="4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02634" y="5703008"/>
            <a:ext cx="1374094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L</a:t>
            </a:r>
            <a:r>
              <a:rPr lang="en-US" sz="4400" b="1" dirty="0" smtClean="0"/>
              <a:t>  = 6</a:t>
            </a:r>
            <a:endParaRPr lang="en-US" sz="4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731" y="5200358"/>
            <a:ext cx="1492586" cy="7236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18" name="Group 17"/>
          <p:cNvGrpSpPr/>
          <p:nvPr/>
        </p:nvGrpSpPr>
        <p:grpSpPr>
          <a:xfrm>
            <a:off x="349029" y="3861830"/>
            <a:ext cx="1227756" cy="919843"/>
            <a:chOff x="6622277" y="5044690"/>
            <a:chExt cx="1227756" cy="919843"/>
          </a:xfrm>
        </p:grpSpPr>
        <p:pic>
          <p:nvPicPr>
            <p:cNvPr id="19" name="Picture 2" descr="Image result for video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2277" y="5044690"/>
              <a:ext cx="1227756" cy="919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6622277" y="5181755"/>
              <a:ext cx="1131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hlinkClick r:id="rId8"/>
                </a:rPr>
                <a:t>Live 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hlinkClick r:id="rId8"/>
                </a:rPr>
                <a:t>example!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481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Image result for return to menu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337" y="110341"/>
            <a:ext cx="7391400" cy="1029924"/>
          </a:xfrm>
        </p:spPr>
        <p:txBody>
          <a:bodyPr/>
          <a:lstStyle/>
          <a:p>
            <a:r>
              <a:rPr lang="en-US" b="1" dirty="0" smtClean="0"/>
              <a:t>Problem #25 (Problem Solving)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5365" r="91280" b="69917"/>
          <a:stretch/>
        </p:blipFill>
        <p:spPr>
          <a:xfrm>
            <a:off x="1295400" y="816967"/>
            <a:ext cx="1108465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7246" t="24044"/>
          <a:stretch/>
        </p:blipFill>
        <p:spPr>
          <a:xfrm>
            <a:off x="-63024" y="1273666"/>
            <a:ext cx="8766449" cy="104459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16200000">
            <a:off x="647131" y="1043345"/>
            <a:ext cx="380999" cy="1371599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6200000">
            <a:off x="618745" y="1557684"/>
            <a:ext cx="380999" cy="1080594"/>
          </a:xfrm>
          <a:prstGeom prst="ellipse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76116" y="2674938"/>
            <a:ext cx="4330353" cy="4616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Fencing goes around (Perimeter)</a:t>
            </a:r>
            <a:endParaRPr lang="en-US" sz="2400" b="1" dirty="0"/>
          </a:p>
        </p:txBody>
      </p:sp>
      <p:pic>
        <p:nvPicPr>
          <p:cNvPr id="2050" name="Picture 2" descr="Image result for fencing birdsey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8" b="13957"/>
          <a:stretch/>
        </p:blipFill>
        <p:spPr bwMode="auto">
          <a:xfrm>
            <a:off x="5558791" y="3182343"/>
            <a:ext cx="3403600" cy="1566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58286" y="2413328"/>
            <a:ext cx="74090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 m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06019" y="4966725"/>
            <a:ext cx="74090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 m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3380" y="3805762"/>
            <a:ext cx="45236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w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8330" y="3838657"/>
            <a:ext cx="45236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w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82504" y="3612875"/>
            <a:ext cx="17508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= 48 m</a:t>
            </a:r>
            <a:endParaRPr lang="en-US" sz="4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85279" y="5604883"/>
            <a:ext cx="4340804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Solve: </a:t>
            </a:r>
            <a:r>
              <a:rPr lang="en-US" sz="4400" dirty="0" smtClean="0"/>
              <a:t>2</a:t>
            </a:r>
            <a:r>
              <a:rPr lang="en-US" sz="4400" b="1" dirty="0" smtClean="0">
                <a:solidFill>
                  <a:srgbClr val="C00000"/>
                </a:solidFill>
              </a:rPr>
              <a:t>w</a:t>
            </a:r>
            <a:r>
              <a:rPr lang="en-US" sz="4400" dirty="0" smtClean="0"/>
              <a:t> + 4 </a:t>
            </a:r>
            <a:r>
              <a:rPr lang="en-US" sz="4400" b="1" dirty="0" smtClean="0"/>
              <a:t>= 48</a:t>
            </a:r>
            <a:endParaRPr lang="en-US" sz="4400" b="1" dirty="0"/>
          </a:p>
        </p:txBody>
      </p:sp>
      <p:sp>
        <p:nvSpPr>
          <p:cNvPr id="17" name="Oval 16"/>
          <p:cNvSpPr/>
          <p:nvPr/>
        </p:nvSpPr>
        <p:spPr>
          <a:xfrm rot="16200000">
            <a:off x="232431" y="3619551"/>
            <a:ext cx="653880" cy="862463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16200000">
            <a:off x="2615105" y="3729070"/>
            <a:ext cx="530891" cy="731268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16200000">
            <a:off x="1590516" y="2133245"/>
            <a:ext cx="728249" cy="1064404"/>
          </a:xfrm>
          <a:prstGeom prst="ellipse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16200000">
            <a:off x="2713956" y="4731993"/>
            <a:ext cx="728249" cy="1064404"/>
          </a:xfrm>
          <a:prstGeom prst="ellipse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6200000">
            <a:off x="4787002" y="5610863"/>
            <a:ext cx="1131550" cy="75748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TextBox 21"/>
          <p:cNvSpPr txBox="1"/>
          <p:nvPr/>
        </p:nvSpPr>
        <p:spPr>
          <a:xfrm>
            <a:off x="5949765" y="5604883"/>
            <a:ext cx="2291012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w</a:t>
            </a:r>
            <a:r>
              <a:rPr lang="en-US" sz="4400" b="1" dirty="0" smtClean="0"/>
              <a:t> = 22 </a:t>
            </a:r>
            <a:r>
              <a:rPr lang="en-US" sz="4400" dirty="0" smtClean="0"/>
              <a:t>m</a:t>
            </a:r>
            <a:endParaRPr lang="en-US" sz="44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4938" y="4881282"/>
            <a:ext cx="2195839" cy="7470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4" name="Rectangle 23"/>
          <p:cNvSpPr/>
          <p:nvPr/>
        </p:nvSpPr>
        <p:spPr>
          <a:xfrm>
            <a:off x="1184483" y="3118170"/>
            <a:ext cx="1386551" cy="170671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6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252" y="457200"/>
            <a:ext cx="7518548" cy="9604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Problem #26, 27 (Problem Solving)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219200"/>
            <a:ext cx="7008659" cy="19886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55451" y="1443796"/>
                <a:ext cx="2955233" cy="1864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accent1"/>
                    </a:solidFill>
                  </a:rPr>
                  <a:t>Proportion: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𝑰𝑺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𝑶𝑭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451" y="1443796"/>
                <a:ext cx="2955233" cy="1864357"/>
              </a:xfrm>
              <a:prstGeom prst="rect">
                <a:avLst/>
              </a:prstGeom>
              <a:blipFill rotWithShape="0">
                <a:blip r:embed="rId5"/>
                <a:stretch>
                  <a:fillRect l="-7216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" y="3320656"/>
                <a:ext cx="3422796" cy="186435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/>
                  <a:t>26)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𝟒𝟑</m:t>
                          </m:r>
                          <m:r>
                            <a:rPr lang="en-US" sz="4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320656"/>
                <a:ext cx="3422796" cy="1864357"/>
              </a:xfrm>
              <a:prstGeom prst="rect">
                <a:avLst/>
              </a:prstGeom>
              <a:blipFill rotWithShape="0">
                <a:blip r:embed="rId6"/>
                <a:stretch>
                  <a:fillRect l="-6239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0" y="3308153"/>
                <a:ext cx="3328219" cy="187686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/>
                  <a:t>27)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𝟑𝟖</m:t>
                          </m:r>
                          <m:r>
                            <a:rPr lang="en-US" sz="4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𝟔𝟓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308153"/>
                <a:ext cx="3328219" cy="1876860"/>
              </a:xfrm>
              <a:prstGeom prst="rect">
                <a:avLst/>
              </a:prstGeom>
              <a:blipFill rotWithShape="0">
                <a:blip r:embed="rId7"/>
                <a:stretch>
                  <a:fillRect l="-6410" t="-5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b="50346"/>
          <a:stretch/>
        </p:blipFill>
        <p:spPr>
          <a:xfrm>
            <a:off x="687460" y="5581165"/>
            <a:ext cx="2657475" cy="84729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t="46413"/>
          <a:stretch/>
        </p:blipFill>
        <p:spPr>
          <a:xfrm>
            <a:off x="5105400" y="5581165"/>
            <a:ext cx="2657475" cy="914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066800" y="1951898"/>
            <a:ext cx="4882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26) </a:t>
            </a:r>
            <a:r>
              <a:rPr lang="en-US" sz="2800" b="1" dirty="0" smtClean="0">
                <a:solidFill>
                  <a:srgbClr val="FF0000"/>
                </a:solidFill>
              </a:rPr>
              <a:t>7% </a:t>
            </a:r>
            <a:r>
              <a:rPr lang="en-US" sz="2800" b="1" dirty="0" smtClean="0">
                <a:solidFill>
                  <a:srgbClr val="FFC000"/>
                </a:solidFill>
              </a:rPr>
              <a:t>of what number </a:t>
            </a:r>
            <a:r>
              <a:rPr lang="en-US" sz="2800" b="1" dirty="0" smtClean="0">
                <a:solidFill>
                  <a:schemeClr val="tx2"/>
                </a:solidFill>
              </a:rPr>
              <a:t>is 43.3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2710754"/>
            <a:ext cx="5065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27) </a:t>
            </a:r>
            <a:r>
              <a:rPr lang="en-US" sz="2800" b="1" dirty="0" smtClean="0">
                <a:solidFill>
                  <a:schemeClr val="tx2"/>
                </a:solidFill>
              </a:rPr>
              <a:t>38.8 is </a:t>
            </a:r>
            <a:r>
              <a:rPr lang="en-US" sz="2800" b="1" dirty="0" smtClean="0">
                <a:solidFill>
                  <a:srgbClr val="FF0000"/>
                </a:solidFill>
              </a:rPr>
              <a:t>65% </a:t>
            </a:r>
            <a:r>
              <a:rPr lang="en-US" sz="2800" b="1" dirty="0" smtClean="0">
                <a:solidFill>
                  <a:srgbClr val="FFC000"/>
                </a:solidFill>
              </a:rPr>
              <a:t>of what number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2142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0" grpId="0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Image result for graph paper 1 - 5 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0" y="2000366"/>
            <a:ext cx="4762886" cy="485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#28 (Graphing)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73" b="84836"/>
          <a:stretch/>
        </p:blipFill>
        <p:spPr bwMode="auto">
          <a:xfrm>
            <a:off x="533400" y="1528762"/>
            <a:ext cx="764291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41108"/>
              </p:ext>
            </p:extLst>
          </p:nvPr>
        </p:nvGraphicFramePr>
        <p:xfrm>
          <a:off x="5638800" y="2438400"/>
          <a:ext cx="283086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/>
                        <a:t>(0,</a:t>
                      </a:r>
                      <a:endParaRPr lang="en-US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/>
                        <a:t>__)</a:t>
                      </a:r>
                      <a:endParaRPr lang="en-US" sz="6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/>
                        <a:t>(__,</a:t>
                      </a:r>
                      <a:endParaRPr lang="en-US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/>
                        <a:t> 0)</a:t>
                      </a:r>
                      <a:endParaRPr lang="en-US" sz="6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15200" y="3567452"/>
            <a:ext cx="6431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-2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4511722"/>
            <a:ext cx="6431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-2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414143" y="4904085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28800" y="4341048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38939" y="5172391"/>
            <a:ext cx="74090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(0, -2)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51191" y="4579658"/>
            <a:ext cx="74571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(-2, 0)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72165" y="2941358"/>
            <a:ext cx="3572294" cy="3611842"/>
          </a:xfrm>
          <a:prstGeom prst="straightConnector1">
            <a:avLst/>
          </a:prstGeom>
          <a:ln w="508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303232" y="1417638"/>
            <a:ext cx="1165592" cy="582728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19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 animBg="1"/>
      <p:bldP spid="9" grpId="0" animBg="1"/>
      <p:bldP spid="8" grpId="0" animBg="1"/>
      <p:bldP spid="11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Solution for #28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5867400" cy="532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Image result for return to menu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91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#29 (Graphing)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9583"/>
          <a:stretch/>
        </p:blipFill>
        <p:spPr>
          <a:xfrm>
            <a:off x="440084" y="1601208"/>
            <a:ext cx="5353050" cy="53239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73" b="91623"/>
          <a:stretch/>
        </p:blipFill>
        <p:spPr bwMode="auto">
          <a:xfrm>
            <a:off x="609600" y="1229519"/>
            <a:ext cx="764291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078361"/>
              </p:ext>
            </p:extLst>
          </p:nvPr>
        </p:nvGraphicFramePr>
        <p:xfrm>
          <a:off x="3189514" y="4343400"/>
          <a:ext cx="283086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 smtClean="0"/>
                        <a:t>(__,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 smtClean="0"/>
                        <a:t>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 smtClean="0"/>
                        <a:t>(0,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 smtClean="0"/>
                        <a:t>__)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961361" y="2586406"/>
            <a:ext cx="4121449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y-intercept (Plug </a:t>
            </a:r>
            <a:r>
              <a:rPr lang="en-US" sz="3200" b="1" dirty="0" smtClean="0">
                <a:solidFill>
                  <a:srgbClr val="C00000"/>
                </a:solidFill>
              </a:rPr>
              <a:t>x = 0</a:t>
            </a:r>
            <a:r>
              <a:rPr lang="en-US" sz="3200" b="1" dirty="0" smtClean="0"/>
              <a:t>):</a:t>
            </a:r>
          </a:p>
          <a:p>
            <a:r>
              <a:rPr lang="en-US" sz="3200" b="1" dirty="0" smtClean="0"/>
              <a:t>16y – 4</a:t>
            </a:r>
            <a:r>
              <a:rPr lang="en-US" sz="3200" b="1" dirty="0"/>
              <a:t>(</a:t>
            </a:r>
            <a:r>
              <a:rPr lang="en-US" sz="3200" b="1" dirty="0">
                <a:solidFill>
                  <a:srgbClr val="C00000"/>
                </a:solidFill>
              </a:rPr>
              <a:t>0</a:t>
            </a:r>
            <a:r>
              <a:rPr lang="en-US" sz="3200" b="1" dirty="0"/>
              <a:t>) </a:t>
            </a:r>
            <a:r>
              <a:rPr lang="en-US" sz="3200" b="1" dirty="0" smtClean="0"/>
              <a:t> = –8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17202" y="3666799"/>
                <a:ext cx="2687915" cy="18196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Solve</a:t>
                </a:r>
              </a:p>
              <a:p>
                <a:pPr algn="ctr"/>
                <a:r>
                  <a:rPr lang="en-US" sz="3200" b="1" dirty="0" smtClean="0"/>
                  <a:t>16y = </a:t>
                </a:r>
                <a:r>
                  <a:rPr lang="en-US" sz="3200" b="1" dirty="0"/>
                  <a:t>–8;</a:t>
                </a:r>
                <a:endParaRPr lang="en-US" sz="3200" b="1" dirty="0" smtClean="0"/>
              </a:p>
              <a:p>
                <a:pPr algn="ctr"/>
                <a:r>
                  <a:rPr lang="en-US" sz="3200" b="1" dirty="0" smtClean="0">
                    <a:solidFill>
                      <a:srgbClr val="C00000"/>
                    </a:solidFill>
                  </a:rPr>
                  <a:t>y =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202" y="3666799"/>
                <a:ext cx="2687915" cy="1819601"/>
              </a:xfrm>
              <a:prstGeom prst="rect">
                <a:avLst/>
              </a:prstGeom>
              <a:blipFill rotWithShape="0">
                <a:blip r:embed="rId4"/>
                <a:stretch>
                  <a:fillRect l="-5669" t="-4362" b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54135" y="5486400"/>
                <a:ext cx="1402435" cy="129375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y-</a:t>
                </a:r>
                <a:r>
                  <a:rPr lang="en-US" sz="3200" b="1" dirty="0" err="1" smtClean="0"/>
                  <a:t>int</a:t>
                </a:r>
                <a:r>
                  <a:rPr lang="en-US" sz="3200" b="1" dirty="0" smtClean="0"/>
                  <a:t>:</a:t>
                </a:r>
              </a:p>
              <a:p>
                <a:r>
                  <a:rPr lang="en-US" sz="3200" b="1" dirty="0" smtClean="0">
                    <a:solidFill>
                      <a:srgbClr val="C00000"/>
                    </a:solidFill>
                  </a:rPr>
                  <a:t>(0,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C00000"/>
                    </a:solidFill>
                  </a:rPr>
                  <a:t>)</a:t>
                </a:r>
                <a:endParaRPr lang="en-US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135" y="5486400"/>
                <a:ext cx="1402435" cy="1293752"/>
              </a:xfrm>
              <a:prstGeom prst="rect">
                <a:avLst/>
              </a:prstGeom>
              <a:blipFill rotWithShape="0">
                <a:blip r:embed="rId5"/>
                <a:stretch>
                  <a:fillRect l="-10870" t="-6132" r="-10435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35999" y="2631191"/>
            <a:ext cx="4121449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/>
              <a:t>x</a:t>
            </a:r>
            <a:r>
              <a:rPr lang="en-US" sz="3200" b="1" dirty="0" smtClean="0"/>
              <a:t>-intercept (Plug </a:t>
            </a:r>
            <a:r>
              <a:rPr lang="en-US" sz="3200" b="1" dirty="0">
                <a:solidFill>
                  <a:srgbClr val="C00000"/>
                </a:solidFill>
              </a:rPr>
              <a:t>y</a:t>
            </a:r>
            <a:r>
              <a:rPr lang="en-US" sz="3200" b="1" dirty="0" smtClean="0">
                <a:solidFill>
                  <a:srgbClr val="C00000"/>
                </a:solidFill>
              </a:rPr>
              <a:t> = 0</a:t>
            </a:r>
            <a:r>
              <a:rPr lang="en-US" sz="3200" b="1" dirty="0" smtClean="0"/>
              <a:t>):</a:t>
            </a:r>
          </a:p>
          <a:p>
            <a:r>
              <a:rPr lang="en-US" sz="3200" b="1" dirty="0" smtClean="0"/>
              <a:t>16(</a:t>
            </a:r>
            <a:r>
              <a:rPr lang="en-US" sz="3200" b="1" dirty="0" smtClean="0">
                <a:solidFill>
                  <a:srgbClr val="C00000"/>
                </a:solidFill>
              </a:rPr>
              <a:t>0</a:t>
            </a:r>
            <a:r>
              <a:rPr lang="en-US" sz="3200" b="1" dirty="0" smtClean="0"/>
              <a:t>) – 4x = –8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79784" y="3708269"/>
            <a:ext cx="2243369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Solve:</a:t>
            </a:r>
          </a:p>
          <a:p>
            <a:pPr algn="ctr"/>
            <a:r>
              <a:rPr lang="en-US" sz="3200" b="1" dirty="0"/>
              <a:t>– 4x </a:t>
            </a:r>
            <a:r>
              <a:rPr lang="en-US" sz="3200" b="1" dirty="0" smtClean="0"/>
              <a:t>= </a:t>
            </a:r>
            <a:r>
              <a:rPr lang="en-US" sz="3200" b="1" dirty="0"/>
              <a:t>–</a:t>
            </a:r>
            <a:r>
              <a:rPr lang="en-US" sz="3200" b="1" dirty="0" smtClean="0"/>
              <a:t>8;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</a:rPr>
              <a:t>x</a:t>
            </a:r>
            <a:r>
              <a:rPr lang="en-US" sz="3200" b="1" dirty="0" smtClean="0">
                <a:solidFill>
                  <a:srgbClr val="C00000"/>
                </a:solidFill>
              </a:rPr>
              <a:t> = 2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14968" y="5277929"/>
            <a:ext cx="1072153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/>
              <a:t>x</a:t>
            </a:r>
            <a:r>
              <a:rPr lang="en-US" sz="3200" b="1" dirty="0" smtClean="0"/>
              <a:t>-</a:t>
            </a:r>
            <a:r>
              <a:rPr lang="en-US" sz="3200" b="1" dirty="0" err="1" smtClean="0"/>
              <a:t>int</a:t>
            </a:r>
            <a:r>
              <a:rPr lang="en-US" sz="3200" b="1" dirty="0" smtClean="0"/>
              <a:t>: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(2, </a:t>
            </a:r>
            <a:r>
              <a:rPr lang="en-US" sz="3200" b="1" dirty="0">
                <a:solidFill>
                  <a:srgbClr val="C00000"/>
                </a:solidFill>
              </a:rPr>
              <a:t>0</a:t>
            </a:r>
            <a:r>
              <a:rPr lang="en-US" sz="3200" b="1" dirty="0" smtClean="0">
                <a:solidFill>
                  <a:srgbClr val="C00000"/>
                </a:solidFill>
              </a:rPr>
              <a:t>)</a:t>
            </a:r>
            <a:endParaRPr lang="en-US" sz="32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814301" y="5741374"/>
                <a:ext cx="718466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301" y="5741374"/>
                <a:ext cx="718466" cy="7838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671478" y="503613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2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236000" y="3169800"/>
            <a:ext cx="1018886" cy="54879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699754" y="3114249"/>
            <a:ext cx="1023013" cy="549375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389760" y="1126274"/>
            <a:ext cx="1165592" cy="582728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4" descr="Image result for return to menu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6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graph paper 1 - 5 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55" y="2129037"/>
            <a:ext cx="4686686" cy="477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#29 (Graphing)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89583"/>
          <a:stretch/>
        </p:blipFill>
        <p:spPr>
          <a:xfrm>
            <a:off x="440084" y="1601208"/>
            <a:ext cx="5353050" cy="53239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73" b="91623"/>
          <a:stretch/>
        </p:blipFill>
        <p:spPr bwMode="auto">
          <a:xfrm>
            <a:off x="609600" y="1229519"/>
            <a:ext cx="764291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567505"/>
              </p:ext>
            </p:extLst>
          </p:nvPr>
        </p:nvGraphicFramePr>
        <p:xfrm>
          <a:off x="5793134" y="1872926"/>
          <a:ext cx="283086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 smtClean="0"/>
                        <a:t>(__,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 smtClean="0"/>
                        <a:t>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 smtClean="0"/>
                        <a:t>(0,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 smtClean="0"/>
                        <a:t>__)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417921" y="3270900"/>
                <a:ext cx="718466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921" y="3270900"/>
                <a:ext cx="718466" cy="7838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275098" y="256566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3116609" y="4439199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65607" y="4699084"/>
            <a:ext cx="67518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(2, 0)</a:t>
            </a:r>
            <a:endParaRPr lang="en-US" b="1" dirty="0"/>
          </a:p>
        </p:txBody>
      </p:sp>
      <p:sp>
        <p:nvSpPr>
          <p:cNvPr id="15" name="Oval 14"/>
          <p:cNvSpPr/>
          <p:nvPr/>
        </p:nvSpPr>
        <p:spPr>
          <a:xfrm>
            <a:off x="2474985" y="4547649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61873" y="4899969"/>
            <a:ext cx="84029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(0, - ½)</a:t>
            </a:r>
            <a:endParaRPr lang="en-US" b="1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90728" y="3771515"/>
            <a:ext cx="5651763" cy="1490333"/>
          </a:xfrm>
          <a:prstGeom prst="straightConnector1">
            <a:avLst/>
          </a:prstGeom>
          <a:ln w="508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Image result for return to menu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63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Solution for #29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066800"/>
            <a:ext cx="5791200" cy="5684696"/>
          </a:xfrm>
          <a:prstGeom prst="rect">
            <a:avLst/>
          </a:prstGeom>
        </p:spPr>
      </p:pic>
      <p:pic>
        <p:nvPicPr>
          <p:cNvPr id="4" name="Picture 4" descr="Image result for return to menu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94570" y="5105400"/>
            <a:ext cx="1227756" cy="919843"/>
            <a:chOff x="6917944" y="5680638"/>
            <a:chExt cx="1227756" cy="919843"/>
          </a:xfrm>
        </p:grpSpPr>
        <p:pic>
          <p:nvPicPr>
            <p:cNvPr id="7" name="Picture 2" descr="Image result for vide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944" y="5680638"/>
              <a:ext cx="1227756" cy="919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935052" y="5855894"/>
              <a:ext cx="1131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hlinkClick r:id="rId6"/>
                </a:rPr>
                <a:t>Live 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hlinkClick r:id="rId6"/>
                </a:rPr>
                <a:t>example!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36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#30 (Graphing)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8333"/>
          <a:stretch/>
        </p:blipFill>
        <p:spPr>
          <a:xfrm>
            <a:off x="533400" y="1142999"/>
            <a:ext cx="6477000" cy="1219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24400" y="1219200"/>
                <a:ext cx="4287905" cy="20328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Slope-intercept form: </a:t>
                </a:r>
              </a:p>
              <a:p>
                <a:pPr algn="ctr"/>
                <a:r>
                  <a:rPr lang="en-US" sz="3600" b="1" dirty="0" smtClean="0"/>
                  <a:t>y = </a:t>
                </a:r>
                <a:r>
                  <a:rPr lang="en-US" sz="3600" b="1" dirty="0" smtClean="0">
                    <a:solidFill>
                      <a:srgbClr val="FF0000"/>
                    </a:solidFill>
                  </a:rPr>
                  <a:t>m</a:t>
                </a:r>
                <a:r>
                  <a:rPr lang="en-US" sz="3600" b="1" dirty="0" smtClean="0"/>
                  <a:t>x </a:t>
                </a:r>
                <a:r>
                  <a:rPr lang="en-US" sz="3600" b="1" dirty="0" smtClean="0">
                    <a:solidFill>
                      <a:schemeClr val="tx2"/>
                    </a:solidFill>
                  </a:rPr>
                  <a:t>+ b</a:t>
                </a:r>
              </a:p>
              <a:p>
                <a:pPr algn="ctr"/>
                <a:r>
                  <a:rPr lang="en-US" sz="3600" b="1" dirty="0" smtClean="0"/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sz="3600" b="1" dirty="0" smtClean="0">
                    <a:solidFill>
                      <a:schemeClr val="tx2"/>
                    </a:solidFill>
                  </a:rPr>
                  <a:t> – 1 </a:t>
                </a:r>
                <a:endParaRPr lang="en-US" sz="36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219200"/>
                <a:ext cx="4287905" cy="2032801"/>
              </a:xfrm>
              <a:prstGeom prst="rect">
                <a:avLst/>
              </a:prstGeom>
              <a:blipFill rotWithShape="0">
                <a:blip r:embed="rId3"/>
                <a:stretch>
                  <a:fillRect l="-4267" t="-4505" r="-3414" b="-3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Image result for graph paper 1 - 5 labe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55" y="2129037"/>
            <a:ext cx="4686686" cy="47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71334" y="3270642"/>
            <a:ext cx="347813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First point: (0, </a:t>
            </a:r>
            <a:r>
              <a:rPr lang="en-US" sz="3600" b="1" dirty="0" smtClean="0">
                <a:solidFill>
                  <a:schemeClr val="tx2"/>
                </a:solidFill>
              </a:rPr>
              <a:t>-1</a:t>
            </a:r>
            <a:r>
              <a:rPr lang="en-US" sz="3600" b="1" dirty="0" smtClean="0"/>
              <a:t>)</a:t>
            </a:r>
          </a:p>
        </p:txBody>
      </p:sp>
      <p:sp>
        <p:nvSpPr>
          <p:cNvPr id="10" name="Oval 9"/>
          <p:cNvSpPr/>
          <p:nvPr/>
        </p:nvSpPr>
        <p:spPr>
          <a:xfrm>
            <a:off x="2491221" y="4648200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38089" y="4953000"/>
            <a:ext cx="79861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(0, </a:t>
            </a:r>
            <a:r>
              <a:rPr lang="en-US" b="1" dirty="0" smtClean="0">
                <a:solidFill>
                  <a:schemeClr val="tx2"/>
                </a:solidFill>
              </a:rPr>
              <a:t>- 1</a:t>
            </a:r>
            <a:r>
              <a:rPr lang="en-US" b="1" dirty="0" smtClean="0"/>
              <a:t>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36943" y="4004144"/>
                <a:ext cx="3946914" cy="89255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/>
                  <a:t>Slope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𝑼𝑷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𝑹𝑰𝑮𝑯𝑻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600" b="1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943" y="4004144"/>
                <a:ext cx="3946914" cy="892552"/>
              </a:xfrm>
              <a:prstGeom prst="rect">
                <a:avLst/>
              </a:prstGeom>
              <a:blipFill rotWithShape="0">
                <a:blip r:embed="rId5"/>
                <a:stretch>
                  <a:fillRect l="-4630"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2586471" y="4191000"/>
            <a:ext cx="0" cy="5524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527615" y="4191000"/>
            <a:ext cx="1600200" cy="190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87361" y="4114800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840268" y="3634812"/>
            <a:ext cx="67518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(5, 1)</a:t>
            </a:r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90728" y="3771515"/>
            <a:ext cx="5651763" cy="1490333"/>
          </a:xfrm>
          <a:prstGeom prst="straightConnector1">
            <a:avLst/>
          </a:prstGeom>
          <a:ln w="508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Image result for return to menu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11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2" grpId="0" animBg="1"/>
      <p:bldP spid="17" grpId="0" animBg="1"/>
      <p:bldP spid="1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252" y="152400"/>
            <a:ext cx="7518548" cy="12652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Problem #30 (Alternative Method)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78333"/>
          <a:stretch/>
        </p:blipFill>
        <p:spPr>
          <a:xfrm>
            <a:off x="533400" y="1142999"/>
            <a:ext cx="6477000" cy="1219201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749554"/>
              </p:ext>
            </p:extLst>
          </p:nvPr>
        </p:nvGraphicFramePr>
        <p:xfrm>
          <a:off x="457200" y="2743200"/>
          <a:ext cx="28194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800" b="1" dirty="0" smtClean="0"/>
                        <a:t>(      ,</a:t>
                      </a:r>
                      <a:endParaRPr lang="en-US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      </a:t>
                      </a:r>
                      <a:r>
                        <a:rPr lang="en-US" sz="4800" b="1" dirty="0" smtClean="0"/>
                        <a:t>)</a:t>
                      </a:r>
                      <a:endParaRPr lang="en-US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800" b="1" dirty="0" smtClean="0"/>
                        <a:t>(      ,</a:t>
                      </a:r>
                      <a:endParaRPr lang="en-US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      </a:t>
                      </a:r>
                      <a:r>
                        <a:rPr lang="en-US" sz="4800" b="1" dirty="0" smtClean="0"/>
                        <a:t>)</a:t>
                      </a:r>
                      <a:endParaRPr lang="en-US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4400" y="3515975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0</a:t>
            </a:r>
            <a:endParaRPr lang="en-US" sz="54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92245" y="1418775"/>
                <a:ext cx="2794355" cy="1731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/>
                  <a:t>For </a:t>
                </a:r>
                <a:r>
                  <a:rPr lang="en-US" sz="4400" b="1" dirty="0" smtClean="0">
                    <a:solidFill>
                      <a:srgbClr val="C00000"/>
                    </a:solidFill>
                  </a:rPr>
                  <a:t>x = 0</a:t>
                </a:r>
                <a:r>
                  <a:rPr lang="en-US" sz="4400" b="1" dirty="0" smtClean="0"/>
                  <a:t>:</a:t>
                </a:r>
              </a:p>
              <a:p>
                <a:r>
                  <a:rPr lang="en-US" sz="4400" dirty="0" smtClean="0"/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 smtClean="0"/>
                  <a:t>(</a:t>
                </a:r>
                <a:r>
                  <a:rPr lang="en-US" sz="4400" b="1" dirty="0" smtClean="0">
                    <a:solidFill>
                      <a:srgbClr val="C00000"/>
                    </a:solidFill>
                  </a:rPr>
                  <a:t>0</a:t>
                </a:r>
                <a:r>
                  <a:rPr lang="en-US" sz="4400" dirty="0" smtClean="0"/>
                  <a:t>) – 1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245" y="1418775"/>
                <a:ext cx="2794355" cy="1731115"/>
              </a:xfrm>
              <a:prstGeom prst="rect">
                <a:avLst/>
              </a:prstGeom>
              <a:blipFill rotWithShape="0">
                <a:blip r:embed="rId5"/>
                <a:stretch>
                  <a:fillRect l="-8715" t="-7394" r="-7843" b="-7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5105400" y="2105354"/>
            <a:ext cx="942686" cy="942646"/>
            <a:chOff x="5105400" y="2105354"/>
            <a:chExt cx="942686" cy="942646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5105400" y="2194402"/>
              <a:ext cx="942686" cy="85359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5141794" y="2105354"/>
              <a:ext cx="839906" cy="94264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1993114" y="3515975"/>
            <a:ext cx="747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-1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31460" y="4308539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49027" y="3830450"/>
                <a:ext cx="2794355" cy="1731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/>
                  <a:t>For </a:t>
                </a:r>
                <a:r>
                  <a:rPr lang="en-US" sz="4400" b="1" dirty="0" smtClean="0">
                    <a:solidFill>
                      <a:srgbClr val="C00000"/>
                    </a:solidFill>
                  </a:rPr>
                  <a:t>x = 5</a:t>
                </a:r>
                <a:r>
                  <a:rPr lang="en-US" sz="4400" b="1" dirty="0" smtClean="0"/>
                  <a:t>:</a:t>
                </a:r>
              </a:p>
              <a:p>
                <a:r>
                  <a:rPr lang="en-US" sz="4400" dirty="0" smtClean="0"/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 smtClean="0"/>
                  <a:t>(</a:t>
                </a:r>
                <a:r>
                  <a:rPr lang="en-US" sz="4400" b="1" dirty="0">
                    <a:solidFill>
                      <a:srgbClr val="C00000"/>
                    </a:solidFill>
                  </a:rPr>
                  <a:t>5</a:t>
                </a:r>
                <a:r>
                  <a:rPr lang="en-US" sz="4400" dirty="0" smtClean="0"/>
                  <a:t>) – 1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027" y="3830450"/>
                <a:ext cx="2794355" cy="1731115"/>
              </a:xfrm>
              <a:prstGeom prst="rect">
                <a:avLst/>
              </a:prstGeom>
              <a:blipFill rotWithShape="0">
                <a:blip r:embed="rId6"/>
                <a:stretch>
                  <a:fillRect l="-8734" t="-7042" r="-8079" b="-7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 flipH="1">
            <a:off x="5039014" y="4764517"/>
            <a:ext cx="942686" cy="85359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154689" y="4360772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84130" y="3156076"/>
            <a:ext cx="1555234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y = –1</a:t>
            </a:r>
            <a:endParaRPr lang="en-US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73003" y="5687674"/>
            <a:ext cx="1274708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y = 1</a:t>
            </a:r>
            <a:endParaRPr lang="en-US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50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4" grpId="0"/>
      <p:bldP spid="25" grpId="0"/>
      <p:bldP spid="26" grpId="0"/>
      <p:bldP spid="30" grpId="0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71991" y="1611243"/>
            <a:ext cx="26289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107" y="98908"/>
            <a:ext cx="7220427" cy="108273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Problem #4 (Factoring Trinomials)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35"/>
          <a:stretch/>
        </p:blipFill>
        <p:spPr bwMode="auto">
          <a:xfrm>
            <a:off x="152400" y="1219199"/>
            <a:ext cx="8848725" cy="36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2941" y="2595304"/>
            <a:ext cx="623856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Factored Form: (</a:t>
            </a:r>
            <a:r>
              <a:rPr lang="en-US" sz="4000" b="1" dirty="0" smtClean="0">
                <a:solidFill>
                  <a:srgbClr val="C00000"/>
                </a:solidFill>
              </a:rPr>
              <a:t>x</a:t>
            </a:r>
            <a:r>
              <a:rPr lang="en-US" sz="4000" b="1" dirty="0" smtClean="0"/>
              <a:t>       )(</a:t>
            </a:r>
            <a:r>
              <a:rPr lang="en-US" sz="4000" b="1" dirty="0" smtClean="0">
                <a:solidFill>
                  <a:srgbClr val="C00000"/>
                </a:solidFill>
              </a:rPr>
              <a:t>x</a:t>
            </a:r>
            <a:r>
              <a:rPr lang="en-US" sz="4000" b="1" dirty="0" smtClean="0"/>
              <a:t>       )</a:t>
            </a:r>
            <a:endParaRPr lang="en-US" sz="4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391400" y="1746318"/>
            <a:ext cx="861134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-</a:t>
            </a:r>
            <a:r>
              <a:rPr lang="en-US" sz="4000" b="1" dirty="0" smtClean="0"/>
              <a:t>20</a:t>
            </a:r>
            <a:endParaRPr lang="en-US" sz="4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328050" y="3309418"/>
            <a:ext cx="4755148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Find factors of </a:t>
            </a:r>
            <a:r>
              <a:rPr lang="en-US" sz="4000" b="1" dirty="0" smtClean="0"/>
              <a:t>20</a:t>
            </a:r>
            <a:r>
              <a:rPr lang="en-US" sz="4000" dirty="0" smtClean="0"/>
              <a:t> that</a:t>
            </a:r>
          </a:p>
          <a:p>
            <a:r>
              <a:rPr lang="en-US" sz="4000" b="1" i="1" dirty="0" smtClean="0">
                <a:solidFill>
                  <a:srgbClr val="FF0000"/>
                </a:solidFill>
              </a:rPr>
              <a:t>subtract</a:t>
            </a:r>
            <a:r>
              <a:rPr lang="en-US" sz="4000" b="1" i="1" dirty="0" smtClean="0"/>
              <a:t> </a:t>
            </a:r>
            <a:r>
              <a:rPr lang="en-US" sz="4000" dirty="0" smtClean="0"/>
              <a:t>to make </a:t>
            </a:r>
            <a:r>
              <a:rPr lang="en-US" sz="4000" b="1" dirty="0" smtClean="0"/>
              <a:t>8.</a:t>
            </a:r>
            <a:endParaRPr lang="en-US" sz="4000" b="1" i="1" dirty="0"/>
          </a:p>
        </p:txBody>
      </p:sp>
      <p:grpSp>
        <p:nvGrpSpPr>
          <p:cNvPr id="9" name="Group 8"/>
          <p:cNvGrpSpPr/>
          <p:nvPr/>
        </p:nvGrpSpPr>
        <p:grpSpPr>
          <a:xfrm>
            <a:off x="7631467" y="2420867"/>
            <a:ext cx="381000" cy="560457"/>
            <a:chOff x="685800" y="5002143"/>
            <a:chExt cx="381000" cy="560457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7348118" y="2971409"/>
            <a:ext cx="1135625" cy="534106"/>
            <a:chOff x="1486971" y="5551713"/>
            <a:chExt cx="1135625" cy="534106"/>
          </a:xfrm>
        </p:grpSpPr>
        <p:sp>
          <p:nvSpPr>
            <p:cNvPr id="13" name="TextBox 12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20</a:t>
              </a:r>
              <a:endParaRPr lang="en-US" sz="28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</a:t>
              </a:r>
              <a:endParaRPr lang="en-US" sz="28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48118" y="3679686"/>
            <a:ext cx="1135625" cy="534106"/>
            <a:chOff x="1486971" y="5551713"/>
            <a:chExt cx="1135625" cy="534106"/>
          </a:xfrm>
        </p:grpSpPr>
        <p:sp>
          <p:nvSpPr>
            <p:cNvPr id="16" name="TextBox 15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1</a:t>
              </a:r>
              <a:r>
                <a:rPr lang="en-US" sz="2800" b="1" dirty="0" smtClean="0"/>
                <a:t>0</a:t>
              </a:r>
              <a:endParaRPr lang="en-US" sz="28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470197" y="4327504"/>
            <a:ext cx="952882" cy="534106"/>
            <a:chOff x="1486971" y="5551713"/>
            <a:chExt cx="952882" cy="534106"/>
          </a:xfrm>
        </p:grpSpPr>
        <p:sp>
          <p:nvSpPr>
            <p:cNvPr id="19" name="TextBox 18"/>
            <p:cNvSpPr txBox="1"/>
            <p:nvPr/>
          </p:nvSpPr>
          <p:spPr>
            <a:xfrm>
              <a:off x="2072445" y="5562599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5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4</a:t>
              </a:r>
              <a:endParaRPr lang="en-US" sz="2800" b="1" dirty="0"/>
            </a:p>
          </p:txBody>
        </p:sp>
      </p:grpSp>
      <p:sp>
        <p:nvSpPr>
          <p:cNvPr id="21" name="Oval 20"/>
          <p:cNvSpPr/>
          <p:nvPr/>
        </p:nvSpPr>
        <p:spPr>
          <a:xfrm>
            <a:off x="7047548" y="3549370"/>
            <a:ext cx="1656317" cy="778134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85800" y="4724400"/>
            <a:ext cx="552087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Sign of </a:t>
            </a:r>
            <a:r>
              <a:rPr lang="en-US" sz="2400" b="1" dirty="0" smtClean="0">
                <a:solidFill>
                  <a:srgbClr val="FF0000"/>
                </a:solidFill>
              </a:rPr>
              <a:t>bigger factor </a:t>
            </a:r>
            <a:r>
              <a:rPr lang="en-US" sz="2400" b="1" dirty="0" smtClean="0"/>
              <a:t>matches middle term</a:t>
            </a:r>
          </a:p>
          <a:p>
            <a:pPr algn="ctr"/>
            <a:r>
              <a:rPr lang="en-US" sz="2400" b="1" i="1" dirty="0" err="1" smtClean="0">
                <a:solidFill>
                  <a:srgbClr val="FF0000"/>
                </a:solidFill>
              </a:rPr>
              <a:t>b</a:t>
            </a:r>
            <a:r>
              <a:rPr lang="en-US" sz="2400" b="1" i="1" dirty="0" err="1" smtClean="0"/>
              <a:t>x</a:t>
            </a:r>
            <a:endParaRPr lang="en-US" sz="2400" b="1" i="1" dirty="0"/>
          </a:p>
        </p:txBody>
      </p:sp>
      <p:sp>
        <p:nvSpPr>
          <p:cNvPr id="24" name="Oval 23"/>
          <p:cNvSpPr/>
          <p:nvPr/>
        </p:nvSpPr>
        <p:spPr>
          <a:xfrm>
            <a:off x="1295397" y="1482594"/>
            <a:ext cx="457199" cy="778134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676753" y="360881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FF00"/>
                </a:solidFill>
              </a:rPr>
              <a:t>–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77504" y="3619698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32107" y="5638800"/>
            <a:ext cx="5080237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Solution: (</a:t>
            </a:r>
            <a:r>
              <a:rPr lang="en-US" sz="4000" b="1" dirty="0" smtClean="0">
                <a:solidFill>
                  <a:srgbClr val="C00000"/>
                </a:solidFill>
              </a:rPr>
              <a:t>x </a:t>
            </a:r>
            <a:r>
              <a:rPr lang="en-US" sz="4000" b="1" dirty="0" smtClean="0">
                <a:solidFill>
                  <a:schemeClr val="tx2"/>
                </a:solidFill>
              </a:rPr>
              <a:t>+ 2</a:t>
            </a:r>
            <a:r>
              <a:rPr lang="en-US" sz="4000" b="1" dirty="0" smtClean="0"/>
              <a:t>)(</a:t>
            </a:r>
            <a:r>
              <a:rPr lang="en-US" sz="4000" b="1" dirty="0" smtClean="0">
                <a:solidFill>
                  <a:srgbClr val="C00000"/>
                </a:solidFill>
              </a:rPr>
              <a:t>x </a:t>
            </a:r>
            <a:r>
              <a:rPr lang="en-US" sz="4000" b="1" dirty="0" smtClean="0">
                <a:solidFill>
                  <a:schemeClr val="tx2"/>
                </a:solidFill>
              </a:rPr>
              <a:t>– 10</a:t>
            </a:r>
            <a:r>
              <a:rPr lang="en-US" sz="4000" b="1" dirty="0" smtClean="0"/>
              <a:t>)</a:t>
            </a:r>
            <a:endParaRPr lang="en-US" sz="4000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09736"/>
            <a:ext cx="3204590" cy="57626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90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1" grpId="0" animBg="1"/>
      <p:bldP spid="22" grpId="0" animBg="1"/>
      <p:bldP spid="24" grpId="0" animBg="1"/>
      <p:bldP spid="25" grpId="0"/>
      <p:bldP spid="26" grpId="0"/>
      <p:bldP spid="2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#30 CONT…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8333"/>
          <a:stretch/>
        </p:blipFill>
        <p:spPr>
          <a:xfrm>
            <a:off x="533400" y="1142999"/>
            <a:ext cx="6477000" cy="1219201"/>
          </a:xfrm>
          <a:prstGeom prst="rect">
            <a:avLst/>
          </a:prstGeom>
        </p:spPr>
      </p:pic>
      <p:pic>
        <p:nvPicPr>
          <p:cNvPr id="6" name="Picture 2" descr="Image result for graph paper 1 - 5 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55" y="2129037"/>
            <a:ext cx="4686686" cy="47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2491221" y="4648200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38089" y="4953000"/>
            <a:ext cx="79861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(0, - 1)</a:t>
            </a:r>
            <a:endParaRPr lang="en-US" b="1" dirty="0"/>
          </a:p>
        </p:txBody>
      </p:sp>
      <p:sp>
        <p:nvSpPr>
          <p:cNvPr id="17" name="Oval 16"/>
          <p:cNvSpPr/>
          <p:nvPr/>
        </p:nvSpPr>
        <p:spPr>
          <a:xfrm>
            <a:off x="3987361" y="4114800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840268" y="3634812"/>
            <a:ext cx="67518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(5, 1)</a:t>
            </a:r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90728" y="3771515"/>
            <a:ext cx="5651763" cy="1490333"/>
          </a:xfrm>
          <a:prstGeom prst="straightConnector1">
            <a:avLst/>
          </a:prstGeom>
          <a:ln w="508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953372"/>
              </p:ext>
            </p:extLst>
          </p:nvPr>
        </p:nvGraphicFramePr>
        <p:xfrm>
          <a:off x="5992533" y="1302635"/>
          <a:ext cx="28194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800" b="1" dirty="0" smtClean="0"/>
                        <a:t>(      ,</a:t>
                      </a:r>
                      <a:endParaRPr lang="en-US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      </a:t>
                      </a:r>
                      <a:r>
                        <a:rPr lang="en-US" sz="4800" b="1" dirty="0" smtClean="0"/>
                        <a:t>)</a:t>
                      </a:r>
                      <a:endParaRPr lang="en-US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800" b="1" dirty="0" smtClean="0"/>
                        <a:t>(      ,</a:t>
                      </a:r>
                      <a:endParaRPr lang="en-US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      </a:t>
                      </a:r>
                      <a:r>
                        <a:rPr lang="en-US" sz="4800" b="1" dirty="0" smtClean="0"/>
                        <a:t>)</a:t>
                      </a:r>
                      <a:endParaRPr lang="en-US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449733" y="207541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0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28447" y="2075410"/>
            <a:ext cx="747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-1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66793" y="2867974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90022" y="292020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09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  <p:bldP spid="1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Solution for #30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143000"/>
            <a:ext cx="6477000" cy="5581361"/>
          </a:xfrm>
          <a:prstGeom prst="rect">
            <a:avLst/>
          </a:prstGeom>
        </p:spPr>
      </p:pic>
      <p:pic>
        <p:nvPicPr>
          <p:cNvPr id="5" name="Picture 4" descr="Image result for return to menu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67617" y="5029200"/>
            <a:ext cx="1227756" cy="919843"/>
            <a:chOff x="6917944" y="5680638"/>
            <a:chExt cx="1227756" cy="919843"/>
          </a:xfrm>
        </p:grpSpPr>
        <p:pic>
          <p:nvPicPr>
            <p:cNvPr id="8" name="Picture 2" descr="Image result for vide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944" y="5680638"/>
              <a:ext cx="1227756" cy="919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935052" y="5855894"/>
              <a:ext cx="1131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hlinkClick r:id="rId6"/>
                </a:rPr>
                <a:t>Live 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hlinkClick r:id="rId6"/>
                </a:rPr>
                <a:t>example!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2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043" y="1114789"/>
            <a:ext cx="5183619" cy="15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 31 (Slope)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6359" y="2786037"/>
            <a:ext cx="883761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1) </a:t>
            </a:r>
            <a:r>
              <a:rPr lang="en-US" sz="3600" dirty="0" smtClean="0"/>
              <a:t>Remember slope-intercept form; </a:t>
            </a:r>
            <a:r>
              <a:rPr lang="en-US" sz="3600" b="1" dirty="0" smtClean="0"/>
              <a:t>y = </a:t>
            </a:r>
            <a:r>
              <a:rPr lang="en-US" sz="3600" b="1" dirty="0" smtClean="0">
                <a:solidFill>
                  <a:srgbClr val="FF0000"/>
                </a:solidFill>
              </a:rPr>
              <a:t>m</a:t>
            </a:r>
            <a:r>
              <a:rPr lang="en-US" sz="3600" b="1" dirty="0" smtClean="0"/>
              <a:t>x + b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78606" y="3657599"/>
            <a:ext cx="7173118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2) </a:t>
            </a:r>
            <a:r>
              <a:rPr lang="en-US" sz="3600" dirty="0" smtClean="0"/>
              <a:t>The slope is the coefficient of x; </a:t>
            </a:r>
            <a:r>
              <a:rPr lang="en-US" sz="3600" b="1" dirty="0" smtClean="0">
                <a:solidFill>
                  <a:srgbClr val="FF0000"/>
                </a:solidFill>
              </a:rPr>
              <a:t>m</a:t>
            </a:r>
            <a:r>
              <a:rPr lang="en-US" sz="3600" dirty="0" smtClean="0"/>
              <a:t>.</a:t>
            </a:r>
          </a:p>
          <a:p>
            <a:pPr algn="ctr"/>
            <a:r>
              <a:rPr lang="en-US" sz="3600" b="1" dirty="0" smtClean="0"/>
              <a:t>Number in front of x is the </a:t>
            </a:r>
            <a:r>
              <a:rPr lang="en-US" sz="3600" b="1" dirty="0" smtClean="0">
                <a:solidFill>
                  <a:srgbClr val="FF0000"/>
                </a:solidFill>
              </a:rPr>
              <a:t>slope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sp>
        <p:nvSpPr>
          <p:cNvPr id="5" name="Oval 4"/>
          <p:cNvSpPr/>
          <p:nvPr/>
        </p:nvSpPr>
        <p:spPr>
          <a:xfrm>
            <a:off x="7467600" y="2833319"/>
            <a:ext cx="498003" cy="551766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20775" y="1687462"/>
            <a:ext cx="344390" cy="421490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66419" y="5010327"/>
            <a:ext cx="593887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The slope for </a:t>
            </a:r>
            <a:r>
              <a:rPr lang="en-US" sz="3600" dirty="0" smtClean="0"/>
              <a:t>y = -8x – 10 </a:t>
            </a:r>
            <a:r>
              <a:rPr lang="en-US" sz="3600" b="1" dirty="0" smtClean="0"/>
              <a:t>is -8.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m = </a:t>
            </a:r>
            <a:r>
              <a:rPr lang="en-US" sz="3600" b="1" dirty="0" smtClean="0"/>
              <a:t>- 8 (SLOPE)</a:t>
            </a:r>
            <a:endParaRPr lang="en-US" sz="36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928" y="1500878"/>
            <a:ext cx="2556722" cy="79465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67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#32 (Slope)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4" y="1315863"/>
            <a:ext cx="9080285" cy="12824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2087647"/>
            <a:ext cx="3181255" cy="4616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Slope between 2 points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95400" y="2981631"/>
                <a:ext cx="2814040" cy="1165512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smtClean="0"/>
                  <a:t>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981631"/>
                <a:ext cx="2814040" cy="1165512"/>
              </a:xfrm>
              <a:prstGeom prst="rect">
                <a:avLst/>
              </a:prstGeom>
              <a:blipFill rotWithShape="0">
                <a:blip r:embed="rId3"/>
                <a:stretch>
                  <a:fillRect l="-9208" t="-2030" b="-5076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663828" y="2226146"/>
            <a:ext cx="55175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x</a:t>
            </a:r>
            <a:r>
              <a:rPr lang="en-US" sz="3600" b="1" baseline="-25000" dirty="0" smtClean="0"/>
              <a:t>1</a:t>
            </a:r>
            <a:endParaRPr lang="en-US" sz="36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312047" y="2223303"/>
            <a:ext cx="558166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y</a:t>
            </a:r>
            <a:r>
              <a:rPr lang="en-US" sz="3600" b="1" baseline="-25000" dirty="0" smtClean="0"/>
              <a:t>1</a:t>
            </a:r>
            <a:endParaRPr lang="en-US" sz="36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352800" y="2223303"/>
            <a:ext cx="55175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x</a:t>
            </a:r>
            <a:r>
              <a:rPr lang="en-US" sz="3600" b="1" baseline="-25000" dirty="0"/>
              <a:t>2</a:t>
            </a:r>
            <a:endParaRPr lang="en-US" sz="36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001019" y="2223303"/>
            <a:ext cx="558166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y</a:t>
            </a:r>
            <a:r>
              <a:rPr lang="en-US" sz="3600" b="1" baseline="-25000" dirty="0"/>
              <a:t>2</a:t>
            </a:r>
            <a:endParaRPr lang="en-US" sz="36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95400" y="4419600"/>
                <a:ext cx="2789546" cy="99815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smtClean="0"/>
                  <a:t>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     −      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− </m:t>
                        </m:r>
                      </m:den>
                    </m:f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419600"/>
                <a:ext cx="2789546" cy="998158"/>
              </a:xfrm>
              <a:prstGeom prst="rect">
                <a:avLst/>
              </a:prstGeom>
              <a:blipFill rotWithShape="0">
                <a:blip r:embed="rId4"/>
                <a:stretch>
                  <a:fillRect l="-10066" t="-11585" b="-1707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493068" y="4207283"/>
            <a:ext cx="418704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7</a:t>
            </a:r>
            <a:endParaRPr lang="en-US" sz="36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437012" y="4207283"/>
            <a:ext cx="647934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–5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74871" y="4913754"/>
            <a:ext cx="41870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8</a:t>
            </a:r>
            <a:endParaRPr lang="en-US" sz="3600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437012" y="4913754"/>
            <a:ext cx="64793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–9</a:t>
            </a:r>
            <a:endParaRPr lang="en-US" sz="3600" b="1" dirty="0"/>
          </a:p>
        </p:txBody>
      </p:sp>
      <p:sp>
        <p:nvSpPr>
          <p:cNvPr id="16" name="Oval 15"/>
          <p:cNvSpPr/>
          <p:nvPr/>
        </p:nvSpPr>
        <p:spPr>
          <a:xfrm>
            <a:off x="2911772" y="4322426"/>
            <a:ext cx="892732" cy="421490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957008" y="4996268"/>
            <a:ext cx="892732" cy="421490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23871" y="4268389"/>
                <a:ext cx="1893467" cy="1170449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871" y="4268389"/>
                <a:ext cx="1893467" cy="1170449"/>
              </a:xfrm>
              <a:prstGeom prst="rect">
                <a:avLst/>
              </a:prstGeom>
              <a:blipFill rotWithShape="0">
                <a:blip r:embed="rId5"/>
                <a:stretch>
                  <a:fillRect l="-14791" b="-1406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256263" y="4322426"/>
                <a:ext cx="1367682" cy="1156407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𝟏𝟕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263" y="4322426"/>
                <a:ext cx="1367682" cy="1156407"/>
              </a:xfrm>
              <a:prstGeom prst="rect">
                <a:avLst/>
              </a:prstGeom>
              <a:blipFill rotWithShape="0">
                <a:blip r:embed="rId6"/>
                <a:stretch>
                  <a:fillRect l="-20000" b="-14211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871" y="3096156"/>
            <a:ext cx="1640204" cy="103021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1" name="Picture 4" descr="Image result for return to menu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25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#32 </a:t>
            </a:r>
            <a:r>
              <a:rPr lang="en-US" dirty="0" smtClean="0"/>
              <a:t>(Checking)</a:t>
            </a:r>
            <a:endParaRPr lang="en-US" dirty="0"/>
          </a:p>
        </p:txBody>
      </p:sp>
      <p:pic>
        <p:nvPicPr>
          <p:cNvPr id="1026" name="Picture 2" descr="Image result for graph paper 10 lab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b="4167"/>
          <a:stretch/>
        </p:blipFill>
        <p:spPr bwMode="auto">
          <a:xfrm>
            <a:off x="175734" y="1219200"/>
            <a:ext cx="5902036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070" t="34544" r="51190" b="11981"/>
          <a:stretch/>
        </p:blipFill>
        <p:spPr>
          <a:xfrm>
            <a:off x="5380667" y="1219200"/>
            <a:ext cx="3517686" cy="68580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21162" y="5042416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1493" y="5377160"/>
            <a:ext cx="86914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(-9, - 5)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4953000" y="2212585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10657" y="2480231"/>
            <a:ext cx="67518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(8, 7)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57200" y="1992868"/>
            <a:ext cx="5105400" cy="3568958"/>
          </a:xfrm>
          <a:prstGeom prst="straightConnector1">
            <a:avLst/>
          </a:prstGeom>
          <a:ln w="508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70230" y="3139470"/>
            <a:ext cx="27854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= positive </a:t>
            </a:r>
          </a:p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slope</a:t>
            </a:r>
            <a:endParaRPr lang="en-US" sz="4800" b="1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995720" y="2212585"/>
            <a:ext cx="20692" cy="28298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8" idx="6"/>
          </p:cNvCxnSpPr>
          <p:nvPr/>
        </p:nvCxnSpPr>
        <p:spPr>
          <a:xfrm>
            <a:off x="1046067" y="2300727"/>
            <a:ext cx="4097433" cy="71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7778" y="2961780"/>
            <a:ext cx="130676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Up 12</a:t>
            </a:r>
            <a:endParaRPr lang="en-US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79108" y="1588229"/>
            <a:ext cx="1754519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Right 17</a:t>
            </a:r>
            <a:endParaRPr lang="en-US" sz="3600" b="1" dirty="0"/>
          </a:p>
        </p:txBody>
      </p:sp>
      <p:pic>
        <p:nvPicPr>
          <p:cNvPr id="16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66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/>
      <p:bldP spid="17" grpId="0" animBg="1"/>
      <p:bldP spid="1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#33 (Graphing)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10" y="1143000"/>
            <a:ext cx="3831771" cy="12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7687" y="1337101"/>
            <a:ext cx="3866251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Any method is acceptable</a:t>
            </a:r>
          </a:p>
          <a:p>
            <a:r>
              <a:rPr lang="en-US" sz="2400" b="1" dirty="0" smtClean="0"/>
              <a:t>since no method is specified.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55414" y="2168098"/>
            <a:ext cx="4277453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Slope-intercept form:</a:t>
            </a:r>
          </a:p>
          <a:p>
            <a:pPr algn="ctr"/>
            <a:r>
              <a:rPr lang="en-US" sz="3600" dirty="0" smtClean="0"/>
              <a:t> </a:t>
            </a:r>
            <a:r>
              <a:rPr lang="en-US" sz="3600" b="1" dirty="0" smtClean="0"/>
              <a:t>y = </a:t>
            </a:r>
            <a:r>
              <a:rPr lang="en-US" sz="3600" b="1" dirty="0" smtClean="0">
                <a:solidFill>
                  <a:srgbClr val="FF0000"/>
                </a:solidFill>
              </a:rPr>
              <a:t>m</a:t>
            </a:r>
            <a:r>
              <a:rPr lang="en-US" sz="3600" b="1" dirty="0" smtClean="0"/>
              <a:t>x + b</a:t>
            </a:r>
          </a:p>
          <a:p>
            <a:pPr algn="ctr"/>
            <a:r>
              <a:rPr lang="en-US" sz="3600" b="1" dirty="0" smtClean="0"/>
              <a:t>Solve for y.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3412" y="2286000"/>
                <a:ext cx="4105035" cy="2033762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After Solving, we have:</a:t>
                </a:r>
              </a:p>
              <a:p>
                <a:r>
                  <a:rPr lang="en-US" sz="3200" b="1" dirty="0" smtClean="0"/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 smtClean="0"/>
                  <a:t> </a:t>
                </a:r>
                <a:r>
                  <a:rPr lang="en-US" sz="3200" b="1" dirty="0" smtClean="0">
                    <a:sym typeface="Wingdings" panose="05000000000000000000" pitchFamily="2" charset="2"/>
                  </a:rPr>
                  <a:t> </a:t>
                </a:r>
              </a:p>
              <a:p>
                <a:r>
                  <a:rPr lang="en-US" sz="3200" b="1" dirty="0" smtClean="0">
                    <a:sym typeface="Wingdings" panose="05000000000000000000" pitchFamily="2" charset="2"/>
                  </a:rPr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12" y="2286000"/>
                <a:ext cx="4105035" cy="2033762"/>
              </a:xfrm>
              <a:prstGeom prst="rect">
                <a:avLst/>
              </a:prstGeom>
              <a:blipFill rotWithShape="0">
                <a:blip r:embed="rId3"/>
                <a:stretch>
                  <a:fillRect l="-3387" t="-2941" r="-2356" b="-1765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37810" y="3922424"/>
                <a:ext cx="4287905" cy="20328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Slope-intercept form: </a:t>
                </a:r>
              </a:p>
              <a:p>
                <a:pPr algn="ctr"/>
                <a:r>
                  <a:rPr lang="en-US" sz="3600" b="1" dirty="0" smtClean="0"/>
                  <a:t>y = </a:t>
                </a:r>
                <a:r>
                  <a:rPr lang="en-US" sz="3600" b="1" dirty="0" smtClean="0">
                    <a:solidFill>
                      <a:srgbClr val="FF0000"/>
                    </a:solidFill>
                  </a:rPr>
                  <a:t>m</a:t>
                </a:r>
                <a:r>
                  <a:rPr lang="en-US" sz="3600" b="1" dirty="0" smtClean="0"/>
                  <a:t>x </a:t>
                </a:r>
                <a:r>
                  <a:rPr lang="en-US" sz="3600" b="1" dirty="0" smtClean="0">
                    <a:solidFill>
                      <a:schemeClr val="tx2"/>
                    </a:solidFill>
                  </a:rPr>
                  <a:t>+ b</a:t>
                </a:r>
              </a:p>
              <a:p>
                <a:pPr algn="ctr"/>
                <a:r>
                  <a:rPr lang="en-US" sz="3600" b="1" dirty="0" smtClean="0"/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sz="3600" b="1" dirty="0" smtClean="0">
                    <a:solidFill>
                      <a:schemeClr val="tx2"/>
                    </a:solidFill>
                  </a:rPr>
                  <a:t> –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6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810" y="3922424"/>
                <a:ext cx="4287905" cy="2032801"/>
              </a:xfrm>
              <a:prstGeom prst="rect">
                <a:avLst/>
              </a:prstGeom>
              <a:blipFill rotWithShape="0">
                <a:blip r:embed="rId4"/>
                <a:stretch>
                  <a:fillRect l="-4410" t="-4491" r="-3414" b="-3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9694" y="4350469"/>
                <a:ext cx="3872470" cy="88992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/>
                  <a:t>First point: (0, </a:t>
                </a:r>
                <a:r>
                  <a:rPr lang="en-US" sz="3600" b="1" dirty="0">
                    <a:solidFill>
                      <a:schemeClr val="tx2"/>
                    </a:solidFill>
                  </a:rPr>
                  <a:t>–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 smtClean="0"/>
                  <a:t>)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94" y="4350469"/>
                <a:ext cx="3872470" cy="889924"/>
              </a:xfrm>
              <a:prstGeom prst="rect">
                <a:avLst/>
              </a:prstGeom>
              <a:blipFill rotWithShape="0">
                <a:blip r:embed="rId5"/>
                <a:stretch>
                  <a:fillRect l="-4882" r="-3780"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9694" y="5485065"/>
                <a:ext cx="3946914" cy="89255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/>
                  <a:t>Slope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𝑼𝑷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𝑹𝑰𝑮𝑯𝑻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600" b="1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94" y="5485065"/>
                <a:ext cx="3946914" cy="892552"/>
              </a:xfrm>
              <a:prstGeom prst="rect">
                <a:avLst/>
              </a:prstGeom>
              <a:blipFill rotWithShape="0">
                <a:blip r:embed="rId6"/>
                <a:stretch>
                  <a:fillRect l="-4791"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4" descr="Image result for return to menu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84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910183" y="3216295"/>
                <a:ext cx="4031564" cy="88992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/>
                  <a:t>First point: (0, </a:t>
                </a:r>
                <a:r>
                  <a:rPr lang="en-US" sz="3600" b="1" dirty="0">
                    <a:solidFill>
                      <a:schemeClr val="tx2"/>
                    </a:solidFill>
                  </a:rPr>
                  <a:t>–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 smtClean="0"/>
                  <a:t>)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183" y="3216295"/>
                <a:ext cx="4031564" cy="889924"/>
              </a:xfrm>
              <a:prstGeom prst="rect">
                <a:avLst/>
              </a:prstGeom>
              <a:blipFill>
                <a:blip r:embed="rId2"/>
                <a:stretch>
                  <a:fillRect l="-4532"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74" y="-13178"/>
            <a:ext cx="8229600" cy="1143000"/>
          </a:xfrm>
        </p:spPr>
        <p:txBody>
          <a:bodyPr/>
          <a:lstStyle/>
          <a:p>
            <a:r>
              <a:rPr lang="en-US" b="1" dirty="0" smtClean="0"/>
              <a:t>Problem #33 CONT…</a:t>
            </a:r>
            <a:endParaRPr lang="en-US" b="1" dirty="0"/>
          </a:p>
        </p:txBody>
      </p:sp>
      <p:pic>
        <p:nvPicPr>
          <p:cNvPr id="6" name="Picture 2" descr="Image result for graph paper 1 - 5 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55" y="2129037"/>
            <a:ext cx="4686686" cy="47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2491220" y="5438775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07813" y="5689639"/>
            <a:ext cx="95731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(0, </a:t>
            </a:r>
            <a:r>
              <a:rPr lang="en-US" b="1" dirty="0" smtClean="0">
                <a:solidFill>
                  <a:schemeClr val="tx2"/>
                </a:solidFill>
              </a:rPr>
              <a:t>- 3½</a:t>
            </a:r>
            <a:r>
              <a:rPr lang="en-US" b="1" dirty="0" smtClean="0"/>
              <a:t>)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570833" y="5222469"/>
            <a:ext cx="15636" cy="3115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601540" y="5222469"/>
            <a:ext cx="613645" cy="95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119745" y="5127219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20297" y="5352603"/>
            <a:ext cx="90441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(2, -2½)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10183" y="664378"/>
                <a:ext cx="4031564" cy="255191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Slope-intercept form: </a:t>
                </a:r>
              </a:p>
              <a:p>
                <a:pPr algn="ctr"/>
                <a:r>
                  <a:rPr lang="en-US" sz="3600" b="1" dirty="0" smtClean="0"/>
                  <a:t>y = </a:t>
                </a:r>
                <a:r>
                  <a:rPr lang="en-US" sz="3600" b="1" dirty="0" smtClean="0">
                    <a:solidFill>
                      <a:srgbClr val="FF0000"/>
                    </a:solidFill>
                  </a:rPr>
                  <a:t>m</a:t>
                </a:r>
                <a:r>
                  <a:rPr lang="en-US" sz="3600" b="1" dirty="0" smtClean="0"/>
                  <a:t>x </a:t>
                </a:r>
                <a:r>
                  <a:rPr lang="en-US" sz="3600" b="1" dirty="0" smtClean="0">
                    <a:solidFill>
                      <a:schemeClr val="tx2"/>
                    </a:solidFill>
                  </a:rPr>
                  <a:t>+ b</a:t>
                </a:r>
              </a:p>
              <a:p>
                <a:pPr algn="ctr"/>
                <a:r>
                  <a:rPr lang="en-US" sz="3600" b="1" dirty="0" smtClean="0"/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sz="3600" b="1" dirty="0" smtClean="0">
                    <a:solidFill>
                      <a:schemeClr val="tx2"/>
                    </a:solidFill>
                  </a:rPr>
                  <a:t> –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6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183" y="664378"/>
                <a:ext cx="4031564" cy="2551917"/>
              </a:xfrm>
              <a:prstGeom prst="rect">
                <a:avLst/>
              </a:prstGeom>
              <a:blipFill>
                <a:blip r:embed="rId4"/>
                <a:stretch>
                  <a:fillRect l="-4532" t="-3819" b="-3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853237" y="4776193"/>
                <a:ext cx="3946914" cy="89255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/>
                  <a:t>Slope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𝑼𝑷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𝑹𝑰𝑮𝑯𝑻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600" b="1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237" y="4776193"/>
                <a:ext cx="3946914" cy="892552"/>
              </a:xfrm>
              <a:prstGeom prst="rect">
                <a:avLst/>
              </a:prstGeom>
              <a:blipFill rotWithShape="0">
                <a:blip r:embed="rId5"/>
                <a:stretch>
                  <a:fillRect l="-4630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V="1">
            <a:off x="457200" y="4156791"/>
            <a:ext cx="5486400" cy="2134177"/>
          </a:xfrm>
          <a:prstGeom prst="straightConnector1">
            <a:avLst/>
          </a:prstGeom>
          <a:ln w="508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Image result for return to menu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03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#33 (Alternative Method)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588349"/>
              </p:ext>
            </p:extLst>
          </p:nvPr>
        </p:nvGraphicFramePr>
        <p:xfrm>
          <a:off x="457200" y="2743200"/>
          <a:ext cx="28194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800" b="1" dirty="0" smtClean="0"/>
                        <a:t>(      ,</a:t>
                      </a:r>
                      <a:endParaRPr lang="en-US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       </a:t>
                      </a:r>
                      <a:r>
                        <a:rPr lang="en-US" sz="4800" b="1" dirty="0" smtClean="0"/>
                        <a:t>)</a:t>
                      </a:r>
                      <a:endParaRPr lang="en-US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800" b="1" dirty="0" smtClean="0"/>
                        <a:t>(      ,</a:t>
                      </a:r>
                      <a:endParaRPr lang="en-US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       </a:t>
                      </a:r>
                      <a:r>
                        <a:rPr lang="en-US" sz="4800" b="1" dirty="0" smtClean="0"/>
                        <a:t>)</a:t>
                      </a:r>
                      <a:endParaRPr lang="en-US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4400" y="3515975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0</a:t>
            </a:r>
            <a:endParaRPr lang="en-US" sz="54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74475" y="1211651"/>
                <a:ext cx="3161443" cy="1725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/>
                  <a:t>For </a:t>
                </a:r>
                <a:r>
                  <a:rPr lang="en-US" sz="4400" b="1" dirty="0" smtClean="0">
                    <a:solidFill>
                      <a:srgbClr val="C00000"/>
                    </a:solidFill>
                  </a:rPr>
                  <a:t>x = 0</a:t>
                </a:r>
                <a:r>
                  <a:rPr lang="en-US" sz="4400" b="1" dirty="0" smtClean="0"/>
                  <a:t>:</a:t>
                </a:r>
              </a:p>
              <a:p>
                <a:r>
                  <a:rPr lang="en-US" sz="4400" dirty="0" smtClean="0"/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 smtClean="0"/>
                  <a:t>(</a:t>
                </a:r>
                <a:r>
                  <a:rPr lang="en-US" sz="4400" b="1" dirty="0" smtClean="0">
                    <a:solidFill>
                      <a:srgbClr val="C00000"/>
                    </a:solidFill>
                  </a:rPr>
                  <a:t>0</a:t>
                </a:r>
                <a:r>
                  <a:rPr lang="en-US" sz="4400" dirty="0" smtClean="0"/>
                  <a:t>) –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 smtClean="0"/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475" y="1211651"/>
                <a:ext cx="3161443" cy="1725537"/>
              </a:xfrm>
              <a:prstGeom prst="rect">
                <a:avLst/>
              </a:prstGeom>
              <a:blipFill rotWithShape="0">
                <a:blip r:embed="rId2"/>
                <a:stretch>
                  <a:fillRect l="-7707" t="-7420" b="-8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5729275" y="1994542"/>
            <a:ext cx="942686" cy="942646"/>
            <a:chOff x="5105400" y="2105354"/>
            <a:chExt cx="942686" cy="942646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5105400" y="2194402"/>
              <a:ext cx="942686" cy="85359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5141794" y="2105354"/>
              <a:ext cx="839906" cy="94264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1792586" y="3514092"/>
            <a:ext cx="1382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-3½ 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31460" y="4308539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2</a:t>
            </a:r>
            <a:endParaRPr lang="en-US" sz="54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74475" y="3920642"/>
                <a:ext cx="3033203" cy="1725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/>
                  <a:t>For </a:t>
                </a:r>
                <a:r>
                  <a:rPr lang="en-US" sz="4400" b="1" dirty="0" smtClean="0">
                    <a:solidFill>
                      <a:srgbClr val="C00000"/>
                    </a:solidFill>
                  </a:rPr>
                  <a:t>x = 2</a:t>
                </a:r>
                <a:r>
                  <a:rPr lang="en-US" sz="4400" b="1" dirty="0" smtClean="0"/>
                  <a:t>:</a:t>
                </a:r>
              </a:p>
              <a:p>
                <a:r>
                  <a:rPr lang="en-US" sz="4400" dirty="0" smtClean="0"/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 smtClean="0"/>
                  <a:t>(</a:t>
                </a:r>
                <a:r>
                  <a:rPr lang="en-US" sz="4400" b="1" dirty="0">
                    <a:solidFill>
                      <a:srgbClr val="C00000"/>
                    </a:solidFill>
                  </a:rPr>
                  <a:t>2</a:t>
                </a:r>
                <a:r>
                  <a:rPr lang="en-US" sz="4400" dirty="0" smtClean="0"/>
                  <a:t>) </a:t>
                </a:r>
                <a:r>
                  <a:rPr lang="en-US" sz="4400" dirty="0"/>
                  <a:t>–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4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475" y="3920642"/>
                <a:ext cx="3033203" cy="1725537"/>
              </a:xfrm>
              <a:prstGeom prst="rect">
                <a:avLst/>
              </a:prstGeom>
              <a:blipFill rotWithShape="0">
                <a:blip r:embed="rId3"/>
                <a:stretch>
                  <a:fillRect l="-8032" t="-7067" b="-8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 flipH="1">
            <a:off x="5765669" y="4783410"/>
            <a:ext cx="1072303" cy="90176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75526" y="4321745"/>
            <a:ext cx="1382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-2½ 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770913" y="2980516"/>
                <a:ext cx="1802096" cy="10671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y = –3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913" y="2980516"/>
                <a:ext cx="1802096" cy="1067152"/>
              </a:xfrm>
              <a:prstGeom prst="rect">
                <a:avLst/>
              </a:prstGeom>
              <a:blipFill rotWithShape="0">
                <a:blip r:embed="rId4"/>
                <a:stretch>
                  <a:fillRect l="-13898"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5687794" y="5758027"/>
            <a:ext cx="1965603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y = -2½ </a:t>
            </a:r>
            <a:endParaRPr lang="en-US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9710" y="1180468"/>
                <a:ext cx="4353884" cy="1293752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We must still solve for y:</a:t>
                </a:r>
                <a:endParaRPr lang="en-US" sz="3200" b="1" dirty="0" smtClean="0">
                  <a:sym typeface="Wingdings" panose="05000000000000000000" pitchFamily="2" charset="2"/>
                </a:endParaRPr>
              </a:p>
              <a:p>
                <a:r>
                  <a:rPr lang="en-US" sz="3200" b="1" dirty="0" smtClean="0">
                    <a:sym typeface="Wingdings" panose="05000000000000000000" pitchFamily="2" charset="2"/>
                  </a:rPr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0" y="1180468"/>
                <a:ext cx="4353884" cy="1293752"/>
              </a:xfrm>
              <a:prstGeom prst="rect">
                <a:avLst/>
              </a:prstGeom>
              <a:blipFill rotWithShape="0">
                <a:blip r:embed="rId5"/>
                <a:stretch>
                  <a:fillRect l="-3051" t="-4587" r="-2080" b="-5963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40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4" grpId="0"/>
      <p:bldP spid="25" grpId="0"/>
      <p:bldP spid="26" grpId="0"/>
      <p:bldP spid="30" grpId="0"/>
      <p:bldP spid="31" grpId="0" animBg="1"/>
      <p:bldP spid="3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#33 CONT…</a:t>
            </a:r>
            <a:endParaRPr lang="en-US" b="1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145848"/>
              </p:ext>
            </p:extLst>
          </p:nvPr>
        </p:nvGraphicFramePr>
        <p:xfrm>
          <a:off x="5958385" y="1302635"/>
          <a:ext cx="28194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800" b="1" dirty="0" smtClean="0"/>
                        <a:t>(      ,</a:t>
                      </a:r>
                      <a:endParaRPr lang="en-US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       </a:t>
                      </a:r>
                      <a:r>
                        <a:rPr lang="en-US" sz="4800" b="1" dirty="0" smtClean="0"/>
                        <a:t>)</a:t>
                      </a:r>
                      <a:endParaRPr lang="en-US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800" b="1" dirty="0" smtClean="0"/>
                        <a:t>(      ,</a:t>
                      </a:r>
                      <a:endParaRPr lang="en-US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       </a:t>
                      </a:r>
                      <a:r>
                        <a:rPr lang="en-US" sz="4800" b="1" dirty="0" smtClean="0"/>
                        <a:t>)</a:t>
                      </a:r>
                      <a:endParaRPr lang="en-US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415585" y="207541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0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93771" y="2073527"/>
            <a:ext cx="1382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-3½ 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32645" y="2867974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2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76711" y="2881180"/>
            <a:ext cx="1382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-2½ 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8" name="Picture 2" descr="Image result for graph paper 1 - 5 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55" y="2129037"/>
            <a:ext cx="4686686" cy="47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val 28"/>
          <p:cNvSpPr/>
          <p:nvPr/>
        </p:nvSpPr>
        <p:spPr>
          <a:xfrm>
            <a:off x="2491220" y="5438775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107813" y="5689639"/>
            <a:ext cx="95731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(0, - 3½)</a:t>
            </a:r>
            <a:endParaRPr lang="en-US" b="1" dirty="0"/>
          </a:p>
        </p:txBody>
      </p:sp>
      <p:sp>
        <p:nvSpPr>
          <p:cNvPr id="33" name="Oval 32"/>
          <p:cNvSpPr/>
          <p:nvPr/>
        </p:nvSpPr>
        <p:spPr>
          <a:xfrm>
            <a:off x="3119745" y="5127219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320297" y="5352603"/>
            <a:ext cx="90441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(2, -2½)</a:t>
            </a:r>
            <a:endParaRPr lang="en-US" b="1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457200" y="4156791"/>
            <a:ext cx="5486400" cy="2134177"/>
          </a:xfrm>
          <a:prstGeom prst="straightConnector1">
            <a:avLst/>
          </a:prstGeom>
          <a:ln w="508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Image result for return to menu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6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3" grpId="0" animBg="1"/>
      <p:bldP spid="3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Solution for #33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34025"/>
            <a:ext cx="6019800" cy="5694405"/>
          </a:xfrm>
          <a:prstGeom prst="rect">
            <a:avLst/>
          </a:prstGeom>
        </p:spPr>
      </p:pic>
      <p:pic>
        <p:nvPicPr>
          <p:cNvPr id="4" name="Picture 4" descr="Image result for return to menu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48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4"/>
          <a:stretch/>
        </p:blipFill>
        <p:spPr bwMode="auto">
          <a:xfrm>
            <a:off x="304800" y="1611086"/>
            <a:ext cx="2628900" cy="114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39486"/>
            <a:ext cx="7620000" cy="117815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Problem #5 (Factoring Trinomials)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60"/>
          <a:stretch/>
        </p:blipFill>
        <p:spPr bwMode="auto">
          <a:xfrm>
            <a:off x="152400" y="1219199"/>
            <a:ext cx="8848725" cy="39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9984" y="2982686"/>
            <a:ext cx="623856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Factored Form: (</a:t>
            </a:r>
            <a:r>
              <a:rPr lang="en-US" sz="4000" b="1" dirty="0" smtClean="0">
                <a:solidFill>
                  <a:srgbClr val="C00000"/>
                </a:solidFill>
              </a:rPr>
              <a:t>x</a:t>
            </a:r>
            <a:r>
              <a:rPr lang="en-US" sz="4000" b="1" dirty="0" smtClean="0"/>
              <a:t>       )(</a:t>
            </a:r>
            <a:r>
              <a:rPr lang="en-US" sz="4000" b="1" dirty="0" smtClean="0">
                <a:solidFill>
                  <a:srgbClr val="C00000"/>
                </a:solidFill>
              </a:rPr>
              <a:t>x</a:t>
            </a:r>
            <a:r>
              <a:rPr lang="en-US" sz="4000" b="1" dirty="0" smtClean="0"/>
              <a:t>       )</a:t>
            </a:r>
            <a:endParaRPr lang="en-US" sz="4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391400" y="1746318"/>
            <a:ext cx="861134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-</a:t>
            </a:r>
            <a:r>
              <a:rPr lang="en-US" sz="4000" b="1" dirty="0"/>
              <a:t>4</a:t>
            </a:r>
            <a:r>
              <a:rPr lang="en-US" sz="4000" b="1" dirty="0" smtClean="0"/>
              <a:t>0</a:t>
            </a:r>
            <a:endParaRPr lang="en-US" sz="4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332443" y="3690572"/>
            <a:ext cx="4755148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Find factors of </a:t>
            </a:r>
            <a:r>
              <a:rPr lang="en-US" sz="4000" b="1" dirty="0" smtClean="0"/>
              <a:t>40</a:t>
            </a:r>
            <a:r>
              <a:rPr lang="en-US" sz="4000" dirty="0" smtClean="0"/>
              <a:t> that</a:t>
            </a:r>
          </a:p>
          <a:p>
            <a:r>
              <a:rPr lang="en-US" sz="4000" b="1" i="1" dirty="0" smtClean="0">
                <a:solidFill>
                  <a:srgbClr val="FF0000"/>
                </a:solidFill>
              </a:rPr>
              <a:t>subtract</a:t>
            </a:r>
            <a:r>
              <a:rPr lang="en-US" sz="4000" b="1" i="1" dirty="0" smtClean="0"/>
              <a:t> </a:t>
            </a:r>
            <a:r>
              <a:rPr lang="en-US" sz="4000" dirty="0" smtClean="0"/>
              <a:t>to make </a:t>
            </a:r>
            <a:r>
              <a:rPr lang="en-US" sz="4000" b="1" dirty="0"/>
              <a:t>3</a:t>
            </a:r>
            <a:r>
              <a:rPr lang="en-US" sz="4000" b="1" dirty="0" smtClean="0"/>
              <a:t>.</a:t>
            </a:r>
            <a:endParaRPr lang="en-US" sz="4000" b="1" i="1" dirty="0"/>
          </a:p>
        </p:txBody>
      </p:sp>
      <p:grpSp>
        <p:nvGrpSpPr>
          <p:cNvPr id="9" name="Group 8"/>
          <p:cNvGrpSpPr/>
          <p:nvPr/>
        </p:nvGrpSpPr>
        <p:grpSpPr>
          <a:xfrm>
            <a:off x="7631467" y="2420867"/>
            <a:ext cx="381000" cy="560457"/>
            <a:chOff x="685800" y="5002143"/>
            <a:chExt cx="381000" cy="560457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685800" y="5002143"/>
              <a:ext cx="22860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930040" y="5002143"/>
              <a:ext cx="136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7348118" y="2971409"/>
            <a:ext cx="1135625" cy="534106"/>
            <a:chOff x="1486971" y="5551713"/>
            <a:chExt cx="1135625" cy="534106"/>
          </a:xfrm>
        </p:grpSpPr>
        <p:sp>
          <p:nvSpPr>
            <p:cNvPr id="13" name="TextBox 12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4</a:t>
              </a:r>
              <a:r>
                <a:rPr lang="en-US" sz="2800" b="1" dirty="0" smtClean="0"/>
                <a:t>0</a:t>
              </a:r>
              <a:endParaRPr lang="en-US" sz="28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</a:t>
              </a:r>
              <a:endParaRPr lang="en-US" sz="28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48118" y="3679686"/>
            <a:ext cx="1135625" cy="534106"/>
            <a:chOff x="1486971" y="5551713"/>
            <a:chExt cx="1135625" cy="534106"/>
          </a:xfrm>
        </p:grpSpPr>
        <p:sp>
          <p:nvSpPr>
            <p:cNvPr id="16" name="TextBox 15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20</a:t>
              </a:r>
              <a:endParaRPr lang="en-US" sz="28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470197" y="4327504"/>
            <a:ext cx="1135625" cy="534106"/>
            <a:chOff x="1486971" y="5551713"/>
            <a:chExt cx="1135625" cy="534106"/>
          </a:xfrm>
        </p:grpSpPr>
        <p:sp>
          <p:nvSpPr>
            <p:cNvPr id="19" name="TextBox 18"/>
            <p:cNvSpPr txBox="1"/>
            <p:nvPr/>
          </p:nvSpPr>
          <p:spPr>
            <a:xfrm>
              <a:off x="2072445" y="5562599"/>
              <a:ext cx="550151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10</a:t>
              </a:r>
              <a:endParaRPr lang="en-US" sz="28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4</a:t>
              </a:r>
              <a:endParaRPr lang="en-US" sz="2800" b="1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22843" y="5014011"/>
            <a:ext cx="552087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Sign of </a:t>
            </a:r>
            <a:r>
              <a:rPr lang="en-US" sz="2400" b="1" dirty="0" smtClean="0">
                <a:solidFill>
                  <a:srgbClr val="FF0000"/>
                </a:solidFill>
              </a:rPr>
              <a:t>bigger factor </a:t>
            </a:r>
            <a:r>
              <a:rPr lang="en-US" sz="2400" b="1" dirty="0" smtClean="0"/>
              <a:t>matches middle term</a:t>
            </a:r>
          </a:p>
          <a:p>
            <a:pPr algn="ctr"/>
            <a:r>
              <a:rPr lang="en-US" sz="2400" b="1" i="1" dirty="0" err="1" smtClean="0">
                <a:solidFill>
                  <a:srgbClr val="FF0000"/>
                </a:solidFill>
              </a:rPr>
              <a:t>b</a:t>
            </a:r>
            <a:r>
              <a:rPr lang="en-US" sz="2400" b="1" i="1" dirty="0" err="1" smtClean="0"/>
              <a:t>x</a:t>
            </a:r>
            <a:endParaRPr lang="en-US" sz="2400" b="1" i="1" dirty="0"/>
          </a:p>
        </p:txBody>
      </p:sp>
      <p:sp>
        <p:nvSpPr>
          <p:cNvPr id="24" name="Oval 23"/>
          <p:cNvSpPr/>
          <p:nvPr/>
        </p:nvSpPr>
        <p:spPr>
          <a:xfrm>
            <a:off x="1159330" y="1891245"/>
            <a:ext cx="457199" cy="778134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198993" y="5855894"/>
            <a:ext cx="4820551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Solution: (</a:t>
            </a:r>
            <a:r>
              <a:rPr lang="en-US" sz="4000" b="1" dirty="0" smtClean="0">
                <a:solidFill>
                  <a:srgbClr val="C00000"/>
                </a:solidFill>
              </a:rPr>
              <a:t>x </a:t>
            </a:r>
            <a:r>
              <a:rPr lang="en-US" sz="4000" b="1" dirty="0" smtClean="0">
                <a:solidFill>
                  <a:schemeClr val="tx2"/>
                </a:solidFill>
              </a:rPr>
              <a:t>+ 5</a:t>
            </a:r>
            <a:r>
              <a:rPr lang="en-US" sz="4000" b="1" dirty="0" smtClean="0"/>
              <a:t>)(</a:t>
            </a:r>
            <a:r>
              <a:rPr lang="en-US" sz="4000" b="1" dirty="0" smtClean="0">
                <a:solidFill>
                  <a:srgbClr val="C00000"/>
                </a:solidFill>
              </a:rPr>
              <a:t>x </a:t>
            </a:r>
            <a:r>
              <a:rPr lang="en-US" sz="4000" b="1" dirty="0" smtClean="0">
                <a:solidFill>
                  <a:schemeClr val="tx2"/>
                </a:solidFill>
              </a:rPr>
              <a:t>– 8</a:t>
            </a:r>
            <a:r>
              <a:rPr lang="en-US" sz="4000" b="1" dirty="0" smtClean="0"/>
              <a:t>)</a:t>
            </a:r>
            <a:endParaRPr lang="en-US" sz="40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1902649"/>
            <a:ext cx="2802585" cy="56051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7481095" y="5047423"/>
            <a:ext cx="952882" cy="534106"/>
            <a:chOff x="1486971" y="5551713"/>
            <a:chExt cx="952882" cy="534106"/>
          </a:xfrm>
        </p:grpSpPr>
        <p:sp>
          <p:nvSpPr>
            <p:cNvPr id="29" name="TextBox 28"/>
            <p:cNvSpPr txBox="1"/>
            <p:nvPr/>
          </p:nvSpPr>
          <p:spPr>
            <a:xfrm>
              <a:off x="2072445" y="5562599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8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86971" y="5551713"/>
              <a:ext cx="367408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5</a:t>
              </a:r>
            </a:p>
          </p:txBody>
        </p:sp>
      </p:grpSp>
      <p:sp>
        <p:nvSpPr>
          <p:cNvPr id="21" name="Oval 20"/>
          <p:cNvSpPr/>
          <p:nvPr/>
        </p:nvSpPr>
        <p:spPr>
          <a:xfrm>
            <a:off x="7173560" y="4880492"/>
            <a:ext cx="1656317" cy="778134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848723" y="494668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FF00"/>
                </a:solidFill>
              </a:rPr>
              <a:t>–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83813" y="5014779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FF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38916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2" grpId="0" animBg="1"/>
      <p:bldP spid="24" grpId="0" animBg="1"/>
      <p:bldP spid="27" grpId="0" animBg="1"/>
      <p:bldP spid="21" grpId="0" animBg="1"/>
      <p:bldP spid="25" grpId="0"/>
      <p:bldP spid="2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#34 (Graphing)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295400"/>
            <a:ext cx="8477250" cy="781050"/>
          </a:xfrm>
          <a:prstGeom prst="rect">
            <a:avLst/>
          </a:prstGeom>
        </p:spPr>
      </p:pic>
      <p:pic>
        <p:nvPicPr>
          <p:cNvPr id="5" name="Picture 2" descr="Image result for graph paper 1 - 5 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0" y="2000366"/>
            <a:ext cx="4762886" cy="485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957516"/>
              </p:ext>
            </p:extLst>
          </p:nvPr>
        </p:nvGraphicFramePr>
        <p:xfrm>
          <a:off x="5638800" y="2438400"/>
          <a:ext cx="283086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/>
                        <a:t>(0,</a:t>
                      </a:r>
                      <a:endParaRPr lang="en-US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/>
                        <a:t>__)</a:t>
                      </a:r>
                      <a:endParaRPr lang="en-US" sz="6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/>
                        <a:t>(__,</a:t>
                      </a:r>
                      <a:endParaRPr lang="en-US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/>
                        <a:t> 0)</a:t>
                      </a:r>
                      <a:endParaRPr lang="en-US" sz="6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15200" y="3567452"/>
            <a:ext cx="6431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-5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4511722"/>
            <a:ext cx="6431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-5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453291" y="5791200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65770" y="4341849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75682" y="6093618"/>
            <a:ext cx="74571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(0, -5)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8161" y="4617539"/>
            <a:ext cx="74571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(-5, 0)</a:t>
            </a:r>
            <a:endParaRPr lang="en-US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3200" y="3567452"/>
            <a:ext cx="3053400" cy="3061948"/>
          </a:xfrm>
          <a:prstGeom prst="straightConnector1">
            <a:avLst/>
          </a:prstGeom>
          <a:ln w="508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315199" y="1196860"/>
            <a:ext cx="1495425" cy="582728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64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Solution for #34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134648"/>
            <a:ext cx="6477000" cy="5723352"/>
          </a:xfrm>
          <a:prstGeom prst="rect">
            <a:avLst/>
          </a:prstGeom>
        </p:spPr>
      </p:pic>
      <p:pic>
        <p:nvPicPr>
          <p:cNvPr id="5" name="Picture 4" descr="Image result for return to menu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6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#35 (Intercepts)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 r="5100"/>
          <a:stretch/>
        </p:blipFill>
        <p:spPr bwMode="auto">
          <a:xfrm>
            <a:off x="228600" y="1219200"/>
            <a:ext cx="592182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808900"/>
              </p:ext>
            </p:extLst>
          </p:nvPr>
        </p:nvGraphicFramePr>
        <p:xfrm>
          <a:off x="3189514" y="4343400"/>
          <a:ext cx="283086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 smtClean="0"/>
                        <a:t>(__,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 smtClean="0"/>
                        <a:t>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 smtClean="0"/>
                        <a:t>(0,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 smtClean="0"/>
                        <a:t>__)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61361" y="2586406"/>
            <a:ext cx="4121449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y-intercept (Plug </a:t>
            </a:r>
            <a:r>
              <a:rPr lang="en-US" sz="3200" b="1" dirty="0" smtClean="0">
                <a:solidFill>
                  <a:srgbClr val="C00000"/>
                </a:solidFill>
              </a:rPr>
              <a:t>x = 0</a:t>
            </a:r>
            <a:r>
              <a:rPr lang="en-US" sz="3200" b="1" dirty="0" smtClean="0"/>
              <a:t>):</a:t>
            </a:r>
          </a:p>
          <a:p>
            <a:r>
              <a:rPr lang="en-US" sz="3200" b="1" dirty="0" smtClean="0"/>
              <a:t>4(</a:t>
            </a:r>
            <a:r>
              <a:rPr lang="en-US" sz="3200" b="1" dirty="0" smtClean="0">
                <a:solidFill>
                  <a:srgbClr val="C00000"/>
                </a:solidFill>
              </a:rPr>
              <a:t>0</a:t>
            </a:r>
            <a:r>
              <a:rPr lang="en-US" sz="3200" b="1" dirty="0" smtClean="0"/>
              <a:t>) + 5y = 20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22767" y="3618581"/>
            <a:ext cx="1508746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Solve:</a:t>
            </a:r>
          </a:p>
          <a:p>
            <a:pPr algn="ctr"/>
            <a:r>
              <a:rPr lang="en-US" sz="3200" b="1" dirty="0" smtClean="0"/>
              <a:t>5y = 20;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y = 4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4135" y="5188241"/>
            <a:ext cx="1076961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y-</a:t>
            </a:r>
            <a:r>
              <a:rPr lang="en-US" sz="3200" b="1" dirty="0" err="1" smtClean="0"/>
              <a:t>int</a:t>
            </a:r>
            <a:r>
              <a:rPr lang="en-US" sz="3200" b="1" dirty="0" smtClean="0"/>
              <a:t>: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(0, 4)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999" y="2631191"/>
            <a:ext cx="4121449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/>
              <a:t>x</a:t>
            </a:r>
            <a:r>
              <a:rPr lang="en-US" sz="3200" b="1" dirty="0" smtClean="0"/>
              <a:t>-intercept (Plug </a:t>
            </a:r>
            <a:r>
              <a:rPr lang="en-US" sz="3200" b="1" dirty="0">
                <a:solidFill>
                  <a:srgbClr val="C00000"/>
                </a:solidFill>
              </a:rPr>
              <a:t>y</a:t>
            </a:r>
            <a:r>
              <a:rPr lang="en-US" sz="3200" b="1" dirty="0" smtClean="0">
                <a:solidFill>
                  <a:srgbClr val="C00000"/>
                </a:solidFill>
              </a:rPr>
              <a:t> = 0</a:t>
            </a:r>
            <a:r>
              <a:rPr lang="en-US" sz="3200" b="1" dirty="0" smtClean="0"/>
              <a:t>):</a:t>
            </a:r>
          </a:p>
          <a:p>
            <a:r>
              <a:rPr lang="en-US" sz="3200" b="1" dirty="0" smtClean="0"/>
              <a:t>4x + 5(</a:t>
            </a:r>
            <a:r>
              <a:rPr lang="en-US" sz="3200" b="1" dirty="0" smtClean="0">
                <a:solidFill>
                  <a:srgbClr val="C00000"/>
                </a:solidFill>
              </a:rPr>
              <a:t>0</a:t>
            </a:r>
            <a:r>
              <a:rPr lang="en-US" sz="3200" b="1" dirty="0" smtClean="0"/>
              <a:t>) = 20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54886" y="3728787"/>
            <a:ext cx="1503938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Solve:</a:t>
            </a:r>
          </a:p>
          <a:p>
            <a:pPr algn="ctr"/>
            <a:r>
              <a:rPr lang="en-US" sz="3200" b="1" dirty="0" smtClean="0"/>
              <a:t>4x = 20;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</a:rPr>
              <a:t>x</a:t>
            </a:r>
            <a:r>
              <a:rPr lang="en-US" sz="3200" b="1" dirty="0" smtClean="0">
                <a:solidFill>
                  <a:srgbClr val="C00000"/>
                </a:solidFill>
              </a:rPr>
              <a:t> = 5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0778" y="5298447"/>
            <a:ext cx="1072153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/>
              <a:t>x</a:t>
            </a:r>
            <a:r>
              <a:rPr lang="en-US" sz="3200" b="1" dirty="0" smtClean="0"/>
              <a:t>-</a:t>
            </a:r>
            <a:r>
              <a:rPr lang="en-US" sz="3200" b="1" dirty="0" err="1" smtClean="0"/>
              <a:t>int</a:t>
            </a:r>
            <a:r>
              <a:rPr lang="en-US" sz="3200" b="1" dirty="0" smtClean="0"/>
              <a:t>: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(5, </a:t>
            </a:r>
            <a:r>
              <a:rPr lang="en-US" sz="3200" b="1" dirty="0">
                <a:solidFill>
                  <a:srgbClr val="C00000"/>
                </a:solidFill>
              </a:rPr>
              <a:t>0</a:t>
            </a:r>
            <a:r>
              <a:rPr lang="en-US" sz="3200" b="1" dirty="0" smtClean="0">
                <a:solidFill>
                  <a:srgbClr val="C00000"/>
                </a:solidFill>
              </a:rPr>
              <a:t>)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5239" y="5805575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71478" y="503613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5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72" y="1536125"/>
            <a:ext cx="2889086" cy="690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>
            <a:off x="985736" y="3179989"/>
            <a:ext cx="838201" cy="53860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961361" y="3154078"/>
            <a:ext cx="838201" cy="53860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26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#36 (Exponents)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527281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2764266"/>
            <a:ext cx="684270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1) </a:t>
            </a:r>
            <a:r>
              <a:rPr lang="en-US" sz="3600" dirty="0" smtClean="0"/>
              <a:t>Remember property: </a:t>
            </a:r>
            <a:r>
              <a:rPr lang="en-US" sz="3600" dirty="0" err="1" smtClean="0"/>
              <a:t>x</a:t>
            </a:r>
            <a:r>
              <a:rPr lang="en-US" sz="3600" b="1" baseline="30000" dirty="0" err="1" smtClean="0">
                <a:solidFill>
                  <a:srgbClr val="FF0000"/>
                </a:solidFill>
              </a:rPr>
              <a:t>m</a:t>
            </a:r>
            <a:r>
              <a:rPr lang="en-US" sz="3600" dirty="0" err="1" smtClean="0"/>
              <a:t>x</a:t>
            </a:r>
            <a:r>
              <a:rPr lang="en-US" sz="3600" b="1" baseline="30000" dirty="0" err="1" smtClean="0">
                <a:solidFill>
                  <a:srgbClr val="FF0000"/>
                </a:solidFill>
              </a:rPr>
              <a:t>n</a:t>
            </a:r>
            <a:r>
              <a:rPr lang="en-US" sz="3600" dirty="0" smtClean="0"/>
              <a:t> = </a:t>
            </a:r>
            <a:r>
              <a:rPr lang="en-US" sz="3600" dirty="0" err="1" smtClean="0"/>
              <a:t>x</a:t>
            </a:r>
            <a:r>
              <a:rPr lang="en-US" sz="3600" b="1" baseline="30000" dirty="0" err="1" smtClean="0">
                <a:solidFill>
                  <a:srgbClr val="FF0000"/>
                </a:solidFill>
              </a:rPr>
              <a:t>m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 + 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999" y="3505200"/>
            <a:ext cx="8187370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EXAMPLE: </a:t>
            </a:r>
            <a:r>
              <a:rPr lang="en-US" sz="3600" dirty="0" smtClean="0"/>
              <a:t>x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5</a:t>
            </a:r>
            <a:r>
              <a:rPr lang="en-US" sz="3600" dirty="0" smtClean="0"/>
              <a:t>x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600" dirty="0" smtClean="0"/>
              <a:t> = x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7</a:t>
            </a:r>
            <a:r>
              <a:rPr lang="en-US" sz="3600" dirty="0" smtClean="0"/>
              <a:t> </a:t>
            </a:r>
          </a:p>
          <a:p>
            <a:r>
              <a:rPr lang="en-US" sz="2800" dirty="0" smtClean="0"/>
              <a:t>(For multiplication 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ADD</a:t>
            </a:r>
            <a:r>
              <a:rPr lang="en-US" sz="2800" dirty="0" smtClean="0">
                <a:sym typeface="Wingdings" panose="05000000000000000000" pitchFamily="2" charset="2"/>
              </a:rPr>
              <a:t> exponents for like variables)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45419" y="4582418"/>
            <a:ext cx="549009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2</a:t>
            </a:r>
            <a:r>
              <a:rPr lang="en-US" sz="3600" b="1" dirty="0" smtClean="0"/>
              <a:t>) </a:t>
            </a:r>
            <a:r>
              <a:rPr lang="en-US" sz="3600" dirty="0" smtClean="0"/>
              <a:t>For coefficients, multiply!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0777" y="5410199"/>
            <a:ext cx="7871065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(-3</a:t>
            </a:r>
            <a:r>
              <a:rPr lang="en-US" sz="6000" b="1" dirty="0" smtClean="0">
                <a:solidFill>
                  <a:schemeClr val="tx2"/>
                </a:solidFill>
              </a:rPr>
              <a:t>m</a:t>
            </a:r>
            <a:r>
              <a:rPr lang="en-US" sz="6000" b="1" baseline="30000" dirty="0" smtClean="0">
                <a:solidFill>
                  <a:schemeClr val="tx2"/>
                </a:solidFill>
              </a:rPr>
              <a:t>2</a:t>
            </a:r>
            <a:r>
              <a:rPr lang="en-US" sz="6000" b="1" dirty="0" smtClean="0">
                <a:solidFill>
                  <a:schemeClr val="bg2"/>
                </a:solidFill>
              </a:rPr>
              <a:t>z</a:t>
            </a:r>
            <a:r>
              <a:rPr lang="en-US" sz="6000" b="1" baseline="30000" dirty="0" smtClean="0">
                <a:solidFill>
                  <a:schemeClr val="bg2"/>
                </a:solidFill>
              </a:rPr>
              <a:t>4</a:t>
            </a:r>
            <a:r>
              <a:rPr lang="en-US" sz="6000" b="1" dirty="0" smtClean="0"/>
              <a:t>)(2</a:t>
            </a:r>
            <a:r>
              <a:rPr lang="en-US" sz="6000" b="1" dirty="0" smtClean="0">
                <a:solidFill>
                  <a:schemeClr val="tx2"/>
                </a:solidFill>
              </a:rPr>
              <a:t>m</a:t>
            </a:r>
            <a:r>
              <a:rPr lang="en-US" sz="6000" b="1" baseline="30000" dirty="0" smtClean="0">
                <a:solidFill>
                  <a:schemeClr val="tx2"/>
                </a:solidFill>
              </a:rPr>
              <a:t>2</a:t>
            </a:r>
            <a:r>
              <a:rPr lang="en-US" sz="6000" b="1" dirty="0" smtClean="0">
                <a:solidFill>
                  <a:schemeClr val="bg2"/>
                </a:solidFill>
              </a:rPr>
              <a:t>z</a:t>
            </a:r>
            <a:r>
              <a:rPr lang="en-US" sz="6000" b="1" baseline="30000" dirty="0" smtClean="0">
                <a:solidFill>
                  <a:schemeClr val="bg2"/>
                </a:solidFill>
              </a:rPr>
              <a:t>2</a:t>
            </a:r>
            <a:r>
              <a:rPr lang="en-US" sz="6000" b="1" dirty="0" smtClean="0"/>
              <a:t>) = -6</a:t>
            </a:r>
            <a:r>
              <a:rPr lang="en-US" sz="6000" b="1" dirty="0" smtClean="0">
                <a:solidFill>
                  <a:schemeClr val="tx2"/>
                </a:solidFill>
              </a:rPr>
              <a:t>m</a:t>
            </a:r>
            <a:r>
              <a:rPr lang="en-US" sz="6000" b="1" baseline="30000" dirty="0" smtClean="0">
                <a:solidFill>
                  <a:schemeClr val="tx2"/>
                </a:solidFill>
              </a:rPr>
              <a:t>4</a:t>
            </a:r>
            <a:r>
              <a:rPr lang="en-US" sz="6000" b="1" dirty="0" smtClean="0">
                <a:solidFill>
                  <a:schemeClr val="bg2"/>
                </a:solidFill>
              </a:rPr>
              <a:t>z</a:t>
            </a:r>
            <a:r>
              <a:rPr lang="en-US" sz="6000" b="1" baseline="30000" dirty="0" smtClean="0">
                <a:solidFill>
                  <a:schemeClr val="bg2"/>
                </a:solidFill>
              </a:rPr>
              <a:t>6</a:t>
            </a:r>
            <a:endParaRPr lang="en-US" sz="6000" b="1" dirty="0">
              <a:solidFill>
                <a:schemeClr val="bg2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119" y="1752600"/>
            <a:ext cx="2861331" cy="7286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16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#37, 38 (Simplifying)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97"/>
          <a:stretch/>
        </p:blipFill>
        <p:spPr>
          <a:xfrm>
            <a:off x="76200" y="1417638"/>
            <a:ext cx="6729158" cy="305427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814095" y="2057400"/>
            <a:ext cx="1066800" cy="685800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70137" y="1981200"/>
            <a:ext cx="1447800" cy="762000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76258" y="2057400"/>
            <a:ext cx="1212867" cy="685800"/>
          </a:xfrm>
          <a:prstGeom prst="ellipse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372086" y="2057400"/>
            <a:ext cx="1212867" cy="685800"/>
          </a:xfrm>
          <a:prstGeom prst="ellipse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16346" y="2743199"/>
            <a:ext cx="3610487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=</a:t>
            </a:r>
            <a:r>
              <a:rPr lang="en-US" sz="4400" b="1" dirty="0" smtClean="0">
                <a:solidFill>
                  <a:srgbClr val="C00000"/>
                </a:solidFill>
              </a:rPr>
              <a:t> -11m</a:t>
            </a:r>
            <a:r>
              <a:rPr lang="en-US" sz="4400" b="1" baseline="30000" dirty="0" smtClean="0">
                <a:solidFill>
                  <a:srgbClr val="C00000"/>
                </a:solidFill>
              </a:rPr>
              <a:t>2 </a:t>
            </a:r>
            <a:r>
              <a:rPr lang="en-US" sz="4400" b="1" dirty="0" smtClean="0">
                <a:solidFill>
                  <a:schemeClr val="tx2"/>
                </a:solidFill>
              </a:rPr>
              <a:t>+ 15m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14095" y="3382962"/>
            <a:ext cx="852905" cy="685800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08543" y="3382962"/>
            <a:ext cx="1192057" cy="685800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74216" y="3409737"/>
            <a:ext cx="1034328" cy="685800"/>
          </a:xfrm>
          <a:prstGeom prst="ellipse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422069" y="4303180"/>
            <a:ext cx="2729679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=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>
                <a:solidFill>
                  <a:srgbClr val="C00000"/>
                </a:solidFill>
              </a:rPr>
              <a:t>6</a:t>
            </a:r>
            <a:r>
              <a:rPr lang="en-US" sz="4400" b="1" dirty="0" smtClean="0">
                <a:solidFill>
                  <a:srgbClr val="C00000"/>
                </a:solidFill>
              </a:rPr>
              <a:t>x</a:t>
            </a:r>
            <a:r>
              <a:rPr lang="en-US" sz="4400" b="1" baseline="30000" dirty="0" smtClean="0">
                <a:solidFill>
                  <a:srgbClr val="C00000"/>
                </a:solidFill>
              </a:rPr>
              <a:t>5</a:t>
            </a:r>
            <a:r>
              <a:rPr lang="en-US" sz="4400" b="1" baseline="30000" dirty="0" smtClean="0"/>
              <a:t> </a:t>
            </a:r>
            <a:r>
              <a:rPr lang="en-US" sz="4400" b="1" dirty="0">
                <a:solidFill>
                  <a:schemeClr val="tx2"/>
                </a:solidFill>
              </a:rPr>
              <a:t>+ </a:t>
            </a:r>
            <a:r>
              <a:rPr lang="en-US" sz="4400" b="1" dirty="0" smtClean="0">
                <a:solidFill>
                  <a:schemeClr val="tx2"/>
                </a:solidFill>
              </a:rPr>
              <a:t>4x</a:t>
            </a:r>
            <a:r>
              <a:rPr lang="en-US" sz="4400" b="1" baseline="30000" dirty="0" smtClean="0">
                <a:solidFill>
                  <a:schemeClr val="tx2"/>
                </a:solidFill>
              </a:rPr>
              <a:t>4</a:t>
            </a:r>
            <a:endParaRPr lang="en-US" sz="4400" b="1" dirty="0">
              <a:solidFill>
                <a:schemeClr val="tx2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586726" y="5393508"/>
            <a:ext cx="2919404" cy="1353695"/>
            <a:chOff x="2871796" y="5398210"/>
            <a:chExt cx="2428875" cy="109876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1796" y="5398210"/>
              <a:ext cx="2428875" cy="9048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3281993" y="5850648"/>
              <a:ext cx="51719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6</a:t>
              </a:r>
              <a:endParaRPr lang="en-US" sz="3600" b="1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4637" y="2750315"/>
            <a:ext cx="5187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6m</a:t>
            </a:r>
            <a:r>
              <a:rPr lang="en-US" sz="4000" b="1" baseline="30000" dirty="0" smtClean="0">
                <a:solidFill>
                  <a:srgbClr val="C00000"/>
                </a:solidFill>
              </a:rPr>
              <a:t>2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chemeClr val="tx2"/>
                </a:solidFill>
              </a:rPr>
              <a:t>+ 10m </a:t>
            </a:r>
            <a:r>
              <a:rPr lang="en-US" sz="4000" b="1" dirty="0" smtClean="0">
                <a:solidFill>
                  <a:srgbClr val="C00000"/>
                </a:solidFill>
              </a:rPr>
              <a:t>– 17m</a:t>
            </a:r>
            <a:r>
              <a:rPr lang="en-US" sz="4000" b="1" baseline="30000" dirty="0" smtClean="0">
                <a:solidFill>
                  <a:srgbClr val="C00000"/>
                </a:solidFill>
              </a:rPr>
              <a:t>2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smtClean="0">
                <a:solidFill>
                  <a:schemeClr val="tx2"/>
                </a:solidFill>
              </a:rPr>
              <a:t>+ 5m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92745" y="4334144"/>
            <a:ext cx="3161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9</a:t>
            </a:r>
            <a:r>
              <a:rPr lang="en-US" sz="4000" b="1" dirty="0" smtClean="0">
                <a:solidFill>
                  <a:srgbClr val="C00000"/>
                </a:solidFill>
              </a:rPr>
              <a:t>x</a:t>
            </a:r>
            <a:r>
              <a:rPr lang="en-US" sz="4000" b="1" baseline="30000" dirty="0" smtClean="0">
                <a:solidFill>
                  <a:srgbClr val="C00000"/>
                </a:solidFill>
              </a:rPr>
              <a:t>5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chemeClr val="tx2"/>
                </a:solidFill>
              </a:rPr>
              <a:t>+ 4x</a:t>
            </a:r>
            <a:r>
              <a:rPr lang="en-US" sz="4000" b="1" baseline="30000" dirty="0" smtClean="0">
                <a:solidFill>
                  <a:schemeClr val="tx2"/>
                </a:solidFill>
              </a:rPr>
              <a:t>4</a:t>
            </a:r>
            <a:r>
              <a:rPr lang="en-US" sz="4000" b="1" dirty="0" smtClean="0">
                <a:solidFill>
                  <a:schemeClr val="tx2"/>
                </a:solidFill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– 3x</a:t>
            </a:r>
            <a:r>
              <a:rPr lang="en-US" sz="4000" b="1" baseline="30000" dirty="0" smtClean="0">
                <a:solidFill>
                  <a:srgbClr val="C00000"/>
                </a:solidFill>
              </a:rPr>
              <a:t>5</a:t>
            </a:r>
            <a:endParaRPr lang="en-US" sz="4000" b="1" dirty="0">
              <a:solidFill>
                <a:schemeClr val="tx2"/>
              </a:solidFill>
            </a:endParaRPr>
          </a:p>
        </p:txBody>
      </p:sp>
      <p:pic>
        <p:nvPicPr>
          <p:cNvPr id="20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49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22" grpId="0"/>
      <p:bldP spid="2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" r="2198"/>
          <a:stretch/>
        </p:blipFill>
        <p:spPr bwMode="auto">
          <a:xfrm>
            <a:off x="0" y="1143000"/>
            <a:ext cx="9067800" cy="104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#39 (Polynomials)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81201" y="2091012"/>
            <a:ext cx="7135800" cy="13849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Descending Order: </a:t>
            </a:r>
            <a:r>
              <a:rPr lang="en-US" sz="2800" dirty="0" smtClean="0"/>
              <a:t>Highest </a:t>
            </a:r>
            <a:r>
              <a:rPr lang="en-US" sz="2800" dirty="0" smtClean="0">
                <a:sym typeface="Wingdings" panose="05000000000000000000" pitchFamily="2" charset="2"/>
              </a:rPr>
              <a:t> Lowest Exponent</a:t>
            </a:r>
          </a:p>
          <a:p>
            <a:r>
              <a:rPr lang="en-US" sz="2800" b="1" dirty="0" smtClean="0">
                <a:sym typeface="Wingdings" panose="05000000000000000000" pitchFamily="2" charset="2"/>
              </a:rPr>
              <a:t>Number/Constant is always last!</a:t>
            </a:r>
            <a:endParaRPr lang="en-US" sz="2800" b="1" dirty="0" smtClean="0"/>
          </a:p>
          <a:p>
            <a:r>
              <a:rPr lang="en-US" sz="2800" b="1" dirty="0" smtClean="0"/>
              <a:t>Concept: </a:t>
            </a:r>
            <a:r>
              <a:rPr lang="en-US" sz="2800" dirty="0" smtClean="0"/>
              <a:t>Combining Like Terms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76200" y="3564340"/>
            <a:ext cx="45512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9</a:t>
            </a:r>
            <a:r>
              <a:rPr lang="en-US" sz="5400" b="1" dirty="0" smtClean="0">
                <a:solidFill>
                  <a:srgbClr val="C00000"/>
                </a:solidFill>
              </a:rPr>
              <a:t>x</a:t>
            </a:r>
            <a:r>
              <a:rPr lang="en-US" sz="5400" b="1" dirty="0" smtClean="0"/>
              <a:t> </a:t>
            </a:r>
            <a:r>
              <a:rPr lang="en-US" sz="5400" b="1" dirty="0" smtClean="0">
                <a:solidFill>
                  <a:schemeClr val="tx2"/>
                </a:solidFill>
              </a:rPr>
              <a:t>+ 6 </a:t>
            </a:r>
            <a:r>
              <a:rPr lang="en-US" sz="5400" b="1" dirty="0" smtClean="0">
                <a:solidFill>
                  <a:srgbClr val="C00000"/>
                </a:solidFill>
              </a:rPr>
              <a:t>– 11x </a:t>
            </a:r>
            <a:r>
              <a:rPr lang="en-US" sz="5400" b="1" dirty="0" smtClean="0">
                <a:solidFill>
                  <a:schemeClr val="tx2"/>
                </a:solidFill>
              </a:rPr>
              <a:t>+ 4</a:t>
            </a:r>
            <a:endParaRPr lang="en-US" sz="5400" b="1" dirty="0">
              <a:solidFill>
                <a:schemeClr val="tx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118323" y="3598976"/>
            <a:ext cx="1066800" cy="888694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75723" y="3571267"/>
            <a:ext cx="1676400" cy="888694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00400" y="3683105"/>
            <a:ext cx="1034328" cy="685800"/>
          </a:xfrm>
          <a:prstGeom prst="ellipse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76005" y="3700423"/>
            <a:ext cx="1034328" cy="685800"/>
          </a:xfrm>
          <a:prstGeom prst="ellipse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02588" y="4601481"/>
            <a:ext cx="3141395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=</a:t>
            </a:r>
            <a:r>
              <a:rPr lang="en-US" sz="5400" b="1" dirty="0" smtClean="0">
                <a:solidFill>
                  <a:srgbClr val="C00000"/>
                </a:solidFill>
              </a:rPr>
              <a:t> –2x</a:t>
            </a:r>
            <a:r>
              <a:rPr lang="en-US" sz="5400" b="1" baseline="30000" dirty="0" smtClean="0"/>
              <a:t> </a:t>
            </a:r>
            <a:r>
              <a:rPr lang="en-US" sz="5400" b="1" dirty="0">
                <a:solidFill>
                  <a:schemeClr val="tx2"/>
                </a:solidFill>
              </a:rPr>
              <a:t>+ </a:t>
            </a:r>
            <a:r>
              <a:rPr lang="en-US" sz="5400" b="1" dirty="0" smtClean="0">
                <a:solidFill>
                  <a:schemeClr val="tx2"/>
                </a:solidFill>
              </a:rPr>
              <a:t>10</a:t>
            </a:r>
            <a:endParaRPr lang="en-US" sz="5400" b="1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322" y="5638800"/>
            <a:ext cx="3117273" cy="762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99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" y="1075827"/>
            <a:ext cx="7341394" cy="145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#40 (Polynomials)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4572000" y="1664698"/>
            <a:ext cx="3657600" cy="838200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30613" y="2546813"/>
            <a:ext cx="1542730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Just copy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22089" y="3381494"/>
            <a:ext cx="2983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4x</a:t>
            </a:r>
            <a:r>
              <a:rPr lang="en-US" sz="4000" b="1" baseline="30000" dirty="0">
                <a:solidFill>
                  <a:srgbClr val="C00000"/>
                </a:solidFill>
              </a:rPr>
              <a:t>7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chemeClr val="tx2"/>
                </a:solidFill>
              </a:rPr>
              <a:t>– 8x</a:t>
            </a:r>
            <a:r>
              <a:rPr lang="en-US" sz="4000" b="1" baseline="30000" dirty="0" smtClean="0">
                <a:solidFill>
                  <a:schemeClr val="tx2"/>
                </a:solidFill>
              </a:rPr>
              <a:t>6</a:t>
            </a:r>
            <a:r>
              <a:rPr lang="en-US" sz="4000" b="1" dirty="0" smtClean="0">
                <a:solidFill>
                  <a:schemeClr val="tx2"/>
                </a:solidFill>
              </a:rPr>
              <a:t>  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– 5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599" y="2508638"/>
            <a:ext cx="4444486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Multiply by -1 (change signs)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77255" y="4204006"/>
            <a:ext cx="36423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–</a:t>
            </a:r>
            <a:r>
              <a:rPr lang="en-US" sz="4000" b="1" dirty="0">
                <a:solidFill>
                  <a:schemeClr val="tx2"/>
                </a:solidFill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2x</a:t>
            </a:r>
            <a:r>
              <a:rPr lang="en-US" sz="4000" b="1" baseline="30000" dirty="0" smtClean="0">
                <a:solidFill>
                  <a:srgbClr val="C00000"/>
                </a:solidFill>
              </a:rPr>
              <a:t>7</a:t>
            </a:r>
            <a:r>
              <a:rPr lang="en-US" sz="4000" b="1" dirty="0"/>
              <a:t> –</a:t>
            </a:r>
            <a:r>
              <a:rPr lang="en-US" sz="4000" b="1" dirty="0" smtClean="0">
                <a:solidFill>
                  <a:schemeClr val="tx2"/>
                </a:solidFill>
              </a:rPr>
              <a:t> 11x</a:t>
            </a:r>
            <a:r>
              <a:rPr lang="en-US" sz="4000" b="1" baseline="30000" dirty="0" smtClean="0">
                <a:solidFill>
                  <a:schemeClr val="tx2"/>
                </a:solidFill>
              </a:rPr>
              <a:t>6</a:t>
            </a:r>
            <a:r>
              <a:rPr lang="en-US" sz="4000" b="1" dirty="0" smtClean="0">
                <a:solidFill>
                  <a:schemeClr val="tx2"/>
                </a:solidFill>
              </a:rPr>
              <a:t> </a:t>
            </a:r>
            <a:r>
              <a:rPr lang="en-US" sz="4000" b="1" dirty="0"/>
              <a:t>–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19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7254" y="3372652"/>
            <a:ext cx="1216311" cy="1693633"/>
          </a:xfrm>
          <a:prstGeom prst="rect">
            <a:avLst/>
          </a:prstGeom>
          <a:solidFill>
            <a:srgbClr val="C00000">
              <a:alpha val="19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93565" y="3381494"/>
            <a:ext cx="1371601" cy="1693633"/>
          </a:xfrm>
          <a:prstGeom prst="rect">
            <a:avLst/>
          </a:prstGeom>
          <a:solidFill>
            <a:srgbClr val="FFFF00">
              <a:alpha val="32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1523" y="5438484"/>
            <a:ext cx="9877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2x</a:t>
            </a:r>
            <a:r>
              <a:rPr lang="en-US" sz="4800" b="1" baseline="30000" dirty="0" smtClean="0"/>
              <a:t>7</a:t>
            </a:r>
            <a:endParaRPr lang="en-US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76726" y="5404394"/>
            <a:ext cx="1606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–19x</a:t>
            </a:r>
            <a:r>
              <a:rPr lang="en-US" sz="4800" b="1" baseline="30000" dirty="0" smtClean="0"/>
              <a:t>6</a:t>
            </a:r>
            <a:endParaRPr lang="en-US" sz="4800" b="1" dirty="0"/>
          </a:p>
        </p:txBody>
      </p:sp>
      <p:sp>
        <p:nvSpPr>
          <p:cNvPr id="14" name="Rectangle 13"/>
          <p:cNvSpPr/>
          <p:nvPr/>
        </p:nvSpPr>
        <p:spPr>
          <a:xfrm>
            <a:off x="3402462" y="3396303"/>
            <a:ext cx="1017138" cy="1693633"/>
          </a:xfrm>
          <a:prstGeom prst="rect">
            <a:avLst/>
          </a:prstGeom>
          <a:solidFill>
            <a:schemeClr val="accent1">
              <a:alpha val="3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583256" y="5404394"/>
            <a:ext cx="1116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–24</a:t>
            </a:r>
            <a:endParaRPr lang="en-US" sz="4800" b="1" dirty="0"/>
          </a:p>
        </p:txBody>
      </p:sp>
      <p:sp>
        <p:nvSpPr>
          <p:cNvPr id="16" name="Oval 15"/>
          <p:cNvSpPr/>
          <p:nvPr/>
        </p:nvSpPr>
        <p:spPr>
          <a:xfrm>
            <a:off x="777254" y="5241158"/>
            <a:ext cx="4111911" cy="1196728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342" y="3833149"/>
            <a:ext cx="3878947" cy="81994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80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 animBg="1"/>
      <p:bldP spid="15" grpId="0"/>
      <p:bldP spid="1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#41 (Exponents)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3352800" cy="125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2441100"/>
            <a:ext cx="676223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1) </a:t>
            </a:r>
            <a:r>
              <a:rPr lang="en-US" sz="3600" dirty="0" smtClean="0"/>
              <a:t>Remember property: </a:t>
            </a:r>
            <a:r>
              <a:rPr lang="en-US" sz="3600" b="1" dirty="0" smtClean="0"/>
              <a:t>(</a:t>
            </a:r>
            <a:r>
              <a:rPr lang="en-US" sz="3600" dirty="0" err="1" smtClean="0"/>
              <a:t>x</a:t>
            </a:r>
            <a:r>
              <a:rPr lang="en-US" sz="3600" b="1" baseline="30000" dirty="0" err="1" smtClean="0">
                <a:solidFill>
                  <a:srgbClr val="FF0000"/>
                </a:solidFill>
              </a:rPr>
              <a:t>m</a:t>
            </a:r>
            <a:r>
              <a:rPr lang="en-US" sz="3600" b="1" dirty="0" smtClean="0"/>
              <a:t>)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n</a:t>
            </a:r>
            <a:r>
              <a:rPr lang="en-US" sz="3600" dirty="0" smtClean="0"/>
              <a:t> = </a:t>
            </a:r>
            <a:r>
              <a:rPr lang="en-US" sz="3600" dirty="0" err="1" smtClean="0"/>
              <a:t>x</a:t>
            </a:r>
            <a:r>
              <a:rPr lang="en-US" sz="3600" b="1" baseline="30000" dirty="0" err="1" smtClean="0">
                <a:solidFill>
                  <a:srgbClr val="FF0000"/>
                </a:solidFill>
              </a:rPr>
              <a:t>mn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80" y="3087431"/>
            <a:ext cx="7567328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EXAMPLE: </a:t>
            </a:r>
            <a:r>
              <a:rPr lang="en-US" sz="3600" dirty="0" smtClean="0"/>
              <a:t>(x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5</a:t>
            </a:r>
            <a:r>
              <a:rPr lang="en-US" sz="3600" dirty="0" smtClean="0"/>
              <a:t>)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600" dirty="0" smtClean="0"/>
              <a:t> = x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10</a:t>
            </a:r>
            <a:r>
              <a:rPr lang="en-US" sz="3600" dirty="0" smtClean="0"/>
              <a:t> </a:t>
            </a:r>
          </a:p>
          <a:p>
            <a:r>
              <a:rPr lang="en-US" sz="2000" dirty="0" smtClean="0"/>
              <a:t>(For exponents to exponents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MULITPLY</a:t>
            </a:r>
            <a:r>
              <a:rPr lang="en-US" sz="2000" dirty="0" smtClean="0">
                <a:sym typeface="Wingdings" panose="05000000000000000000" pitchFamily="2" charset="2"/>
              </a:rPr>
              <a:t> exponents for like variables)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023811"/>
            <a:ext cx="899579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2</a:t>
            </a:r>
            <a:r>
              <a:rPr lang="en-US" sz="3600" b="1" dirty="0" smtClean="0"/>
              <a:t>) </a:t>
            </a:r>
            <a:r>
              <a:rPr lang="en-US" sz="3600" dirty="0" smtClean="0"/>
              <a:t>For coefficients, raise to exponent like usual!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4771726"/>
            <a:ext cx="20954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(</a:t>
            </a:r>
            <a:r>
              <a:rPr lang="en-US" sz="4400" b="1" dirty="0" smtClean="0"/>
              <a:t>-3</a:t>
            </a:r>
            <a:r>
              <a:rPr lang="en-US" sz="4400" b="1" dirty="0" smtClean="0">
                <a:solidFill>
                  <a:schemeClr val="tx2"/>
                </a:solidFill>
              </a:rPr>
              <a:t>x</a:t>
            </a:r>
            <a:r>
              <a:rPr lang="en-US" sz="4400" b="1" baseline="30000" dirty="0" smtClean="0">
                <a:solidFill>
                  <a:srgbClr val="C00000"/>
                </a:solidFill>
              </a:rPr>
              <a:t>1</a:t>
            </a:r>
            <a:r>
              <a:rPr lang="en-US" sz="4400" b="1" dirty="0" smtClean="0">
                <a:solidFill>
                  <a:schemeClr val="tx2"/>
                </a:solidFill>
              </a:rPr>
              <a:t>y</a:t>
            </a:r>
            <a:r>
              <a:rPr lang="en-US" sz="4400" b="1" baseline="30000" dirty="0" smtClean="0">
                <a:solidFill>
                  <a:srgbClr val="C00000"/>
                </a:solidFill>
              </a:rPr>
              <a:t>4</a:t>
            </a:r>
            <a:r>
              <a:rPr lang="en-US" sz="4400" b="1" dirty="0" smtClean="0">
                <a:solidFill>
                  <a:schemeClr val="tx2"/>
                </a:solidFill>
              </a:rPr>
              <a:t>)</a:t>
            </a:r>
            <a:r>
              <a:rPr lang="en-US" sz="4400" b="1" baseline="30000" dirty="0" smtClean="0">
                <a:solidFill>
                  <a:srgbClr val="C00000"/>
                </a:solidFill>
              </a:rPr>
              <a:t>4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0356" y="4771726"/>
            <a:ext cx="26516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=(-3)</a:t>
            </a:r>
            <a:r>
              <a:rPr lang="en-US" sz="4400" b="1" baseline="30000" dirty="0" smtClean="0"/>
              <a:t>4 </a:t>
            </a:r>
            <a:r>
              <a:rPr lang="en-US" sz="4400" b="1" dirty="0" smtClean="0">
                <a:solidFill>
                  <a:schemeClr val="tx2"/>
                </a:solidFill>
              </a:rPr>
              <a:t>x</a:t>
            </a:r>
            <a:r>
              <a:rPr lang="en-US" sz="4400" b="1" baseline="30000" dirty="0" smtClean="0">
                <a:solidFill>
                  <a:srgbClr val="C00000"/>
                </a:solidFill>
              </a:rPr>
              <a:t>4</a:t>
            </a:r>
            <a:r>
              <a:rPr lang="en-US" sz="4400" b="1" dirty="0" smtClean="0">
                <a:solidFill>
                  <a:schemeClr val="tx2"/>
                </a:solidFill>
              </a:rPr>
              <a:t>y</a:t>
            </a:r>
            <a:r>
              <a:rPr lang="en-US" sz="4400" b="1" baseline="30000" dirty="0" smtClean="0">
                <a:solidFill>
                  <a:srgbClr val="C00000"/>
                </a:solidFill>
              </a:rPr>
              <a:t>16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4713758"/>
            <a:ext cx="2454518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= 81</a:t>
            </a:r>
            <a:r>
              <a:rPr lang="en-US" sz="4800" b="1" dirty="0" smtClean="0">
                <a:solidFill>
                  <a:schemeClr val="tx2"/>
                </a:solidFill>
              </a:rPr>
              <a:t>x</a:t>
            </a:r>
            <a:r>
              <a:rPr lang="en-US" sz="4800" b="1" baseline="30000" dirty="0" smtClean="0">
                <a:solidFill>
                  <a:schemeClr val="tx2"/>
                </a:solidFill>
              </a:rPr>
              <a:t>4</a:t>
            </a:r>
            <a:r>
              <a:rPr lang="en-US" sz="4800" b="1" dirty="0" smtClean="0">
                <a:solidFill>
                  <a:schemeClr val="tx2"/>
                </a:solidFill>
              </a:rPr>
              <a:t>y</a:t>
            </a:r>
            <a:r>
              <a:rPr lang="en-US" sz="4800" b="1" baseline="30000" dirty="0" smtClean="0">
                <a:solidFill>
                  <a:schemeClr val="tx2"/>
                </a:solidFill>
              </a:rPr>
              <a:t>16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5858107"/>
            <a:ext cx="83820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Check: </a:t>
            </a:r>
            <a:r>
              <a:rPr lang="en-US" sz="3600" dirty="0" smtClean="0"/>
              <a:t>(</a:t>
            </a:r>
            <a:r>
              <a:rPr lang="en-US" sz="3600" b="1" dirty="0" smtClean="0"/>
              <a:t>-3</a:t>
            </a:r>
            <a:r>
              <a:rPr lang="en-US" sz="3600" b="1" dirty="0" smtClean="0">
                <a:solidFill>
                  <a:srgbClr val="C00000"/>
                </a:solidFill>
              </a:rPr>
              <a:t>x</a:t>
            </a:r>
            <a:r>
              <a:rPr lang="en-US" sz="3600" b="1" dirty="0" smtClean="0">
                <a:solidFill>
                  <a:schemeClr val="tx2"/>
                </a:solidFill>
              </a:rPr>
              <a:t>y</a:t>
            </a:r>
            <a:r>
              <a:rPr lang="en-US" sz="3600" b="1" baseline="30000" dirty="0" smtClean="0">
                <a:solidFill>
                  <a:schemeClr val="tx2"/>
                </a:solidFill>
              </a:rPr>
              <a:t>4</a:t>
            </a:r>
            <a:r>
              <a:rPr lang="en-US" sz="3600" dirty="0" smtClean="0"/>
              <a:t>)(</a:t>
            </a:r>
            <a:r>
              <a:rPr lang="en-US" sz="3600" b="1" dirty="0" smtClean="0"/>
              <a:t>-3</a:t>
            </a:r>
            <a:r>
              <a:rPr lang="en-US" sz="3600" b="1" dirty="0" smtClean="0">
                <a:solidFill>
                  <a:srgbClr val="C00000"/>
                </a:solidFill>
              </a:rPr>
              <a:t>x</a:t>
            </a:r>
            <a:r>
              <a:rPr lang="en-US" sz="3600" b="1" dirty="0">
                <a:solidFill>
                  <a:schemeClr val="tx2"/>
                </a:solidFill>
              </a:rPr>
              <a:t>y</a:t>
            </a:r>
            <a:r>
              <a:rPr lang="en-US" sz="3600" b="1" baseline="30000" dirty="0">
                <a:solidFill>
                  <a:schemeClr val="tx2"/>
                </a:solidFill>
              </a:rPr>
              <a:t>4</a:t>
            </a:r>
            <a:r>
              <a:rPr lang="en-US" sz="3600" dirty="0" smtClean="0"/>
              <a:t>)(</a:t>
            </a:r>
            <a:r>
              <a:rPr lang="en-US" sz="3600" b="1" dirty="0" smtClean="0"/>
              <a:t>-3</a:t>
            </a:r>
            <a:r>
              <a:rPr lang="en-US" sz="3600" b="1" dirty="0" smtClean="0">
                <a:solidFill>
                  <a:srgbClr val="C00000"/>
                </a:solidFill>
              </a:rPr>
              <a:t>x</a:t>
            </a:r>
            <a:r>
              <a:rPr lang="en-US" sz="3600" b="1" dirty="0">
                <a:solidFill>
                  <a:schemeClr val="tx2"/>
                </a:solidFill>
              </a:rPr>
              <a:t>y</a:t>
            </a:r>
            <a:r>
              <a:rPr lang="en-US" sz="3600" b="1" baseline="30000" dirty="0">
                <a:solidFill>
                  <a:schemeClr val="tx2"/>
                </a:solidFill>
              </a:rPr>
              <a:t>4</a:t>
            </a:r>
            <a:r>
              <a:rPr lang="en-US" sz="3600" dirty="0" smtClean="0"/>
              <a:t>)(</a:t>
            </a:r>
            <a:r>
              <a:rPr lang="en-US" sz="3600" b="1" dirty="0" smtClean="0"/>
              <a:t>-3</a:t>
            </a:r>
            <a:r>
              <a:rPr lang="en-US" sz="3600" b="1" dirty="0" smtClean="0">
                <a:solidFill>
                  <a:srgbClr val="C00000"/>
                </a:solidFill>
              </a:rPr>
              <a:t>x</a:t>
            </a:r>
            <a:r>
              <a:rPr lang="en-US" sz="3600" b="1" dirty="0">
                <a:solidFill>
                  <a:schemeClr val="tx2"/>
                </a:solidFill>
              </a:rPr>
              <a:t>y</a:t>
            </a:r>
            <a:r>
              <a:rPr lang="en-US" sz="3600" b="1" baseline="30000" dirty="0">
                <a:solidFill>
                  <a:schemeClr val="tx2"/>
                </a:solidFill>
              </a:rPr>
              <a:t>4</a:t>
            </a:r>
            <a:r>
              <a:rPr lang="en-US" sz="3600" dirty="0" smtClean="0"/>
              <a:t>) </a:t>
            </a:r>
            <a:r>
              <a:rPr lang="en-US" sz="3600" b="1" dirty="0" smtClean="0"/>
              <a:t>= 81</a:t>
            </a:r>
            <a:r>
              <a:rPr lang="en-US" sz="3600" b="1" dirty="0" smtClean="0">
                <a:solidFill>
                  <a:srgbClr val="C00000"/>
                </a:solidFill>
              </a:rPr>
              <a:t>x</a:t>
            </a:r>
            <a:r>
              <a:rPr lang="en-US" sz="3600" b="1" baseline="30000" dirty="0" smtClean="0">
                <a:solidFill>
                  <a:srgbClr val="C00000"/>
                </a:solidFill>
              </a:rPr>
              <a:t>4</a:t>
            </a:r>
            <a:r>
              <a:rPr lang="en-US" sz="3600" b="1" dirty="0" smtClean="0">
                <a:solidFill>
                  <a:schemeClr val="tx2"/>
                </a:solidFill>
              </a:rPr>
              <a:t>y</a:t>
            </a:r>
            <a:r>
              <a:rPr lang="en-US" sz="3600" b="1" baseline="30000" dirty="0" smtClean="0">
                <a:solidFill>
                  <a:schemeClr val="tx2"/>
                </a:solidFill>
              </a:rPr>
              <a:t>16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732" y="1421249"/>
            <a:ext cx="2886624" cy="80947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Curved Down Arrow 2"/>
          <p:cNvSpPr/>
          <p:nvPr/>
        </p:nvSpPr>
        <p:spPr>
          <a:xfrm flipH="1">
            <a:off x="1219200" y="4562764"/>
            <a:ext cx="990600" cy="301987"/>
          </a:xfrm>
          <a:prstGeom prst="curved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 flipH="1">
            <a:off x="1714499" y="4588318"/>
            <a:ext cx="489857" cy="301987"/>
          </a:xfrm>
          <a:prstGeom prst="curved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50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 animBg="1"/>
      <p:bldP spid="11" grpId="0" animBg="1"/>
      <p:bldP spid="3" grpId="0" animBg="1"/>
      <p:bldP spid="1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#42 (Polynomials)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618370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798" y="2573102"/>
            <a:ext cx="2752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(</a:t>
            </a:r>
            <a:r>
              <a:rPr lang="en-US" sz="3600" b="1" dirty="0" smtClean="0">
                <a:solidFill>
                  <a:schemeClr val="tx2"/>
                </a:solidFill>
              </a:rPr>
              <a:t>4x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+ 4</a:t>
            </a:r>
            <a:r>
              <a:rPr lang="en-US" sz="3600" dirty="0" smtClean="0"/>
              <a:t>)</a:t>
            </a:r>
            <a:r>
              <a:rPr lang="en-US" sz="3600" b="1" dirty="0" smtClean="0"/>
              <a:t>(x – 3)</a:t>
            </a:r>
            <a:endParaRPr lang="en-US" sz="3600" b="1" dirty="0"/>
          </a:p>
        </p:txBody>
      </p:sp>
      <p:sp>
        <p:nvSpPr>
          <p:cNvPr id="4" name="Curved Down Arrow 3"/>
          <p:cNvSpPr/>
          <p:nvPr/>
        </p:nvSpPr>
        <p:spPr>
          <a:xfrm>
            <a:off x="2209800" y="2286000"/>
            <a:ext cx="1371600" cy="457200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2177142" y="2286000"/>
            <a:ext cx="2013857" cy="457200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3193" y="3810000"/>
            <a:ext cx="2287806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4x</a:t>
            </a:r>
            <a:r>
              <a:rPr lang="en-US" sz="4400" b="1" baseline="30000" dirty="0" smtClean="0">
                <a:solidFill>
                  <a:schemeClr val="tx2"/>
                </a:solidFill>
              </a:rPr>
              <a:t>2</a:t>
            </a:r>
            <a:r>
              <a:rPr lang="en-US" sz="4400" b="1" dirty="0" smtClean="0">
                <a:solidFill>
                  <a:schemeClr val="tx2"/>
                </a:solidFill>
              </a:rPr>
              <a:t> – 12x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5" name="Curved Up Arrow 4"/>
          <p:cNvSpPr/>
          <p:nvPr/>
        </p:nvSpPr>
        <p:spPr>
          <a:xfrm>
            <a:off x="2895600" y="3219433"/>
            <a:ext cx="762000" cy="514367"/>
          </a:xfrm>
          <a:prstGeom prst="curved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Up Arrow 8"/>
          <p:cNvSpPr/>
          <p:nvPr/>
        </p:nvSpPr>
        <p:spPr>
          <a:xfrm>
            <a:off x="2863250" y="3219433"/>
            <a:ext cx="1403949" cy="514367"/>
          </a:xfrm>
          <a:prstGeom prst="curved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3943" y="4579441"/>
            <a:ext cx="2117887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+4x – 12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63250" y="3813445"/>
            <a:ext cx="1327749" cy="1535437"/>
          </a:xfrm>
          <a:prstGeom prst="rect">
            <a:avLst/>
          </a:prstGeom>
          <a:solidFill>
            <a:srgbClr val="C00000">
              <a:alpha val="41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03193" y="5566525"/>
            <a:ext cx="351731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4x</a:t>
            </a:r>
            <a:r>
              <a:rPr lang="en-US" sz="4800" b="1" baseline="30000" dirty="0" smtClean="0"/>
              <a:t>2</a:t>
            </a:r>
            <a:r>
              <a:rPr lang="en-US" sz="4800" b="1" dirty="0" smtClean="0"/>
              <a:t> – 8x – 12 </a:t>
            </a:r>
            <a:endParaRPr lang="en-US" sz="4800" b="1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34243"/>
            <a:ext cx="3273034" cy="65177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18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#43 (Polynomials)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742405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798" y="2573102"/>
            <a:ext cx="3018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(</a:t>
            </a:r>
            <a:r>
              <a:rPr lang="en-US" sz="3600" b="1" dirty="0" smtClean="0">
                <a:solidFill>
                  <a:schemeClr val="tx2"/>
                </a:solidFill>
              </a:rPr>
              <a:t>3a </a:t>
            </a:r>
            <a:r>
              <a:rPr lang="en-US" sz="3600" b="1" dirty="0" smtClean="0">
                <a:solidFill>
                  <a:srgbClr val="FF0000"/>
                </a:solidFill>
              </a:rPr>
              <a:t>– 4</a:t>
            </a:r>
            <a:r>
              <a:rPr lang="en-US" sz="3600" dirty="0" smtClean="0"/>
              <a:t>)</a:t>
            </a:r>
            <a:r>
              <a:rPr lang="en-US" sz="3600" b="1" dirty="0" smtClean="0"/>
              <a:t>(3a – 4)</a:t>
            </a:r>
            <a:endParaRPr lang="en-US" sz="3600" b="1" dirty="0"/>
          </a:p>
        </p:txBody>
      </p:sp>
      <p:sp>
        <p:nvSpPr>
          <p:cNvPr id="5" name="Curved Down Arrow 4"/>
          <p:cNvSpPr/>
          <p:nvPr/>
        </p:nvSpPr>
        <p:spPr>
          <a:xfrm>
            <a:off x="2209800" y="2286000"/>
            <a:ext cx="1452048" cy="457200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2177142" y="2286000"/>
            <a:ext cx="2318658" cy="457200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3193" y="3810000"/>
            <a:ext cx="2326278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9a</a:t>
            </a:r>
            <a:r>
              <a:rPr lang="en-US" sz="4400" b="1" baseline="30000" dirty="0" smtClean="0">
                <a:solidFill>
                  <a:schemeClr val="tx2"/>
                </a:solidFill>
              </a:rPr>
              <a:t>2</a:t>
            </a:r>
            <a:r>
              <a:rPr lang="en-US" sz="4400" b="1" dirty="0" smtClean="0">
                <a:solidFill>
                  <a:schemeClr val="tx2"/>
                </a:solidFill>
              </a:rPr>
              <a:t> – 12a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8" name="Curved Up Arrow 7"/>
          <p:cNvSpPr/>
          <p:nvPr/>
        </p:nvSpPr>
        <p:spPr>
          <a:xfrm>
            <a:off x="2895599" y="3200400"/>
            <a:ext cx="875253" cy="514367"/>
          </a:xfrm>
          <a:prstGeom prst="curved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Up Arrow 8"/>
          <p:cNvSpPr/>
          <p:nvPr/>
        </p:nvSpPr>
        <p:spPr>
          <a:xfrm>
            <a:off x="2863250" y="3219433"/>
            <a:ext cx="1632550" cy="514367"/>
          </a:xfrm>
          <a:prstGeom prst="curved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599" y="4579439"/>
            <a:ext cx="2422458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–12a + 16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41479" y="3810000"/>
            <a:ext cx="1327749" cy="1535437"/>
          </a:xfrm>
          <a:prstGeom prst="rect">
            <a:avLst/>
          </a:prstGeom>
          <a:solidFill>
            <a:srgbClr val="C00000">
              <a:alpha val="52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03193" y="5566525"/>
            <a:ext cx="3735318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9a</a:t>
            </a:r>
            <a:r>
              <a:rPr lang="en-US" sz="4800" b="1" baseline="30000" dirty="0" smtClean="0"/>
              <a:t>2</a:t>
            </a:r>
            <a:r>
              <a:rPr lang="en-US" sz="4800" b="1" dirty="0" smtClean="0"/>
              <a:t> – 24a + 16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1707999"/>
            <a:ext cx="4003275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Write the binomial </a:t>
            </a:r>
            <a:r>
              <a:rPr lang="en-US" sz="2800" b="1" dirty="0" smtClean="0">
                <a:solidFill>
                  <a:srgbClr val="FF0000"/>
                </a:solidFill>
              </a:rPr>
              <a:t>twice</a:t>
            </a:r>
            <a:r>
              <a:rPr lang="en-US" sz="2800" b="1" dirty="0" smtClean="0"/>
              <a:t>!</a:t>
            </a:r>
            <a:endParaRPr lang="en-US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573" y="2573102"/>
            <a:ext cx="3781724" cy="6463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 flipH="1">
            <a:off x="3313652" y="1664699"/>
            <a:ext cx="457200" cy="392702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03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#6 (Factoring)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7347"/>
          <a:stretch/>
        </p:blipFill>
        <p:spPr>
          <a:xfrm>
            <a:off x="457199" y="1143000"/>
            <a:ext cx="7670035" cy="121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2263254"/>
            <a:ext cx="41200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x</a:t>
            </a:r>
            <a:r>
              <a:rPr lang="en-US" sz="4400" b="1" dirty="0" err="1" smtClean="0">
                <a:solidFill>
                  <a:srgbClr val="FF0000"/>
                </a:solidFill>
              </a:rPr>
              <a:t>y</a:t>
            </a:r>
            <a:r>
              <a:rPr lang="en-US" sz="4400" b="1" dirty="0" smtClean="0">
                <a:solidFill>
                  <a:srgbClr val="FF0000"/>
                </a:solidFill>
              </a:rPr>
              <a:t> + 6x  </a:t>
            </a:r>
            <a:r>
              <a:rPr lang="en-US" sz="4400" b="1" dirty="0" smtClean="0">
                <a:solidFill>
                  <a:schemeClr val="tx2"/>
                </a:solidFill>
              </a:rPr>
              <a:t>– 3y – 18</a:t>
            </a:r>
            <a:endParaRPr lang="en-US" sz="4400" b="1" dirty="0">
              <a:solidFill>
                <a:schemeClr val="tx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76600" y="2133600"/>
            <a:ext cx="0" cy="136870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95399" y="3162348"/>
            <a:ext cx="18870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GCF = x</a:t>
            </a:r>
          </a:p>
          <a:p>
            <a:r>
              <a:rPr lang="en-US" sz="4400" b="1" dirty="0"/>
              <a:t>x</a:t>
            </a:r>
            <a:r>
              <a:rPr lang="en-US" sz="4400" b="1" dirty="0" smtClean="0"/>
              <a:t>(</a:t>
            </a:r>
            <a:r>
              <a:rPr lang="en-US" sz="4400" b="1" dirty="0" smtClean="0">
                <a:solidFill>
                  <a:srgbClr val="FF0000"/>
                </a:solidFill>
              </a:rPr>
              <a:t>y + 6</a:t>
            </a:r>
            <a:r>
              <a:rPr lang="en-US" sz="4400" b="1" dirty="0" smtClean="0"/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81909" y="3230562"/>
            <a:ext cx="20970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GCF = </a:t>
            </a:r>
            <a:r>
              <a:rPr lang="en-US" sz="4400" dirty="0" smtClean="0"/>
              <a:t>-3</a:t>
            </a:r>
            <a:endParaRPr lang="en-US" sz="4400" dirty="0"/>
          </a:p>
          <a:p>
            <a:r>
              <a:rPr lang="en-US" sz="4400" b="1" dirty="0" smtClean="0"/>
              <a:t>-3(</a:t>
            </a:r>
            <a:r>
              <a:rPr lang="en-US" sz="4400" b="1" dirty="0" smtClean="0">
                <a:solidFill>
                  <a:schemeClr val="tx2"/>
                </a:solidFill>
              </a:rPr>
              <a:t>y + 6</a:t>
            </a:r>
            <a:r>
              <a:rPr lang="en-US" sz="4400" b="1" dirty="0" smtClean="0"/>
              <a:t>)</a:t>
            </a:r>
          </a:p>
        </p:txBody>
      </p:sp>
      <p:sp>
        <p:nvSpPr>
          <p:cNvPr id="13" name="Oval 12"/>
          <p:cNvSpPr/>
          <p:nvPr/>
        </p:nvSpPr>
        <p:spPr>
          <a:xfrm>
            <a:off x="1676401" y="3778017"/>
            <a:ext cx="1506054" cy="899095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959245" y="3853392"/>
            <a:ext cx="1506054" cy="899095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15743" y="4969499"/>
            <a:ext cx="1627369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(y + 6)</a:t>
            </a:r>
          </a:p>
        </p:txBody>
      </p:sp>
      <p:sp>
        <p:nvSpPr>
          <p:cNvPr id="16" name="Oval 15"/>
          <p:cNvSpPr/>
          <p:nvPr/>
        </p:nvSpPr>
        <p:spPr>
          <a:xfrm>
            <a:off x="1201252" y="3778017"/>
            <a:ext cx="551347" cy="899095"/>
          </a:xfrm>
          <a:prstGeom prst="ellipse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86209" y="3878311"/>
            <a:ext cx="551347" cy="899095"/>
          </a:xfrm>
          <a:prstGeom prst="ellipse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910335" y="4952275"/>
            <a:ext cx="1619354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(x – 3)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59377" y="5827251"/>
            <a:ext cx="3062057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(y + 6)(x – 3)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147" y="5939894"/>
            <a:ext cx="3079653" cy="65679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1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61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#44 (Exponents)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334368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2441100"/>
            <a:ext cx="676223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1) </a:t>
            </a:r>
            <a:r>
              <a:rPr lang="en-US" sz="3600" dirty="0" smtClean="0"/>
              <a:t>Remember property: </a:t>
            </a:r>
            <a:r>
              <a:rPr lang="en-US" sz="3600" b="1" dirty="0" smtClean="0"/>
              <a:t>(</a:t>
            </a:r>
            <a:r>
              <a:rPr lang="en-US" sz="3600" dirty="0" err="1" smtClean="0"/>
              <a:t>x</a:t>
            </a:r>
            <a:r>
              <a:rPr lang="en-US" sz="3600" b="1" baseline="30000" dirty="0" err="1" smtClean="0">
                <a:solidFill>
                  <a:srgbClr val="FF0000"/>
                </a:solidFill>
              </a:rPr>
              <a:t>m</a:t>
            </a:r>
            <a:r>
              <a:rPr lang="en-US" sz="3600" b="1" dirty="0" smtClean="0"/>
              <a:t>)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n</a:t>
            </a:r>
            <a:r>
              <a:rPr lang="en-US" sz="3600" dirty="0" smtClean="0"/>
              <a:t> = </a:t>
            </a:r>
            <a:r>
              <a:rPr lang="en-US" sz="3600" dirty="0" err="1" smtClean="0"/>
              <a:t>x</a:t>
            </a:r>
            <a:r>
              <a:rPr lang="en-US" sz="3600" b="1" baseline="30000" dirty="0" err="1" smtClean="0">
                <a:solidFill>
                  <a:srgbClr val="FF0000"/>
                </a:solidFill>
              </a:rPr>
              <a:t>mn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80" y="3087431"/>
            <a:ext cx="7567328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EXAMPLE: </a:t>
            </a:r>
            <a:r>
              <a:rPr lang="en-US" sz="3600" dirty="0" smtClean="0"/>
              <a:t>(x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5</a:t>
            </a:r>
            <a:r>
              <a:rPr lang="en-US" sz="3600" dirty="0" smtClean="0"/>
              <a:t>)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600" dirty="0" smtClean="0"/>
              <a:t> = x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10</a:t>
            </a:r>
            <a:r>
              <a:rPr lang="en-US" sz="3600" dirty="0" smtClean="0"/>
              <a:t> </a:t>
            </a:r>
          </a:p>
          <a:p>
            <a:r>
              <a:rPr lang="en-US" sz="2000" dirty="0" smtClean="0"/>
              <a:t>(For exponents to exponents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MULITPLY</a:t>
            </a:r>
            <a:r>
              <a:rPr lang="en-US" sz="2000" dirty="0" smtClean="0">
                <a:sym typeface="Wingdings" panose="05000000000000000000" pitchFamily="2" charset="2"/>
              </a:rPr>
              <a:t> exponents for like variables)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023811"/>
            <a:ext cx="899579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2</a:t>
            </a:r>
            <a:r>
              <a:rPr lang="en-US" sz="3600" b="1" dirty="0" smtClean="0"/>
              <a:t>) </a:t>
            </a:r>
            <a:r>
              <a:rPr lang="en-US" sz="3600" dirty="0" smtClean="0"/>
              <a:t>For coefficients, raise to exponent like usual!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771726"/>
            <a:ext cx="21499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(</a:t>
            </a:r>
            <a:r>
              <a:rPr lang="en-US" sz="4400" b="1" dirty="0" smtClean="0"/>
              <a:t>-3</a:t>
            </a:r>
            <a:r>
              <a:rPr lang="en-US" sz="4400" b="1" dirty="0" smtClean="0">
                <a:solidFill>
                  <a:schemeClr val="tx2"/>
                </a:solidFill>
              </a:rPr>
              <a:t>a</a:t>
            </a:r>
            <a:r>
              <a:rPr lang="en-US" sz="4400" b="1" baseline="30000" dirty="0" smtClean="0">
                <a:solidFill>
                  <a:srgbClr val="C00000"/>
                </a:solidFill>
              </a:rPr>
              <a:t>6</a:t>
            </a:r>
            <a:r>
              <a:rPr lang="en-US" sz="4400" b="1" dirty="0" smtClean="0">
                <a:solidFill>
                  <a:schemeClr val="tx2"/>
                </a:solidFill>
              </a:rPr>
              <a:t>b</a:t>
            </a:r>
            <a:r>
              <a:rPr lang="en-US" sz="4400" b="1" baseline="30000" dirty="0" smtClean="0">
                <a:solidFill>
                  <a:srgbClr val="C00000"/>
                </a:solidFill>
              </a:rPr>
              <a:t>4</a:t>
            </a:r>
            <a:r>
              <a:rPr lang="en-US" sz="4400" b="1" dirty="0" smtClean="0">
                <a:solidFill>
                  <a:schemeClr val="tx2"/>
                </a:solidFill>
              </a:rPr>
              <a:t>)</a:t>
            </a:r>
            <a:r>
              <a:rPr lang="en-US" sz="4400" b="1" baseline="30000" dirty="0">
                <a:solidFill>
                  <a:srgbClr val="C00000"/>
                </a:solidFill>
              </a:rPr>
              <a:t>3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0356" y="4771726"/>
            <a:ext cx="2896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=(-3)</a:t>
            </a:r>
            <a:r>
              <a:rPr lang="en-US" sz="4400" b="1" baseline="30000" dirty="0"/>
              <a:t>3</a:t>
            </a:r>
            <a:r>
              <a:rPr lang="en-US" sz="4400" b="1" baseline="30000" dirty="0" smtClean="0"/>
              <a:t> </a:t>
            </a:r>
            <a:r>
              <a:rPr lang="en-US" sz="4400" b="1" dirty="0" smtClean="0">
                <a:solidFill>
                  <a:schemeClr val="tx2"/>
                </a:solidFill>
              </a:rPr>
              <a:t>a</a:t>
            </a:r>
            <a:r>
              <a:rPr lang="en-US" sz="4400" b="1" baseline="30000" dirty="0" smtClean="0">
                <a:solidFill>
                  <a:srgbClr val="C00000"/>
                </a:solidFill>
              </a:rPr>
              <a:t>18</a:t>
            </a:r>
            <a:r>
              <a:rPr lang="en-US" sz="4400" b="1" dirty="0">
                <a:solidFill>
                  <a:schemeClr val="tx2"/>
                </a:solidFill>
              </a:rPr>
              <a:t>b</a:t>
            </a:r>
            <a:r>
              <a:rPr lang="en-US" sz="4400" b="1" baseline="30000" dirty="0" smtClean="0">
                <a:solidFill>
                  <a:srgbClr val="C00000"/>
                </a:solidFill>
              </a:rPr>
              <a:t>12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4713758"/>
            <a:ext cx="3029997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= –27</a:t>
            </a:r>
            <a:r>
              <a:rPr lang="en-US" sz="4800" b="1" dirty="0" smtClean="0">
                <a:solidFill>
                  <a:schemeClr val="tx2"/>
                </a:solidFill>
              </a:rPr>
              <a:t>a</a:t>
            </a:r>
            <a:r>
              <a:rPr lang="en-US" sz="4800" b="1" baseline="30000" dirty="0" smtClean="0">
                <a:solidFill>
                  <a:schemeClr val="tx2"/>
                </a:solidFill>
              </a:rPr>
              <a:t>18</a:t>
            </a:r>
            <a:r>
              <a:rPr lang="en-US" sz="4800" b="1" dirty="0">
                <a:solidFill>
                  <a:schemeClr val="tx2"/>
                </a:solidFill>
              </a:rPr>
              <a:t>b</a:t>
            </a:r>
            <a:r>
              <a:rPr lang="en-US" sz="4800" b="1" baseline="30000" dirty="0" smtClean="0">
                <a:solidFill>
                  <a:schemeClr val="tx2"/>
                </a:solidFill>
              </a:rPr>
              <a:t>12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29" y="5838243"/>
            <a:ext cx="8941367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Check: </a:t>
            </a:r>
            <a:r>
              <a:rPr lang="en-US" sz="4000" dirty="0" smtClean="0"/>
              <a:t>(</a:t>
            </a:r>
            <a:r>
              <a:rPr lang="en-US" sz="4000" b="1" dirty="0" smtClean="0"/>
              <a:t>-3</a:t>
            </a:r>
            <a:r>
              <a:rPr lang="en-US" sz="4000" b="1" dirty="0" smtClean="0">
                <a:solidFill>
                  <a:srgbClr val="C00000"/>
                </a:solidFill>
              </a:rPr>
              <a:t>a</a:t>
            </a:r>
            <a:r>
              <a:rPr lang="en-US" sz="4000" b="1" baseline="30000" dirty="0" smtClean="0">
                <a:solidFill>
                  <a:srgbClr val="C00000"/>
                </a:solidFill>
              </a:rPr>
              <a:t>6</a:t>
            </a:r>
            <a:r>
              <a:rPr lang="en-US" sz="4000" b="1" dirty="0" smtClean="0">
                <a:solidFill>
                  <a:schemeClr val="tx2"/>
                </a:solidFill>
              </a:rPr>
              <a:t>b</a:t>
            </a:r>
            <a:r>
              <a:rPr lang="en-US" sz="4000" b="1" baseline="30000" dirty="0" smtClean="0">
                <a:solidFill>
                  <a:schemeClr val="tx2"/>
                </a:solidFill>
              </a:rPr>
              <a:t>4</a:t>
            </a:r>
            <a:r>
              <a:rPr lang="en-US" sz="4000" dirty="0" smtClean="0"/>
              <a:t>)(</a:t>
            </a:r>
            <a:r>
              <a:rPr lang="en-US" sz="4000" b="1" dirty="0" smtClean="0"/>
              <a:t>-3</a:t>
            </a:r>
            <a:r>
              <a:rPr lang="en-US" sz="4000" b="1" dirty="0" smtClean="0">
                <a:solidFill>
                  <a:srgbClr val="C00000"/>
                </a:solidFill>
              </a:rPr>
              <a:t>a</a:t>
            </a:r>
            <a:r>
              <a:rPr lang="en-US" sz="4000" b="1" baseline="30000" dirty="0" smtClean="0">
                <a:solidFill>
                  <a:srgbClr val="C00000"/>
                </a:solidFill>
              </a:rPr>
              <a:t>6</a:t>
            </a:r>
            <a:r>
              <a:rPr lang="en-US" sz="4000" b="1" dirty="0" smtClean="0">
                <a:solidFill>
                  <a:schemeClr val="tx2"/>
                </a:solidFill>
              </a:rPr>
              <a:t>b</a:t>
            </a:r>
            <a:r>
              <a:rPr lang="en-US" sz="4000" b="1" baseline="30000" dirty="0" smtClean="0">
                <a:solidFill>
                  <a:schemeClr val="tx2"/>
                </a:solidFill>
              </a:rPr>
              <a:t>4</a:t>
            </a:r>
            <a:r>
              <a:rPr lang="en-US" sz="4000" dirty="0" smtClean="0"/>
              <a:t>)(</a:t>
            </a:r>
            <a:r>
              <a:rPr lang="en-US" sz="4000" b="1" dirty="0" smtClean="0"/>
              <a:t>-3</a:t>
            </a:r>
            <a:r>
              <a:rPr lang="en-US" sz="4000" b="1" dirty="0" smtClean="0">
                <a:solidFill>
                  <a:srgbClr val="C00000"/>
                </a:solidFill>
              </a:rPr>
              <a:t>a</a:t>
            </a:r>
            <a:r>
              <a:rPr lang="en-US" sz="4000" b="1" baseline="30000" dirty="0" smtClean="0">
                <a:solidFill>
                  <a:srgbClr val="C00000"/>
                </a:solidFill>
              </a:rPr>
              <a:t>6</a:t>
            </a:r>
            <a:r>
              <a:rPr lang="en-US" sz="4000" b="1" dirty="0" smtClean="0">
                <a:solidFill>
                  <a:schemeClr val="tx2"/>
                </a:solidFill>
              </a:rPr>
              <a:t>b</a:t>
            </a:r>
            <a:r>
              <a:rPr lang="en-US" sz="4000" b="1" baseline="30000" dirty="0" smtClean="0">
                <a:solidFill>
                  <a:schemeClr val="tx2"/>
                </a:solidFill>
              </a:rPr>
              <a:t>4</a:t>
            </a:r>
            <a:r>
              <a:rPr lang="en-US" sz="4000" dirty="0" smtClean="0"/>
              <a:t>) </a:t>
            </a:r>
            <a:r>
              <a:rPr lang="en-US" sz="4000" b="1" dirty="0" smtClean="0"/>
              <a:t>= –27</a:t>
            </a:r>
            <a:r>
              <a:rPr lang="en-US" sz="4000" b="1" dirty="0" smtClean="0">
                <a:solidFill>
                  <a:srgbClr val="C00000"/>
                </a:solidFill>
              </a:rPr>
              <a:t>a</a:t>
            </a:r>
            <a:r>
              <a:rPr lang="en-US" sz="4000" b="1" baseline="30000" dirty="0" smtClean="0">
                <a:solidFill>
                  <a:srgbClr val="C00000"/>
                </a:solidFill>
              </a:rPr>
              <a:t>18</a:t>
            </a:r>
            <a:r>
              <a:rPr lang="en-US" sz="4000" b="1" dirty="0" smtClean="0">
                <a:solidFill>
                  <a:schemeClr val="tx2"/>
                </a:solidFill>
              </a:rPr>
              <a:t>b</a:t>
            </a:r>
            <a:r>
              <a:rPr lang="en-US" sz="4000" b="1" baseline="30000" dirty="0" smtClean="0">
                <a:solidFill>
                  <a:schemeClr val="tx2"/>
                </a:solidFill>
              </a:rPr>
              <a:t>12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11" name="Curved Down Arrow 10"/>
          <p:cNvSpPr/>
          <p:nvPr/>
        </p:nvSpPr>
        <p:spPr>
          <a:xfrm flipH="1">
            <a:off x="1219200" y="4562764"/>
            <a:ext cx="990600" cy="301987"/>
          </a:xfrm>
          <a:prstGeom prst="curved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 flipH="1">
            <a:off x="1714499" y="4588318"/>
            <a:ext cx="489857" cy="301987"/>
          </a:xfrm>
          <a:prstGeom prst="curved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01" y="1366930"/>
            <a:ext cx="2918213" cy="69047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9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#45 (Polynomials)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219200"/>
            <a:ext cx="7006861" cy="137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573101"/>
            <a:ext cx="3313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(</a:t>
            </a:r>
            <a:r>
              <a:rPr lang="en-US" sz="3600" b="1" dirty="0" smtClean="0">
                <a:solidFill>
                  <a:schemeClr val="tx2"/>
                </a:solidFill>
              </a:rPr>
              <a:t>3m </a:t>
            </a:r>
            <a:r>
              <a:rPr lang="en-US" sz="3600" b="1" dirty="0">
                <a:solidFill>
                  <a:srgbClr val="FF0000"/>
                </a:solidFill>
              </a:rPr>
              <a:t>+</a:t>
            </a:r>
            <a:r>
              <a:rPr lang="en-US" sz="3600" b="1" dirty="0" smtClean="0">
                <a:solidFill>
                  <a:srgbClr val="FF0000"/>
                </a:solidFill>
              </a:rPr>
              <a:t> 1</a:t>
            </a:r>
            <a:r>
              <a:rPr lang="en-US" sz="3600" dirty="0" smtClean="0"/>
              <a:t>)</a:t>
            </a:r>
            <a:r>
              <a:rPr lang="en-US" sz="3600" b="1" dirty="0" smtClean="0"/>
              <a:t>(3m + 1)</a:t>
            </a:r>
            <a:endParaRPr lang="en-US" sz="3600" b="1" dirty="0"/>
          </a:p>
        </p:txBody>
      </p:sp>
      <p:sp>
        <p:nvSpPr>
          <p:cNvPr id="5" name="Curved Down Arrow 4"/>
          <p:cNvSpPr/>
          <p:nvPr/>
        </p:nvSpPr>
        <p:spPr>
          <a:xfrm>
            <a:off x="2057402" y="2285999"/>
            <a:ext cx="1752600" cy="457200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2024744" y="2285999"/>
            <a:ext cx="2547258" cy="457200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0795" y="3809999"/>
            <a:ext cx="2400016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9m</a:t>
            </a:r>
            <a:r>
              <a:rPr lang="en-US" sz="4400" b="1" baseline="30000" dirty="0" smtClean="0">
                <a:solidFill>
                  <a:schemeClr val="tx2"/>
                </a:solidFill>
              </a:rPr>
              <a:t>2</a:t>
            </a:r>
            <a:r>
              <a:rPr lang="en-US" sz="4400" b="1" dirty="0" smtClean="0">
                <a:solidFill>
                  <a:schemeClr val="tx2"/>
                </a:solidFill>
              </a:rPr>
              <a:t> + 3m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8" name="Curved Up Arrow 7"/>
          <p:cNvSpPr/>
          <p:nvPr/>
        </p:nvSpPr>
        <p:spPr>
          <a:xfrm>
            <a:off x="2743201" y="3219432"/>
            <a:ext cx="1066801" cy="514367"/>
          </a:xfrm>
          <a:prstGeom prst="curved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Up Arrow 8"/>
          <p:cNvSpPr/>
          <p:nvPr/>
        </p:nvSpPr>
        <p:spPr>
          <a:xfrm>
            <a:off x="2710852" y="3219432"/>
            <a:ext cx="1861150" cy="514367"/>
          </a:xfrm>
          <a:prstGeom prst="curved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0562" y="4543338"/>
            <a:ext cx="2159566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+ 3m + 1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45575" y="3811721"/>
            <a:ext cx="1327749" cy="1535437"/>
          </a:xfrm>
          <a:prstGeom prst="rect">
            <a:avLst/>
          </a:prstGeom>
          <a:solidFill>
            <a:srgbClr val="C00000">
              <a:alpha val="52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50795" y="5566524"/>
            <a:ext cx="350128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9m</a:t>
            </a:r>
            <a:r>
              <a:rPr lang="en-US" sz="4800" b="1" baseline="30000" dirty="0" smtClean="0"/>
              <a:t>2</a:t>
            </a:r>
            <a:r>
              <a:rPr lang="en-US" sz="4800" b="1" dirty="0" smtClean="0"/>
              <a:t> + 6m + 1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1707999"/>
            <a:ext cx="4003275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Write the binomial </a:t>
            </a:r>
            <a:r>
              <a:rPr lang="en-US" sz="2800" b="1" dirty="0" smtClean="0">
                <a:solidFill>
                  <a:srgbClr val="FF0000"/>
                </a:solidFill>
              </a:rPr>
              <a:t>twice</a:t>
            </a:r>
            <a:r>
              <a:rPr lang="en-US" sz="2800" b="1" dirty="0" smtClean="0"/>
              <a:t>!</a:t>
            </a:r>
            <a:endParaRPr lang="en-US" sz="2800" b="1" dirty="0"/>
          </a:p>
        </p:txBody>
      </p:sp>
      <p:sp>
        <p:nvSpPr>
          <p:cNvPr id="15" name="Oval 14"/>
          <p:cNvSpPr/>
          <p:nvPr/>
        </p:nvSpPr>
        <p:spPr>
          <a:xfrm flipH="1">
            <a:off x="3205998" y="1741304"/>
            <a:ext cx="457200" cy="392702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/>
          <a:stretch/>
        </p:blipFill>
        <p:spPr bwMode="auto">
          <a:xfrm>
            <a:off x="4876800" y="2268301"/>
            <a:ext cx="4153872" cy="609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40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Simplifying Square Roots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05278" y="1295400"/>
            <a:ext cx="7240445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Know your perfect squares!</a:t>
            </a:r>
          </a:p>
          <a:p>
            <a:pPr algn="ctr"/>
            <a:r>
              <a:rPr lang="en-US" sz="3200" b="1" i="1" dirty="0" smtClean="0"/>
              <a:t>We will factor our biggest perfect square!</a:t>
            </a:r>
            <a:endParaRPr lang="en-US" sz="3200" i="1" dirty="0"/>
          </a:p>
        </p:txBody>
      </p:sp>
      <p:pic>
        <p:nvPicPr>
          <p:cNvPr id="5" name="Picture 6" descr="Image result for perfect square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2590800"/>
            <a:ext cx="5540829" cy="415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57800" y="2612571"/>
            <a:ext cx="3740576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For variable, </a:t>
            </a:r>
          </a:p>
          <a:p>
            <a:pPr algn="ctr"/>
            <a:r>
              <a:rPr lang="en-US" sz="3200" b="1" dirty="0" smtClean="0"/>
              <a:t>divide exponent by</a:t>
            </a:r>
            <a:r>
              <a:rPr lang="en-US" sz="3200" b="1" dirty="0" smtClean="0">
                <a:solidFill>
                  <a:srgbClr val="C00000"/>
                </a:solidFill>
              </a:rPr>
              <a:t> 2</a:t>
            </a:r>
            <a:endParaRPr lang="en-US" sz="32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10770" y="3703337"/>
                <a:ext cx="2477601" cy="301242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600" b="1" dirty="0" smtClean="0"/>
                  <a:t>EXAMPLES: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600" b="1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6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</m:e>
                      </m:rad>
                      <m:r>
                        <a:rPr lang="en-US" sz="2600" b="1" i="1"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𝟏𝟎</m:t>
                              </m:r>
                            </m:sup>
                          </m:sSup>
                        </m:e>
                      </m:rad>
                      <m:r>
                        <a:rPr lang="en-US" sz="2600" b="1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en-US" sz="2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𝟖𝟖</m:t>
                              </m:r>
                            </m:sup>
                          </m:sSup>
                        </m:e>
                      </m:rad>
                      <m:r>
                        <a:rPr lang="en-US" sz="2600" b="1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𝟒𝟒</m:t>
                          </m:r>
                        </m:sup>
                      </m:sSup>
                    </m:oMath>
                  </m:oMathPara>
                </a14:m>
                <a:endParaRPr lang="en-US" sz="2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𝟏𝟎𝟎</m:t>
                              </m:r>
                            </m:sup>
                          </m:sSup>
                        </m:e>
                      </m:rad>
                      <m:r>
                        <a:rPr lang="en-US" sz="2600" b="1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𝟓𝟎</m:t>
                          </m:r>
                        </m:sup>
                      </m:sSup>
                    </m:oMath>
                  </m:oMathPara>
                </a14:m>
                <a:endParaRPr lang="en-US" sz="2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770" y="3703337"/>
                <a:ext cx="2477601" cy="3012428"/>
              </a:xfrm>
              <a:prstGeom prst="rect">
                <a:avLst/>
              </a:prstGeom>
              <a:blipFill rotWithShape="1">
                <a:blip r:embed="rId3"/>
                <a:stretch>
                  <a:fillRect l="-4187" t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21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Problem #46 (Square Roots/Radicals)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1284514"/>
            <a:ext cx="891914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915886" y="2398677"/>
            <a:ext cx="990600" cy="560457"/>
            <a:chOff x="457200" y="5002143"/>
            <a:chExt cx="990600" cy="560457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457200" y="5002143"/>
              <a:ext cx="457200" cy="54957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930040" y="5002143"/>
              <a:ext cx="517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27810" y="2937362"/>
                <a:ext cx="2363980" cy="6723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𝟏𝟔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</m:ra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810" y="2937362"/>
                <a:ext cx="2363980" cy="6723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 flipH="1">
            <a:off x="1027810" y="2880810"/>
            <a:ext cx="1360916" cy="852990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43706" y="4397722"/>
            <a:ext cx="779381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4x</a:t>
            </a:r>
            <a:endParaRPr lang="en-US" sz="4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09800" y="4465497"/>
                <a:ext cx="1183144" cy="76322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sz="3600" b="1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</m:rad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465497"/>
                <a:ext cx="1183144" cy="76322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78391" y="5257800"/>
                <a:ext cx="2113399" cy="986745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smtClean="0"/>
                  <a:t>4x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 smtClean="0">
                            <a:latin typeface="Cambria Math"/>
                          </a:rPr>
                          <m:t>𝟑</m:t>
                        </m:r>
                        <m:r>
                          <a:rPr lang="en-US" sz="4800" b="1" i="1" smtClean="0">
                            <a:latin typeface="Cambria Math"/>
                          </a:rPr>
                          <m:t>𝒚</m:t>
                        </m:r>
                      </m:e>
                    </m:rad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391" y="5257800"/>
                <a:ext cx="2113399" cy="986745"/>
              </a:xfrm>
              <a:prstGeom prst="rect">
                <a:avLst/>
              </a:prstGeom>
              <a:blipFill rotWithShape="1">
                <a:blip r:embed="rId7"/>
                <a:stretch>
                  <a:fillRect l="-12216" b="-25749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002" y="5257800"/>
            <a:ext cx="2774260" cy="8286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6" descr="Image result for perfect square tabl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09" b="42660"/>
          <a:stretch/>
        </p:blipFill>
        <p:spPr bwMode="auto">
          <a:xfrm>
            <a:off x="3657600" y="2081526"/>
            <a:ext cx="2625835" cy="23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 flipH="1">
            <a:off x="4724400" y="3886200"/>
            <a:ext cx="1360916" cy="579297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612835" y="1994355"/>
                <a:ext cx="1485728" cy="59644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600" b="1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835" y="1994355"/>
                <a:ext cx="1485728" cy="59644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Down Arrow 19"/>
          <p:cNvSpPr/>
          <p:nvPr/>
        </p:nvSpPr>
        <p:spPr>
          <a:xfrm>
            <a:off x="2431075" y="3720908"/>
            <a:ext cx="993110" cy="63334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Down Arrow 21"/>
          <p:cNvSpPr/>
          <p:nvPr/>
        </p:nvSpPr>
        <p:spPr>
          <a:xfrm>
            <a:off x="1343706" y="3762881"/>
            <a:ext cx="832810" cy="57847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544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1" grpId="0" animBg="1"/>
      <p:bldP spid="14" grpId="0" animBg="1"/>
      <p:bldP spid="13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Problem #47 (Square Roots/Radicals)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" r="1770" b="62529"/>
          <a:stretch/>
        </p:blipFill>
        <p:spPr bwMode="auto">
          <a:xfrm>
            <a:off x="130628" y="1284515"/>
            <a:ext cx="8926285" cy="50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2209800" cy="80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957254" y="2519970"/>
            <a:ext cx="990600" cy="560457"/>
            <a:chOff x="457200" y="5002143"/>
            <a:chExt cx="990600" cy="560457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457200" y="5002143"/>
              <a:ext cx="457200" cy="54957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930040" y="5002143"/>
              <a:ext cx="517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12822" y="3058655"/>
                <a:ext cx="2118336" cy="63517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𝟑𝟔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822" y="3058655"/>
                <a:ext cx="2118336" cy="63517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 flipH="1">
            <a:off x="1330645" y="3036884"/>
            <a:ext cx="1360916" cy="852990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67563" y="4446524"/>
            <a:ext cx="779381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b="1" dirty="0"/>
              <a:t>6</a:t>
            </a:r>
            <a:r>
              <a:rPr lang="en-US" sz="4800" b="1" dirty="0" smtClean="0"/>
              <a:t>x</a:t>
            </a:r>
            <a:endParaRPr lang="en-US" sz="4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63356" y="4529901"/>
                <a:ext cx="867802" cy="71167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356" y="4529901"/>
                <a:ext cx="867802" cy="7116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84189" y="5379093"/>
                <a:ext cx="1691810" cy="900439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/>
                  <a:t>6</a:t>
                </a:r>
                <a:r>
                  <a:rPr lang="en-US" sz="4800" b="1" dirty="0" smtClean="0"/>
                  <a:t>x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 smtClean="0"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189" y="5379093"/>
                <a:ext cx="1691810" cy="900439"/>
              </a:xfrm>
              <a:prstGeom prst="rect">
                <a:avLst/>
              </a:prstGeom>
              <a:blipFill rotWithShape="1">
                <a:blip r:embed="rId8"/>
                <a:stretch>
                  <a:fillRect l="-15194" t="-4545" b="-32468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6" descr="Image result for perfect square tabl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09" b="23603"/>
          <a:stretch/>
        </p:blipFill>
        <p:spPr bwMode="auto">
          <a:xfrm>
            <a:off x="3698968" y="1905000"/>
            <a:ext cx="2625835" cy="317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 flipH="1">
            <a:off x="4765768" y="4586789"/>
            <a:ext cx="1360916" cy="586609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654203" y="2115648"/>
                <a:ext cx="1485728" cy="59644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600" b="1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203" y="2115648"/>
                <a:ext cx="1485728" cy="59644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Down Arrow 16"/>
          <p:cNvSpPr/>
          <p:nvPr/>
        </p:nvSpPr>
        <p:spPr>
          <a:xfrm>
            <a:off x="2475205" y="3750649"/>
            <a:ext cx="967470" cy="69587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7" y="5517544"/>
            <a:ext cx="2788183" cy="7619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0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Problem #48 (Square Roots/Radicals)</a:t>
            </a:r>
            <a:endParaRPr lang="en-U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" y="1295400"/>
            <a:ext cx="85820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810772" y="2292577"/>
            <a:ext cx="990600" cy="560457"/>
            <a:chOff x="457200" y="5002143"/>
            <a:chExt cx="990600" cy="560457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457200" y="5002143"/>
              <a:ext cx="457200" cy="54957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930040" y="5002143"/>
              <a:ext cx="517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21229" y="2853034"/>
                <a:ext cx="2267416" cy="63517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𝟒𝟗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𝟏𝟐</m:t>
                              </m:r>
                            </m:sup>
                          </m:sSup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229" y="2853034"/>
                <a:ext cx="2267416" cy="63517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 flipH="1">
            <a:off x="1209436" y="2754595"/>
            <a:ext cx="1360916" cy="852990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08905" y="4266837"/>
            <a:ext cx="987771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7x</a:t>
            </a:r>
            <a:r>
              <a:rPr lang="en-US" sz="4800" b="1" baseline="30000" dirty="0" smtClean="0"/>
              <a:t>6</a:t>
            </a:r>
            <a:endParaRPr lang="en-US" sz="4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35147" y="4441308"/>
                <a:ext cx="858184" cy="65652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147" y="4441308"/>
                <a:ext cx="858184" cy="65652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53789" y="5262498"/>
                <a:ext cx="1885773" cy="844398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smtClean="0"/>
                  <a:t>7x</a:t>
                </a:r>
                <a:r>
                  <a:rPr lang="en-US" sz="4800" b="1" baseline="30000" dirty="0" smtClean="0"/>
                  <a:t>6</a:t>
                </a:r>
                <a:r>
                  <a:rPr lang="en-US" sz="4800" b="1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 smtClean="0">
                            <a:latin typeface="Cambria Math"/>
                          </a:rPr>
                          <m:t>𝒙</m:t>
                        </m:r>
                      </m:e>
                    </m:rad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789" y="5262498"/>
                <a:ext cx="1885773" cy="844398"/>
              </a:xfrm>
              <a:prstGeom prst="rect">
                <a:avLst/>
              </a:prstGeom>
              <a:blipFill rotWithShape="1">
                <a:blip r:embed="rId7"/>
                <a:stretch>
                  <a:fillRect l="-13333" t="-11034" b="-34483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6" descr="Image result for perfect square tabl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09" b="11736"/>
          <a:stretch/>
        </p:blipFill>
        <p:spPr bwMode="auto">
          <a:xfrm>
            <a:off x="3657599" y="1873194"/>
            <a:ext cx="2625835" cy="366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 flipH="1">
            <a:off x="4702629" y="5105400"/>
            <a:ext cx="1360916" cy="579297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12835" y="1994355"/>
                <a:ext cx="1865061" cy="59644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6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600" b="1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en-US" sz="2600" b="1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835" y="1994355"/>
                <a:ext cx="1865061" cy="59644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Down Arrow 15"/>
          <p:cNvSpPr/>
          <p:nvPr/>
        </p:nvSpPr>
        <p:spPr>
          <a:xfrm>
            <a:off x="2526049" y="3607585"/>
            <a:ext cx="1131550" cy="75748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967" y="5783731"/>
            <a:ext cx="2427324" cy="64632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7017393" y="5037149"/>
            <a:ext cx="1227756" cy="919843"/>
            <a:chOff x="6917944" y="5680638"/>
            <a:chExt cx="1227756" cy="919843"/>
          </a:xfrm>
        </p:grpSpPr>
        <p:pic>
          <p:nvPicPr>
            <p:cNvPr id="20" name="Picture 2" descr="Image result for video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944" y="5680638"/>
              <a:ext cx="1227756" cy="919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6935052" y="5855894"/>
              <a:ext cx="1131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hlinkClick r:id="rId12"/>
                </a:rPr>
                <a:t>Live 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hlinkClick r:id="rId12"/>
                </a:rPr>
                <a:t>example!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235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Problem #49 (Square Roots/Radicals)</a:t>
            </a:r>
            <a:endParaRPr lang="en-U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44"/>
          <a:stretch/>
        </p:blipFill>
        <p:spPr bwMode="auto">
          <a:xfrm>
            <a:off x="280987" y="1295400"/>
            <a:ext cx="8582025" cy="42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16954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32313" y="2051266"/>
                <a:ext cx="1873462" cy="1259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0" i="1" smtClean="0">
                                <a:latin typeface="Cambria Math"/>
                              </a:rPr>
                              <m:t>32</m:t>
                            </m:r>
                            <m:sSup>
                              <m:sSupPr>
                                <m:ctrlP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4400" b="0" i="1" smtClean="0">
                                    <a:latin typeface="Cambria Math"/>
                                  </a:rPr>
                                  <m:t>5</m:t>
                                </m:r>
                              </m:sup>
                            </m:sSup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0" i="1" smtClean="0">
                                <a:latin typeface="Cambria Math"/>
                              </a:rPr>
                              <m:t>49</m:t>
                            </m:r>
                            <m:sSup>
                              <m:sSupPr>
                                <m:ctrlP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b="0" i="1" smtClean="0">
                                    <a:latin typeface="Cambria Math"/>
                                  </a:rPr>
                                  <m:t>8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313" y="2051266"/>
                <a:ext cx="1873462" cy="1259960"/>
              </a:xfrm>
              <a:prstGeom prst="rect">
                <a:avLst/>
              </a:prstGeom>
              <a:blipFill rotWithShape="1">
                <a:blip r:embed="rId6"/>
                <a:stretch>
                  <a:fillRect l="-1298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 flipH="1">
            <a:off x="3244859" y="2743200"/>
            <a:ext cx="1360916" cy="685800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6" descr="Image result for perfect square tabl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09" b="43989"/>
          <a:stretch/>
        </p:blipFill>
        <p:spPr bwMode="auto">
          <a:xfrm>
            <a:off x="5135881" y="1784831"/>
            <a:ext cx="2625835" cy="232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flipH="1">
            <a:off x="6135700" y="3643398"/>
            <a:ext cx="1360916" cy="579297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87193" y="4222695"/>
                <a:ext cx="1732013" cy="57797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</m:e>
                      </m:rad>
                      <m:r>
                        <a:rPr lang="en-US" sz="2600" b="1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600" b="1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193" y="4222695"/>
                <a:ext cx="1732013" cy="57797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2757" y="3086100"/>
                <a:ext cx="1683666" cy="1219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𝟑𝟐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/>
                                </a:rPr>
                                <m:t>𝟓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57" y="3086100"/>
                <a:ext cx="1683666" cy="121969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239561" y="4017845"/>
            <a:ext cx="990600" cy="560457"/>
            <a:chOff x="457200" y="5002143"/>
            <a:chExt cx="990600" cy="560457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457200" y="5002143"/>
              <a:ext cx="457200" cy="54957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930040" y="5002143"/>
              <a:ext cx="517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7054" y="4578302"/>
                <a:ext cx="2371996" cy="65242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𝟏𝟔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</m:ra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54" y="4578302"/>
                <a:ext cx="2371996" cy="65242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 flipH="1">
            <a:off x="627054" y="4511684"/>
            <a:ext cx="1360916" cy="852990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6277" y="5812098"/>
            <a:ext cx="997389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4y</a:t>
            </a:r>
            <a:r>
              <a:rPr lang="en-US" sz="4800" b="1" baseline="30000" dirty="0"/>
              <a:t>2</a:t>
            </a:r>
            <a:endParaRPr lang="en-US" sz="4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79575" y="5916064"/>
                <a:ext cx="1183144" cy="76322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3600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</m:rad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575" y="5916064"/>
                <a:ext cx="1183144" cy="76322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71519" y="1894521"/>
                <a:ext cx="1969835" cy="83779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/>
                  <a:t>4y</a:t>
                </a:r>
                <a:r>
                  <a:rPr lang="en-US" sz="4000" b="1" baseline="30000" dirty="0"/>
                  <a:t>2</a:t>
                </a:r>
                <a:r>
                  <a:rPr lang="en-US" sz="4000" b="1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4000" b="1" i="1" smtClean="0">
                            <a:latin typeface="Cambria Math"/>
                          </a:rPr>
                          <m:t>𝒚</m:t>
                        </m:r>
                      </m:e>
                    </m:rad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519" y="1894521"/>
                <a:ext cx="1969835" cy="837793"/>
              </a:xfrm>
              <a:prstGeom prst="rect">
                <a:avLst/>
              </a:prstGeom>
              <a:blipFill rotWithShape="1">
                <a:blip r:embed="rId12"/>
                <a:stretch>
                  <a:fillRect l="-10030" b="-23776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Down Arrow 19"/>
          <p:cNvSpPr/>
          <p:nvPr/>
        </p:nvSpPr>
        <p:spPr>
          <a:xfrm>
            <a:off x="2076523" y="5299591"/>
            <a:ext cx="922527" cy="570487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54065" y="5070655"/>
                <a:ext cx="2151423" cy="1413272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000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</m:rad>
                        </m:num>
                        <m:den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𝟕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065" y="5070655"/>
                <a:ext cx="2151423" cy="141327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71877"/>
            <a:ext cx="2371725" cy="121082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11061" y="2775857"/>
            <a:ext cx="110799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=7x</a:t>
            </a:r>
            <a:r>
              <a:rPr lang="en-US" sz="4000" b="1" baseline="30000" dirty="0"/>
              <a:t>4</a:t>
            </a:r>
            <a:endParaRPr lang="en-US" sz="4000" b="1" dirty="0"/>
          </a:p>
        </p:txBody>
      </p:sp>
      <p:sp>
        <p:nvSpPr>
          <p:cNvPr id="23" name="Rectangle 22"/>
          <p:cNvSpPr/>
          <p:nvPr/>
        </p:nvSpPr>
        <p:spPr>
          <a:xfrm>
            <a:off x="3243618" y="2008616"/>
            <a:ext cx="1327901" cy="723697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1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 animBg="1"/>
      <p:bldP spid="10" grpId="0" animBg="1"/>
      <p:bldP spid="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5" grpId="0" animBg="1"/>
      <p:bldP spid="7" grpId="0" animBg="1"/>
      <p:bldP spid="2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2573"/>
            <a:ext cx="7761716" cy="107748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Problem #50 (Square Roots/Radicals)</a:t>
            </a:r>
            <a:endParaRPr lang="en-US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1219200"/>
            <a:ext cx="9144000" cy="51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273147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51734" y="1696462"/>
                <a:ext cx="1143518" cy="711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𝟐𝟎</m:t>
                          </m:r>
                        </m:e>
                      </m:rad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734" y="1696462"/>
                <a:ext cx="1143518" cy="71167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556134" y="2315279"/>
            <a:ext cx="990600" cy="560457"/>
            <a:chOff x="457200" y="5002143"/>
            <a:chExt cx="990600" cy="560457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457200" y="5002143"/>
              <a:ext cx="457200" cy="54957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930040" y="5002143"/>
              <a:ext cx="517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82006" y="2883995"/>
                <a:ext cx="1493935" cy="58272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006" y="2883995"/>
                <a:ext cx="1493935" cy="58272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326241" y="3466719"/>
            <a:ext cx="497252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b="1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82049" y="3520739"/>
                <a:ext cx="867802" cy="72295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049" y="3520739"/>
                <a:ext cx="867802" cy="72295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6" descr="Image result for perfect square tabl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09" b="65601"/>
          <a:stretch/>
        </p:blipFill>
        <p:spPr bwMode="auto">
          <a:xfrm>
            <a:off x="6183698" y="1600200"/>
            <a:ext cx="2625835" cy="143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 flipH="1">
            <a:off x="7315200" y="2514600"/>
            <a:ext cx="1360916" cy="579297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flipH="1">
            <a:off x="4156778" y="2804248"/>
            <a:ext cx="925271" cy="662471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377208" y="4308602"/>
                <a:ext cx="1409681" cy="90800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smtClean="0"/>
                  <a:t>2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 smtClean="0">
                            <a:latin typeface="Cambria Math"/>
                          </a:rPr>
                          <m:t>𝟓</m:t>
                        </m:r>
                      </m:e>
                    </m:rad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208" y="4308602"/>
                <a:ext cx="1409681" cy="908005"/>
              </a:xfrm>
              <a:prstGeom prst="rect">
                <a:avLst/>
              </a:prstGeom>
              <a:blipFill rotWithShape="1">
                <a:blip r:embed="rId10"/>
                <a:stretch>
                  <a:fillRect l="-19481" t="-6040" b="-35570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1000" y="2573736"/>
                <a:ext cx="3286990" cy="772134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/>
                  <a:t>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latin typeface="Cambria Math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4000" b="1" dirty="0" smtClean="0"/>
                  <a:t> – 7(</a:t>
                </a:r>
                <a:r>
                  <a:rPr lang="en-US" sz="4000" b="1" dirty="0" smtClean="0">
                    <a:solidFill>
                      <a:srgbClr val="FF0000"/>
                    </a:solidFill>
                  </a:rPr>
                  <a:t>2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4000" b="1" dirty="0" smtClean="0"/>
                  <a:t>)</a:t>
                </a:r>
                <a:endParaRPr lang="en-US" sz="40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73736"/>
                <a:ext cx="3286990" cy="772134"/>
              </a:xfrm>
              <a:prstGeom prst="rect">
                <a:avLst/>
              </a:prstGeom>
              <a:blipFill rotWithShape="1">
                <a:blip r:embed="rId11"/>
                <a:stretch>
                  <a:fillRect l="-6679" t="-5512" r="-1855" b="-33071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362200" y="1905000"/>
            <a:ext cx="681699" cy="609600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3869" y="4081579"/>
                <a:ext cx="2735557" cy="772134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FF0000"/>
                    </a:solidFill>
                  </a:rPr>
                  <a:t>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latin typeface="Cambria Math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4000" b="1" dirty="0" smtClean="0"/>
                  <a:t> – </a:t>
                </a:r>
                <a:r>
                  <a:rPr lang="en-US" sz="4000" b="1" dirty="0" smtClean="0">
                    <a:solidFill>
                      <a:srgbClr val="FF0000"/>
                    </a:solidFill>
                  </a:rPr>
                  <a:t>14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e>
                    </m:rad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69" y="4081579"/>
                <a:ext cx="2735557" cy="772134"/>
              </a:xfrm>
              <a:prstGeom prst="rect">
                <a:avLst/>
              </a:prstGeom>
              <a:blipFill rotWithShape="1">
                <a:blip r:embed="rId12"/>
                <a:stretch>
                  <a:fillRect l="-7795" t="-5556" b="-34127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Down Arrow 19"/>
          <p:cNvSpPr/>
          <p:nvPr/>
        </p:nvSpPr>
        <p:spPr>
          <a:xfrm>
            <a:off x="1479996" y="3345870"/>
            <a:ext cx="1131550" cy="75748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12248" y="5607177"/>
                <a:ext cx="1601977" cy="77213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/>
                  <a:t>–</a:t>
                </a:r>
                <a:r>
                  <a:rPr lang="en-US" sz="4000" b="1" dirty="0" smtClean="0">
                    <a:solidFill>
                      <a:srgbClr val="FF0000"/>
                    </a:solidFill>
                  </a:rPr>
                  <a:t>10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e>
                    </m:rad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248" y="5607177"/>
                <a:ext cx="1601977" cy="772134"/>
              </a:xfrm>
              <a:prstGeom prst="rect">
                <a:avLst/>
              </a:prstGeom>
              <a:blipFill rotWithShape="1">
                <a:blip r:embed="rId13"/>
                <a:stretch>
                  <a:fillRect l="-13308" t="-5556" b="-34127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Down Arrow 21"/>
          <p:cNvSpPr/>
          <p:nvPr/>
        </p:nvSpPr>
        <p:spPr>
          <a:xfrm>
            <a:off x="1458720" y="4762604"/>
            <a:ext cx="1131550" cy="75748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51" y="5520084"/>
            <a:ext cx="3134766" cy="81540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68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4" grpId="0" animBg="1"/>
      <p:bldP spid="15" grpId="0" animBg="1"/>
      <p:bldP spid="16" grpId="0"/>
      <p:bldP spid="17" grpId="0"/>
      <p:bldP spid="3" grpId="0" animBg="1"/>
      <p:bldP spid="19" grpId="0"/>
      <p:bldP spid="20" grpId="0" animBg="1"/>
      <p:bldP spid="21" grpId="0" animBg="1"/>
      <p:bldP spid="2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252" y="264082"/>
            <a:ext cx="7518548" cy="79113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Problem #51 </a:t>
            </a:r>
            <a:br>
              <a:rPr lang="en-US" b="1" dirty="0" smtClean="0"/>
            </a:br>
            <a:r>
              <a:rPr lang="en-US" b="1" dirty="0" smtClean="0"/>
              <a:t>(Square Roots/Radicals)</a:t>
            </a:r>
            <a:endParaRPr lang="en-US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1219200"/>
            <a:ext cx="9144000" cy="51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91" y="1793278"/>
            <a:ext cx="427892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45879" y="1670439"/>
                <a:ext cx="1143518" cy="711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𝟒𝟖</m:t>
                          </m:r>
                        </m:e>
                      </m:rad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879" y="1670439"/>
                <a:ext cx="1143518" cy="7116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450279" y="2289256"/>
            <a:ext cx="990600" cy="560457"/>
            <a:chOff x="457200" y="5002143"/>
            <a:chExt cx="990600" cy="560457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457200" y="5002143"/>
              <a:ext cx="457200" cy="54957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930040" y="5002143"/>
              <a:ext cx="517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50923" y="2873130"/>
                <a:ext cx="1721562" cy="57394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923" y="2873130"/>
                <a:ext cx="1721562" cy="5739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381979" y="3435660"/>
            <a:ext cx="444352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4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76194" y="3494716"/>
                <a:ext cx="717055" cy="57394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194" y="3494716"/>
                <a:ext cx="717055" cy="5739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 flipH="1">
            <a:off x="5071705" y="2845312"/>
            <a:ext cx="925271" cy="662471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8886" y="2457312"/>
                <a:ext cx="1101840" cy="698589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86" y="2457312"/>
                <a:ext cx="1101840" cy="698589"/>
              </a:xfrm>
              <a:prstGeom prst="rect">
                <a:avLst/>
              </a:prstGeom>
              <a:blipFill>
                <a:blip r:embed="rId9"/>
                <a:stretch>
                  <a:fillRect l="-17127" t="-5217" b="-32174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990600" y="1836603"/>
            <a:ext cx="681699" cy="609600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926069" y="1525658"/>
            <a:ext cx="20782" cy="525754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199285" y="1681325"/>
                <a:ext cx="1419235" cy="711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𝟐𝟒𝟑</m:t>
                          </m:r>
                        </m:e>
                      </m:rad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285" y="1681325"/>
                <a:ext cx="1419235" cy="7116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7503685" y="2300142"/>
            <a:ext cx="990600" cy="560457"/>
            <a:chOff x="457200" y="5002143"/>
            <a:chExt cx="990600" cy="560457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457200" y="5002143"/>
              <a:ext cx="457200" cy="54957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930040" y="5002143"/>
              <a:ext cx="517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104329" y="2884016"/>
                <a:ext cx="1721561" cy="57394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𝟖𝟏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329" y="2884016"/>
                <a:ext cx="1721561" cy="57394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7435385" y="3446546"/>
            <a:ext cx="444352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/>
              <a:t>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029600" y="3505602"/>
                <a:ext cx="717055" cy="57394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9600" y="3505602"/>
                <a:ext cx="717055" cy="57394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 flipH="1">
            <a:off x="7143876" y="2834046"/>
            <a:ext cx="925271" cy="662471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318454" y="4213317"/>
                <a:ext cx="1143518" cy="711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e>
                      </m:rad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454" y="4213317"/>
                <a:ext cx="1143518" cy="7116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6622854" y="4832134"/>
            <a:ext cx="990600" cy="560457"/>
            <a:chOff x="457200" y="5002143"/>
            <a:chExt cx="990600" cy="560457"/>
          </a:xfrm>
        </p:grpSpPr>
        <p:cxnSp>
          <p:nvCxnSpPr>
            <p:cNvPr id="28" name="Straight Arrow Connector 27"/>
            <p:cNvCxnSpPr/>
            <p:nvPr/>
          </p:nvCxnSpPr>
          <p:spPr>
            <a:xfrm flipH="1">
              <a:off x="457200" y="5002143"/>
              <a:ext cx="457200" cy="54957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930040" y="5002143"/>
              <a:ext cx="517760" cy="5604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223498" y="5416008"/>
                <a:ext cx="1506759" cy="57394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498" y="5416008"/>
                <a:ext cx="1506759" cy="57394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6400678" y="5970031"/>
            <a:ext cx="444352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2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148769" y="6037594"/>
                <a:ext cx="717055" cy="57394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769" y="6037594"/>
                <a:ext cx="717055" cy="57394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 flipH="1">
            <a:off x="6065933" y="5392591"/>
            <a:ext cx="925271" cy="662471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248236" y="2459493"/>
                <a:ext cx="2025170" cy="698589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/>
                  <a:t>–10(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ad>
                      <m:radPr>
                        <m:degHide m:val="on"/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3600" b="1" dirty="0" smtClean="0"/>
                  <a:t>)</a:t>
                </a:r>
                <a:endParaRPr lang="en-US" sz="36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236" y="2459493"/>
                <a:ext cx="2025170" cy="698589"/>
              </a:xfrm>
              <a:prstGeom prst="rect">
                <a:avLst/>
              </a:prstGeom>
              <a:blipFill>
                <a:blip r:embed="rId16"/>
                <a:stretch>
                  <a:fillRect l="-9337" t="-5217" r="-7831" b="-32174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160187" y="2499715"/>
                <a:ext cx="1791131" cy="698589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/>
                  <a:t>–9(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3600" b="1" dirty="0" smtClean="0"/>
                  <a:t>)</a:t>
                </a:r>
                <a:endParaRPr lang="en-US" sz="36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187" y="2499715"/>
                <a:ext cx="1791131" cy="698589"/>
              </a:xfrm>
              <a:prstGeom prst="rect">
                <a:avLst/>
              </a:prstGeom>
              <a:blipFill>
                <a:blip r:embed="rId17"/>
                <a:stretch>
                  <a:fillRect l="-10204" t="-5217" r="-9184" b="-32174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8438" y="3296435"/>
                <a:ext cx="4818307" cy="90043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smtClean="0"/>
                  <a:t>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m:rPr>
                        <m:nor/>
                      </m:rPr>
                      <a:rPr lang="en-US" sz="4800" b="1" dirty="0"/>
                      <m:t>–</m:t>
                    </m:r>
                    <m:r>
                      <m:rPr>
                        <m:nor/>
                      </m:rPr>
                      <a:rPr lang="en-US" sz="4800" b="1" i="0" dirty="0" smtClean="0"/>
                      <m:t>9</m:t>
                    </m:r>
                    <m:r>
                      <m:rPr>
                        <m:nor/>
                      </m:rPr>
                      <a:rPr lang="en-US" sz="4800" b="1" dirty="0"/>
                      <m:t>0</m:t>
                    </m:r>
                    <m:rad>
                      <m:radPr>
                        <m:degHide m:val="on"/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dirty="0"/>
                      <m:t>–</m:t>
                    </m:r>
                    <m:r>
                      <m:rPr>
                        <m:nor/>
                      </m:rPr>
                      <a:rPr lang="en-US" sz="4800" b="1" i="0" dirty="0" smtClean="0"/>
                      <m:t>18</m:t>
                    </m:r>
                    <m:rad>
                      <m:radPr>
                        <m:degHide m:val="on"/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48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8" y="3296435"/>
                <a:ext cx="4818307" cy="900439"/>
              </a:xfrm>
              <a:prstGeom prst="rect">
                <a:avLst/>
              </a:prstGeom>
              <a:blipFill>
                <a:blip r:embed="rId18"/>
                <a:stretch>
                  <a:fillRect l="-5823" t="-6803" b="-36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287078" y="4426042"/>
                <a:ext cx="2341025" cy="91788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dirty="0"/>
                        <m:t>–</m:t>
                      </m:r>
                      <m:r>
                        <m:rPr>
                          <m:nor/>
                        </m:rPr>
                        <a:rPr lang="en-US" sz="4800" b="1" i="0" dirty="0" smtClean="0"/>
                        <m:t>104</m:t>
                      </m:r>
                      <m:rad>
                        <m:radPr>
                          <m:degHide m:val="on"/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078" y="4426042"/>
                <a:ext cx="2341025" cy="91788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2459434" y="1847917"/>
            <a:ext cx="813972" cy="609600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776308" y="1847917"/>
            <a:ext cx="813972" cy="609600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flipH="1">
            <a:off x="1198103" y="2499715"/>
            <a:ext cx="1259086" cy="662471"/>
          </a:xfrm>
          <a:prstGeom prst="ellipse">
            <a:avLst/>
          </a:prstGeom>
          <a:solidFill>
            <a:schemeClr val="tx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 flipH="1">
            <a:off x="3177444" y="2541894"/>
            <a:ext cx="1045627" cy="662471"/>
          </a:xfrm>
          <a:prstGeom prst="ellipse">
            <a:avLst/>
          </a:prstGeom>
          <a:solidFill>
            <a:schemeClr val="tx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726" y="5343922"/>
            <a:ext cx="2295733" cy="62610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3619531" y="5798682"/>
            <a:ext cx="1227756" cy="919843"/>
            <a:chOff x="6917944" y="5680638"/>
            <a:chExt cx="1227756" cy="919843"/>
          </a:xfrm>
        </p:grpSpPr>
        <p:pic>
          <p:nvPicPr>
            <p:cNvPr id="44" name="Picture 2" descr="Image result for video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944" y="5680638"/>
              <a:ext cx="1227756" cy="919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6935052" y="5855894"/>
              <a:ext cx="1131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hlinkClick r:id="rId22"/>
                </a:rPr>
                <a:t>Live 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hlinkClick r:id="rId22"/>
                </a:rPr>
                <a:t>example!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634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8" grpId="0"/>
      <p:bldP spid="22" grpId="0" animBg="1"/>
      <p:bldP spid="23" grpId="0" animBg="1"/>
      <p:bldP spid="24" grpId="0" animBg="1"/>
      <p:bldP spid="25" grpId="0" animBg="1"/>
      <p:bldP spid="26" grpId="0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#52 (Equations)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743527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Image result for return to menu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600" y="2355273"/>
            <a:ext cx="27904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A = P + PR</a:t>
            </a:r>
            <a:r>
              <a:rPr lang="en-US" sz="4400" b="1" dirty="0" smtClean="0">
                <a:solidFill>
                  <a:srgbClr val="FF0000"/>
                </a:solidFill>
              </a:rPr>
              <a:t>T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6810" y="2962980"/>
            <a:ext cx="8851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–P </a:t>
            </a:r>
            <a:endParaRPr lang="en-US" sz="4400" dirty="0"/>
          </a:p>
        </p:txBody>
      </p:sp>
      <p:grpSp>
        <p:nvGrpSpPr>
          <p:cNvPr id="7" name="Group 6"/>
          <p:cNvGrpSpPr/>
          <p:nvPr/>
        </p:nvGrpSpPr>
        <p:grpSpPr>
          <a:xfrm>
            <a:off x="2356005" y="2418741"/>
            <a:ext cx="942686" cy="1212384"/>
            <a:chOff x="5105400" y="2105354"/>
            <a:chExt cx="942686" cy="94264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5105400" y="2194402"/>
              <a:ext cx="942686" cy="85359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5141794" y="2105354"/>
              <a:ext cx="839906" cy="94264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25286" y="2406731"/>
            <a:ext cx="695141" cy="1194021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57528" y="2935877"/>
            <a:ext cx="8851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–P </a:t>
            </a:r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1417130" y="4157001"/>
            <a:ext cx="27904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A – P = PR</a:t>
            </a:r>
            <a:r>
              <a:rPr lang="en-US" sz="4400" b="1" dirty="0" smtClean="0">
                <a:solidFill>
                  <a:srgbClr val="FF0000"/>
                </a:solidFill>
              </a:rPr>
              <a:t>T</a:t>
            </a:r>
            <a:endParaRPr lang="en-US" sz="4400" b="1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493585" y="4803063"/>
            <a:ext cx="1111802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140896" y="4803063"/>
            <a:ext cx="745304" cy="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668160" y="4879226"/>
            <a:ext cx="9108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PR </a:t>
            </a:r>
            <a:endParaRPr lang="en-US" sz="4400" dirty="0"/>
          </a:p>
        </p:txBody>
      </p:sp>
      <p:sp>
        <p:nvSpPr>
          <p:cNvPr id="24" name="TextBox 23"/>
          <p:cNvSpPr txBox="1"/>
          <p:nvPr/>
        </p:nvSpPr>
        <p:spPr>
          <a:xfrm>
            <a:off x="3185268" y="4803063"/>
            <a:ext cx="9108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PR </a:t>
            </a:r>
            <a:endParaRPr lang="en-US" sz="44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298691" y="4244670"/>
            <a:ext cx="167938" cy="132783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13424" y="4244670"/>
            <a:ext cx="167938" cy="132783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743083" y="4250409"/>
                <a:ext cx="2581156" cy="142160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/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60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m:rPr>
                            <m:sty m:val="p"/>
                          </m:rPr>
                          <a:rPr lang="en-US" sz="60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6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den>
                    </m:f>
                  </m:oMath>
                </a14:m>
                <a:endParaRPr lang="en-US" sz="6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083" y="4250409"/>
                <a:ext cx="2581156" cy="1421608"/>
              </a:xfrm>
              <a:prstGeom prst="rect">
                <a:avLst/>
              </a:prstGeom>
              <a:blipFill>
                <a:blip r:embed="rId5"/>
                <a:stretch>
                  <a:fillRect l="-14184" b="-15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1295400" y="4157001"/>
            <a:ext cx="1467782" cy="637772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854" y="5672017"/>
            <a:ext cx="2559385" cy="10118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43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 animBg="1"/>
      <p:bldP spid="12" grpId="0"/>
      <p:bldP spid="13" grpId="0"/>
      <p:bldP spid="23" grpId="0"/>
      <p:bldP spid="24" grpId="0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#7 (Factoring)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3673"/>
          <a:stretch/>
        </p:blipFill>
        <p:spPr>
          <a:xfrm>
            <a:off x="457199" y="1143000"/>
            <a:ext cx="7670035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9218" b="38333"/>
          <a:stretch/>
        </p:blipFill>
        <p:spPr>
          <a:xfrm>
            <a:off x="228600" y="1710025"/>
            <a:ext cx="7670035" cy="83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2263254"/>
            <a:ext cx="44373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x</a:t>
            </a:r>
            <a:r>
              <a:rPr lang="en-US" sz="4400" b="1" dirty="0" err="1" smtClean="0">
                <a:solidFill>
                  <a:srgbClr val="FF0000"/>
                </a:solidFill>
              </a:rPr>
              <a:t>y</a:t>
            </a:r>
            <a:r>
              <a:rPr lang="en-US" sz="4400" b="1" dirty="0" smtClean="0">
                <a:solidFill>
                  <a:srgbClr val="FF0000"/>
                </a:solidFill>
              </a:rPr>
              <a:t> – 2yz </a:t>
            </a:r>
            <a:r>
              <a:rPr lang="en-US" sz="4400" b="1" dirty="0">
                <a:solidFill>
                  <a:schemeClr val="tx2"/>
                </a:solidFill>
              </a:rPr>
              <a:t>+</a:t>
            </a:r>
            <a:r>
              <a:rPr lang="en-US" sz="4400" b="1" dirty="0" smtClean="0">
                <a:solidFill>
                  <a:schemeClr val="tx2"/>
                </a:solidFill>
              </a:rPr>
              <a:t> 7x – 14z</a:t>
            </a:r>
            <a:endParaRPr lang="en-US" sz="4400" b="1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410815" y="2191058"/>
            <a:ext cx="0" cy="136870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95399" y="3162348"/>
            <a:ext cx="21114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GCF = </a:t>
            </a:r>
            <a:r>
              <a:rPr lang="en-US" sz="4400" dirty="0" smtClean="0"/>
              <a:t>y</a:t>
            </a:r>
            <a:endParaRPr lang="en-US" sz="4400" dirty="0"/>
          </a:p>
          <a:p>
            <a:r>
              <a:rPr lang="en-US" sz="4400" b="1" dirty="0" smtClean="0"/>
              <a:t>y(</a:t>
            </a:r>
            <a:r>
              <a:rPr lang="en-US" sz="4400" b="1" dirty="0" smtClean="0">
                <a:solidFill>
                  <a:srgbClr val="FF0000"/>
                </a:solidFill>
              </a:rPr>
              <a:t>x – 2z</a:t>
            </a:r>
            <a:r>
              <a:rPr lang="en-US" sz="4400" b="1" dirty="0" smtClean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66452" y="3188133"/>
            <a:ext cx="24096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GCF = </a:t>
            </a:r>
            <a:r>
              <a:rPr lang="en-US" sz="4400" dirty="0" smtClean="0"/>
              <a:t>+7</a:t>
            </a:r>
            <a:endParaRPr lang="en-US" sz="4400" dirty="0"/>
          </a:p>
          <a:p>
            <a:r>
              <a:rPr lang="en-US" sz="4400" b="1" dirty="0" smtClean="0"/>
              <a:t>+7(</a:t>
            </a:r>
            <a:r>
              <a:rPr lang="en-US" sz="4400" b="1" dirty="0" smtClean="0">
                <a:solidFill>
                  <a:schemeClr val="tx2"/>
                </a:solidFill>
              </a:rPr>
              <a:t>x – 2z</a:t>
            </a:r>
            <a:r>
              <a:rPr lang="en-US" sz="4400" b="1" dirty="0" smtClean="0"/>
              <a:t>)</a:t>
            </a:r>
          </a:p>
        </p:txBody>
      </p:sp>
      <p:sp>
        <p:nvSpPr>
          <p:cNvPr id="10" name="Oval 9"/>
          <p:cNvSpPr/>
          <p:nvPr/>
        </p:nvSpPr>
        <p:spPr>
          <a:xfrm>
            <a:off x="1760479" y="3794872"/>
            <a:ext cx="1506054" cy="899095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79051" y="3813507"/>
            <a:ext cx="1506054" cy="899095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76946" y="4804966"/>
            <a:ext cx="1843774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(x – 2z)</a:t>
            </a:r>
          </a:p>
        </p:txBody>
      </p:sp>
      <p:sp>
        <p:nvSpPr>
          <p:cNvPr id="13" name="Oval 12"/>
          <p:cNvSpPr/>
          <p:nvPr/>
        </p:nvSpPr>
        <p:spPr>
          <a:xfrm>
            <a:off x="1201273" y="3822172"/>
            <a:ext cx="551347" cy="899095"/>
          </a:xfrm>
          <a:prstGeom prst="ellipse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11703" y="3794871"/>
            <a:ext cx="551347" cy="899095"/>
          </a:xfrm>
          <a:prstGeom prst="ellipse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063617" y="4856700"/>
            <a:ext cx="1627369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(y + 7)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77481" y="5757247"/>
            <a:ext cx="3286477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(x – 2z)(y + 7)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5856988"/>
            <a:ext cx="3639664" cy="63298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7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72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#53 (Equations)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57200" y="1219200"/>
            <a:ext cx="743527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90700"/>
            <a:ext cx="31718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32857" y="2781300"/>
                <a:ext cx="697435" cy="58477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857" y="2781300"/>
                <a:ext cx="697435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57976" y="2514600"/>
                <a:ext cx="2587568" cy="1070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/>
                  <a:t>V =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 smtClean="0"/>
                  <a:t>A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h</a:t>
                </a:r>
                <a:endParaRPr lang="en-US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976" y="2514600"/>
                <a:ext cx="2587568" cy="1070358"/>
              </a:xfrm>
              <a:prstGeom prst="rect">
                <a:avLst/>
              </a:prstGeom>
              <a:blipFill rotWithShape="1">
                <a:blip r:embed="rId7"/>
                <a:stretch>
                  <a:fillRect l="-9412" r="-8706" b="-13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74477" y="2781300"/>
                <a:ext cx="697435" cy="58477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477" y="2781300"/>
                <a:ext cx="697435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446939" y="1962834"/>
            <a:ext cx="3096810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Clear fractions!</a:t>
            </a:r>
            <a:endParaRPr lang="en-US" sz="36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321966" y="2781300"/>
            <a:ext cx="945234" cy="80365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632857" y="2781300"/>
            <a:ext cx="1110343" cy="637772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038601" y="2754801"/>
            <a:ext cx="806944" cy="637772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82057" y="3657600"/>
            <a:ext cx="19848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3V = A</a:t>
            </a:r>
            <a:r>
              <a:rPr lang="en-US" sz="4400" b="1" dirty="0" smtClean="0">
                <a:solidFill>
                  <a:srgbClr val="FF0000"/>
                </a:solidFill>
              </a:rPr>
              <a:t>h</a:t>
            </a:r>
            <a:endParaRPr lang="en-US" sz="4400" b="1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222509" y="4267200"/>
            <a:ext cx="745304" cy="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336840" y="4267201"/>
            <a:ext cx="745304" cy="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08079" y="4267202"/>
            <a:ext cx="639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A </a:t>
            </a:r>
            <a:endParaRPr lang="en-US" sz="4400" dirty="0"/>
          </a:p>
        </p:txBody>
      </p:sp>
      <p:sp>
        <p:nvSpPr>
          <p:cNvPr id="18" name="TextBox 17"/>
          <p:cNvSpPr txBox="1"/>
          <p:nvPr/>
        </p:nvSpPr>
        <p:spPr>
          <a:xfrm>
            <a:off x="3336840" y="4303579"/>
            <a:ext cx="639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A </a:t>
            </a:r>
            <a:endParaRPr lang="en-US" sz="4400" dirty="0"/>
          </a:p>
        </p:txBody>
      </p:sp>
      <p:cxnSp>
        <p:nvCxnSpPr>
          <p:cNvPr id="19" name="Straight Connector 18"/>
          <p:cNvCxnSpPr>
            <a:endCxn id="18" idx="2"/>
          </p:cNvCxnSpPr>
          <p:nvPr/>
        </p:nvCxnSpPr>
        <p:spPr>
          <a:xfrm>
            <a:off x="3528047" y="3657600"/>
            <a:ext cx="128753" cy="141542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04765" y="2881971"/>
                <a:ext cx="2031325" cy="142160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/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0" smtClean="0">
                            <a:latin typeface="Cambria Math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6000" b="0" i="0" smtClean="0">
                            <a:latin typeface="Cambria Math"/>
                          </a:rPr>
                          <m:t>V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6000" b="0" i="0" smtClean="0">
                            <a:latin typeface="Cambria Math"/>
                          </a:rPr>
                          <m:t>A</m:t>
                        </m:r>
                      </m:den>
                    </m:f>
                  </m:oMath>
                </a14:m>
                <a:endParaRPr lang="en-US" sz="6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765" y="2881971"/>
                <a:ext cx="2031325" cy="1421608"/>
              </a:xfrm>
              <a:prstGeom prst="rect">
                <a:avLst/>
              </a:prstGeom>
              <a:blipFill rotWithShape="1">
                <a:blip r:embed="rId9"/>
                <a:stretch>
                  <a:fillRect l="-18318" b="-15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5" y="4339793"/>
            <a:ext cx="2187708" cy="84317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28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2" grpId="0" animBg="1"/>
      <p:bldP spid="13" grpId="0" animBg="1"/>
      <p:bldP spid="14" grpId="0"/>
      <p:bldP spid="17" grpId="0"/>
      <p:bldP spid="18" grpId="0"/>
      <p:bldP spid="2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#54 (Equations)</a:t>
            </a:r>
            <a:endParaRPr lang="en-US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4390724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Image result for return to menu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2514600"/>
            <a:ext cx="39372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3x = </a:t>
            </a:r>
            <a:r>
              <a:rPr lang="en-US" sz="4400" b="1" dirty="0" smtClean="0">
                <a:solidFill>
                  <a:srgbClr val="FF0000"/>
                </a:solidFill>
              </a:rPr>
              <a:t>4</a:t>
            </a:r>
            <a:r>
              <a:rPr lang="en-US" sz="4400" b="1" dirty="0" smtClean="0"/>
              <a:t>(x + 4) – 5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2743200" y="2275113"/>
            <a:ext cx="609600" cy="457200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>
            <a:off x="2743200" y="2253343"/>
            <a:ext cx="1371600" cy="457200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8135" y="3429000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3x = </a:t>
            </a:r>
            <a:r>
              <a:rPr lang="en-US" sz="4400" b="1" dirty="0" smtClean="0">
                <a:solidFill>
                  <a:srgbClr val="FF0000"/>
                </a:solidFill>
              </a:rPr>
              <a:t>4x + 16</a:t>
            </a:r>
            <a:r>
              <a:rPr lang="en-US" sz="4400" b="1" dirty="0" smtClean="0"/>
              <a:t> – 5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flipH="1">
            <a:off x="3352800" y="3482484"/>
            <a:ext cx="2108496" cy="662471"/>
          </a:xfrm>
          <a:prstGeom prst="ellipse">
            <a:avLst/>
          </a:prstGeom>
          <a:solidFill>
            <a:schemeClr val="tx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21782" y="4419600"/>
            <a:ext cx="29193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3x = 4x </a:t>
            </a:r>
            <a:r>
              <a:rPr lang="en-US" sz="4400" b="1" dirty="0" smtClean="0">
                <a:solidFill>
                  <a:srgbClr val="FF0000"/>
                </a:solidFill>
              </a:rPr>
              <a:t>+ 11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5029200"/>
            <a:ext cx="11224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–4x </a:t>
            </a:r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2430692" y="5051247"/>
            <a:ext cx="11224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–4x </a:t>
            </a:r>
            <a:endParaRPr lang="en-US" sz="4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520560" y="4474029"/>
            <a:ext cx="942686" cy="1212384"/>
            <a:chOff x="5105400" y="2105354"/>
            <a:chExt cx="942686" cy="942646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5105400" y="2194402"/>
              <a:ext cx="942686" cy="85359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5141794" y="2105354"/>
              <a:ext cx="839906" cy="94264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1371600" y="4540474"/>
            <a:ext cx="914400" cy="1194021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867400" y="1337101"/>
            <a:ext cx="21788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-1x = 11</a:t>
            </a:r>
            <a:endParaRPr lang="en-US" sz="4800" dirty="0">
              <a:solidFill>
                <a:schemeClr val="tx2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659582" y="1184946"/>
            <a:ext cx="0" cy="559685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019800" y="2057400"/>
            <a:ext cx="745304" cy="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00898" y="2057399"/>
            <a:ext cx="745304" cy="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67400" y="2097222"/>
            <a:ext cx="7713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-1 </a:t>
            </a:r>
            <a:endParaRPr lang="en-US" sz="4400" dirty="0"/>
          </a:p>
        </p:txBody>
      </p:sp>
      <p:sp>
        <p:nvSpPr>
          <p:cNvPr id="23" name="TextBox 22"/>
          <p:cNvSpPr txBox="1"/>
          <p:nvPr/>
        </p:nvSpPr>
        <p:spPr>
          <a:xfrm>
            <a:off x="7262431" y="2118993"/>
            <a:ext cx="7713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-1 </a:t>
            </a:r>
            <a:endParaRPr lang="en-US" sz="4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6248400" y="1435209"/>
            <a:ext cx="69058" cy="144059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41924" y="1411283"/>
            <a:ext cx="128753" cy="141542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216350" y="1435209"/>
            <a:ext cx="914400" cy="1391494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188705" y="3305888"/>
            <a:ext cx="2286203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x = -11</a:t>
            </a:r>
            <a:endParaRPr lang="en-US" sz="6000" dirty="0">
              <a:solidFill>
                <a:schemeClr val="tx2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452" y="4283298"/>
            <a:ext cx="1738298" cy="76315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25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 animBg="1"/>
      <p:bldP spid="10" grpId="0"/>
      <p:bldP spid="11" grpId="0"/>
      <p:bldP spid="12" grpId="0"/>
      <p:bldP spid="16" grpId="0" animBg="1"/>
      <p:bldP spid="17" grpId="0"/>
      <p:bldP spid="22" grpId="0"/>
      <p:bldP spid="23" grpId="0"/>
      <p:bldP spid="26" grpId="0" animBg="1"/>
      <p:bldP spid="27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#55 (Equations)</a:t>
            </a:r>
            <a:endParaRPr lang="en-US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85800" y="1219200"/>
            <a:ext cx="4390724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4114800" cy="61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5418" y="2480349"/>
            <a:ext cx="56813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-4</a:t>
            </a:r>
            <a:r>
              <a:rPr lang="en-US" sz="4400" b="1" dirty="0" smtClean="0"/>
              <a:t>(x + 3) – 36 = –14 – 10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>
            <a:off x="556522" y="2209643"/>
            <a:ext cx="609600" cy="457200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>
            <a:off x="531270" y="2165780"/>
            <a:ext cx="1371600" cy="457200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flipH="1">
            <a:off x="3818285" y="2533833"/>
            <a:ext cx="2108496" cy="662471"/>
          </a:xfrm>
          <a:prstGeom prst="ellipse">
            <a:avLst/>
          </a:prstGeom>
          <a:solidFill>
            <a:schemeClr val="tx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04769" y="3428202"/>
            <a:ext cx="46346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-4x – 12</a:t>
            </a:r>
            <a:r>
              <a:rPr lang="en-US" sz="4400" b="1" dirty="0" smtClean="0"/>
              <a:t> – 36 = – 24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 flipH="1">
            <a:off x="1598070" y="3468446"/>
            <a:ext cx="2362200" cy="662471"/>
          </a:xfrm>
          <a:prstGeom prst="ellipse">
            <a:avLst/>
          </a:prstGeom>
          <a:solidFill>
            <a:schemeClr val="tx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8194" y="4130917"/>
            <a:ext cx="35269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-4x </a:t>
            </a:r>
            <a:r>
              <a:rPr lang="en-US" sz="4400" b="1" dirty="0" smtClean="0">
                <a:solidFill>
                  <a:srgbClr val="FF0000"/>
                </a:solidFill>
              </a:rPr>
              <a:t>– 48</a:t>
            </a:r>
            <a:r>
              <a:rPr lang="en-US" sz="4400" b="1" dirty="0" smtClean="0"/>
              <a:t> = – 24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0470" y="4799803"/>
            <a:ext cx="11641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+48 </a:t>
            </a:r>
            <a:endParaRPr lang="en-US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36234" y="4799803"/>
            <a:ext cx="11641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+48 </a:t>
            </a:r>
            <a:endParaRPr lang="en-US" sz="4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836484" y="4294166"/>
            <a:ext cx="942686" cy="1212384"/>
            <a:chOff x="5105400" y="2105354"/>
            <a:chExt cx="942686" cy="942646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5105400" y="2194402"/>
              <a:ext cx="942686" cy="85359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5141794" y="2105354"/>
              <a:ext cx="839906" cy="94264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3236234" y="4294166"/>
            <a:ext cx="1028836" cy="1194021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6019800" y="1143000"/>
            <a:ext cx="0" cy="559685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08231" y="1278309"/>
            <a:ext cx="21788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-4x = 24</a:t>
            </a:r>
            <a:endParaRPr lang="en-US" sz="4800" dirty="0">
              <a:solidFill>
                <a:schemeClr val="tx2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6460631" y="1998608"/>
            <a:ext cx="745304" cy="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741729" y="1998607"/>
            <a:ext cx="745304" cy="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08231" y="2038430"/>
            <a:ext cx="7713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-4 </a:t>
            </a:r>
            <a:endParaRPr lang="en-US" sz="4400" dirty="0"/>
          </a:p>
        </p:txBody>
      </p:sp>
      <p:sp>
        <p:nvSpPr>
          <p:cNvPr id="24" name="TextBox 23"/>
          <p:cNvSpPr txBox="1"/>
          <p:nvPr/>
        </p:nvSpPr>
        <p:spPr>
          <a:xfrm>
            <a:off x="7703262" y="2060201"/>
            <a:ext cx="7713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-4 </a:t>
            </a:r>
            <a:endParaRPr lang="en-US" sz="4400" dirty="0"/>
          </a:p>
        </p:txBody>
      </p:sp>
      <p:cxnSp>
        <p:nvCxnSpPr>
          <p:cNvPr id="25" name="Straight Connector 24"/>
          <p:cNvCxnSpPr>
            <a:endCxn id="23" idx="2"/>
          </p:cNvCxnSpPr>
          <p:nvPr/>
        </p:nvCxnSpPr>
        <p:spPr>
          <a:xfrm>
            <a:off x="6693111" y="1379043"/>
            <a:ext cx="803" cy="142882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482755" y="1352491"/>
            <a:ext cx="128753" cy="141542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657181" y="1447099"/>
            <a:ext cx="914400" cy="1391494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629536" y="3247096"/>
            <a:ext cx="1896673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x = -6</a:t>
            </a:r>
            <a:endParaRPr lang="en-US" sz="6000" dirty="0">
              <a:solidFill>
                <a:schemeClr val="tx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009" y="4549000"/>
            <a:ext cx="1581109" cy="70271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04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/>
      <p:bldP spid="14" grpId="0"/>
      <p:bldP spid="18" grpId="0" animBg="1"/>
      <p:bldP spid="20" grpId="0"/>
      <p:bldP spid="23" grpId="0"/>
      <p:bldP spid="24" grpId="0"/>
      <p:bldP spid="27" grpId="0" animBg="1"/>
      <p:bldP spid="28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5" t="25936" r="4517" b="18730"/>
          <a:stretch/>
        </p:blipFill>
        <p:spPr bwMode="auto">
          <a:xfrm>
            <a:off x="1924842" y="1082943"/>
            <a:ext cx="253830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#56 (Equations)</a:t>
            </a:r>
            <a:endParaRPr lang="en-US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87" b="57827"/>
          <a:stretch/>
        </p:blipFill>
        <p:spPr bwMode="auto">
          <a:xfrm>
            <a:off x="664350" y="1153680"/>
            <a:ext cx="1174575" cy="69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Image result for return to menu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9200" y="1493667"/>
            <a:ext cx="3096810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Clear fractions!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LCD = 10</a:t>
            </a:r>
            <a:endParaRPr lang="en-US" sz="36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26029" y="2514600"/>
                <a:ext cx="2895921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−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029" y="2514600"/>
                <a:ext cx="2895921" cy="101752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43836" y="2653749"/>
                <a:ext cx="671274" cy="40011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𝟏𝟎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36" y="2653749"/>
                <a:ext cx="671274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62200" y="2606094"/>
                <a:ext cx="671274" cy="40011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𝟏𝟎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606094"/>
                <a:ext cx="671274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22554" y="2587977"/>
                <a:ext cx="671274" cy="40011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𝟏𝟎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554" y="2587977"/>
                <a:ext cx="671274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132250" y="4065034"/>
            <a:ext cx="30684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12</a:t>
            </a:r>
            <a:r>
              <a:rPr lang="en-US" sz="4400" b="1" dirty="0" smtClean="0"/>
              <a:t>x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/>
              <a:t>=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– 5 – 6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 flipH="1">
            <a:off x="2445583" y="4118518"/>
            <a:ext cx="2108496" cy="662471"/>
          </a:xfrm>
          <a:prstGeom prst="ellipse">
            <a:avLst/>
          </a:prstGeom>
          <a:solidFill>
            <a:schemeClr val="tx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91500" y="4834475"/>
            <a:ext cx="25314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12</a:t>
            </a:r>
            <a:r>
              <a:rPr lang="en-US" sz="4400" b="1" dirty="0" smtClean="0"/>
              <a:t>x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/>
              <a:t>=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– 11</a:t>
            </a:r>
            <a:endParaRPr lang="en-US" sz="4400" b="1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581293" y="5512835"/>
            <a:ext cx="864290" cy="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967069" y="5512834"/>
            <a:ext cx="958362" cy="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60857" y="5578699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12</a:t>
            </a:r>
            <a:endParaRPr lang="en-US" sz="4400" dirty="0"/>
          </a:p>
        </p:txBody>
      </p:sp>
      <p:sp>
        <p:nvSpPr>
          <p:cNvPr id="18" name="TextBox 17"/>
          <p:cNvSpPr txBox="1"/>
          <p:nvPr/>
        </p:nvSpPr>
        <p:spPr>
          <a:xfrm>
            <a:off x="3267627" y="5517429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12</a:t>
            </a:r>
            <a:endParaRPr lang="en-US" sz="4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838122" y="4966300"/>
            <a:ext cx="803" cy="1428828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873988" y="4966300"/>
            <a:ext cx="1148973" cy="1391494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253364" y="3006204"/>
                <a:ext cx="2648482" cy="142160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/>
                  <a:t>x =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6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/>
                          </a:rPr>
                          <m:t>𝟏𝟏</m:t>
                        </m:r>
                      </m:num>
                      <m:den>
                        <m:r>
                          <a:rPr lang="en-US" sz="6000" b="1" i="1" smtClean="0">
                            <a:latin typeface="Cambria Math"/>
                          </a:rPr>
                          <m:t>𝟏𝟐</m:t>
                        </m:r>
                      </m:den>
                    </m:f>
                  </m:oMath>
                </a14:m>
                <a:endParaRPr lang="en-US" sz="6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364" y="3006204"/>
                <a:ext cx="2648482" cy="1421608"/>
              </a:xfrm>
              <a:prstGeom prst="rect">
                <a:avLst/>
              </a:prstGeom>
              <a:blipFill rotWithShape="1">
                <a:blip r:embed="rId9"/>
                <a:stretch>
                  <a:fillRect l="-14055" b="-15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>
            <a:off x="1521722" y="3053859"/>
            <a:ext cx="316400" cy="49160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10052" y="2625867"/>
            <a:ext cx="316400" cy="49160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34255" y="2041092"/>
                <a:ext cx="522899" cy="58477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en-US" sz="32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55" y="2041092"/>
                <a:ext cx="522899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>
            <a:off x="3011031" y="3131349"/>
            <a:ext cx="316400" cy="49160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508284" y="2560347"/>
            <a:ext cx="316400" cy="49160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458402" y="2008274"/>
                <a:ext cx="522899" cy="58477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en-US" sz="32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402" y="2008274"/>
                <a:ext cx="522899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/>
          <p:nvPr/>
        </p:nvCxnSpPr>
        <p:spPr>
          <a:xfrm>
            <a:off x="3862548" y="3117471"/>
            <a:ext cx="316400" cy="49160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448474" y="2542230"/>
            <a:ext cx="316400" cy="49160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02532" y="1929825"/>
                <a:ext cx="522899" cy="58477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en-US" sz="32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532" y="1929825"/>
                <a:ext cx="522899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4606" y="3486590"/>
                <a:ext cx="48237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FF000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4400" b="1" dirty="0" smtClean="0"/>
                  <a:t> 6x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4400" b="1" dirty="0"/>
                  <a:t>=</a:t>
                </a:r>
                <a:r>
                  <a:rPr lang="en-US" sz="4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4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4400" b="1" dirty="0" smtClean="0"/>
                  <a:t>–1  – 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4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4400" b="1" dirty="0" smtClean="0"/>
                  <a:t>3</a:t>
                </a:r>
                <a:endParaRPr lang="en-US" sz="44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06" y="3486590"/>
                <a:ext cx="4823756" cy="769441"/>
              </a:xfrm>
              <a:prstGeom prst="rect">
                <a:avLst/>
              </a:prstGeom>
              <a:blipFill rotWithShape="1">
                <a:blip r:embed="rId14"/>
                <a:stretch>
                  <a:fillRect l="-5183" t="-15873" r="-4298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/>
          <p:nvPr/>
        </p:nvSpPr>
        <p:spPr>
          <a:xfrm flipH="1">
            <a:off x="110795" y="3551732"/>
            <a:ext cx="1601920" cy="662471"/>
          </a:xfrm>
          <a:prstGeom prst="ellipse">
            <a:avLst/>
          </a:prstGeom>
          <a:solidFill>
            <a:schemeClr val="tx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flipH="1">
            <a:off x="1956271" y="3554406"/>
            <a:ext cx="1601920" cy="662471"/>
          </a:xfrm>
          <a:prstGeom prst="ellipse">
            <a:avLst/>
          </a:prstGeom>
          <a:solidFill>
            <a:schemeClr val="tx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flipH="1">
            <a:off x="3932004" y="3531564"/>
            <a:ext cx="1146357" cy="724467"/>
          </a:xfrm>
          <a:prstGeom prst="ellipse">
            <a:avLst/>
          </a:prstGeom>
          <a:solidFill>
            <a:schemeClr val="tx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405" y="4603160"/>
            <a:ext cx="1676400" cy="90967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86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7" grpId="0"/>
      <p:bldP spid="18" grpId="0"/>
      <p:bldP spid="21" grpId="0" animBg="1"/>
      <p:bldP spid="24" grpId="0" animBg="1"/>
      <p:bldP spid="29" grpId="0" animBg="1"/>
      <p:bldP spid="32" grpId="0" animBg="1"/>
      <p:bldP spid="36" grpId="0" animBg="1"/>
      <p:bldP spid="37" grpId="0"/>
      <p:bldP spid="38" grpId="0" animBg="1"/>
      <p:bldP spid="39" grpId="0" animBg="1"/>
      <p:bldP spid="40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3183639" y="4311695"/>
            <a:ext cx="7505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+1</a:t>
            </a: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#57 (Equations)</a:t>
            </a:r>
            <a:endParaRPr lang="en-US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04"/>
          <a:stretch/>
        </p:blipFill>
        <p:spPr bwMode="auto">
          <a:xfrm>
            <a:off x="609600" y="1295400"/>
            <a:ext cx="3657600" cy="55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6" b="12749"/>
          <a:stretch/>
        </p:blipFill>
        <p:spPr bwMode="auto">
          <a:xfrm>
            <a:off x="1603568" y="1295400"/>
            <a:ext cx="2604879" cy="79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29200" y="1493667"/>
            <a:ext cx="3096810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Clear fractions!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LCD = 3</a:t>
            </a:r>
            <a:endParaRPr lang="en-US" sz="36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95766" y="2439876"/>
                <a:ext cx="2441694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766" y="2439876"/>
                <a:ext cx="2441694" cy="101752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55073" y="2579025"/>
                <a:ext cx="517385" cy="40011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073" y="2579025"/>
                <a:ext cx="517385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38139" y="2518325"/>
                <a:ext cx="517385" cy="40011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139" y="2518325"/>
                <a:ext cx="517385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39617" y="2776920"/>
                <a:ext cx="581698" cy="46166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617" y="2776920"/>
                <a:ext cx="581698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356336" y="3680142"/>
            <a:ext cx="26741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a – 1 = –15</a:t>
            </a:r>
            <a:endParaRPr lang="en-US" sz="4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838122" y="4261824"/>
            <a:ext cx="7505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+1</a:t>
            </a:r>
            <a:endParaRPr lang="en-US" sz="4400" dirty="0"/>
          </a:p>
        </p:txBody>
      </p:sp>
      <p:sp>
        <p:nvSpPr>
          <p:cNvPr id="21" name="Rectangle 20"/>
          <p:cNvSpPr/>
          <p:nvPr/>
        </p:nvSpPr>
        <p:spPr>
          <a:xfrm>
            <a:off x="2984415" y="3658258"/>
            <a:ext cx="1148973" cy="1391494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495179" y="5298447"/>
                <a:ext cx="2651688" cy="101566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/>
                  <a:t>a =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sz="6000" b="1" dirty="0" smtClean="0"/>
                  <a:t>14</a:t>
                </a:r>
                <a:endParaRPr lang="en-US" sz="60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179" y="5298447"/>
                <a:ext cx="2651688" cy="1015663"/>
              </a:xfrm>
              <a:prstGeom prst="rect">
                <a:avLst/>
              </a:prstGeom>
              <a:blipFill rotWithShape="1">
                <a:blip r:embed="rId10"/>
                <a:stretch>
                  <a:fillRect l="-13793" t="-17964" r="-12874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>
            <a:off x="1531020" y="3034188"/>
            <a:ext cx="316400" cy="49160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98584" y="2551143"/>
            <a:ext cx="316400" cy="49160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319821" y="3042747"/>
            <a:ext cx="316400" cy="49160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83175" y="2492549"/>
            <a:ext cx="316400" cy="49160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flipH="1">
            <a:off x="3090579" y="2621919"/>
            <a:ext cx="1433236" cy="724467"/>
          </a:xfrm>
          <a:prstGeom prst="ellipse">
            <a:avLst/>
          </a:prstGeom>
          <a:solidFill>
            <a:schemeClr val="tx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770098" y="3747813"/>
            <a:ext cx="942686" cy="1212384"/>
            <a:chOff x="5105400" y="2105354"/>
            <a:chExt cx="942686" cy="942646"/>
          </a:xfrm>
        </p:grpSpPr>
        <p:cxnSp>
          <p:nvCxnSpPr>
            <p:cNvPr id="37" name="Straight Connector 36"/>
            <p:cNvCxnSpPr/>
            <p:nvPr/>
          </p:nvCxnSpPr>
          <p:spPr>
            <a:xfrm flipH="1">
              <a:off x="5105400" y="2194402"/>
              <a:ext cx="942686" cy="85359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 flipV="1">
              <a:off x="5141794" y="2105354"/>
              <a:ext cx="839906" cy="94264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971" y="5463378"/>
            <a:ext cx="1747158" cy="68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6932890" y="4821849"/>
            <a:ext cx="1227756" cy="919843"/>
            <a:chOff x="6917944" y="5680638"/>
            <a:chExt cx="1227756" cy="919843"/>
          </a:xfrm>
        </p:grpSpPr>
        <p:pic>
          <p:nvPicPr>
            <p:cNvPr id="30" name="Picture 2" descr="Image result for video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944" y="5680638"/>
              <a:ext cx="1227756" cy="919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6935052" y="5855894"/>
              <a:ext cx="1131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hlinkClick r:id="rId13"/>
                </a:rPr>
                <a:t>Live 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hlinkClick r:id="rId13"/>
                </a:rPr>
                <a:t>example!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595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8" grpId="0" animBg="1"/>
      <p:bldP spid="9" grpId="0"/>
      <p:bldP spid="10" grpId="0" animBg="1"/>
      <p:bldP spid="11" grpId="0" animBg="1"/>
      <p:bldP spid="12" grpId="0" animBg="1"/>
      <p:bldP spid="13" grpId="0"/>
      <p:bldP spid="19" grpId="0"/>
      <p:bldP spid="21" grpId="0" animBg="1"/>
      <p:bldP spid="22" grpId="0" animBg="1"/>
      <p:bldP spid="34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#58 (Equations)</a:t>
            </a:r>
            <a:endParaRPr lang="en-US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04"/>
          <a:stretch/>
        </p:blipFill>
        <p:spPr bwMode="auto">
          <a:xfrm>
            <a:off x="631372" y="1230910"/>
            <a:ext cx="3657600" cy="55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7" b="11232"/>
          <a:stretch/>
        </p:blipFill>
        <p:spPr bwMode="auto">
          <a:xfrm>
            <a:off x="1710982" y="1209843"/>
            <a:ext cx="2610968" cy="88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52575" y="1209843"/>
            <a:ext cx="3096810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Clear fractions!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LCD = 15</a:t>
            </a:r>
            <a:endParaRPr lang="en-US" sz="36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26029" y="2600186"/>
                <a:ext cx="2550698" cy="1027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−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029" y="2600186"/>
                <a:ext cx="2550698" cy="102752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43836" y="2739335"/>
                <a:ext cx="671274" cy="40011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𝟏𝟓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36" y="2739335"/>
                <a:ext cx="671274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17151" y="2692073"/>
                <a:ext cx="671274" cy="40011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𝟏𝟓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151" y="2692073"/>
                <a:ext cx="671274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81301" y="2724584"/>
                <a:ext cx="671274" cy="40011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𝟏𝟓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301" y="2724584"/>
                <a:ext cx="671274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132250" y="4150620"/>
            <a:ext cx="29450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25 – 3x </a:t>
            </a:r>
            <a:r>
              <a:rPr lang="en-US" sz="4400" b="1" dirty="0"/>
              <a:t>= </a:t>
            </a:r>
            <a:r>
              <a:rPr lang="en-US" sz="4400" b="1" dirty="0" smtClean="0"/>
              <a:t>13</a:t>
            </a:r>
            <a:endParaRPr lang="en-US" sz="4400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521722" y="3139445"/>
            <a:ext cx="316400" cy="49160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7" idx="1"/>
          </p:cNvCxnSpPr>
          <p:nvPr/>
        </p:nvCxnSpPr>
        <p:spPr>
          <a:xfrm>
            <a:off x="1010052" y="2711453"/>
            <a:ext cx="415977" cy="40249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09728" y="2054636"/>
                <a:ext cx="522899" cy="58477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sz="32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728" y="2054636"/>
                <a:ext cx="522899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2429002" y="3159064"/>
            <a:ext cx="316400" cy="49160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057992" y="2645933"/>
            <a:ext cx="316400" cy="49160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325752" y="2081522"/>
                <a:ext cx="522899" cy="58477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sz="32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752" y="2081522"/>
                <a:ext cx="522899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>
            <a:off x="3341631" y="3102466"/>
            <a:ext cx="539670" cy="46971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058395" y="2666134"/>
            <a:ext cx="446787" cy="55080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40809" y="3589307"/>
                <a:ext cx="334097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</a:rPr>
                  <a:t>5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4400" b="1" dirty="0" smtClean="0"/>
                  <a:t> 5 – 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3</a:t>
                </a:r>
                <a:r>
                  <a:rPr lang="en-US" sz="4400" b="1" dirty="0" smtClean="0"/>
                  <a:t>x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4400" b="1" dirty="0"/>
                  <a:t>=</a:t>
                </a:r>
                <a:r>
                  <a:rPr lang="en-US" sz="4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13</a:t>
                </a:r>
                <a:endParaRPr lang="en-US" sz="44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09" y="3589307"/>
                <a:ext cx="3340979" cy="769441"/>
              </a:xfrm>
              <a:prstGeom prst="rect">
                <a:avLst/>
              </a:prstGeom>
              <a:blipFill rotWithShape="1">
                <a:blip r:embed="rId12"/>
                <a:stretch>
                  <a:fillRect l="-7299" t="-15873" r="-6752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/>
          <p:cNvSpPr/>
          <p:nvPr/>
        </p:nvSpPr>
        <p:spPr>
          <a:xfrm flipH="1">
            <a:off x="843834" y="3650668"/>
            <a:ext cx="1214157" cy="687681"/>
          </a:xfrm>
          <a:prstGeom prst="ellipse">
            <a:avLst/>
          </a:prstGeom>
          <a:solidFill>
            <a:schemeClr val="tx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940809" y="4648200"/>
            <a:ext cx="10567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-25 </a:t>
            </a:r>
            <a:endParaRPr lang="en-US" sz="4400" dirty="0"/>
          </a:p>
        </p:txBody>
      </p:sp>
      <p:sp>
        <p:nvSpPr>
          <p:cNvPr id="39" name="TextBox 38"/>
          <p:cNvSpPr txBox="1"/>
          <p:nvPr/>
        </p:nvSpPr>
        <p:spPr>
          <a:xfrm>
            <a:off x="3160238" y="4648200"/>
            <a:ext cx="10567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-25 </a:t>
            </a:r>
            <a:endParaRPr lang="en-US" sz="44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1043767" y="4150338"/>
            <a:ext cx="942686" cy="1212384"/>
            <a:chOff x="5105400" y="2105354"/>
            <a:chExt cx="942686" cy="942646"/>
          </a:xfrm>
        </p:grpSpPr>
        <p:cxnSp>
          <p:nvCxnSpPr>
            <p:cNvPr id="41" name="Straight Connector 40"/>
            <p:cNvCxnSpPr/>
            <p:nvPr/>
          </p:nvCxnSpPr>
          <p:spPr>
            <a:xfrm flipH="1">
              <a:off x="5105400" y="2194402"/>
              <a:ext cx="942686" cy="85359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5141794" y="2105354"/>
              <a:ext cx="839906" cy="94264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/>
          <p:cNvSpPr/>
          <p:nvPr/>
        </p:nvSpPr>
        <p:spPr>
          <a:xfrm>
            <a:off x="3160239" y="4264867"/>
            <a:ext cx="917048" cy="1097855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4876800" y="2410172"/>
            <a:ext cx="0" cy="429542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225098" y="5562600"/>
            <a:ext cx="25266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– 3x </a:t>
            </a:r>
            <a:r>
              <a:rPr lang="en-US" sz="4400" b="1" dirty="0"/>
              <a:t>= </a:t>
            </a:r>
            <a:r>
              <a:rPr lang="en-US" sz="4400" b="1" dirty="0" smtClean="0">
                <a:solidFill>
                  <a:srgbClr val="FF0000"/>
                </a:solidFill>
              </a:rPr>
              <a:t>–12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79675" y="2589099"/>
            <a:ext cx="23679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-3x = -12</a:t>
            </a:r>
            <a:endParaRPr lang="en-US" sz="4800" dirty="0">
              <a:solidFill>
                <a:schemeClr val="tx2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5932075" y="3309398"/>
            <a:ext cx="745304" cy="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7213173" y="3309397"/>
            <a:ext cx="745304" cy="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779675" y="3349220"/>
            <a:ext cx="7713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-3 </a:t>
            </a:r>
            <a:endParaRPr lang="en-US" sz="4400" dirty="0"/>
          </a:p>
        </p:txBody>
      </p:sp>
      <p:sp>
        <p:nvSpPr>
          <p:cNvPr id="53" name="TextBox 52"/>
          <p:cNvSpPr txBox="1"/>
          <p:nvPr/>
        </p:nvSpPr>
        <p:spPr>
          <a:xfrm>
            <a:off x="7174706" y="3370991"/>
            <a:ext cx="7713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-3 </a:t>
            </a:r>
            <a:endParaRPr lang="en-US" sz="4400" dirty="0"/>
          </a:p>
        </p:txBody>
      </p:sp>
      <p:cxnSp>
        <p:nvCxnSpPr>
          <p:cNvPr id="54" name="Straight Connector 53"/>
          <p:cNvCxnSpPr>
            <a:endCxn id="52" idx="2"/>
          </p:cNvCxnSpPr>
          <p:nvPr/>
        </p:nvCxnSpPr>
        <p:spPr>
          <a:xfrm>
            <a:off x="6164556" y="2689833"/>
            <a:ext cx="802" cy="142882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954199" y="2663281"/>
            <a:ext cx="128753" cy="141542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7160447" y="2613652"/>
            <a:ext cx="914400" cy="1391494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6133137" y="4347059"/>
            <a:ext cx="1661032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x = 4</a:t>
            </a:r>
            <a:endParaRPr lang="en-US" sz="6000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330" y="5417639"/>
            <a:ext cx="1311495" cy="75455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87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1" grpId="0"/>
      <p:bldP spid="24" grpId="0" animBg="1"/>
      <p:bldP spid="27" grpId="0" animBg="1"/>
      <p:bldP spid="31" grpId="0"/>
      <p:bldP spid="32" grpId="0" animBg="1"/>
      <p:bldP spid="38" grpId="0"/>
      <p:bldP spid="39" grpId="0"/>
      <p:bldP spid="43" grpId="0" animBg="1"/>
      <p:bldP spid="48" grpId="0"/>
      <p:bldP spid="49" grpId="0"/>
      <p:bldP spid="52" grpId="0"/>
      <p:bldP spid="53" grpId="0"/>
      <p:bldP spid="56" grpId="0" animBg="1"/>
      <p:bldP spid="57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#59 (Equations)</a:t>
            </a:r>
            <a:endParaRPr lang="en-US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62743"/>
            <a:ext cx="402336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Image result for return to menu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98423" y="2405742"/>
            <a:ext cx="33489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7x – 7 = 5x - 8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68252" y="2975519"/>
            <a:ext cx="10102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–5x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1533008"/>
            <a:ext cx="4392614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Get variable to 1 side!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5041" y="2975519"/>
            <a:ext cx="10102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–5x</a:t>
            </a:r>
            <a:endParaRPr lang="en-US" sz="4400" b="1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191682" y="2427514"/>
            <a:ext cx="942686" cy="1212384"/>
            <a:chOff x="5105400" y="2105354"/>
            <a:chExt cx="942686" cy="942646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5105400" y="2194402"/>
              <a:ext cx="942686" cy="85359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5141794" y="2105354"/>
              <a:ext cx="839906" cy="94264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228760" y="2542042"/>
            <a:ext cx="917048" cy="1097855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17633" y="3810000"/>
            <a:ext cx="26548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2</a:t>
            </a:r>
            <a:r>
              <a:rPr lang="en-US" sz="4400" b="1" dirty="0" smtClean="0"/>
              <a:t>x – 7 = –8</a:t>
            </a:r>
            <a:endParaRPr lang="en-US" sz="4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905000" y="4447739"/>
            <a:ext cx="8787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+7 </a:t>
            </a:r>
            <a:endParaRPr lang="en-US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2993760" y="4447738"/>
            <a:ext cx="8787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+7 </a:t>
            </a:r>
            <a:endParaRPr lang="en-US" sz="4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816034" y="3810274"/>
            <a:ext cx="942686" cy="1212384"/>
            <a:chOff x="5105400" y="2105354"/>
            <a:chExt cx="942686" cy="942646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5105400" y="2194402"/>
              <a:ext cx="942686" cy="85359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5141794" y="2105354"/>
              <a:ext cx="839906" cy="94264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3023375" y="3924803"/>
            <a:ext cx="917048" cy="1180597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649346" y="5485406"/>
            <a:ext cx="18325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2x = </a:t>
            </a:r>
            <a:r>
              <a:rPr lang="en-US" sz="4400" b="1" dirty="0" smtClean="0">
                <a:solidFill>
                  <a:srgbClr val="FF0000"/>
                </a:solidFill>
              </a:rPr>
              <a:t>–1</a:t>
            </a:r>
            <a:endParaRPr lang="en-US" sz="4400" b="1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887686" y="2251970"/>
            <a:ext cx="0" cy="452626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802274" y="2393953"/>
            <a:ext cx="1866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2</a:t>
            </a:r>
            <a:r>
              <a:rPr lang="en-US" sz="4800" b="1" dirty="0" smtClean="0"/>
              <a:t>x = -1</a:t>
            </a:r>
            <a:endParaRPr lang="en-US" sz="4800" dirty="0">
              <a:solidFill>
                <a:schemeClr val="tx2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5870603" y="3114252"/>
            <a:ext cx="745304" cy="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948380" y="3090968"/>
            <a:ext cx="745304" cy="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870603" y="3109295"/>
            <a:ext cx="5982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2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7187794" y="3114253"/>
            <a:ext cx="5982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2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5976798" y="2468135"/>
            <a:ext cx="128753" cy="141542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893406" y="2492061"/>
            <a:ext cx="914400" cy="1391494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833432" y="4063798"/>
                <a:ext cx="2311851" cy="142160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/>
                  <a:t>x =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6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6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432" y="4063798"/>
                <a:ext cx="2311851" cy="1421608"/>
              </a:xfrm>
              <a:prstGeom prst="rect">
                <a:avLst/>
              </a:prstGeom>
              <a:blipFill rotWithShape="1">
                <a:blip r:embed="rId5"/>
                <a:stretch>
                  <a:fillRect l="-16095" b="-15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34" y="5631645"/>
            <a:ext cx="1563721" cy="6014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63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12" grpId="0" animBg="1"/>
      <p:bldP spid="13" grpId="0"/>
      <p:bldP spid="14" grpId="0"/>
      <p:bldP spid="15" grpId="0"/>
      <p:bldP spid="19" grpId="0" animBg="1"/>
      <p:bldP spid="20" grpId="0"/>
      <p:bldP spid="24" grpId="0"/>
      <p:bldP spid="27" grpId="0"/>
      <p:bldP spid="28" grpId="0"/>
      <p:bldP spid="31" grpId="0" animBg="1"/>
      <p:bldP spid="32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#60 (Equations)</a:t>
            </a:r>
            <a:endParaRPr lang="en-US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33400" y="1262743"/>
            <a:ext cx="402336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34243"/>
            <a:ext cx="406790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return to menu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84512" y="1194550"/>
            <a:ext cx="3801874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Clear Decimals!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Move decimal point 2 places over.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726" y="2387454"/>
            <a:ext cx="62552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1.4  x – 3.1   = 0.7  x – 1.98</a:t>
            </a:r>
            <a:endParaRPr lang="en-US" sz="4400" b="1" dirty="0"/>
          </a:p>
        </p:txBody>
      </p:sp>
      <p:sp>
        <p:nvSpPr>
          <p:cNvPr id="3" name="Curved Up Arrow 2"/>
          <p:cNvSpPr/>
          <p:nvPr/>
        </p:nvSpPr>
        <p:spPr>
          <a:xfrm>
            <a:off x="853926" y="2997055"/>
            <a:ext cx="381000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Up Arrow 8"/>
          <p:cNvSpPr/>
          <p:nvPr/>
        </p:nvSpPr>
        <p:spPr>
          <a:xfrm>
            <a:off x="1164169" y="3004495"/>
            <a:ext cx="381000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Up Arrow 9"/>
          <p:cNvSpPr/>
          <p:nvPr/>
        </p:nvSpPr>
        <p:spPr>
          <a:xfrm>
            <a:off x="2577637" y="2990164"/>
            <a:ext cx="381000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Up Arrow 10"/>
          <p:cNvSpPr/>
          <p:nvPr/>
        </p:nvSpPr>
        <p:spPr>
          <a:xfrm>
            <a:off x="2887880" y="2997604"/>
            <a:ext cx="381000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0817" y="245476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8991" y="242774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4" name="Curved Up Arrow 13"/>
          <p:cNvSpPr/>
          <p:nvPr/>
        </p:nvSpPr>
        <p:spPr>
          <a:xfrm>
            <a:off x="5857532" y="2997055"/>
            <a:ext cx="381000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Up Arrow 14"/>
          <p:cNvSpPr/>
          <p:nvPr/>
        </p:nvSpPr>
        <p:spPr>
          <a:xfrm>
            <a:off x="6167775" y="3004495"/>
            <a:ext cx="381000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726" y="3399826"/>
            <a:ext cx="54537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140x – 310 = 70x – 198</a:t>
            </a:r>
            <a:endParaRPr lang="en-US" sz="4400" b="1" dirty="0"/>
          </a:p>
        </p:txBody>
      </p:sp>
      <p:sp>
        <p:nvSpPr>
          <p:cNvPr id="17" name="Curved Up Arrow 16"/>
          <p:cNvSpPr/>
          <p:nvPr/>
        </p:nvSpPr>
        <p:spPr>
          <a:xfrm>
            <a:off x="4125083" y="2975793"/>
            <a:ext cx="381000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Up Arrow 17"/>
          <p:cNvSpPr/>
          <p:nvPr/>
        </p:nvSpPr>
        <p:spPr>
          <a:xfrm>
            <a:off x="4435326" y="2983233"/>
            <a:ext cx="381000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8240" y="241686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6726" y="4005980"/>
            <a:ext cx="12955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–70x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39779" y="4024306"/>
            <a:ext cx="12955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–70x</a:t>
            </a:r>
            <a:endParaRPr lang="en-US" sz="4400" b="1" dirty="0">
              <a:solidFill>
                <a:srgbClr val="FF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405554" y="3418114"/>
            <a:ext cx="942686" cy="1212384"/>
            <a:chOff x="5105400" y="2105354"/>
            <a:chExt cx="942686" cy="942646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5105400" y="2194402"/>
              <a:ext cx="942686" cy="85359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5141794" y="2105354"/>
              <a:ext cx="839906" cy="94264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396726" y="3491271"/>
            <a:ext cx="1254652" cy="1180597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40176" y="4775421"/>
            <a:ext cx="42098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70</a:t>
            </a:r>
            <a:r>
              <a:rPr lang="en-US" sz="4400" b="1" dirty="0" smtClean="0"/>
              <a:t>x – 310 = – 198</a:t>
            </a:r>
            <a:endParaRPr lang="en-US" sz="4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508104" y="5334000"/>
            <a:ext cx="14494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+310 </a:t>
            </a:r>
            <a:endParaRPr lang="en-US" sz="4400" dirty="0"/>
          </a:p>
        </p:txBody>
      </p:sp>
      <p:sp>
        <p:nvSpPr>
          <p:cNvPr id="30" name="TextBox 29"/>
          <p:cNvSpPr txBox="1"/>
          <p:nvPr/>
        </p:nvSpPr>
        <p:spPr>
          <a:xfrm>
            <a:off x="3268880" y="5334000"/>
            <a:ext cx="14494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+310 </a:t>
            </a:r>
            <a:endParaRPr lang="en-US" sz="44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1596347" y="4808390"/>
            <a:ext cx="942686" cy="1212384"/>
            <a:chOff x="5105400" y="2105354"/>
            <a:chExt cx="942686" cy="942646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5105400" y="2194402"/>
              <a:ext cx="942686" cy="85359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5141794" y="2105354"/>
              <a:ext cx="839906" cy="94264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/>
          <p:cNvSpPr/>
          <p:nvPr/>
        </p:nvSpPr>
        <p:spPr>
          <a:xfrm>
            <a:off x="3139780" y="4808390"/>
            <a:ext cx="1486046" cy="1180597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717051" y="6025678"/>
            <a:ext cx="24080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70x = </a:t>
            </a:r>
            <a:r>
              <a:rPr lang="en-US" sz="4400" b="1" dirty="0" smtClean="0">
                <a:solidFill>
                  <a:srgbClr val="FF0000"/>
                </a:solidFill>
              </a:rPr>
              <a:t>112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13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" grpId="0" animBg="1"/>
      <p:bldP spid="9" grpId="0" animBg="1"/>
      <p:bldP spid="10" grpId="0" animBg="1"/>
      <p:bldP spid="11" grpId="0" animBg="1"/>
      <p:bldP spid="4" grpId="0"/>
      <p:bldP spid="13" grpId="0"/>
      <p:bldP spid="14" grpId="0" animBg="1"/>
      <p:bldP spid="15" grpId="0" animBg="1"/>
      <p:bldP spid="16" grpId="0"/>
      <p:bldP spid="17" grpId="0" animBg="1"/>
      <p:bldP spid="18" grpId="0" animBg="1"/>
      <p:bldP spid="19" grpId="0"/>
      <p:bldP spid="20" grpId="0"/>
      <p:bldP spid="21" grpId="0"/>
      <p:bldP spid="25" grpId="0" animBg="1"/>
      <p:bldP spid="26" grpId="0"/>
      <p:bldP spid="29" grpId="0"/>
      <p:bldP spid="30" grpId="0"/>
      <p:bldP spid="34" grpId="0" animBg="1"/>
      <p:bldP spid="35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#60 CONT…</a:t>
            </a:r>
            <a:endParaRPr lang="en-US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33400" y="1262743"/>
            <a:ext cx="402336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34243"/>
            <a:ext cx="406790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return to menu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2232736" y="2428495"/>
            <a:ext cx="24080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70x = 112</a:t>
            </a:r>
            <a:endParaRPr lang="en-US" sz="4400" dirty="0">
              <a:solidFill>
                <a:schemeClr val="tx2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2343194" y="3066000"/>
            <a:ext cx="745304" cy="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587607" y="3066001"/>
            <a:ext cx="1053161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343194" y="3080998"/>
            <a:ext cx="8835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70 </a:t>
            </a:r>
            <a:endParaRPr lang="en-US" sz="4400" dirty="0"/>
          </a:p>
        </p:txBody>
      </p:sp>
      <p:sp>
        <p:nvSpPr>
          <p:cNvPr id="40" name="TextBox 39"/>
          <p:cNvSpPr txBox="1"/>
          <p:nvPr/>
        </p:nvSpPr>
        <p:spPr>
          <a:xfrm>
            <a:off x="3703598" y="3038983"/>
            <a:ext cx="8835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70 </a:t>
            </a:r>
            <a:endParaRPr lang="en-US" sz="4400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2559743" y="2612779"/>
            <a:ext cx="222730" cy="106262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587606" y="2469831"/>
            <a:ext cx="1053161" cy="1391494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098896" y="5371771"/>
            <a:ext cx="2255746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x = 1.6</a:t>
            </a:r>
            <a:endParaRPr lang="en-US" sz="6000" dirty="0">
              <a:solidFill>
                <a:schemeClr val="tx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77000" y="4271722"/>
            <a:ext cx="1824538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DIVIDE!</a:t>
            </a:r>
            <a:endParaRPr lang="en-US" sz="4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038370" y="4092158"/>
                <a:ext cx="1013419" cy="101752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dirty="0" smtClean="0">
                              <a:latin typeface="Cambria Math"/>
                            </a:rPr>
                            <m:t>𝟏𝟏𝟐</m:t>
                          </m:r>
                        </m:num>
                        <m:den>
                          <m:r>
                            <a:rPr lang="en-US" sz="3200" b="1" i="1" dirty="0" smtClean="0">
                              <a:latin typeface="Cambria Math"/>
                            </a:rPr>
                            <m:t>𝟕𝟎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370" y="4092158"/>
                <a:ext cx="1013419" cy="101752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227811" y="4082156"/>
                <a:ext cx="1188339" cy="102752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dirty="0" smtClean="0">
                              <a:latin typeface="Cambria Math"/>
                            </a:rPr>
                            <m:t>𝟓𝟔</m:t>
                          </m:r>
                        </m:num>
                        <m:den>
                          <m:r>
                            <a:rPr lang="en-US" sz="3200" b="1" i="1" dirty="0" smtClean="0">
                              <a:latin typeface="Cambria Math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811" y="4082156"/>
                <a:ext cx="1188339" cy="102752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257800" y="4116904"/>
                <a:ext cx="943079" cy="101752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dirty="0" smtClean="0">
                              <a:latin typeface="Cambria Math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 dirty="0" smtClean="0"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116904"/>
                <a:ext cx="943079" cy="101752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946634" y="4092158"/>
                <a:ext cx="569387" cy="46166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US" sz="2400" dirty="0" smtClean="0"/>
                  <a:t>2</a:t>
                </a:r>
                <a:endParaRPr lang="en-US" sz="2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634" y="4092158"/>
                <a:ext cx="569387" cy="461665"/>
              </a:xfrm>
              <a:prstGeom prst="rect">
                <a:avLst/>
              </a:prstGeom>
              <a:blipFill rotWithShape="1">
                <a:blip r:embed="rId10"/>
                <a:stretch>
                  <a:fillRect t="-10526" r="-1489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963142" y="4784188"/>
                <a:ext cx="569387" cy="46166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US" sz="2400" dirty="0" smtClean="0"/>
                  <a:t>2</a:t>
                </a:r>
                <a:endParaRPr lang="en-US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142" y="4784188"/>
                <a:ext cx="569387" cy="461665"/>
              </a:xfrm>
              <a:prstGeom prst="rect">
                <a:avLst/>
              </a:prstGeom>
              <a:blipFill rotWithShape="1">
                <a:blip r:embed="rId11"/>
                <a:stretch>
                  <a:fillRect t="-10526" r="-1612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314744" y="4100925"/>
                <a:ext cx="721159" cy="46166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÷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744" y="4100925"/>
                <a:ext cx="721159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314744" y="4672762"/>
                <a:ext cx="721159" cy="46166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÷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744" y="4672762"/>
                <a:ext cx="721159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459" y="5371771"/>
            <a:ext cx="1738891" cy="74979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34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2" grpId="0" animBg="1"/>
      <p:bldP spid="43" grpId="0" animBg="1"/>
      <p:bldP spid="48" grpId="0" animBg="1"/>
      <p:bldP spid="50" grpId="0" animBg="1"/>
      <p:bldP spid="55" grpId="0" animBg="1"/>
      <p:bldP spid="56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#61 (Equations)</a:t>
            </a:r>
            <a:endParaRPr lang="en-US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33400" y="1262743"/>
            <a:ext cx="402336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34243"/>
            <a:ext cx="469710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84512" y="1194550"/>
            <a:ext cx="3801874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Clear Decimals!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Move decimal point 2 places over.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108" y="2398340"/>
            <a:ext cx="66303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-0.7  x + 1.15 = -0.4  x + 2.05</a:t>
            </a:r>
            <a:endParaRPr lang="en-US" sz="4400" b="1" dirty="0"/>
          </a:p>
        </p:txBody>
      </p:sp>
      <p:sp>
        <p:nvSpPr>
          <p:cNvPr id="8" name="Curved Up Arrow 7"/>
          <p:cNvSpPr/>
          <p:nvPr/>
        </p:nvSpPr>
        <p:spPr>
          <a:xfrm>
            <a:off x="663426" y="3015381"/>
            <a:ext cx="381000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Up Arrow 8"/>
          <p:cNvSpPr/>
          <p:nvPr/>
        </p:nvSpPr>
        <p:spPr>
          <a:xfrm>
            <a:off x="941993" y="3041145"/>
            <a:ext cx="381000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Up Arrow 9"/>
          <p:cNvSpPr/>
          <p:nvPr/>
        </p:nvSpPr>
        <p:spPr>
          <a:xfrm>
            <a:off x="2387137" y="3015381"/>
            <a:ext cx="381000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Up Arrow 10"/>
          <p:cNvSpPr/>
          <p:nvPr/>
        </p:nvSpPr>
        <p:spPr>
          <a:xfrm>
            <a:off x="2697380" y="3015381"/>
            <a:ext cx="381000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1993" y="242030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4" name="Curved Up Arrow 13"/>
          <p:cNvSpPr/>
          <p:nvPr/>
        </p:nvSpPr>
        <p:spPr>
          <a:xfrm>
            <a:off x="5857532" y="2997055"/>
            <a:ext cx="381000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Up Arrow 14"/>
          <p:cNvSpPr/>
          <p:nvPr/>
        </p:nvSpPr>
        <p:spPr>
          <a:xfrm>
            <a:off x="6167775" y="3004495"/>
            <a:ext cx="381000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Up Arrow 15"/>
          <p:cNvSpPr/>
          <p:nvPr/>
        </p:nvSpPr>
        <p:spPr>
          <a:xfrm>
            <a:off x="4142500" y="3029750"/>
            <a:ext cx="381000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Up Arrow 16"/>
          <p:cNvSpPr/>
          <p:nvPr/>
        </p:nvSpPr>
        <p:spPr>
          <a:xfrm>
            <a:off x="4403650" y="3051522"/>
            <a:ext cx="381000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71974" y="238686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5422" y="3399826"/>
            <a:ext cx="55146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-70x + 115 = -40x </a:t>
            </a:r>
            <a:r>
              <a:rPr lang="en-US" sz="4400" b="1" dirty="0"/>
              <a:t>+</a:t>
            </a:r>
            <a:r>
              <a:rPr lang="en-US" sz="4400" b="1" dirty="0" smtClean="0"/>
              <a:t> 205</a:t>
            </a:r>
            <a:endParaRPr lang="en-US" sz="4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06152" y="4024306"/>
            <a:ext cx="12955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+</a:t>
            </a:r>
            <a:r>
              <a:rPr lang="en-US" sz="4400" b="1" dirty="0">
                <a:solidFill>
                  <a:srgbClr val="FF0000"/>
                </a:solidFill>
              </a:rPr>
              <a:t>4</a:t>
            </a:r>
            <a:r>
              <a:rPr lang="en-US" sz="4400" b="1" dirty="0" smtClean="0">
                <a:solidFill>
                  <a:srgbClr val="FF0000"/>
                </a:solidFill>
              </a:rPr>
              <a:t>0x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69581" y="4024618"/>
            <a:ext cx="12955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+</a:t>
            </a:r>
            <a:r>
              <a:rPr lang="en-US" sz="4400" b="1" dirty="0">
                <a:solidFill>
                  <a:srgbClr val="FF0000"/>
                </a:solidFill>
              </a:rPr>
              <a:t>4</a:t>
            </a:r>
            <a:r>
              <a:rPr lang="en-US" sz="4400" b="1" dirty="0" smtClean="0">
                <a:solidFill>
                  <a:srgbClr val="FF0000"/>
                </a:solidFill>
              </a:rPr>
              <a:t>0x</a:t>
            </a:r>
            <a:endParaRPr lang="en-US" sz="4400" b="1" dirty="0">
              <a:solidFill>
                <a:srgbClr val="FF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199814" y="3418426"/>
            <a:ext cx="942686" cy="1212384"/>
            <a:chOff x="5105400" y="2105354"/>
            <a:chExt cx="942686" cy="942646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5105400" y="2194402"/>
              <a:ext cx="942686" cy="85359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5141794" y="2105354"/>
              <a:ext cx="839906" cy="94264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200107" y="3576621"/>
            <a:ext cx="1254652" cy="1180597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58835" y="4657117"/>
            <a:ext cx="39741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-30</a:t>
            </a:r>
            <a:r>
              <a:rPr lang="en-US" sz="4400" b="1" dirty="0" smtClean="0"/>
              <a:t>x </a:t>
            </a:r>
            <a:r>
              <a:rPr lang="en-US" sz="4400" b="1" dirty="0"/>
              <a:t>+</a:t>
            </a:r>
            <a:r>
              <a:rPr lang="en-US" sz="4400" b="1" dirty="0" smtClean="0"/>
              <a:t> 115 = 205</a:t>
            </a:r>
            <a:endParaRPr lang="en-US" sz="4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757184" y="5257800"/>
            <a:ext cx="1321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–115</a:t>
            </a:r>
            <a:endParaRPr 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3205355" y="5257799"/>
            <a:ext cx="1321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–115</a:t>
            </a:r>
            <a:endParaRPr lang="en-US" sz="44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1966965" y="4685277"/>
            <a:ext cx="942686" cy="1212384"/>
            <a:chOff x="5105400" y="2105354"/>
            <a:chExt cx="942686" cy="942646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5105400" y="2194402"/>
              <a:ext cx="942686" cy="85359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5141794" y="2105354"/>
              <a:ext cx="839906" cy="94264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/>
          <p:nvPr/>
        </p:nvSpPr>
        <p:spPr>
          <a:xfrm>
            <a:off x="3199814" y="4757218"/>
            <a:ext cx="1254652" cy="1180597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639249" y="5993021"/>
            <a:ext cx="22958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-30x = </a:t>
            </a:r>
            <a:r>
              <a:rPr lang="en-US" sz="4400" b="1" dirty="0" smtClean="0">
                <a:solidFill>
                  <a:srgbClr val="FF0000"/>
                </a:solidFill>
              </a:rPr>
              <a:t>90</a:t>
            </a:r>
            <a:endParaRPr lang="en-US" sz="4400" b="1" dirty="0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5984633" y="3417228"/>
            <a:ext cx="0" cy="344077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011329" y="3547931"/>
            <a:ext cx="22958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-30x = 90</a:t>
            </a:r>
            <a:endParaRPr lang="en-US" sz="4400" dirty="0">
              <a:solidFill>
                <a:schemeClr val="tx2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6345837" y="4171379"/>
            <a:ext cx="745304" cy="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690365" y="4193345"/>
            <a:ext cx="616785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190139" y="4151777"/>
            <a:ext cx="10567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-30 </a:t>
            </a:r>
            <a:endParaRPr lang="en-US" sz="4400" dirty="0"/>
          </a:p>
        </p:txBody>
      </p:sp>
      <p:sp>
        <p:nvSpPr>
          <p:cNvPr id="39" name="TextBox 38"/>
          <p:cNvSpPr txBox="1"/>
          <p:nvPr/>
        </p:nvSpPr>
        <p:spPr>
          <a:xfrm>
            <a:off x="7393761" y="4110283"/>
            <a:ext cx="10567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-30 </a:t>
            </a:r>
            <a:endParaRPr lang="en-US" sz="4400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6437410" y="3702494"/>
            <a:ext cx="420590" cy="98278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449040" y="3488230"/>
            <a:ext cx="1053161" cy="1391494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676595" y="4922486"/>
            <a:ext cx="1896673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x = -3</a:t>
            </a:r>
            <a:endParaRPr lang="en-US" sz="60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238" y="5890931"/>
            <a:ext cx="1953432" cy="8715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2" name="Straight Connector 51"/>
          <p:cNvCxnSpPr/>
          <p:nvPr/>
        </p:nvCxnSpPr>
        <p:spPr>
          <a:xfrm>
            <a:off x="6158893" y="3737178"/>
            <a:ext cx="222730" cy="106262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185177" y="5659123"/>
            <a:ext cx="1227756" cy="919843"/>
            <a:chOff x="6917944" y="5680638"/>
            <a:chExt cx="1227756" cy="919843"/>
          </a:xfrm>
        </p:grpSpPr>
        <p:pic>
          <p:nvPicPr>
            <p:cNvPr id="46" name="Picture 2" descr="Image result for video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944" y="5680638"/>
              <a:ext cx="1227756" cy="919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>
              <a:off x="6935052" y="5855894"/>
              <a:ext cx="1131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Live </a:t>
              </a:r>
            </a:p>
            <a:p>
              <a:r>
                <a:rPr lang="en-US" b="1" dirty="0" smtClean="0">
                  <a:solidFill>
                    <a:srgbClr val="FF0000"/>
                  </a:solidFill>
                </a:rPr>
                <a:t>example!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459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5" grpId="0" animBg="1"/>
      <p:bldP spid="26" grpId="0"/>
      <p:bldP spid="27" grpId="0"/>
      <p:bldP spid="28" grpId="0"/>
      <p:bldP spid="32" grpId="0" animBg="1"/>
      <p:bldP spid="33" grpId="0"/>
      <p:bldP spid="35" grpId="0"/>
      <p:bldP spid="38" grpId="0"/>
      <p:bldP spid="39" grpId="0"/>
      <p:bldP spid="41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#8 (Factoring)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3673"/>
          <a:stretch/>
        </p:blipFill>
        <p:spPr>
          <a:xfrm>
            <a:off x="457199" y="1143000"/>
            <a:ext cx="7670035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7347" r="14902" b="10204"/>
          <a:stretch/>
        </p:blipFill>
        <p:spPr>
          <a:xfrm>
            <a:off x="457198" y="1644449"/>
            <a:ext cx="6527035" cy="83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2263254"/>
            <a:ext cx="48910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10x</a:t>
            </a:r>
            <a:r>
              <a:rPr lang="en-US" sz="44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</a:rPr>
              <a:t> – 8x  </a:t>
            </a:r>
            <a:r>
              <a:rPr lang="en-US" sz="4400" b="1" dirty="0" smtClean="0">
                <a:solidFill>
                  <a:schemeClr val="tx2"/>
                </a:solidFill>
              </a:rPr>
              <a:t>– 15x + 12</a:t>
            </a:r>
            <a:endParaRPr lang="en-US" sz="4400" b="1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715591" y="2141016"/>
            <a:ext cx="0" cy="108954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95399" y="3162348"/>
            <a:ext cx="24497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GCF = </a:t>
            </a:r>
            <a:r>
              <a:rPr lang="en-US" sz="4400" dirty="0" smtClean="0"/>
              <a:t>2x</a:t>
            </a:r>
            <a:endParaRPr lang="en-US" sz="4400" dirty="0"/>
          </a:p>
          <a:p>
            <a:r>
              <a:rPr lang="en-US" sz="4400" b="1" dirty="0" smtClean="0"/>
              <a:t>2x(</a:t>
            </a:r>
            <a:r>
              <a:rPr lang="en-US" sz="4400" b="1" dirty="0" smtClean="0">
                <a:solidFill>
                  <a:srgbClr val="FF0000"/>
                </a:solidFill>
              </a:rPr>
              <a:t>5x – 4</a:t>
            </a:r>
            <a:r>
              <a:rPr lang="en-US" sz="4400" b="1" dirty="0" smtClean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5967" y="3202444"/>
            <a:ext cx="2783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GCF = </a:t>
            </a:r>
            <a:r>
              <a:rPr lang="en-US" sz="4400" dirty="0" smtClean="0"/>
              <a:t>–3</a:t>
            </a:r>
            <a:endParaRPr lang="en-US" sz="4400" dirty="0"/>
          </a:p>
          <a:p>
            <a:r>
              <a:rPr lang="en-US" sz="4400" b="1" dirty="0"/>
              <a:t>–</a:t>
            </a:r>
            <a:r>
              <a:rPr lang="en-US" sz="4400" b="1" dirty="0" smtClean="0"/>
              <a:t>3(</a:t>
            </a:r>
            <a:r>
              <a:rPr lang="en-US" sz="4400" b="1" dirty="0" smtClean="0">
                <a:solidFill>
                  <a:schemeClr val="tx2"/>
                </a:solidFill>
              </a:rPr>
              <a:t>5x – 4</a:t>
            </a:r>
            <a:r>
              <a:rPr lang="en-US" sz="4400" b="1" dirty="0" smtClean="0"/>
              <a:t>)</a:t>
            </a:r>
          </a:p>
        </p:txBody>
      </p:sp>
      <p:sp>
        <p:nvSpPr>
          <p:cNvPr id="10" name="Oval 9"/>
          <p:cNvSpPr/>
          <p:nvPr/>
        </p:nvSpPr>
        <p:spPr>
          <a:xfrm>
            <a:off x="2028951" y="3816997"/>
            <a:ext cx="1506054" cy="899095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39233" y="3816998"/>
            <a:ext cx="1506054" cy="899095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30316" y="4818743"/>
            <a:ext cx="1904689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(5x – 4)</a:t>
            </a:r>
          </a:p>
        </p:txBody>
      </p:sp>
      <p:sp>
        <p:nvSpPr>
          <p:cNvPr id="13" name="Oval 12"/>
          <p:cNvSpPr/>
          <p:nvPr/>
        </p:nvSpPr>
        <p:spPr>
          <a:xfrm>
            <a:off x="3986927" y="3830463"/>
            <a:ext cx="551347" cy="899095"/>
          </a:xfrm>
          <a:prstGeom prst="ellipse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40598" y="4818743"/>
            <a:ext cx="1904689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(2x </a:t>
            </a:r>
            <a:r>
              <a:rPr lang="en-US" sz="4400" b="1" dirty="0"/>
              <a:t>– </a:t>
            </a:r>
            <a:r>
              <a:rPr lang="en-US" sz="4400" b="1" dirty="0" smtClean="0"/>
              <a:t>3)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713" y="5702063"/>
            <a:ext cx="3752950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(5x – 4)(2x – 3)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750" y="5780669"/>
            <a:ext cx="3483863" cy="6122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8" name="Oval 17"/>
          <p:cNvSpPr/>
          <p:nvPr/>
        </p:nvSpPr>
        <p:spPr>
          <a:xfrm>
            <a:off x="1386502" y="3748583"/>
            <a:ext cx="551347" cy="899095"/>
          </a:xfrm>
          <a:prstGeom prst="ellipse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7105239" y="4580824"/>
            <a:ext cx="1227756" cy="919843"/>
            <a:chOff x="6917944" y="5680638"/>
            <a:chExt cx="1227756" cy="919843"/>
          </a:xfrm>
        </p:grpSpPr>
        <p:pic>
          <p:nvPicPr>
            <p:cNvPr id="20" name="Picture 2" descr="Image result for vide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944" y="5680638"/>
              <a:ext cx="1227756" cy="919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6935052" y="5855894"/>
              <a:ext cx="1131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hlinkClick r:id="rId7"/>
                </a:rPr>
                <a:t>Live 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hlinkClick r:id="rId7"/>
                </a:rPr>
                <a:t>example!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017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Graphing Inequalities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578428"/>
            <a:ext cx="42164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For &lt; or &gt;: </a:t>
            </a:r>
            <a:endParaRPr lang="en-US" sz="7200" dirty="0"/>
          </a:p>
        </p:txBody>
      </p:sp>
      <p:sp>
        <p:nvSpPr>
          <p:cNvPr id="8" name="Oval 7"/>
          <p:cNvSpPr/>
          <p:nvPr/>
        </p:nvSpPr>
        <p:spPr>
          <a:xfrm>
            <a:off x="5063438" y="3463966"/>
            <a:ext cx="457200" cy="457200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24600" y="3092402"/>
            <a:ext cx="9236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[ ]</a:t>
            </a:r>
            <a:endParaRPr lang="en-US" sz="6600" b="1" dirty="0"/>
          </a:p>
        </p:txBody>
      </p:sp>
      <p:sp>
        <p:nvSpPr>
          <p:cNvPr id="17" name="Oval 16"/>
          <p:cNvSpPr/>
          <p:nvPr/>
        </p:nvSpPr>
        <p:spPr>
          <a:xfrm>
            <a:off x="4953000" y="1949992"/>
            <a:ext cx="457200" cy="4572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324600" y="1670761"/>
            <a:ext cx="9012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( )</a:t>
            </a:r>
            <a:endParaRPr lang="en-US" sz="6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3092402"/>
            <a:ext cx="42164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For </a:t>
            </a:r>
            <a:r>
              <a:rPr lang="en-US" sz="7200" u="sng" dirty="0" smtClean="0"/>
              <a:t>&lt;</a:t>
            </a:r>
            <a:r>
              <a:rPr lang="en-US" sz="7200" dirty="0" smtClean="0"/>
              <a:t> or </a:t>
            </a:r>
            <a:r>
              <a:rPr lang="en-US" sz="7200" u="sng" dirty="0" smtClean="0"/>
              <a:t>&gt;</a:t>
            </a:r>
            <a:r>
              <a:rPr lang="en-US" sz="7200" dirty="0" smtClean="0"/>
              <a:t>: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5558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7" grpId="0" animBg="1"/>
      <p:bldP spid="18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Interval Notation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578428"/>
            <a:ext cx="42164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For &lt; or &gt;: 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1578428"/>
            <a:ext cx="24096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Use ( )</a:t>
            </a:r>
            <a:endParaRPr lang="en-US" sz="6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092402"/>
            <a:ext cx="42164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For </a:t>
            </a:r>
            <a:r>
              <a:rPr lang="en-US" sz="7200" u="sng" dirty="0" smtClean="0"/>
              <a:t>&lt;</a:t>
            </a:r>
            <a:r>
              <a:rPr lang="en-US" sz="7200" dirty="0" smtClean="0"/>
              <a:t> or </a:t>
            </a:r>
            <a:r>
              <a:rPr lang="en-US" sz="7200" u="sng" dirty="0" smtClean="0"/>
              <a:t>&gt;</a:t>
            </a:r>
            <a:r>
              <a:rPr lang="en-US" sz="7200" dirty="0" smtClean="0"/>
              <a:t>: </a:t>
            </a:r>
            <a:endParaRPr lang="en-US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5878286" y="3092402"/>
            <a:ext cx="24320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Use [ ]</a:t>
            </a:r>
            <a:endParaRPr lang="en-US" sz="6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0114" y="4466157"/>
                <a:ext cx="555652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200" dirty="0" smtClean="0"/>
                  <a:t>For </a:t>
                </a:r>
                <a14:m>
                  <m:oMath xmlns:m="http://schemas.openxmlformats.org/officeDocument/2006/math">
                    <m:r>
                      <a:rPr lang="en-US" sz="7200" b="0" i="1" smtClean="0">
                        <a:latin typeface="Cambria Math"/>
                      </a:rPr>
                      <m:t>−</m:t>
                    </m:r>
                    <m:r>
                      <a:rPr lang="en-US" sz="7200" b="0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7200" dirty="0" smtClean="0"/>
                  <a:t> or </a:t>
                </a:r>
                <a14:m>
                  <m:oMath xmlns:m="http://schemas.openxmlformats.org/officeDocument/2006/math">
                    <m:r>
                      <a:rPr lang="en-US" sz="7200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7200" dirty="0" smtClean="0"/>
                  <a:t>: </a:t>
                </a:r>
                <a:endParaRPr lang="en-US" sz="7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4" y="4466157"/>
                <a:ext cx="5556521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8342" t="-19289" r="-7355" b="-41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104697" y="4572000"/>
            <a:ext cx="240963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Use ( )</a:t>
            </a:r>
          </a:p>
          <a:p>
            <a:r>
              <a:rPr lang="en-US" sz="6600" b="1" dirty="0" smtClean="0"/>
              <a:t>ONLY!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54252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32659" y="3860820"/>
            <a:ext cx="7959920" cy="1447800"/>
            <a:chOff x="432659" y="3860820"/>
            <a:chExt cx="7959920" cy="1447800"/>
          </a:xfrm>
        </p:grpSpPr>
        <p:grpSp>
          <p:nvGrpSpPr>
            <p:cNvPr id="19" name="Group 18"/>
            <p:cNvGrpSpPr/>
            <p:nvPr/>
          </p:nvGrpSpPr>
          <p:grpSpPr>
            <a:xfrm>
              <a:off x="432659" y="3860820"/>
              <a:ext cx="7959920" cy="1447800"/>
              <a:chOff x="528509" y="3048000"/>
              <a:chExt cx="7959920" cy="1447800"/>
            </a:xfrm>
          </p:grpSpPr>
          <p:pic>
            <p:nvPicPr>
              <p:cNvPr id="20" name="Picture 2" descr="Image result for number line with infinity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49" t="27697" r="14969" b="20952"/>
              <a:stretch/>
            </p:blipFill>
            <p:spPr bwMode="auto">
              <a:xfrm>
                <a:off x="1295400" y="3048000"/>
                <a:ext cx="6456930" cy="144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528509" y="3417957"/>
                    <a:ext cx="777777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0" dirty="0" smtClean="0"/>
                      <a:t>-</a:t>
                    </a:r>
                    <a14:m>
                      <m:oMath xmlns:m="http://schemas.openxmlformats.org/officeDocument/2006/math">
                        <m:r>
                          <a:rPr lang="en-US" sz="4000" i="1" smtClean="0">
                            <a:latin typeface="Cambria Math"/>
                            <a:ea typeface="Cambria Math"/>
                          </a:rPr>
                          <m:t>∞</m:t>
                        </m:r>
                      </m:oMath>
                    </a14:m>
                    <a:endParaRPr lang="en-US" sz="4000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8509" y="3417957"/>
                    <a:ext cx="777777" cy="707886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28346" t="-15517" b="-3620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7752330" y="3417957"/>
                    <a:ext cx="736099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oMath>
                      </m:oMathPara>
                    </a14:m>
                    <a:endParaRPr lang="en-US" sz="4000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52330" y="3417957"/>
                    <a:ext cx="736099" cy="707886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" name="Rectangle 10"/>
            <p:cNvSpPr/>
            <p:nvPr/>
          </p:nvSpPr>
          <p:spPr>
            <a:xfrm>
              <a:off x="1679922" y="4686300"/>
              <a:ext cx="5490151" cy="495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#62 (Inequalities)</a:t>
            </a:r>
            <a:endParaRPr lang="en-US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23"/>
          <a:stretch/>
        </p:blipFill>
        <p:spPr bwMode="auto">
          <a:xfrm>
            <a:off x="0" y="1143000"/>
            <a:ext cx="8915400" cy="124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Image result for return to menu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" y="2383971"/>
                <a:ext cx="2188997" cy="1070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sz="4400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sz="4400" b="1" dirty="0" smtClean="0"/>
                  <a:t> &lt; 6</a:t>
                </a:r>
                <a:endParaRPr lang="en-US" sz="4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383971"/>
                <a:ext cx="2188997" cy="1070358"/>
              </a:xfrm>
              <a:prstGeom prst="rect">
                <a:avLst/>
              </a:prstGeom>
              <a:blipFill rotWithShape="1">
                <a:blip r:embed="rId11"/>
                <a:stretch>
                  <a:fillRect r="-10306" b="-13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9011" y="2435714"/>
                <a:ext cx="810928" cy="46166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11" y="2435714"/>
                <a:ext cx="810928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79597" y="2688317"/>
                <a:ext cx="810928" cy="46166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597" y="2688317"/>
                <a:ext cx="810928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1521722" y="2962725"/>
            <a:ext cx="316400" cy="49160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60204" y="2471121"/>
            <a:ext cx="316400" cy="49160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10052" y="2471121"/>
            <a:ext cx="316400" cy="678861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67000" y="1708806"/>
            <a:ext cx="597740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Inequality Flips/Reverses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When both sides are multiplied/divided by a negative!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 flipH="1">
            <a:off x="2666999" y="2553538"/>
            <a:ext cx="1676400" cy="687681"/>
          </a:xfrm>
          <a:prstGeom prst="ellipse">
            <a:avLst/>
          </a:prstGeom>
          <a:solidFill>
            <a:schemeClr val="tx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79921" y="3476100"/>
                <a:ext cx="179087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sz="4400" b="1" dirty="0" smtClean="0"/>
                  <a:t> 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&gt;</a:t>
                </a:r>
                <a:r>
                  <a:rPr lang="en-US" sz="4400" b="1" dirty="0" smtClean="0"/>
                  <a:t> -30</a:t>
                </a:r>
                <a:endParaRPr lang="en-US" sz="4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921" y="3476100"/>
                <a:ext cx="1790875" cy="769441"/>
              </a:xfrm>
              <a:prstGeom prst="rect">
                <a:avLst/>
              </a:prstGeom>
              <a:blipFill rotWithShape="1">
                <a:blip r:embed="rId14"/>
                <a:stretch>
                  <a:fillRect t="-15873" r="-13311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180386" y="3860820"/>
            <a:ext cx="4475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(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04165" y="4230777"/>
            <a:ext cx="4314919" cy="457200"/>
          </a:xfrm>
          <a:prstGeom prst="rect">
            <a:avLst/>
          </a:prstGeom>
          <a:solidFill>
            <a:srgbClr val="C0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856935" y="4539179"/>
            <a:ext cx="9284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-30</a:t>
            </a:r>
            <a:endParaRPr lang="en-US" sz="44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79" y="5188877"/>
            <a:ext cx="7696200" cy="14573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181600" y="2995382"/>
                <a:ext cx="3307509" cy="1077218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 smtClean="0"/>
                  <a:t>Interval Notation: </a:t>
                </a:r>
              </a:p>
              <a:p>
                <a:pPr algn="ctr"/>
                <a:r>
                  <a:rPr lang="en-US" sz="3200" b="1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3200" b="1" dirty="0" smtClean="0"/>
                  <a:t>-30,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3200" b="1" dirty="0" smtClean="0"/>
                  <a:t>)</a:t>
                </a:r>
                <a:endParaRPr lang="en-US" sz="3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995382"/>
                <a:ext cx="3307509" cy="1077218"/>
              </a:xfrm>
              <a:prstGeom prst="rect">
                <a:avLst/>
              </a:prstGeom>
              <a:blipFill rotWithShape="1">
                <a:blip r:embed="rId16"/>
                <a:stretch>
                  <a:fillRect l="-3461" t="-5464" r="-3643" b="-15847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13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2" grpId="0" animBg="1"/>
      <p:bldP spid="13" grpId="0" animBg="1"/>
      <p:bldP spid="14" grpId="0"/>
      <p:bldP spid="25" grpId="0"/>
      <p:bldP spid="26" grpId="0" animBg="1"/>
      <p:bldP spid="31" grpId="0"/>
      <p:bldP spid="27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#63 (Inequalities)</a:t>
            </a:r>
            <a:endParaRPr lang="en-US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43"/>
          <a:stretch/>
        </p:blipFill>
        <p:spPr bwMode="auto">
          <a:xfrm>
            <a:off x="0" y="1143000"/>
            <a:ext cx="8915400" cy="48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45"/>
          <a:stretch/>
        </p:blipFill>
        <p:spPr bwMode="auto">
          <a:xfrm>
            <a:off x="609600" y="1632857"/>
            <a:ext cx="7305675" cy="77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2394857"/>
            <a:ext cx="49503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24x + 28 </a:t>
            </a:r>
            <a:r>
              <a:rPr lang="en-US" sz="4400" b="1" u="sng" dirty="0" smtClean="0"/>
              <a:t>&lt;</a:t>
            </a:r>
            <a:r>
              <a:rPr lang="en-US" sz="4400" b="1" dirty="0" smtClean="0"/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4</a:t>
            </a:r>
            <a:r>
              <a:rPr lang="en-US" sz="4400" b="1" dirty="0" smtClean="0"/>
              <a:t>(5x + 11)</a:t>
            </a:r>
            <a:endParaRPr lang="en-US" sz="4400" b="1" dirty="0"/>
          </a:p>
        </p:txBody>
      </p:sp>
      <p:sp>
        <p:nvSpPr>
          <p:cNvPr id="7" name="Curved Down Arrow 6"/>
          <p:cNvSpPr/>
          <p:nvPr/>
        </p:nvSpPr>
        <p:spPr>
          <a:xfrm>
            <a:off x="2819400" y="2155371"/>
            <a:ext cx="609600" cy="457200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>
            <a:off x="2852056" y="2100943"/>
            <a:ext cx="1719943" cy="457200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565" y="3164298"/>
            <a:ext cx="47740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24x + 28 </a:t>
            </a:r>
            <a:r>
              <a:rPr lang="en-US" sz="4400" b="1" u="sng" dirty="0" smtClean="0"/>
              <a:t>&lt;</a:t>
            </a:r>
            <a:r>
              <a:rPr lang="en-US" sz="4400" b="1" dirty="0" smtClean="0"/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20x + 44</a:t>
            </a:r>
            <a:endParaRPr lang="en-US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16" y="3733800"/>
            <a:ext cx="12955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–20x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6426" y="3755571"/>
            <a:ext cx="12955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–20x</a:t>
            </a:r>
            <a:endParaRPr lang="en-US" sz="4400" b="1" dirty="0">
              <a:solidFill>
                <a:schemeClr val="tx2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02588" y="3290857"/>
            <a:ext cx="942686" cy="1212384"/>
            <a:chOff x="5105400" y="2105354"/>
            <a:chExt cx="942686" cy="942646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5105400" y="2194402"/>
              <a:ext cx="942686" cy="85359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5141794" y="2105354"/>
              <a:ext cx="839906" cy="94264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119889" y="3290857"/>
            <a:ext cx="1048363" cy="1234155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40565" y="4503241"/>
            <a:ext cx="29450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4x</a:t>
            </a:r>
            <a:r>
              <a:rPr lang="en-US" sz="4400" b="1" dirty="0" smtClean="0"/>
              <a:t> + 28 </a:t>
            </a:r>
            <a:r>
              <a:rPr lang="en-US" sz="4400" b="1" u="sng" dirty="0" smtClean="0"/>
              <a:t>&lt;</a:t>
            </a:r>
            <a:r>
              <a:rPr lang="en-US" sz="4400" b="1" dirty="0" smtClean="0"/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44</a:t>
            </a:r>
            <a:endParaRPr lang="en-US" sz="4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90600" y="5029200"/>
            <a:ext cx="10358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–28</a:t>
            </a:r>
            <a:endParaRPr lang="en-US" sz="4400" dirty="0"/>
          </a:p>
        </p:txBody>
      </p:sp>
      <p:sp>
        <p:nvSpPr>
          <p:cNvPr id="18" name="TextBox 17"/>
          <p:cNvSpPr txBox="1"/>
          <p:nvPr/>
        </p:nvSpPr>
        <p:spPr>
          <a:xfrm>
            <a:off x="2184657" y="5029200"/>
            <a:ext cx="10358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–28</a:t>
            </a:r>
            <a:endParaRPr lang="en-US" sz="4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083775" y="4525012"/>
            <a:ext cx="942686" cy="1212384"/>
            <a:chOff x="5105400" y="2105354"/>
            <a:chExt cx="942686" cy="942646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5105400" y="2194402"/>
              <a:ext cx="942686" cy="85359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5141794" y="2105354"/>
              <a:ext cx="839906" cy="94264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2214800" y="4639541"/>
            <a:ext cx="1048363" cy="1234155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27725" y="5873696"/>
            <a:ext cx="19656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4x  </a:t>
            </a:r>
            <a:r>
              <a:rPr lang="en-US" sz="4400" b="1" u="sng" dirty="0" smtClean="0"/>
              <a:t>&lt;</a:t>
            </a:r>
            <a:r>
              <a:rPr lang="en-US" sz="4400" b="1" dirty="0" smtClean="0"/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16</a:t>
            </a:r>
            <a:endParaRPr lang="en-US" sz="4400" b="1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5181600" y="1548256"/>
            <a:ext cx="0" cy="509488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82328" y="1843130"/>
            <a:ext cx="19656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4x  </a:t>
            </a:r>
            <a:r>
              <a:rPr lang="en-US" sz="4400" b="1" u="sng" dirty="0" smtClean="0"/>
              <a:t>&lt;</a:t>
            </a:r>
            <a:r>
              <a:rPr lang="en-US" sz="4400" b="1" dirty="0" smtClean="0"/>
              <a:t> 16</a:t>
            </a:r>
            <a:endParaRPr lang="en-US" sz="4400" b="1" dirty="0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5973185" y="2558142"/>
            <a:ext cx="745304" cy="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213513" y="2558141"/>
            <a:ext cx="745304" cy="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982328" y="2558141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4</a:t>
            </a:r>
            <a:endParaRPr lang="en-US" sz="4400" dirty="0"/>
          </a:p>
        </p:txBody>
      </p:sp>
      <p:sp>
        <p:nvSpPr>
          <p:cNvPr id="30" name="TextBox 29"/>
          <p:cNvSpPr txBox="1"/>
          <p:nvPr/>
        </p:nvSpPr>
        <p:spPr>
          <a:xfrm>
            <a:off x="7334616" y="2496547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4</a:t>
            </a:r>
            <a:endParaRPr lang="en-US" sz="44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6217328" y="2005155"/>
            <a:ext cx="0" cy="115914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213513" y="1941065"/>
            <a:ext cx="863687" cy="1234155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613226" y="4639541"/>
            <a:ext cx="5447133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Since both sides are being divided by a positive 4</a:t>
            </a:r>
            <a:r>
              <a:rPr lang="en-US" sz="2000" b="1" dirty="0" smtClean="0">
                <a:solidFill>
                  <a:srgbClr val="C00000"/>
                </a:solidFill>
              </a:rPr>
              <a:t>,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WE DO NOT FLIP INEQUALITY SYMBOL!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52328" y="5403659"/>
            <a:ext cx="1661032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x </a:t>
            </a:r>
            <a:r>
              <a:rPr lang="en-US" sz="6000" b="1" u="sng" dirty="0" smtClean="0"/>
              <a:t>&lt;</a:t>
            </a:r>
            <a:r>
              <a:rPr lang="en-US" sz="6000" b="1" dirty="0" smtClean="0"/>
              <a:t> 4</a:t>
            </a:r>
            <a:endParaRPr lang="en-US" sz="6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40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/>
      <p:bldP spid="11" grpId="0"/>
      <p:bldP spid="15" grpId="0" animBg="1"/>
      <p:bldP spid="16" grpId="0"/>
      <p:bldP spid="17" grpId="0"/>
      <p:bldP spid="18" grpId="0"/>
      <p:bldP spid="22" grpId="0" animBg="1"/>
      <p:bldP spid="23" grpId="0"/>
      <p:bldP spid="26" grpId="0"/>
      <p:bldP spid="29" grpId="0"/>
      <p:bldP spid="30" grpId="0"/>
      <p:bldP spid="35" grpId="0" animBg="1"/>
      <p:bldP spid="36" grpId="0" animBg="1"/>
      <p:bldP spid="37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#63 CONT…</a:t>
            </a:r>
            <a:endParaRPr lang="en-US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43"/>
          <a:stretch/>
        </p:blipFill>
        <p:spPr bwMode="auto">
          <a:xfrm>
            <a:off x="0" y="1143000"/>
            <a:ext cx="8915400" cy="48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45"/>
          <a:stretch/>
        </p:blipFill>
        <p:spPr bwMode="auto">
          <a:xfrm>
            <a:off x="609600" y="1632857"/>
            <a:ext cx="7305675" cy="77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780410" y="1752600"/>
            <a:ext cx="1661032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x </a:t>
            </a:r>
            <a:r>
              <a:rPr lang="en-US" sz="6000" b="1" u="sng" dirty="0" smtClean="0"/>
              <a:t>&lt;</a:t>
            </a:r>
            <a:r>
              <a:rPr lang="en-US" sz="6000" b="1" dirty="0" smtClean="0"/>
              <a:t> 4</a:t>
            </a:r>
            <a:endParaRPr lang="en-US" sz="6000" dirty="0">
              <a:solidFill>
                <a:schemeClr val="tx2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32659" y="3860820"/>
            <a:ext cx="7959920" cy="1447800"/>
            <a:chOff x="432659" y="3860820"/>
            <a:chExt cx="7959920" cy="1447800"/>
          </a:xfrm>
        </p:grpSpPr>
        <p:grpSp>
          <p:nvGrpSpPr>
            <p:cNvPr id="38" name="Group 37"/>
            <p:cNvGrpSpPr/>
            <p:nvPr/>
          </p:nvGrpSpPr>
          <p:grpSpPr>
            <a:xfrm>
              <a:off x="432659" y="3860820"/>
              <a:ext cx="7959920" cy="1447800"/>
              <a:chOff x="528509" y="3048000"/>
              <a:chExt cx="7959920" cy="1447800"/>
            </a:xfrm>
          </p:grpSpPr>
          <p:pic>
            <p:nvPicPr>
              <p:cNvPr id="40" name="Picture 2" descr="Image result for number line with infinity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49" t="27697" r="14969" b="20952"/>
              <a:stretch/>
            </p:blipFill>
            <p:spPr bwMode="auto">
              <a:xfrm>
                <a:off x="1295400" y="3048000"/>
                <a:ext cx="6456930" cy="144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528509" y="3417957"/>
                    <a:ext cx="777777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0" dirty="0" smtClean="0"/>
                      <a:t>-</a:t>
                    </a:r>
                    <a14:m>
                      <m:oMath xmlns:m="http://schemas.openxmlformats.org/officeDocument/2006/math">
                        <m:r>
                          <a:rPr lang="en-US" sz="4000" i="1" smtClean="0">
                            <a:latin typeface="Cambria Math"/>
                            <a:ea typeface="Cambria Math"/>
                          </a:rPr>
                          <m:t>∞</m:t>
                        </m:r>
                      </m:oMath>
                    </a14:m>
                    <a:endParaRPr lang="en-US" sz="4000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8509" y="3417957"/>
                    <a:ext cx="777777" cy="707886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28346" t="-15517" b="-3620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7752330" y="3417957"/>
                    <a:ext cx="736099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oMath>
                      </m:oMathPara>
                    </a14:m>
                    <a:endParaRPr lang="en-US" sz="4000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52330" y="3417957"/>
                    <a:ext cx="736099" cy="707886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9" name="Rectangle 38"/>
            <p:cNvSpPr/>
            <p:nvPr/>
          </p:nvSpPr>
          <p:spPr>
            <a:xfrm>
              <a:off x="1679922" y="4686300"/>
              <a:ext cx="5490151" cy="495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648200" y="3893477"/>
            <a:ext cx="4587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]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2671" y="4230777"/>
            <a:ext cx="4314919" cy="457200"/>
          </a:xfrm>
          <a:prstGeom prst="rect">
            <a:avLst/>
          </a:prstGeom>
          <a:solidFill>
            <a:srgbClr val="C0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648200" y="463731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931012" y="3024431"/>
                <a:ext cx="3331425" cy="1077218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 smtClean="0"/>
                  <a:t>Interval Notation: </a:t>
                </a:r>
              </a:p>
              <a:p>
                <a:pPr algn="ctr"/>
                <a:r>
                  <a:rPr lang="en-US" sz="3200" b="1" dirty="0"/>
                  <a:t>(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3200" b="1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3200" b="1" dirty="0"/>
                  <a:t>, </a:t>
                </a:r>
                <a:r>
                  <a:rPr lang="en-US" sz="3200" b="1" dirty="0" smtClean="0"/>
                  <a:t>4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]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012" y="3024431"/>
                <a:ext cx="3331425" cy="1077218"/>
              </a:xfrm>
              <a:prstGeom prst="rect">
                <a:avLst/>
              </a:prstGeom>
              <a:blipFill rotWithShape="1">
                <a:blip r:embed="rId9"/>
                <a:stretch>
                  <a:fillRect l="-3442" t="-5464" r="-3080" b="-15847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08620"/>
            <a:ext cx="7324725" cy="1400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7205491" y="2085452"/>
            <a:ext cx="1227756" cy="919843"/>
            <a:chOff x="6917944" y="5680638"/>
            <a:chExt cx="1227756" cy="919843"/>
          </a:xfrm>
        </p:grpSpPr>
        <p:pic>
          <p:nvPicPr>
            <p:cNvPr id="20" name="Picture 2" descr="Image result for video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944" y="5680638"/>
              <a:ext cx="1227756" cy="919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6935052" y="5855894"/>
              <a:ext cx="1131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hlinkClick r:id="rId12"/>
                </a:rPr>
                <a:t>Live 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hlinkClick r:id="rId12"/>
                </a:rPr>
                <a:t>example!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238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45" grpId="0"/>
      <p:bldP spid="46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#64 (Inequalities)</a:t>
            </a:r>
            <a:endParaRPr lang="en-US" b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73"/>
          <a:stretch/>
        </p:blipFill>
        <p:spPr bwMode="auto">
          <a:xfrm>
            <a:off x="304800" y="1219200"/>
            <a:ext cx="8229600" cy="109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Image result for return to menu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2394857"/>
            <a:ext cx="50273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-5</a:t>
            </a:r>
            <a:r>
              <a:rPr lang="en-US" sz="4400" b="1" dirty="0" smtClean="0"/>
              <a:t>(6y + 3) &lt; -35y + 30</a:t>
            </a:r>
            <a:endParaRPr lang="en-US" sz="4400" b="1" dirty="0"/>
          </a:p>
        </p:txBody>
      </p:sp>
      <p:sp>
        <p:nvSpPr>
          <p:cNvPr id="6" name="Curved Down Arrow 5"/>
          <p:cNvSpPr/>
          <p:nvPr/>
        </p:nvSpPr>
        <p:spPr>
          <a:xfrm>
            <a:off x="558652" y="2111828"/>
            <a:ext cx="609600" cy="457200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>
            <a:off x="591308" y="2057400"/>
            <a:ext cx="1719943" cy="457200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164298"/>
            <a:ext cx="4960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-30y – 15</a:t>
            </a:r>
            <a:r>
              <a:rPr lang="en-US" sz="4400" b="1" dirty="0" smtClean="0"/>
              <a:t> &lt; -35y + 30</a:t>
            </a:r>
            <a:endParaRPr lang="en-US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756673"/>
            <a:ext cx="13035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+35</a:t>
            </a:r>
            <a:r>
              <a:rPr lang="en-US" sz="4400" b="1" dirty="0">
                <a:solidFill>
                  <a:schemeClr val="tx2"/>
                </a:solidFill>
              </a:rPr>
              <a:t>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02205" y="3783266"/>
            <a:ext cx="13035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+35</a:t>
            </a:r>
            <a:r>
              <a:rPr lang="en-US" sz="4400" b="1" dirty="0">
                <a:solidFill>
                  <a:schemeClr val="tx2"/>
                </a:solidFill>
              </a:rPr>
              <a:t>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882643" y="3290857"/>
            <a:ext cx="942686" cy="1212384"/>
            <a:chOff x="5105400" y="2105354"/>
            <a:chExt cx="942686" cy="942646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5105400" y="2194402"/>
              <a:ext cx="942686" cy="85359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5141794" y="2105354"/>
              <a:ext cx="839906" cy="94264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119889" y="3290857"/>
            <a:ext cx="1183673" cy="1234155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62755" y="4552707"/>
            <a:ext cx="29530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5y</a:t>
            </a:r>
            <a:r>
              <a:rPr lang="en-US" sz="4400" b="1" dirty="0" smtClean="0"/>
              <a:t> – 15 &lt;</a:t>
            </a:r>
            <a:r>
              <a:rPr lang="en-US" sz="4400" b="1" dirty="0"/>
              <a:t> </a:t>
            </a:r>
            <a:r>
              <a:rPr lang="en-US" sz="4400" b="1" dirty="0" smtClean="0"/>
              <a:t>30</a:t>
            </a:r>
            <a:endParaRPr lang="en-US" sz="4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322409" y="5105400"/>
            <a:ext cx="10358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+15</a:t>
            </a:r>
            <a:endParaRPr lang="en-US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2512108" y="5126205"/>
            <a:ext cx="10358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+15</a:t>
            </a:r>
            <a:endParaRPr lang="en-US" sz="4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300462" y="4532453"/>
            <a:ext cx="942686" cy="1212384"/>
            <a:chOff x="5105400" y="2105354"/>
            <a:chExt cx="942686" cy="942646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5105400" y="2194402"/>
              <a:ext cx="942686" cy="85359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5141794" y="2105354"/>
              <a:ext cx="839906" cy="94264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1197535" y="5836806"/>
            <a:ext cx="18453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5y &lt; </a:t>
            </a:r>
            <a:r>
              <a:rPr lang="en-US" sz="4400" b="1" dirty="0" smtClean="0">
                <a:solidFill>
                  <a:srgbClr val="FF0000"/>
                </a:solidFill>
              </a:rPr>
              <a:t>45</a:t>
            </a:r>
            <a:endParaRPr lang="en-US" sz="4400" b="1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257800" y="1219200"/>
            <a:ext cx="0" cy="555174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82328" y="1843130"/>
            <a:ext cx="19736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5y  &lt; 45</a:t>
            </a:r>
            <a:endParaRPr lang="en-US" sz="4400" b="1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5973185" y="2558142"/>
            <a:ext cx="745304" cy="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213513" y="2558141"/>
            <a:ext cx="745304" cy="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982328" y="2558141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34616" y="2496547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5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6217328" y="2005155"/>
            <a:ext cx="0" cy="115914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213512" y="1930143"/>
            <a:ext cx="863687" cy="1234155"/>
          </a:xfrm>
          <a:prstGeom prst="rect">
            <a:avLst/>
          </a:pr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613226" y="4639541"/>
            <a:ext cx="5447133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Since both sides are being divided by a positive 5</a:t>
            </a:r>
            <a:r>
              <a:rPr lang="en-US" sz="2000" b="1" dirty="0" smtClean="0">
                <a:solidFill>
                  <a:srgbClr val="C00000"/>
                </a:solidFill>
              </a:rPr>
              <a:t>,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WE DO NOT FLIP INEQUALITY SYMBOL!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36792" y="5409921"/>
            <a:ext cx="167065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0" b="1" dirty="0"/>
              <a:t>y</a:t>
            </a:r>
            <a:r>
              <a:rPr lang="en-US" sz="6000" b="1" dirty="0" smtClean="0"/>
              <a:t> &lt; 9</a:t>
            </a:r>
            <a:endParaRPr lang="en-US" sz="6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1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/>
      <p:bldP spid="10" grpId="0"/>
      <p:bldP spid="14" grpId="0" animBg="1"/>
      <p:bldP spid="15" grpId="0"/>
      <p:bldP spid="16" grpId="0"/>
      <p:bldP spid="17" grpId="0"/>
      <p:bldP spid="21" grpId="0"/>
      <p:bldP spid="24" grpId="0"/>
      <p:bldP spid="27" grpId="0"/>
      <p:bldP spid="28" grpId="0"/>
      <p:bldP spid="30" grpId="0" animBg="1"/>
      <p:bldP spid="31" grpId="0" animBg="1"/>
      <p:bldP spid="32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#64 CONT…</a:t>
            </a:r>
            <a:endParaRPr lang="en-US" b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73"/>
          <a:stretch/>
        </p:blipFill>
        <p:spPr bwMode="auto">
          <a:xfrm>
            <a:off x="304800" y="1219200"/>
            <a:ext cx="8229600" cy="109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Image result for return to menu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5486400" y="1219200"/>
            <a:ext cx="167065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0" b="1" dirty="0"/>
              <a:t>y</a:t>
            </a:r>
            <a:r>
              <a:rPr lang="en-US" sz="6000" b="1" dirty="0" smtClean="0"/>
              <a:t> &lt; 9</a:t>
            </a:r>
            <a:endParaRPr lang="en-US" sz="6000" dirty="0">
              <a:solidFill>
                <a:schemeClr val="tx2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65316" y="3417763"/>
            <a:ext cx="7959920" cy="1447800"/>
            <a:chOff x="432659" y="3860820"/>
            <a:chExt cx="7959920" cy="1447800"/>
          </a:xfrm>
        </p:grpSpPr>
        <p:grpSp>
          <p:nvGrpSpPr>
            <p:cNvPr id="40" name="Group 39"/>
            <p:cNvGrpSpPr/>
            <p:nvPr/>
          </p:nvGrpSpPr>
          <p:grpSpPr>
            <a:xfrm>
              <a:off x="432659" y="3860820"/>
              <a:ext cx="7959920" cy="1447800"/>
              <a:chOff x="528509" y="3048000"/>
              <a:chExt cx="7959920" cy="1447800"/>
            </a:xfrm>
          </p:grpSpPr>
          <p:pic>
            <p:nvPicPr>
              <p:cNvPr id="42" name="Picture 2" descr="Image result for number line with infinity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49" t="27697" r="14969" b="20952"/>
              <a:stretch/>
            </p:blipFill>
            <p:spPr bwMode="auto">
              <a:xfrm>
                <a:off x="1295400" y="3048000"/>
                <a:ext cx="6456930" cy="144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528509" y="3417957"/>
                    <a:ext cx="777777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0" dirty="0" smtClean="0"/>
                      <a:t>-</a:t>
                    </a:r>
                    <a14:m>
                      <m:oMath xmlns:m="http://schemas.openxmlformats.org/officeDocument/2006/math">
                        <m:r>
                          <a:rPr lang="en-US" sz="4000" i="1" smtClean="0">
                            <a:latin typeface="Cambria Math"/>
                            <a:ea typeface="Cambria Math"/>
                          </a:rPr>
                          <m:t>∞</m:t>
                        </m:r>
                      </m:oMath>
                    </a14:m>
                    <a:endParaRPr lang="en-US" sz="4000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8509" y="3417957"/>
                    <a:ext cx="777777" cy="707886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28346" t="-15517" b="-3620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7752330" y="3417957"/>
                    <a:ext cx="736099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oMath>
                      </m:oMathPara>
                    </a14:m>
                    <a:endParaRPr lang="en-US" sz="4000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52330" y="3417957"/>
                    <a:ext cx="736099" cy="707886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1" name="Rectangle 40"/>
            <p:cNvSpPr/>
            <p:nvPr/>
          </p:nvSpPr>
          <p:spPr>
            <a:xfrm>
              <a:off x="1679922" y="4686300"/>
              <a:ext cx="5490151" cy="495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261131" y="4204283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9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42657" y="2475583"/>
            <a:ext cx="4340547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Set-builder Notation: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{y| </a:t>
            </a:r>
            <a:r>
              <a:rPr lang="en-US" sz="3600" b="1" dirty="0"/>
              <a:t>y</a:t>
            </a:r>
            <a:r>
              <a:rPr lang="en-US" sz="3600" b="1" dirty="0" smtClean="0"/>
              <a:t> &lt; 9</a:t>
            </a:r>
            <a:r>
              <a:rPr lang="en-US" sz="3600" b="1" dirty="0" smtClean="0">
                <a:solidFill>
                  <a:srgbClr val="FF0000"/>
                </a:solidFill>
              </a:rPr>
              <a:t>}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5257799" y="3847240"/>
            <a:ext cx="457200" cy="457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168252" y="3847240"/>
            <a:ext cx="4287710" cy="457200"/>
          </a:xfrm>
          <a:prstGeom prst="rect">
            <a:avLst/>
          </a:prstGeom>
          <a:solidFill>
            <a:srgbClr val="C0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10" y="4973724"/>
            <a:ext cx="7562850" cy="14097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854204" y="2396718"/>
            <a:ext cx="1227756" cy="919843"/>
            <a:chOff x="6917944" y="5680638"/>
            <a:chExt cx="1227756" cy="919843"/>
          </a:xfrm>
        </p:grpSpPr>
        <p:pic>
          <p:nvPicPr>
            <p:cNvPr id="19" name="Picture 2" descr="Image result for video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944" y="5680638"/>
              <a:ext cx="1227756" cy="919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6935052" y="5855894"/>
              <a:ext cx="1131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hlinkClick r:id="rId10"/>
                </a:rPr>
                <a:t>Live 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hlinkClick r:id="rId10"/>
                </a:rPr>
                <a:t>example!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27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 animBg="1"/>
      <p:bldP spid="47" grpId="0" animBg="1"/>
      <p:bldP spid="48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#65 (Inequalities)</a:t>
            </a:r>
            <a:endParaRPr lang="en-US" b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98"/>
          <a:stretch/>
        </p:blipFill>
        <p:spPr bwMode="auto">
          <a:xfrm>
            <a:off x="304800" y="1219200"/>
            <a:ext cx="8229600" cy="48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79"/>
          <a:stretch/>
        </p:blipFill>
        <p:spPr bwMode="auto">
          <a:xfrm>
            <a:off x="757237" y="1714500"/>
            <a:ext cx="7324725" cy="94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return to men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32659" y="3994960"/>
            <a:ext cx="7959920" cy="1447800"/>
            <a:chOff x="432659" y="3860820"/>
            <a:chExt cx="7959920" cy="1447800"/>
          </a:xfrm>
        </p:grpSpPr>
        <p:grpSp>
          <p:nvGrpSpPr>
            <p:cNvPr id="7" name="Group 6"/>
            <p:cNvGrpSpPr/>
            <p:nvPr/>
          </p:nvGrpSpPr>
          <p:grpSpPr>
            <a:xfrm>
              <a:off x="432659" y="3860820"/>
              <a:ext cx="7959920" cy="1447800"/>
              <a:chOff x="528509" y="3048000"/>
              <a:chExt cx="7959920" cy="1447800"/>
            </a:xfrm>
          </p:grpSpPr>
          <p:pic>
            <p:nvPicPr>
              <p:cNvPr id="9" name="Picture 2" descr="Image result for number line with infinity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49" t="27697" r="14969" b="20952"/>
              <a:stretch/>
            </p:blipFill>
            <p:spPr bwMode="auto">
              <a:xfrm>
                <a:off x="1295400" y="3048000"/>
                <a:ext cx="6456930" cy="144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528509" y="3417957"/>
                    <a:ext cx="777777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0" dirty="0" smtClean="0"/>
                      <a:t>-</a:t>
                    </a:r>
                    <a14:m>
                      <m:oMath xmlns:m="http://schemas.openxmlformats.org/officeDocument/2006/math">
                        <m:r>
                          <a:rPr lang="en-US" sz="4000" i="1" smtClean="0">
                            <a:latin typeface="Cambria Math"/>
                            <a:ea typeface="Cambria Math"/>
                          </a:rPr>
                          <m:t>∞</m:t>
                        </m:r>
                      </m:oMath>
                    </a14:m>
                    <a:endParaRPr lang="en-US" sz="4000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8509" y="3417957"/>
                    <a:ext cx="777777" cy="707886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28346" t="-15517" b="-3620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7752330" y="3417957"/>
                    <a:ext cx="736099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oMath>
                      </m:oMathPara>
                    </a14:m>
                    <a:endParaRPr lang="en-US" sz="4000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52330" y="3417957"/>
                    <a:ext cx="736099" cy="707886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" name="Rectangle 7"/>
            <p:cNvSpPr/>
            <p:nvPr/>
          </p:nvSpPr>
          <p:spPr>
            <a:xfrm>
              <a:off x="1679922" y="4686300"/>
              <a:ext cx="5490151" cy="495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42501" y="2582587"/>
                <a:ext cx="1521570" cy="1070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 smtClean="0"/>
                  <a:t>y &gt; 6</a:t>
                </a:r>
                <a:endParaRPr lang="en-US" sz="44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01" y="2582587"/>
                <a:ext cx="1521570" cy="1070358"/>
              </a:xfrm>
              <a:prstGeom prst="rect">
                <a:avLst/>
              </a:prstGeom>
              <a:blipFill rotWithShape="1">
                <a:blip r:embed="rId9"/>
                <a:stretch>
                  <a:fillRect l="-402" r="-15663"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7308" y="2677871"/>
                <a:ext cx="581698" cy="46166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08" y="2677871"/>
                <a:ext cx="581698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66086" y="2908703"/>
                <a:ext cx="581698" cy="46166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086" y="2908703"/>
                <a:ext cx="581698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1041350" y="3215769"/>
            <a:ext cx="316400" cy="49160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3945" y="2691508"/>
            <a:ext cx="316400" cy="49160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 flipH="1">
            <a:off x="2009792" y="2795694"/>
            <a:ext cx="1251629" cy="687681"/>
          </a:xfrm>
          <a:prstGeom prst="ellipse">
            <a:avLst/>
          </a:prstGeom>
          <a:solidFill>
            <a:schemeClr val="tx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227963" y="3523545"/>
            <a:ext cx="15600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y &gt; 30</a:t>
            </a:r>
            <a:endParaRPr lang="en-US" sz="4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991103" y="4673319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30</a:t>
            </a:r>
            <a:endParaRPr lang="en-US" sz="4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810000" y="3052780"/>
            <a:ext cx="4340547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Set-builder Notation: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{y| </a:t>
            </a:r>
            <a:r>
              <a:rPr lang="en-US" sz="3600" b="1" dirty="0"/>
              <a:t>y</a:t>
            </a:r>
            <a:r>
              <a:rPr lang="en-US" sz="3600" b="1" dirty="0" smtClean="0"/>
              <a:t> &gt; 30</a:t>
            </a:r>
            <a:r>
              <a:rPr lang="en-US" sz="3600" b="1" dirty="0" smtClean="0">
                <a:solidFill>
                  <a:srgbClr val="FF0000"/>
                </a:solidFill>
              </a:rPr>
              <a:t>}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95566" y="1831364"/>
            <a:ext cx="5746894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Since both sides are being multiplied by a positive 5</a:t>
            </a:r>
            <a:r>
              <a:rPr lang="en-US" sz="2000" b="1" dirty="0" smtClean="0">
                <a:solidFill>
                  <a:srgbClr val="C00000"/>
                </a:solidFill>
              </a:rPr>
              <a:t>,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WE DO NOT FLIP INEQUALITY SYMBOL!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" y="5315740"/>
            <a:ext cx="7505700" cy="1476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Oval 26"/>
          <p:cNvSpPr/>
          <p:nvPr/>
        </p:nvSpPr>
        <p:spPr>
          <a:xfrm>
            <a:off x="3147784" y="4347907"/>
            <a:ext cx="457200" cy="457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368770" y="4364917"/>
            <a:ext cx="4287710" cy="457200"/>
          </a:xfrm>
          <a:prstGeom prst="rect">
            <a:avLst/>
          </a:prstGeom>
          <a:solidFill>
            <a:srgbClr val="C0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2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8" grpId="0" animBg="1"/>
      <p:bldP spid="19" grpId="0"/>
      <p:bldP spid="22" grpId="0"/>
      <p:bldP spid="23" grpId="0" animBg="1"/>
      <p:bldP spid="25" grpId="0" animBg="1"/>
      <p:bldP spid="27" grpId="0" animBg="1"/>
      <p:bldP spid="21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620000" cy="1189038"/>
          </a:xfrm>
        </p:spPr>
        <p:txBody>
          <a:bodyPr/>
          <a:lstStyle/>
          <a:p>
            <a:r>
              <a:rPr lang="en-US" b="1" dirty="0" smtClean="0"/>
              <a:t>Problem #66 (Problem Solving)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295400"/>
            <a:ext cx="82214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fence is to be installed around a rectangular field.  </a:t>
            </a:r>
          </a:p>
          <a:p>
            <a:r>
              <a:rPr lang="en-US" sz="2400" dirty="0" smtClean="0"/>
              <a:t>The field’s perimeter is 210 feet.  The length of the field is 5 feet </a:t>
            </a:r>
          </a:p>
          <a:p>
            <a:r>
              <a:rPr lang="en-US" sz="2400" dirty="0" smtClean="0"/>
              <a:t>more than the width, find the length.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6055112" y="2133600"/>
            <a:ext cx="1600200" cy="1194137"/>
            <a:chOff x="5867400" y="4139863"/>
            <a:chExt cx="1600200" cy="1194137"/>
          </a:xfrm>
        </p:grpSpPr>
        <p:sp>
          <p:nvSpPr>
            <p:cNvPr id="5" name="Rectangle 4"/>
            <p:cNvSpPr/>
            <p:nvPr/>
          </p:nvSpPr>
          <p:spPr>
            <a:xfrm>
              <a:off x="6324600" y="4572000"/>
              <a:ext cx="1143000" cy="762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67400" y="4768334"/>
              <a:ext cx="3754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w</a:t>
              </a:r>
              <a:endParaRPr lang="en-US" sz="20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48889" y="4139863"/>
              <a:ext cx="7489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w + 5</a:t>
              </a:r>
              <a:endParaRPr lang="en-US" sz="2000" b="1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670497" y="3084876"/>
            <a:ext cx="2013857" cy="127223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57400" y="3520939"/>
            <a:ext cx="435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21973" y="2519924"/>
            <a:ext cx="1197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 + 5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3459384"/>
            <a:ext cx="435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1682" y="4495800"/>
            <a:ext cx="1197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 + 5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 flipH="1">
            <a:off x="3158903" y="2450298"/>
            <a:ext cx="518522" cy="662471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flipH="1">
            <a:off x="2015750" y="3449710"/>
            <a:ext cx="518522" cy="662471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flipH="1">
            <a:off x="3098036" y="4426174"/>
            <a:ext cx="518522" cy="662471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4835150" y="3381688"/>
            <a:ext cx="518522" cy="662471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flipH="1">
            <a:off x="3610982" y="2450298"/>
            <a:ext cx="518522" cy="662471"/>
          </a:xfrm>
          <a:prstGeom prst="ellipse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flipH="1">
            <a:off x="3565948" y="4425277"/>
            <a:ext cx="518522" cy="662471"/>
          </a:xfrm>
          <a:prstGeom prst="ellipse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2222" y="5321664"/>
            <a:ext cx="280878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Solve:</a:t>
            </a:r>
          </a:p>
          <a:p>
            <a:r>
              <a:rPr lang="en-US" sz="3600" b="1" dirty="0" smtClean="0"/>
              <a:t>4w + 10 = 210</a:t>
            </a:r>
            <a:endParaRPr lang="en-US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715000" y="3443994"/>
            <a:ext cx="2298963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w = 50 feet</a:t>
            </a:r>
          </a:p>
          <a:p>
            <a:r>
              <a:rPr lang="en-US" sz="3600" i="1" dirty="0" smtClean="0"/>
              <a:t>Width</a:t>
            </a:r>
            <a:endParaRPr lang="en-US" sz="3600" i="1" dirty="0"/>
          </a:p>
        </p:txBody>
      </p:sp>
      <p:sp>
        <p:nvSpPr>
          <p:cNvPr id="23" name="Down Arrow 22"/>
          <p:cNvSpPr/>
          <p:nvPr/>
        </p:nvSpPr>
        <p:spPr>
          <a:xfrm>
            <a:off x="6430536" y="4640280"/>
            <a:ext cx="1131550" cy="75748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TextBox 23"/>
          <p:cNvSpPr txBox="1"/>
          <p:nvPr/>
        </p:nvSpPr>
        <p:spPr>
          <a:xfrm>
            <a:off x="5771506" y="5397760"/>
            <a:ext cx="2629246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50 </a:t>
            </a:r>
            <a:r>
              <a:rPr lang="en-US" sz="3600" b="1" dirty="0" smtClean="0">
                <a:solidFill>
                  <a:srgbClr val="FF0000"/>
                </a:solidFill>
              </a:rPr>
              <a:t>+ 5 </a:t>
            </a:r>
            <a:r>
              <a:rPr lang="en-US" sz="3600" b="1" dirty="0" smtClean="0"/>
              <a:t>= 55 </a:t>
            </a:r>
            <a:r>
              <a:rPr lang="en-US" sz="3600" b="1" dirty="0" err="1" smtClean="0"/>
              <a:t>ft</a:t>
            </a:r>
            <a:endParaRPr lang="en-US" sz="3600" b="1" dirty="0" smtClean="0"/>
          </a:p>
          <a:p>
            <a:r>
              <a:rPr lang="en-US" sz="3600" i="1" dirty="0" smtClean="0"/>
              <a:t>Length</a:t>
            </a:r>
            <a:endParaRPr lang="en-US" sz="3600" i="1" dirty="0"/>
          </a:p>
        </p:txBody>
      </p:sp>
      <p:sp>
        <p:nvSpPr>
          <p:cNvPr id="25" name="Oval 24"/>
          <p:cNvSpPr/>
          <p:nvPr/>
        </p:nvSpPr>
        <p:spPr>
          <a:xfrm flipH="1">
            <a:off x="6651706" y="2133600"/>
            <a:ext cx="918711" cy="400110"/>
          </a:xfrm>
          <a:prstGeom prst="ellipse">
            <a:avLst/>
          </a:prstGeom>
          <a:solidFill>
            <a:schemeClr val="tx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1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 descr="Image result for return to men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252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47796"/>
            <a:ext cx="7620000" cy="96984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Problem #66 (Alternative Method)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295400"/>
            <a:ext cx="82214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fence is to be installed around a rectangular field.  </a:t>
            </a:r>
          </a:p>
          <a:p>
            <a:r>
              <a:rPr lang="en-US" sz="2400" dirty="0" smtClean="0"/>
              <a:t>The field’s perimeter is 210 feet.  The length of the field is 5 feet </a:t>
            </a:r>
          </a:p>
          <a:p>
            <a:r>
              <a:rPr lang="en-US" sz="2400" dirty="0" smtClean="0"/>
              <a:t>more than the width, find the length.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6055112" y="2133600"/>
            <a:ext cx="1600200" cy="1194137"/>
            <a:chOff x="5867400" y="4139863"/>
            <a:chExt cx="1600200" cy="1194137"/>
          </a:xfrm>
        </p:grpSpPr>
        <p:sp>
          <p:nvSpPr>
            <p:cNvPr id="5" name="Rectangle 4"/>
            <p:cNvSpPr/>
            <p:nvPr/>
          </p:nvSpPr>
          <p:spPr>
            <a:xfrm>
              <a:off x="6324600" y="4572000"/>
              <a:ext cx="1143000" cy="762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67400" y="4768334"/>
              <a:ext cx="3754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w</a:t>
              </a:r>
              <a:endParaRPr lang="en-US" sz="20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48889" y="4139863"/>
              <a:ext cx="7489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w + 5</a:t>
              </a:r>
              <a:endParaRPr lang="en-US" sz="2000" b="1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563452" y="2508408"/>
            <a:ext cx="238719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P</a:t>
            </a:r>
            <a:r>
              <a:rPr lang="en-US" sz="3600" b="1" dirty="0" smtClean="0"/>
              <a:t> = 2</a:t>
            </a:r>
            <a:r>
              <a:rPr lang="en-US" sz="3600" b="1" dirty="0" smtClean="0">
                <a:solidFill>
                  <a:srgbClr val="C00000"/>
                </a:solidFill>
              </a:rPr>
              <a:t>L</a:t>
            </a:r>
            <a:r>
              <a:rPr lang="en-US" sz="3600" b="1" dirty="0" smtClean="0"/>
              <a:t> + 2W</a:t>
            </a:r>
            <a:endParaRPr lang="en-US" sz="3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38200" y="3316851"/>
            <a:ext cx="4027064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SOLVE:</a:t>
            </a:r>
          </a:p>
          <a:p>
            <a:r>
              <a:rPr lang="en-US" sz="3600" b="1" dirty="0" smtClean="0">
                <a:solidFill>
                  <a:schemeClr val="tx2"/>
                </a:solidFill>
              </a:rPr>
              <a:t>210</a:t>
            </a:r>
            <a:r>
              <a:rPr lang="en-US" sz="3600" b="1" dirty="0" smtClean="0"/>
              <a:t> = 2</a:t>
            </a:r>
            <a:r>
              <a:rPr lang="en-US" sz="3600" b="1" dirty="0" smtClean="0">
                <a:solidFill>
                  <a:srgbClr val="C00000"/>
                </a:solidFill>
              </a:rPr>
              <a:t>(W + 5)</a:t>
            </a:r>
            <a:r>
              <a:rPr lang="en-US" sz="3600" b="1" dirty="0" smtClean="0"/>
              <a:t> + 2W</a:t>
            </a:r>
            <a:endParaRPr lang="en-US" sz="3600" b="1" dirty="0"/>
          </a:p>
        </p:txBody>
      </p:sp>
      <p:sp>
        <p:nvSpPr>
          <p:cNvPr id="28" name="Curved Down Arrow 27"/>
          <p:cNvSpPr/>
          <p:nvPr/>
        </p:nvSpPr>
        <p:spPr>
          <a:xfrm>
            <a:off x="2102773" y="3459815"/>
            <a:ext cx="654275" cy="457200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urved Down Arrow 28"/>
          <p:cNvSpPr/>
          <p:nvPr/>
        </p:nvSpPr>
        <p:spPr>
          <a:xfrm>
            <a:off x="2102773" y="3459815"/>
            <a:ext cx="1402427" cy="457200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8435" y="5181600"/>
            <a:ext cx="397256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SOLVE:</a:t>
            </a:r>
          </a:p>
          <a:p>
            <a:r>
              <a:rPr lang="en-US" sz="3600" b="1" dirty="0" smtClean="0">
                <a:solidFill>
                  <a:schemeClr val="tx2"/>
                </a:solidFill>
              </a:rPr>
              <a:t>210</a:t>
            </a:r>
            <a:r>
              <a:rPr lang="en-US" sz="3600" b="1" dirty="0" smtClean="0"/>
              <a:t> = </a:t>
            </a:r>
            <a:r>
              <a:rPr lang="en-US" sz="3600" b="1" dirty="0" smtClean="0">
                <a:solidFill>
                  <a:srgbClr val="C00000"/>
                </a:solidFill>
              </a:rPr>
              <a:t>2W + 10</a:t>
            </a:r>
            <a:r>
              <a:rPr lang="en-US" sz="3600" b="1" dirty="0" smtClean="0"/>
              <a:t> + 2W</a:t>
            </a:r>
            <a:endParaRPr lang="en-US" sz="3600" b="1" dirty="0"/>
          </a:p>
        </p:txBody>
      </p:sp>
      <p:sp>
        <p:nvSpPr>
          <p:cNvPr id="31" name="Down Arrow 30"/>
          <p:cNvSpPr/>
          <p:nvPr/>
        </p:nvSpPr>
        <p:spPr>
          <a:xfrm>
            <a:off x="2373650" y="4424120"/>
            <a:ext cx="1131550" cy="75748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Oval 31"/>
          <p:cNvSpPr/>
          <p:nvPr/>
        </p:nvSpPr>
        <p:spPr>
          <a:xfrm flipH="1">
            <a:off x="2015750" y="5714608"/>
            <a:ext cx="741298" cy="662471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flipH="1">
            <a:off x="3630668" y="5742493"/>
            <a:ext cx="1234596" cy="662471"/>
          </a:xfrm>
          <a:prstGeom prst="ellipse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937658" y="3342456"/>
            <a:ext cx="2234907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Solve:</a:t>
            </a:r>
          </a:p>
          <a:p>
            <a:r>
              <a:rPr lang="en-US" sz="2800" b="1" dirty="0" smtClean="0"/>
              <a:t>4w + 10 = 210</a:t>
            </a:r>
            <a:endParaRPr lang="en-US" sz="2800" b="1" dirty="0"/>
          </a:p>
        </p:txBody>
      </p:sp>
      <p:sp>
        <p:nvSpPr>
          <p:cNvPr id="36" name="Oval 35"/>
          <p:cNvSpPr/>
          <p:nvPr/>
        </p:nvSpPr>
        <p:spPr>
          <a:xfrm flipH="1">
            <a:off x="6651706" y="2133600"/>
            <a:ext cx="918711" cy="400110"/>
          </a:xfrm>
          <a:prstGeom prst="ellipse">
            <a:avLst/>
          </a:prstGeom>
          <a:solidFill>
            <a:schemeClr val="tx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485524" y="3404010"/>
            <a:ext cx="1594219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 = 50 feet</a:t>
            </a:r>
          </a:p>
          <a:p>
            <a:r>
              <a:rPr lang="en-US" sz="2400" i="1" dirty="0" smtClean="0"/>
              <a:t>Width</a:t>
            </a:r>
            <a:endParaRPr lang="en-US" sz="2400" i="1" dirty="0"/>
          </a:p>
        </p:txBody>
      </p:sp>
      <p:sp>
        <p:nvSpPr>
          <p:cNvPr id="41" name="Down Arrow 40"/>
          <p:cNvSpPr/>
          <p:nvPr/>
        </p:nvSpPr>
        <p:spPr>
          <a:xfrm>
            <a:off x="6264595" y="4467663"/>
            <a:ext cx="1131550" cy="75748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2" name="TextBox 41"/>
          <p:cNvSpPr txBox="1"/>
          <p:nvPr/>
        </p:nvSpPr>
        <p:spPr>
          <a:xfrm>
            <a:off x="5633985" y="5445678"/>
            <a:ext cx="2640466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50 </a:t>
            </a:r>
            <a:r>
              <a:rPr lang="en-US" sz="3600" b="1" dirty="0" smtClean="0">
                <a:solidFill>
                  <a:srgbClr val="FF0000"/>
                </a:solidFill>
              </a:rPr>
              <a:t>+ 5 </a:t>
            </a:r>
            <a:r>
              <a:rPr lang="en-US" sz="3600" b="1" dirty="0" smtClean="0"/>
              <a:t>= 55 </a:t>
            </a:r>
            <a:r>
              <a:rPr lang="en-US" sz="3600" b="1" dirty="0" err="1" smtClean="0"/>
              <a:t>ft</a:t>
            </a:r>
            <a:endParaRPr lang="en-US" sz="3600" b="1" dirty="0" smtClean="0"/>
          </a:p>
          <a:p>
            <a:r>
              <a:rPr lang="en-US" sz="3600" i="1" dirty="0" smtClean="0"/>
              <a:t>Length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415047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40" grpId="0" animBg="1"/>
      <p:bldP spid="41" grpId="0" animBg="1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4998</Words>
  <Application>Microsoft Office PowerPoint</Application>
  <PresentationFormat>On-screen Show (4:3)</PresentationFormat>
  <Paragraphs>1314</Paragraphs>
  <Slides>112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112</vt:i4>
      </vt:variant>
    </vt:vector>
  </HeadingPairs>
  <TitlesOfParts>
    <vt:vector size="117" baseType="lpstr">
      <vt:lpstr>Arial</vt:lpstr>
      <vt:lpstr>Calibri</vt:lpstr>
      <vt:lpstr>Cambria Math</vt:lpstr>
      <vt:lpstr>Wingdings</vt:lpstr>
      <vt:lpstr>Office Theme</vt:lpstr>
      <vt:lpstr>MAT 0022C/0028C Final Exam Review</vt:lpstr>
      <vt:lpstr>Topics</vt:lpstr>
      <vt:lpstr>Problem #1, 2, 3 (GCF)</vt:lpstr>
      <vt:lpstr>Factoring Trinomials  (Leading Coefficient = 1)</vt:lpstr>
      <vt:lpstr>Problem #4 (Factoring Trinomials)</vt:lpstr>
      <vt:lpstr>Problem #5 (Factoring Trinomials)</vt:lpstr>
      <vt:lpstr>Problem #6 (Factoring)</vt:lpstr>
      <vt:lpstr>Problem #7 (Factoring)</vt:lpstr>
      <vt:lpstr>Problem #8 (Factoring)</vt:lpstr>
      <vt:lpstr>Factoring Trinomials  (Leading Coefficient a ≠ 1)</vt:lpstr>
      <vt:lpstr>SIGN RULES (For all Factoring Methods)</vt:lpstr>
      <vt:lpstr>Problem #9 (Factoring – AC method)</vt:lpstr>
      <vt:lpstr>Problem #9 CONT…</vt:lpstr>
      <vt:lpstr>Problem #10  (Factoring – Guess/check method)</vt:lpstr>
      <vt:lpstr>Problem #11 (Factoring – AC method)</vt:lpstr>
      <vt:lpstr>Problem #11 CONT…</vt:lpstr>
      <vt:lpstr>Problem #12 (Factoring)</vt:lpstr>
      <vt:lpstr>Problem #13 (Factoring)</vt:lpstr>
      <vt:lpstr>Factoring Difference of Squares</vt:lpstr>
      <vt:lpstr>Problem #14 (Difference of Squares)</vt:lpstr>
      <vt:lpstr>Problem #15 (Difference of Squares)</vt:lpstr>
      <vt:lpstr>Problem #16 (Difference of Squares)</vt:lpstr>
      <vt:lpstr>Factoring ONLY vs. Solving</vt:lpstr>
      <vt:lpstr>Problem #17 (Factoring)</vt:lpstr>
      <vt:lpstr>Problem #17 CONT…</vt:lpstr>
      <vt:lpstr>Problem #18 (Factoring)</vt:lpstr>
      <vt:lpstr>Problem #18 CONT…</vt:lpstr>
      <vt:lpstr>Problem Solving (Types)</vt:lpstr>
      <vt:lpstr>Percent Applications (2 methods)</vt:lpstr>
      <vt:lpstr>Problem #19 (Problem Solving)</vt:lpstr>
      <vt:lpstr>Problem #19 (Method #2)</vt:lpstr>
      <vt:lpstr>Problem #20 (Problem Solving)</vt:lpstr>
      <vt:lpstr>Problem #20 (Method #2)</vt:lpstr>
      <vt:lpstr>Problem #21 (Problem Solving)</vt:lpstr>
      <vt:lpstr>Problem #21 (Method #2)</vt:lpstr>
      <vt:lpstr>Problem #22 (Problem Solving)</vt:lpstr>
      <vt:lpstr>Problem #22 (Alternative Method)</vt:lpstr>
      <vt:lpstr>Problem #23 (Problem Solving)</vt:lpstr>
      <vt:lpstr>Problem #23 (Alternative Method)</vt:lpstr>
      <vt:lpstr>Problem #24 (Problem Solving)</vt:lpstr>
      <vt:lpstr>Problem #25 (Problem Solving)</vt:lpstr>
      <vt:lpstr>Problem #26, 27 (Problem Solving)</vt:lpstr>
      <vt:lpstr>Problem #28 (Graphing)</vt:lpstr>
      <vt:lpstr>Solution for #28</vt:lpstr>
      <vt:lpstr>Problem #29 (Graphing)</vt:lpstr>
      <vt:lpstr>Problem #29 (Graphing)</vt:lpstr>
      <vt:lpstr>Solution for #29</vt:lpstr>
      <vt:lpstr>Problem #30 (Graphing)</vt:lpstr>
      <vt:lpstr>Problem #30 (Alternative Method)</vt:lpstr>
      <vt:lpstr>Problem #30 CONT…</vt:lpstr>
      <vt:lpstr>Solution for #30</vt:lpstr>
      <vt:lpstr>Problem # 31 (Slope)</vt:lpstr>
      <vt:lpstr>Problem #32 (Slope)</vt:lpstr>
      <vt:lpstr>Problem #32 (Checking)</vt:lpstr>
      <vt:lpstr>Problem #33 (Graphing)</vt:lpstr>
      <vt:lpstr>Problem #33 CONT…</vt:lpstr>
      <vt:lpstr>Problem #33 (Alternative Method)</vt:lpstr>
      <vt:lpstr>Problem #33 CONT…</vt:lpstr>
      <vt:lpstr>Solution for #33</vt:lpstr>
      <vt:lpstr>Problem #34 (Graphing)</vt:lpstr>
      <vt:lpstr>Solution for #34</vt:lpstr>
      <vt:lpstr>Problem #35 (Intercepts)</vt:lpstr>
      <vt:lpstr>Problem #36 (Exponents)</vt:lpstr>
      <vt:lpstr>Problem #37, 38 (Simplifying)</vt:lpstr>
      <vt:lpstr>Problem #39 (Polynomials)</vt:lpstr>
      <vt:lpstr>Problem #40 (Polynomials)</vt:lpstr>
      <vt:lpstr>Problem #41 (Exponents)</vt:lpstr>
      <vt:lpstr>Problem #42 (Polynomials)</vt:lpstr>
      <vt:lpstr>Problem #43 (Polynomials)</vt:lpstr>
      <vt:lpstr>Problem #44 (Exponents)</vt:lpstr>
      <vt:lpstr>Problem #45 (Polynomials)</vt:lpstr>
      <vt:lpstr>Simplifying Square Roots</vt:lpstr>
      <vt:lpstr>Problem #46 (Square Roots/Radicals)</vt:lpstr>
      <vt:lpstr>Problem #47 (Square Roots/Radicals)</vt:lpstr>
      <vt:lpstr>Problem #48 (Square Roots/Radicals)</vt:lpstr>
      <vt:lpstr>Problem #49 (Square Roots/Radicals)</vt:lpstr>
      <vt:lpstr>Problem #50 (Square Roots/Radicals)</vt:lpstr>
      <vt:lpstr>Problem #51  (Square Roots/Radicals)</vt:lpstr>
      <vt:lpstr>Problem #52 (Equations)</vt:lpstr>
      <vt:lpstr>Problem #53 (Equations)</vt:lpstr>
      <vt:lpstr>Problem #54 (Equations)</vt:lpstr>
      <vt:lpstr>Problem #55 (Equations)</vt:lpstr>
      <vt:lpstr>Problem #56 (Equations)</vt:lpstr>
      <vt:lpstr>Problem #57 (Equations)</vt:lpstr>
      <vt:lpstr>Problem #58 (Equations)</vt:lpstr>
      <vt:lpstr>Problem #59 (Equations)</vt:lpstr>
      <vt:lpstr>Problem #60 (Equations)</vt:lpstr>
      <vt:lpstr>Problem #60 CONT…</vt:lpstr>
      <vt:lpstr>Problem #61 (Equations)</vt:lpstr>
      <vt:lpstr>Graphing Inequalities</vt:lpstr>
      <vt:lpstr>Interval Notation</vt:lpstr>
      <vt:lpstr>Problem #62 (Inequalities)</vt:lpstr>
      <vt:lpstr>Problem #63 (Inequalities)</vt:lpstr>
      <vt:lpstr>Problem #63 CONT…</vt:lpstr>
      <vt:lpstr>Problem #64 (Inequalities)</vt:lpstr>
      <vt:lpstr>Problem #64 CONT…</vt:lpstr>
      <vt:lpstr>Problem #65 (Inequalities)</vt:lpstr>
      <vt:lpstr>Problem #66 (Problem Solving)</vt:lpstr>
      <vt:lpstr>Problem #66 (Alternative Method)</vt:lpstr>
      <vt:lpstr>Problem #67 (Problem Solving)</vt:lpstr>
      <vt:lpstr>Problem #67 (Alternative Method)</vt:lpstr>
      <vt:lpstr>Problem #68 (Problem Solving/Square Roots)</vt:lpstr>
      <vt:lpstr>Problem #68 (Problem Solving/Square Roots) PART A</vt:lpstr>
      <vt:lpstr>Problem #68 (Problem Solving/Square Roots) PART B</vt:lpstr>
      <vt:lpstr>Pythagorean Triples</vt:lpstr>
      <vt:lpstr>Problem #69 (Problem Solving)</vt:lpstr>
      <vt:lpstr>Problem #70 (Problem Solving)</vt:lpstr>
      <vt:lpstr>MyMathLab Tips</vt:lpstr>
      <vt:lpstr>MyMathLab Tips CONT…</vt:lpstr>
      <vt:lpstr>How to Study…</vt:lpstr>
      <vt:lpstr>General Test Taking Tips</vt:lpstr>
      <vt:lpstr>Now go study and do well on your final exam!</vt:lpstr>
    </vt:vector>
  </TitlesOfParts>
  <Company>Valencia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 0022C/0028C Final Exam Review</dc:title>
  <dc:creator>Administrator</dc:creator>
  <cp:lastModifiedBy>Nicolas Navarro Castellanos</cp:lastModifiedBy>
  <cp:revision>347</cp:revision>
  <dcterms:created xsi:type="dcterms:W3CDTF">2017-02-02T19:38:01Z</dcterms:created>
  <dcterms:modified xsi:type="dcterms:W3CDTF">2017-04-21T16:36:20Z</dcterms:modified>
</cp:coreProperties>
</file>