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66" r:id="rId4"/>
    <p:sldId id="259" r:id="rId5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BDE1FF"/>
    <a:srgbClr val="8BCBFF"/>
    <a:srgbClr val="B4C0E2"/>
    <a:srgbClr val="000000"/>
    <a:srgbClr val="E9EDF7"/>
    <a:srgbClr val="4D4D4D"/>
    <a:srgbClr val="9700CC"/>
    <a:srgbClr val="BC01FF"/>
    <a:srgbClr val="E6FFB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595" autoAdjust="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1872" y="-96"/>
      </p:cViewPr>
      <p:guideLst>
        <p:guide orient="horz" pos="2928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0214DCC-4DA6-47B0-94C9-CCE251E47B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214DCC-4DA6-47B0-94C9-CCE251E47BA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4E870A6-3C12-4214-ACD2-D206214ACB92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First Spring</a:t>
            </a:r>
            <a:r>
              <a:rPr lang="en-US" baseline="0" dirty="0" smtClean="0"/>
              <a:t> term that we exceeded 40,000</a:t>
            </a:r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Reached 5.8% FTE growth -</a:t>
            </a:r>
            <a:r>
              <a:rPr lang="en-US" baseline="0" dirty="0" smtClean="0"/>
              <a:t> </a:t>
            </a:r>
            <a:r>
              <a:rPr lang="en-US" dirty="0" smtClean="0"/>
              <a:t>budget was based on 8%</a:t>
            </a:r>
            <a:r>
              <a:rPr lang="en-US" baseline="0" dirty="0" smtClean="0"/>
              <a:t> (expect to reach an annual goal of 8% with Summer 2011 term)</a:t>
            </a:r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Provosts and academic deans did a great job of stretching the class schedule as far as possible to make room for as many students as possible. 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Student affairs, facility, human resources, marketing, security and other support areas helped students enroll, got faculty in place, got buildings ready, directed traffic, etc…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214DCC-4DA6-47B0-94C9-CCE251E47BA9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9F9E7A8-0253-4DF3-BC44-CD4AE071776A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A3646C-83B7-4F45-BE51-94FFBEC17D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800E91-FE5F-467B-8FFB-2B3FA08562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137913-30A1-4D9F-8409-6B5C89CD30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6E87DB-7B9B-4D57-8621-B76E314F8E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C75ADF-D262-4716-AD95-3505B5218B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8E979F-E528-4EE4-A457-5D3269B3D0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E6160C-512E-4E10-9D99-AADB8A2A37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BB6B0F-E542-4011-8130-86A25D300B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4D9B83-16CC-4782-9023-8506306A2B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0EE5F2-1BDA-441D-8B74-CA0431B550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1CCA49-D1D0-48DF-A188-9874FB03B6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EC9818-02D0-4432-BBBA-E46A2D60A5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DF176684-F53F-4822-A7AA-5FD0329A06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3200400"/>
            <a:ext cx="9144000" cy="1470025"/>
          </a:xfrm>
        </p:spPr>
        <p:txBody>
          <a:bodyPr/>
          <a:lstStyle/>
          <a:p>
            <a:pPr eaLnBrk="1" hangingPunct="1"/>
            <a:r>
              <a:rPr lang="en-US" sz="5400" dirty="0" smtClean="0">
                <a:solidFill>
                  <a:srgbClr val="BC01FF"/>
                </a:solidFill>
              </a:rPr>
              <a:t>Spring 2011</a:t>
            </a:r>
            <a:br>
              <a:rPr lang="en-US" sz="5400" dirty="0" smtClean="0">
                <a:solidFill>
                  <a:srgbClr val="BC01FF"/>
                </a:solidFill>
              </a:rPr>
            </a:br>
            <a:r>
              <a:rPr lang="en-US" sz="5400" dirty="0" smtClean="0">
                <a:solidFill>
                  <a:srgbClr val="BC01FF"/>
                </a:solidFill>
              </a:rPr>
              <a:t>Enrollment Report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4648200"/>
            <a:ext cx="7696200" cy="1981200"/>
          </a:xfrm>
        </p:spPr>
        <p:txBody>
          <a:bodyPr/>
          <a:lstStyle/>
          <a:p>
            <a:pPr eaLnBrk="1" hangingPunct="1"/>
            <a:r>
              <a:rPr lang="en-US" sz="3600" dirty="0" smtClean="0">
                <a:solidFill>
                  <a:srgbClr val="E6FFB9"/>
                </a:solidFill>
              </a:rPr>
              <a:t>Valencia Community College</a:t>
            </a:r>
          </a:p>
          <a:p>
            <a:pPr eaLnBrk="1" hangingPunct="1"/>
            <a:r>
              <a:rPr lang="en-US" sz="3600" dirty="0" smtClean="0">
                <a:solidFill>
                  <a:srgbClr val="E6FFB9"/>
                </a:solidFill>
              </a:rPr>
              <a:t>District Board of Trustees</a:t>
            </a:r>
          </a:p>
          <a:p>
            <a:pPr eaLnBrk="1" hangingPunct="1"/>
            <a:r>
              <a:rPr lang="en-US" sz="3600" dirty="0" smtClean="0">
                <a:solidFill>
                  <a:srgbClr val="E6FFB9"/>
                </a:solidFill>
              </a:rPr>
              <a:t>February 15, 2011</a:t>
            </a:r>
          </a:p>
        </p:txBody>
      </p:sp>
      <p:pic>
        <p:nvPicPr>
          <p:cNvPr id="1030" name="Picture 6" descr="C:\Documents and Settings\kwalter\Local Settings\Temporary Internet Files\Content.IE5\K0XCZAV8\MCj0197875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05200" y="533400"/>
            <a:ext cx="2590800" cy="253385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75" name="Group 103"/>
          <p:cNvGraphicFramePr>
            <a:graphicFrameLocks noGrp="1"/>
          </p:cNvGraphicFramePr>
          <p:nvPr>
            <p:ph/>
          </p:nvPr>
        </p:nvGraphicFramePr>
        <p:xfrm>
          <a:off x="152400" y="0"/>
          <a:ext cx="8867775" cy="6447477"/>
        </p:xfrm>
        <a:graphic>
          <a:graphicData uri="http://schemas.openxmlformats.org/drawingml/2006/table">
            <a:tbl>
              <a:tblPr/>
              <a:tblGrid>
                <a:gridCol w="2024291"/>
                <a:gridCol w="1785709"/>
                <a:gridCol w="1600200"/>
                <a:gridCol w="1629168"/>
                <a:gridCol w="1828407"/>
              </a:tblGrid>
              <a:tr h="531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Compared to Spring 2010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Spring 2010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(End of Reg.)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Spring 2011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(2/7/2011)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Difference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#          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1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charset="0"/>
                        </a:rPr>
                        <a:t>College-wide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70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charset="0"/>
                        </a:rPr>
                        <a:t>Headcount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70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</a:rPr>
                        <a:t>38,318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700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+mn-lt"/>
                        </a:rPr>
                        <a:t>41,178</a:t>
                      </a:r>
                      <a:endParaRPr lang="en-US" sz="2000" dirty="0"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70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</a:rPr>
                        <a:t>2,860    +7.5%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700CC"/>
                    </a:solidFill>
                  </a:tcPr>
                </a:tc>
              </a:tr>
              <a:tr h="531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700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" charset="0"/>
                        </a:rPr>
                        <a:t>FTE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700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</a:rPr>
                        <a:t>11,899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700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+mn-lt"/>
                        </a:rPr>
                        <a:t>12,585</a:t>
                      </a:r>
                      <a:endParaRPr lang="en-US" sz="2000" dirty="0"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700CC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</a:rPr>
                        <a:t>   686    +5.8%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700CC">
                        <a:alpha val="50000"/>
                      </a:srgbClr>
                    </a:solidFill>
                  </a:tcPr>
                </a:tc>
              </a:tr>
              <a:tr h="531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East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D4D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Headcount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D4D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18,810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D4D4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+mn-lt"/>
                        </a:rPr>
                        <a:t>20,333</a:t>
                      </a:r>
                      <a:endParaRPr lang="en-US" sz="2000" dirty="0"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D4D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1,523    +8.1%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D4D4D"/>
                    </a:solidFill>
                  </a:tcPr>
                </a:tc>
              </a:tr>
              <a:tr h="531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4,837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+mn-lt"/>
                        </a:rPr>
                        <a:t>  5,126</a:t>
                      </a:r>
                      <a:endParaRPr lang="en-US" sz="2000" dirty="0"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289   +6.0%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Osceola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D4D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Headcount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D4D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9,594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D4D4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+mn-lt"/>
                        </a:rPr>
                        <a:t>11,040</a:t>
                      </a:r>
                      <a:endParaRPr lang="en-US" sz="2000" dirty="0"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D4D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1,446  +15.1%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D4D4D"/>
                    </a:solidFill>
                  </a:tcPr>
                </a:tc>
              </a:tr>
              <a:tr h="531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2,242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+mn-lt"/>
                        </a:rPr>
                        <a:t>  2,503</a:t>
                      </a:r>
                      <a:endParaRPr lang="en-US" sz="2000" dirty="0"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261  +11.6%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31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Winter Park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D4D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Headcount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D4D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3,333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D4D4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+mn-lt"/>
                        </a:rPr>
                        <a:t>  3,501</a:t>
                      </a:r>
                      <a:endParaRPr lang="en-US" sz="2000" dirty="0"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D4D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168    +5.0%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D4D4D"/>
                    </a:solidFill>
                  </a:tcPr>
                </a:tc>
              </a:tr>
              <a:tr h="531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494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+mn-lt"/>
                        </a:rPr>
                        <a:t>     499</a:t>
                      </a:r>
                      <a:endParaRPr lang="en-US" sz="2000" dirty="0"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  5    +1.0%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31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West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D4D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Headcount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D4D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17,442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D4D4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+mn-lt"/>
                        </a:rPr>
                        <a:t>18,417</a:t>
                      </a:r>
                      <a:endParaRPr lang="en-US" sz="2000" dirty="0"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D4D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975   +5.6%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D4D4D"/>
                    </a:solidFill>
                  </a:tcPr>
                </a:tc>
              </a:tr>
              <a:tr h="531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4,326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+mn-lt"/>
                        </a:rPr>
                        <a:t>  4,449</a:t>
                      </a:r>
                      <a:endParaRPr lang="en-US" sz="2000" dirty="0"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105    +2.8%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304800"/>
            <a:ext cx="777240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u="sng" dirty="0" smtClean="0"/>
              <a:t>Spring 2011 Student Characteristics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dirty="0" smtClean="0"/>
              <a:t>Created 2/09/2011;  </a:t>
            </a:r>
            <a:br>
              <a:rPr lang="en-US" dirty="0" smtClean="0"/>
            </a:br>
            <a:r>
              <a:rPr lang="en-US" dirty="0" smtClean="0"/>
              <a:t>Changes as Compared to Spring 2010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0" y="2209800"/>
            <a:ext cx="9144000" cy="38041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800" b="1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        </a:t>
            </a:r>
            <a:r>
              <a:rPr lang="en-US" sz="2800" b="1" dirty="0" smtClean="0"/>
              <a:t>College-wide Headcount  </a:t>
            </a:r>
            <a:r>
              <a:rPr lang="en-US" sz="2400" b="1" dirty="0" smtClean="0"/>
              <a:t>= 40,343 (+2,791, 7.4%)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400" dirty="0" smtClean="0">
              <a:solidFill>
                <a:schemeClr val="accent5">
                  <a:lumMod val="40000"/>
                  <a:lumOff val="60000"/>
                </a:schemeClr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400" dirty="0" smtClean="0">
              <a:solidFill>
                <a:schemeClr val="accent5">
                  <a:lumMod val="40000"/>
                  <a:lumOff val="6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dirty="0" smtClean="0">
                <a:solidFill>
                  <a:srgbClr val="E9EDF7"/>
                </a:solidFill>
              </a:rPr>
              <a:t>86.8% Returning students (35,020)  =  (+2,476; +0.2%)</a:t>
            </a:r>
          </a:p>
          <a:p>
            <a:pPr eaLnBrk="1" hangingPunct="1">
              <a:lnSpc>
                <a:spcPct val="90000"/>
              </a:lnSpc>
            </a:pPr>
            <a:endParaRPr lang="en-US" sz="2400" dirty="0" smtClean="0">
              <a:solidFill>
                <a:srgbClr val="E9EDF7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dirty="0" smtClean="0">
                <a:solidFill>
                  <a:srgbClr val="E9EDF7"/>
                </a:solidFill>
              </a:rPr>
              <a:t>13.2% New students (5,323)             =  (+315; -0.2%)</a:t>
            </a:r>
          </a:p>
          <a:p>
            <a:pPr eaLnBrk="1" hangingPunct="1">
              <a:lnSpc>
                <a:spcPct val="90000"/>
              </a:lnSpc>
            </a:pPr>
            <a:endParaRPr lang="en-US" sz="2400" dirty="0" smtClean="0">
              <a:solidFill>
                <a:srgbClr val="E9EDF7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dirty="0" smtClean="0">
                <a:solidFill>
                  <a:srgbClr val="E9EDF7"/>
                </a:solidFill>
              </a:rPr>
              <a:t>15.6 % Previous Year HS Grads (6,292)   = (-200, -1.7%)</a:t>
            </a:r>
          </a:p>
          <a:p>
            <a:pPr eaLnBrk="1" hangingPunct="1">
              <a:lnSpc>
                <a:spcPct val="90000"/>
              </a:lnSpc>
            </a:pPr>
            <a:endParaRPr lang="en-US" sz="2400" dirty="0" smtClean="0">
              <a:solidFill>
                <a:srgbClr val="E9EDF7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dirty="0" smtClean="0">
                <a:solidFill>
                  <a:srgbClr val="E9EDF7"/>
                </a:solidFill>
              </a:rPr>
              <a:t>67.2% 24 years of age and younger (27,123) = (+882, -2.6%)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>
                <a:solidFill>
                  <a:srgbClr val="E9EDF7"/>
                </a:solidFill>
              </a:rPr>
              <a:t>	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2895600"/>
            <a:ext cx="9144000" cy="0"/>
          </a:xfrm>
          <a:prstGeom prst="line">
            <a:avLst/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828800"/>
          </a:xfrm>
        </p:spPr>
        <p:txBody>
          <a:bodyPr/>
          <a:lstStyle/>
          <a:p>
            <a:pPr eaLnBrk="1" hangingPunct="1"/>
            <a:r>
              <a:rPr lang="en-US" sz="4000" u="sng" dirty="0" smtClean="0">
                <a:solidFill>
                  <a:schemeClr val="tx1"/>
                </a:solidFill>
              </a:rPr>
              <a:t>Spring </a:t>
            </a:r>
            <a:r>
              <a:rPr lang="en-US" sz="4000" u="sng" dirty="0" smtClean="0">
                <a:solidFill>
                  <a:schemeClr val="tx1"/>
                </a:solidFill>
              </a:rPr>
              <a:t>2011 </a:t>
            </a:r>
            <a:br>
              <a:rPr lang="en-US" sz="4000" u="sng" dirty="0" smtClean="0">
                <a:solidFill>
                  <a:schemeClr val="tx1"/>
                </a:solidFill>
              </a:rPr>
            </a:br>
            <a:r>
              <a:rPr lang="en-US" sz="4000" u="sng" dirty="0" smtClean="0">
                <a:solidFill>
                  <a:schemeClr val="tx1"/>
                </a:solidFill>
              </a:rPr>
              <a:t>Student </a:t>
            </a:r>
            <a:r>
              <a:rPr lang="en-US" sz="4000" u="sng" dirty="0" smtClean="0">
                <a:solidFill>
                  <a:schemeClr val="tx1"/>
                </a:solidFill>
              </a:rPr>
              <a:t>Characteristics</a:t>
            </a:r>
            <a:r>
              <a:rPr lang="en-US" sz="4000" dirty="0" smtClean="0">
                <a:solidFill>
                  <a:schemeClr val="tx1"/>
                </a:solidFill>
              </a:rPr>
              <a:t/>
            </a:r>
            <a:br>
              <a:rPr lang="en-US" sz="4000" dirty="0" smtClean="0">
                <a:solidFill>
                  <a:schemeClr val="tx1"/>
                </a:solidFill>
              </a:rPr>
            </a:br>
            <a:r>
              <a:rPr lang="en-US" sz="1800" dirty="0" smtClean="0">
                <a:solidFill>
                  <a:schemeClr val="tx1"/>
                </a:solidFill>
              </a:rPr>
              <a:t>Created 2/14/2011</a:t>
            </a:r>
            <a:br>
              <a:rPr lang="en-US" sz="1800" dirty="0" smtClean="0">
                <a:solidFill>
                  <a:schemeClr val="tx1"/>
                </a:solidFill>
              </a:rPr>
            </a:br>
            <a:r>
              <a:rPr lang="en-US" sz="1800" dirty="0" smtClean="0">
                <a:solidFill>
                  <a:schemeClr val="tx1"/>
                </a:solidFill>
              </a:rPr>
              <a:t>Changes as Compared to Spring 2010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905000"/>
            <a:ext cx="8991600" cy="4724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b="1" dirty="0" smtClean="0"/>
              <a:t>Race/ethnicity diversity enrollment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17.4% African American (+0.8% in proportion; + 801 in number)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  4.8% Asian/Pacific Islander (-0.3%; + 44 in number)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 37.3% Caucasian (-1.4% in proportion; +548  in number)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 30.2% Hispanic (+1.3% in proportion; +1,329 in number)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   0.3% Native American (same in proportion; -11 in number)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   9.9% Other (-0.5% in proportion; +80 in number)</a:t>
            </a:r>
          </a:p>
          <a:p>
            <a:pPr lvl="1" eaLnBrk="1" hangingPunct="1">
              <a:lnSpc>
                <a:spcPct val="90000"/>
              </a:lnSpc>
            </a:pPr>
            <a:endParaRPr lang="en-US" sz="2000" dirty="0" smtClean="0">
              <a:solidFill>
                <a:srgbClr val="BDE1FF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b="1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88.1% degree/certificate seeking students 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en-US" sz="2400" b="1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   (+0.1% in proportion;  + 2,494 in number)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b="1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57.7% AA (20,522)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b="1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42.3% AS/AAS/Certificate</a:t>
            </a:r>
            <a:r>
              <a:rPr lang="en-US" sz="240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 </a:t>
            </a:r>
            <a:r>
              <a:rPr lang="en-US" sz="200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(+13,167; +2.4</a:t>
            </a:r>
            <a:r>
              <a:rPr lang="en-US" sz="20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% increase in proportion) </a:t>
            </a:r>
          </a:p>
          <a:p>
            <a:pPr eaLnBrk="1" hangingPunct="1">
              <a:lnSpc>
                <a:spcPct val="90000"/>
              </a:lnSpc>
              <a:buNone/>
            </a:pPr>
            <a:endParaRPr lang="en-US" sz="20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Custom 1">
      <a:dk1>
        <a:sysClr val="windowText" lastClr="000000"/>
      </a:dk1>
      <a:lt1>
        <a:sysClr val="window" lastClr="FFFFFF"/>
      </a:lt1>
      <a:dk2>
        <a:srgbClr val="003E75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1874</TotalTime>
  <Words>424</Words>
  <Application>Microsoft Office PowerPoint</Application>
  <PresentationFormat>On-screen Show (4:3)</PresentationFormat>
  <Paragraphs>92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Default Design</vt:lpstr>
      <vt:lpstr>Spring 2011 Enrollment Report</vt:lpstr>
      <vt:lpstr>Slide 2</vt:lpstr>
      <vt:lpstr>Slide 3</vt:lpstr>
      <vt:lpstr>Spring 2011  Student Characteristics Created 2/14/2011 Changes as Compared to Spring 2010</vt:lpstr>
    </vt:vector>
  </TitlesOfParts>
  <Company>Valencia Community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Fall 2005 Enrollment Report</dc:title>
  <dc:creator>JRomano</dc:creator>
  <cp:lastModifiedBy>client</cp:lastModifiedBy>
  <cp:revision>108</cp:revision>
  <dcterms:created xsi:type="dcterms:W3CDTF">2005-10-20T01:43:09Z</dcterms:created>
  <dcterms:modified xsi:type="dcterms:W3CDTF">2011-02-10T18:48:21Z</dcterms:modified>
</cp:coreProperties>
</file>