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9"/>
  </p:notesMasterIdLst>
  <p:handoutMasterIdLst>
    <p:handoutMasterId r:id="rId10"/>
  </p:handoutMasterIdLst>
  <p:sldIdLst>
    <p:sldId id="257" r:id="rId2"/>
    <p:sldId id="270" r:id="rId3"/>
    <p:sldId id="258" r:id="rId4"/>
    <p:sldId id="269" r:id="rId5"/>
    <p:sldId id="266" r:id="rId6"/>
    <p:sldId id="259" r:id="rId7"/>
    <p:sldId id="265" r:id="rId8"/>
  </p:sldIdLst>
  <p:sldSz cx="9144000" cy="6858000" type="screen4x3"/>
  <p:notesSz cx="7010400" cy="92233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DE1FF"/>
    <a:srgbClr val="8BCBFF"/>
    <a:srgbClr val="B4C0E2"/>
    <a:srgbClr val="000000"/>
    <a:srgbClr val="E9EDF7"/>
    <a:srgbClr val="4D4D4D"/>
    <a:srgbClr val="9700CC"/>
    <a:srgbClr val="BC01FF"/>
    <a:srgbClr val="E6FF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95" autoAdjust="0"/>
  </p:normalViewPr>
  <p:slideViewPr>
    <p:cSldViewPr>
      <p:cViewPr>
        <p:scale>
          <a:sx n="107" d="100"/>
          <a:sy n="107" d="100"/>
        </p:scale>
        <p:origin x="-30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872" y="-96"/>
      </p:cViewPr>
      <p:guideLst>
        <p:guide orient="horz" pos="2905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1169"/>
          </a:xfrm>
          <a:prstGeom prst="rect">
            <a:avLst/>
          </a:prstGeom>
        </p:spPr>
        <p:txBody>
          <a:bodyPr vert="horz" lIns="92298" tIns="46149" rIns="92298" bIns="461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1169"/>
          </a:xfrm>
          <a:prstGeom prst="rect">
            <a:avLst/>
          </a:prstGeom>
        </p:spPr>
        <p:txBody>
          <a:bodyPr vert="horz" lIns="92298" tIns="46149" rIns="92298" bIns="46149" rtlCol="0"/>
          <a:lstStyle>
            <a:lvl1pPr algn="r">
              <a:defRPr sz="1200"/>
            </a:lvl1pPr>
          </a:lstStyle>
          <a:p>
            <a:fld id="{D5817B51-5C0C-4857-8CD4-272F701D444D}" type="datetimeFigureOut">
              <a:rPr lang="en-US" smtClean="0"/>
              <a:pPr/>
              <a:t>9/13/2013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60606"/>
            <a:ext cx="3037840" cy="461169"/>
          </a:xfrm>
          <a:prstGeom prst="rect">
            <a:avLst/>
          </a:prstGeom>
        </p:spPr>
        <p:txBody>
          <a:bodyPr vert="horz" lIns="92298" tIns="46149" rIns="92298" bIns="461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760606"/>
            <a:ext cx="3037840" cy="461169"/>
          </a:xfrm>
          <a:prstGeom prst="rect">
            <a:avLst/>
          </a:prstGeom>
        </p:spPr>
        <p:txBody>
          <a:bodyPr vert="horz" lIns="92298" tIns="46149" rIns="92298" bIns="46149" rtlCol="0" anchor="b"/>
          <a:lstStyle>
            <a:lvl1pPr algn="r">
              <a:defRPr sz="1200"/>
            </a:lvl1pPr>
          </a:lstStyle>
          <a:p>
            <a:fld id="{A541E92F-8D99-4201-993B-8A55BBC10C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38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840" cy="461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8" tIns="46149" rIns="92298" bIns="4614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9" y="0"/>
            <a:ext cx="3037840" cy="461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8" tIns="46149" rIns="92298" bIns="4614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01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381103"/>
            <a:ext cx="5608320" cy="415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8" tIns="46149" rIns="92298" bIns="461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60606"/>
            <a:ext cx="3037840" cy="461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8" tIns="46149" rIns="92298" bIns="4614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9" y="8760606"/>
            <a:ext cx="3037840" cy="461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8" tIns="46149" rIns="92298" bIns="4614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0214DCC-4DA6-47B0-94C9-CCE251E47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8411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214DCC-4DA6-47B0-94C9-CCE251E47BA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870A6-3C12-4214-ACD2-D206214ACB9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F9E7A8-0253-4DF3-BC44-CD4AE071776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32A3646C-83B7-4F45-BE51-94FFBEC17D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800E91-FE5F-467B-8FFB-2B3FA08562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B137913-30A1-4D9F-8409-6B5C89CD30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E87DB-7B9B-4D57-8621-B76E314F8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AC75ADF-D262-4716-AD95-3505B5218B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18E979F-E528-4EE4-A457-5D3269B3D0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1CE6160C-512E-4E10-9D99-AADB8A2A37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89BB6B0F-E542-4011-8130-86A25D300B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24D9B83-16CC-4782-9023-8506306A2B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50EE5F2-1BDA-441D-8B74-CA0431B550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451CCA49-D1D0-48DF-A188-9874FB03B6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C9EC9818-02D0-4432-BBBA-E46A2D60A5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DF176684-F53F-4822-A7AA-5FD0329A06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200400"/>
            <a:ext cx="91440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5400" dirty="0" smtClean="0">
                <a:solidFill>
                  <a:schemeClr val="bg1"/>
                </a:solidFill>
              </a:rPr>
              <a:t>Fall 2013 Enrollment Report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648200"/>
            <a:ext cx="7696200" cy="1981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E6FFB9"/>
                </a:solidFill>
              </a:rPr>
              <a:t>Valencia College</a:t>
            </a:r>
          </a:p>
          <a:p>
            <a:pPr eaLnBrk="1" hangingPunct="1"/>
            <a:r>
              <a:rPr lang="en-US" sz="3600" dirty="0" smtClean="0">
                <a:solidFill>
                  <a:srgbClr val="E6FFB9"/>
                </a:solidFill>
              </a:rPr>
              <a:t>District Board of Trustees</a:t>
            </a:r>
          </a:p>
          <a:p>
            <a:pPr eaLnBrk="1" hangingPunct="1"/>
            <a:r>
              <a:rPr lang="en-US" sz="3600" dirty="0" smtClean="0">
                <a:solidFill>
                  <a:srgbClr val="E6FFB9"/>
                </a:solidFill>
              </a:rPr>
              <a:t>September 17, 2013</a:t>
            </a:r>
          </a:p>
        </p:txBody>
      </p:sp>
      <p:pic>
        <p:nvPicPr>
          <p:cNvPr id="1026" name="Picture 2" descr="C:\Documents and Settings\jromano\Local Settings\Temporary Internet Files\Content.IE5\TSX8EFFB\MC90028546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304800"/>
            <a:ext cx="3429000" cy="335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This Registration report provides the number of students enrolled ( headcount) and credits enrolled (FTE = full time equivalent) for Fall term 2013;  for the college overall and by campus.  It also shows a comparison to Fall term 2012. The campus  student headcount totals to more than the </a:t>
            </a:r>
            <a:r>
              <a:rPr lang="en-US" sz="1800" dirty="0" err="1" smtClean="0"/>
              <a:t>collegewide</a:t>
            </a:r>
            <a:r>
              <a:rPr lang="en-US" sz="1800" dirty="0" smtClean="0"/>
              <a:t> overall headcount because some students attend classes on more than one campus in the same term. 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The Financial Aid report provides  a comparison  between last year (12-13) and this year (13-14) at this time, of the number of students on financial aid and the amount of financial aid disbursed to students (overall and by financial aid category).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The Student Characteristics report provides information about students enrolled in Fall 2013 including  student status (new/returning/high school grads), age, race/ethnicity,  and degree intent. It also indicates any changes in these characteristics compared to Fall 2012 term students.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21827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5" name="Group 10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967376628"/>
              </p:ext>
            </p:extLst>
          </p:nvPr>
        </p:nvGraphicFramePr>
        <p:xfrm>
          <a:off x="1" y="0"/>
          <a:ext cx="9144000" cy="6766560"/>
        </p:xfrm>
        <a:graphic>
          <a:graphicData uri="http://schemas.openxmlformats.org/drawingml/2006/table">
            <a:tbl>
              <a:tblPr/>
              <a:tblGrid>
                <a:gridCol w="2087346"/>
                <a:gridCol w="1897588"/>
                <a:gridCol w="1593790"/>
                <a:gridCol w="1679915"/>
                <a:gridCol w="1885361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Compared to Fall 2011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Fall 2011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Fall  2012 (9/11/13)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Difference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         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charset="0"/>
                        </a:rPr>
                        <a:t>College-wide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charset="0"/>
                        </a:rPr>
                        <a:t>Headcount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00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43,054</a:t>
                      </a:r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00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42,148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00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-906       -2.1%</a:t>
                      </a:r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00CC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00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charset="0"/>
                        </a:rPr>
                        <a:t>FTE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00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12,966</a:t>
                      </a:r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00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12,690</a:t>
                      </a:r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00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- 276      -2.1%</a:t>
                      </a:r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00CC">
                        <a:alpha val="50000"/>
                      </a:srgb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East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Headcount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   21,077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     20,598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-479       -2.3%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     5,183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       5,096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-87       -1.7%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5656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Winter Park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Headcount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     3,727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       3,593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-134       -3.6%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40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        547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          518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-29        -5.3%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Osceola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Headcount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   11,122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     10,702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- 420       -3.8%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41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     2,486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       2,440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 -46       -1.9%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Lake Nona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Headcount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     1,776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       2,076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+300    +16.9%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        284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          351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+ 67     +23.6%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West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Headcount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   18,858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     18,021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- 837        -4.4%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     4,457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       4,278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- 179        -4.0%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Aid Trends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535113"/>
            <a:ext cx="4343400" cy="639762"/>
          </a:xfrm>
        </p:spPr>
        <p:txBody>
          <a:bodyPr/>
          <a:lstStyle/>
          <a:p>
            <a:r>
              <a:rPr lang="en-US" sz="2000" dirty="0" smtClean="0"/>
              <a:t>YTD Summary </a:t>
            </a:r>
            <a:r>
              <a:rPr lang="en-US" sz="2000" b="1" dirty="0" smtClean="0"/>
              <a:t>2012-13</a:t>
            </a:r>
          </a:p>
          <a:p>
            <a:r>
              <a:rPr lang="en-US" sz="2000" dirty="0" smtClean="0"/>
              <a:t>(end of August 2012)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447800"/>
            <a:ext cx="4346575" cy="1055687"/>
          </a:xfrm>
        </p:spPr>
        <p:txBody>
          <a:bodyPr/>
          <a:lstStyle/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000" dirty="0" smtClean="0"/>
              <a:t>YTD Summary </a:t>
            </a:r>
            <a:r>
              <a:rPr lang="en-US" sz="2000" b="1" dirty="0" smtClean="0"/>
              <a:t>2013-14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(End of August 2013)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04800" y="2362200"/>
            <a:ext cx="4192588" cy="3941763"/>
          </a:xfrm>
        </p:spPr>
        <p:txBody>
          <a:bodyPr/>
          <a:lstStyle/>
          <a:p>
            <a:r>
              <a:rPr lang="en-US" dirty="0" smtClean="0"/>
              <a:t>20,934 students with aid</a:t>
            </a:r>
          </a:p>
          <a:p>
            <a:r>
              <a:rPr lang="en-US" dirty="0" smtClean="0"/>
              <a:t>48.7% of enrolled students</a:t>
            </a:r>
          </a:p>
          <a:p>
            <a:r>
              <a:rPr lang="en-US" dirty="0" smtClean="0"/>
              <a:t>$181,433,976</a:t>
            </a:r>
          </a:p>
          <a:p>
            <a:pPr lvl="1"/>
            <a:r>
              <a:rPr lang="en-US" dirty="0" smtClean="0"/>
              <a:t>$100,089,464 grants</a:t>
            </a:r>
          </a:p>
          <a:p>
            <a:pPr lvl="1"/>
            <a:r>
              <a:rPr lang="en-US" dirty="0" smtClean="0"/>
              <a:t>$</a:t>
            </a:r>
            <a:r>
              <a:rPr lang="en-US" dirty="0"/>
              <a:t> </a:t>
            </a:r>
            <a:r>
              <a:rPr lang="en-US" dirty="0" smtClean="0"/>
              <a:t> 70,364,247  loans</a:t>
            </a:r>
          </a:p>
          <a:p>
            <a:pPr lvl="1"/>
            <a:r>
              <a:rPr lang="en-US" dirty="0" smtClean="0"/>
              <a:t>  $  9,652,075  scholarships</a:t>
            </a:r>
          </a:p>
          <a:p>
            <a:pPr lvl="1"/>
            <a:r>
              <a:rPr lang="en-US" dirty="0" smtClean="0"/>
              <a:t>   $ 1,328,190  work study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362200"/>
            <a:ext cx="4190999" cy="3941763"/>
          </a:xfrm>
        </p:spPr>
        <p:txBody>
          <a:bodyPr/>
          <a:lstStyle/>
          <a:p>
            <a:r>
              <a:rPr lang="en-US" dirty="0" smtClean="0"/>
              <a:t>20,411 </a:t>
            </a:r>
            <a:r>
              <a:rPr lang="en-US" dirty="0" smtClean="0"/>
              <a:t>students with aid</a:t>
            </a:r>
          </a:p>
          <a:p>
            <a:r>
              <a:rPr lang="en-US" smtClean="0"/>
              <a:t>48.4% </a:t>
            </a:r>
            <a:r>
              <a:rPr lang="en-US" dirty="0" smtClean="0"/>
              <a:t>of enrolled students</a:t>
            </a:r>
          </a:p>
          <a:p>
            <a:r>
              <a:rPr lang="en-US" dirty="0" smtClean="0"/>
              <a:t>$173,028,060</a:t>
            </a:r>
          </a:p>
          <a:p>
            <a:pPr lvl="1"/>
            <a:r>
              <a:rPr lang="en-US" dirty="0" smtClean="0"/>
              <a:t>$</a:t>
            </a:r>
            <a:r>
              <a:rPr lang="en-US" dirty="0"/>
              <a:t> </a:t>
            </a:r>
            <a:r>
              <a:rPr lang="en-US" dirty="0" smtClean="0"/>
              <a:t> 100,365,060 grants</a:t>
            </a:r>
          </a:p>
          <a:p>
            <a:pPr lvl="1"/>
            <a:r>
              <a:rPr lang="en-US" dirty="0" smtClean="0"/>
              <a:t>$     59,495,203 loans</a:t>
            </a:r>
          </a:p>
          <a:p>
            <a:pPr lvl="1"/>
            <a:r>
              <a:rPr lang="en-US" dirty="0" smtClean="0"/>
              <a:t>  $   10,290,645 scholarships</a:t>
            </a:r>
          </a:p>
          <a:p>
            <a:pPr lvl="1"/>
            <a:r>
              <a:rPr lang="en-US" dirty="0" smtClean="0"/>
              <a:t>  $     2,877,092 work study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04800"/>
            <a:ext cx="77724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u="sng" dirty="0" smtClean="0"/>
              <a:t> </a:t>
            </a:r>
            <a:r>
              <a:rPr lang="en-US" sz="3600" u="sng" dirty="0" smtClean="0"/>
              <a:t>Fall 2013 Student Characteristics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Created 9/9/2013</a:t>
            </a:r>
            <a:br>
              <a:rPr lang="en-US" dirty="0" smtClean="0"/>
            </a:br>
            <a:r>
              <a:rPr lang="en-US" dirty="0" smtClean="0"/>
              <a:t>Changes as Compared to Fall 2012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2209800"/>
            <a:ext cx="8610600" cy="430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       </a:t>
            </a:r>
            <a:r>
              <a:rPr lang="en-US" sz="2800" b="1" dirty="0" smtClean="0"/>
              <a:t>College-wide Headcount  </a:t>
            </a:r>
            <a:r>
              <a:rPr lang="en-US" sz="2400" b="1" dirty="0" smtClean="0"/>
              <a:t>= 41,943 (-831, -1.9%)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rgbClr val="E9EDF7"/>
                </a:solidFill>
              </a:rPr>
              <a:t> </a:t>
            </a:r>
            <a:r>
              <a:rPr lang="en-US" sz="2400" dirty="0" smtClean="0">
                <a:solidFill>
                  <a:srgbClr val="E9EDF7"/>
                </a:solidFill>
              </a:rPr>
              <a:t>71% Returning students (29,643)  =  (-</a:t>
            </a:r>
            <a:r>
              <a:rPr lang="en-US" sz="2400" dirty="0">
                <a:solidFill>
                  <a:srgbClr val="E9EDF7"/>
                </a:solidFill>
              </a:rPr>
              <a:t>2</a:t>
            </a:r>
            <a:r>
              <a:rPr lang="en-US" sz="2400" dirty="0" smtClean="0">
                <a:solidFill>
                  <a:srgbClr val="E9EDF7"/>
                </a:solidFill>
              </a:rPr>
              <a:t>%; -819)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>
              <a:solidFill>
                <a:srgbClr val="E9EDF7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rgbClr val="E9EDF7"/>
                </a:solidFill>
              </a:rPr>
              <a:t> </a:t>
            </a:r>
            <a:r>
              <a:rPr lang="en-US" sz="2400" dirty="0" smtClean="0">
                <a:solidFill>
                  <a:srgbClr val="E9EDF7"/>
                </a:solidFill>
              </a:rPr>
              <a:t>29% New students (12,300)          =   (+2% ; -12)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>
              <a:solidFill>
                <a:srgbClr val="E9EDF7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E9EDF7"/>
                </a:solidFill>
              </a:rPr>
              <a:t> 16% Previous Year HS Grads (6,341)   = (+3.3%;+212)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>
              <a:solidFill>
                <a:srgbClr val="E9EDF7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rgbClr val="E9EDF7"/>
                </a:solidFill>
              </a:rPr>
              <a:t> </a:t>
            </a:r>
            <a:r>
              <a:rPr lang="en-US" sz="2400" dirty="0" smtClean="0">
                <a:solidFill>
                  <a:srgbClr val="E9EDF7"/>
                </a:solidFill>
              </a:rPr>
              <a:t> 71% 24 years of age and younger (29,621) = (+</a:t>
            </a:r>
            <a:r>
              <a:rPr lang="en-US" sz="2400" dirty="0">
                <a:solidFill>
                  <a:srgbClr val="E9EDF7"/>
                </a:solidFill>
              </a:rPr>
              <a:t>1</a:t>
            </a:r>
            <a:r>
              <a:rPr lang="en-US" sz="2400" dirty="0" smtClean="0">
                <a:solidFill>
                  <a:srgbClr val="E9EDF7"/>
                </a:solidFill>
              </a:rPr>
              <a:t>%; -114*)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rgbClr val="E9EDF7"/>
                </a:solidFill>
              </a:rPr>
              <a:t> </a:t>
            </a:r>
            <a:r>
              <a:rPr lang="en-US" sz="2400" dirty="0" smtClean="0">
                <a:solidFill>
                  <a:srgbClr val="E9EDF7"/>
                </a:solidFill>
              </a:rPr>
              <a:t>          * </a:t>
            </a:r>
            <a:r>
              <a:rPr lang="en-US" dirty="0" smtClean="0">
                <a:solidFill>
                  <a:srgbClr val="E9EDF7"/>
                </a:solidFill>
              </a:rPr>
              <a:t>Dual enrollment decline.  </a:t>
            </a:r>
          </a:p>
          <a:p>
            <a:pPr eaLnBrk="1" hangingPunct="1">
              <a:lnSpc>
                <a:spcPct val="90000"/>
              </a:lnSpc>
            </a:pPr>
            <a:endParaRPr lang="en-US" dirty="0">
              <a:solidFill>
                <a:srgbClr val="E9EDF7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E9EDF7"/>
                </a:solidFill>
              </a:rPr>
              <a:t>              ** Veterans (3,362) Increase of 1,500 compared to Fall 2012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2895600"/>
            <a:ext cx="9144000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600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u="sng" dirty="0" smtClean="0">
                <a:solidFill>
                  <a:schemeClr val="tx1"/>
                </a:solidFill>
              </a:rPr>
              <a:t>Fall 2013 Student Characteristics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Created 9/9/2013</a:t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Changes as Compared to Fall  2012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905000"/>
            <a:ext cx="8991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Race/ethnicity diversity enrollment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17.1% African American (-0.2% in proportion; -227 in number)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   4.9% Asian/Pacific Islander (+0.1%; +1 in number)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 33.4% Caucasian (-1.3% in proportion; -847 in number)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 32.1% Hispanic (+</a:t>
            </a:r>
            <a:r>
              <a:rPr lang="en-US" sz="2000" dirty="0"/>
              <a:t>0</a:t>
            </a:r>
            <a:r>
              <a:rPr lang="en-US" sz="2000" dirty="0" smtClean="0"/>
              <a:t>.9% in proportion; +131 in number)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   0.3% Native American (same in proportion; -2 in number)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   12.3% Other (+0.5% in proportion; +113 in number)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 smtClean="0">
              <a:solidFill>
                <a:srgbClr val="BDE1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86% degree/certificate seeking students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  (-0.4% in proportion;  -901 in number)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58.8% AA </a:t>
            </a:r>
            <a:r>
              <a:rPr 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(21,221; +1.3% in proportion)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41.2% AS/AAS/Certificate</a:t>
            </a:r>
            <a:r>
              <a:rPr 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(15,715; -1.3% in proportion) 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 descr="C:\Documents and Settings\jromano\Local Settings\Temporary Internet Files\Content.IE5\09YCZ78C\MC90023786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752600"/>
            <a:ext cx="3733800" cy="32004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3065</TotalTime>
  <Words>637</Words>
  <Application>Microsoft Office PowerPoint</Application>
  <PresentationFormat>On-screen Show (4:3)</PresentationFormat>
  <Paragraphs>122</Paragraphs>
  <Slides>7</Slides>
  <Notes>3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Foundry</vt:lpstr>
      <vt:lpstr>Fall 2013 Enrollment Report</vt:lpstr>
      <vt:lpstr>Report Summary</vt:lpstr>
      <vt:lpstr>PowerPoint Presentation</vt:lpstr>
      <vt:lpstr>Financial Aid Trends</vt:lpstr>
      <vt:lpstr>PowerPoint Presentation</vt:lpstr>
      <vt:lpstr>Fall 2013 Student Characteristics Created 9/9/2013 Changes as Compared to Fall  2012</vt:lpstr>
      <vt:lpstr>     </vt:lpstr>
    </vt:vector>
  </TitlesOfParts>
  <Company>Valencia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2005 Enrollment Report</dc:title>
  <dc:creator>JRomano</dc:creator>
  <cp:lastModifiedBy>Administrator</cp:lastModifiedBy>
  <cp:revision>172</cp:revision>
  <cp:lastPrinted>2012-09-17T14:46:13Z</cp:lastPrinted>
  <dcterms:created xsi:type="dcterms:W3CDTF">2005-10-20T01:43:09Z</dcterms:created>
  <dcterms:modified xsi:type="dcterms:W3CDTF">2013-09-13T23:29:20Z</dcterms:modified>
</cp:coreProperties>
</file>