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0"/>
  </p:notesMasterIdLst>
  <p:handoutMasterIdLst>
    <p:handoutMasterId r:id="rId81"/>
  </p:handoutMasterIdLst>
  <p:sldIdLst>
    <p:sldId id="256" r:id="rId2"/>
    <p:sldId id="342" r:id="rId3"/>
    <p:sldId id="316" r:id="rId4"/>
    <p:sldId id="344" r:id="rId5"/>
    <p:sldId id="381" r:id="rId6"/>
    <p:sldId id="319" r:id="rId7"/>
    <p:sldId id="323" r:id="rId8"/>
    <p:sldId id="346" r:id="rId9"/>
    <p:sldId id="365" r:id="rId10"/>
    <p:sldId id="366" r:id="rId11"/>
    <p:sldId id="367" r:id="rId12"/>
    <p:sldId id="368" r:id="rId13"/>
    <p:sldId id="322" r:id="rId14"/>
    <p:sldId id="324" r:id="rId15"/>
    <p:sldId id="325" r:id="rId16"/>
    <p:sldId id="326" r:id="rId17"/>
    <p:sldId id="327" r:id="rId18"/>
    <p:sldId id="328" r:id="rId19"/>
    <p:sldId id="308" r:id="rId20"/>
    <p:sldId id="288" r:id="rId21"/>
    <p:sldId id="295" r:id="rId22"/>
    <p:sldId id="258" r:id="rId23"/>
    <p:sldId id="340" r:id="rId24"/>
    <p:sldId id="284" r:id="rId25"/>
    <p:sldId id="286" r:id="rId26"/>
    <p:sldId id="335" r:id="rId27"/>
    <p:sldId id="285" r:id="rId28"/>
    <p:sldId id="304" r:id="rId29"/>
    <p:sldId id="262" r:id="rId30"/>
    <p:sldId id="298" r:id="rId31"/>
    <p:sldId id="299" r:id="rId32"/>
    <p:sldId id="300" r:id="rId33"/>
    <p:sldId id="369" r:id="rId34"/>
    <p:sldId id="302" r:id="rId35"/>
    <p:sldId id="370" r:id="rId36"/>
    <p:sldId id="337" r:id="rId37"/>
    <p:sldId id="338" r:id="rId38"/>
    <p:sldId id="371" r:id="rId39"/>
    <p:sldId id="372" r:id="rId40"/>
    <p:sldId id="280" r:id="rId41"/>
    <p:sldId id="267" r:id="rId42"/>
    <p:sldId id="290" r:id="rId43"/>
    <p:sldId id="281" r:id="rId44"/>
    <p:sldId id="291" r:id="rId45"/>
    <p:sldId id="333" r:id="rId46"/>
    <p:sldId id="351" r:id="rId47"/>
    <p:sldId id="373" r:id="rId48"/>
    <p:sldId id="374" r:id="rId49"/>
    <p:sldId id="375" r:id="rId50"/>
    <p:sldId id="376" r:id="rId51"/>
    <p:sldId id="353" r:id="rId52"/>
    <p:sldId id="386" r:id="rId53"/>
    <p:sldId id="387" r:id="rId54"/>
    <p:sldId id="377" r:id="rId55"/>
    <p:sldId id="378" r:id="rId56"/>
    <p:sldId id="379" r:id="rId57"/>
    <p:sldId id="380" r:id="rId58"/>
    <p:sldId id="382" r:id="rId59"/>
    <p:sldId id="383" r:id="rId60"/>
    <p:sldId id="384" r:id="rId61"/>
    <p:sldId id="348" r:id="rId62"/>
    <p:sldId id="356" r:id="rId63"/>
    <p:sldId id="357" r:id="rId64"/>
    <p:sldId id="358" r:id="rId65"/>
    <p:sldId id="359" r:id="rId66"/>
    <p:sldId id="360" r:id="rId67"/>
    <p:sldId id="361" r:id="rId68"/>
    <p:sldId id="362" r:id="rId69"/>
    <p:sldId id="363" r:id="rId70"/>
    <p:sldId id="364" r:id="rId71"/>
    <p:sldId id="294" r:id="rId72"/>
    <p:sldId id="292" r:id="rId73"/>
    <p:sldId id="305" r:id="rId74"/>
    <p:sldId id="306" r:id="rId75"/>
    <p:sldId id="309" r:id="rId76"/>
    <p:sldId id="330" r:id="rId77"/>
    <p:sldId id="334" r:id="rId78"/>
    <p:sldId id="349" r:id="rId79"/>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8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85" autoAdjust="0"/>
    <p:restoredTop sz="93368" autoAdjust="0"/>
  </p:normalViewPr>
  <p:slideViewPr>
    <p:cSldViewPr>
      <p:cViewPr varScale="1">
        <p:scale>
          <a:sx n="70" d="100"/>
          <a:sy n="70" d="100"/>
        </p:scale>
        <p:origin x="628" y="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C4C541-4D0B-4799-8353-311A72CF6DA8}"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099C4C34-C79B-4B92-BDB1-74F1F12CCAAD}">
      <dgm:prSet phldrT="[Text]"/>
      <dgm:spPr/>
      <dgm:t>
        <a:bodyPr/>
        <a:lstStyle/>
        <a:p>
          <a:r>
            <a:rPr lang="en-US" dirty="0" smtClean="0"/>
            <a:t>Gather Info</a:t>
          </a:r>
          <a:endParaRPr lang="en-US" dirty="0"/>
        </a:p>
      </dgm:t>
    </dgm:pt>
    <dgm:pt modelId="{028DE5E6-E5EB-41BC-9430-7F86BC7219AA}" type="parTrans" cxnId="{54EACC0B-10C6-46C9-BD32-B6FBDF28F94C}">
      <dgm:prSet/>
      <dgm:spPr/>
      <dgm:t>
        <a:bodyPr/>
        <a:lstStyle/>
        <a:p>
          <a:endParaRPr lang="en-US"/>
        </a:p>
      </dgm:t>
    </dgm:pt>
    <dgm:pt modelId="{1AB2DE66-D009-410D-AAA9-06A66E7FBD62}" type="sibTrans" cxnId="{54EACC0B-10C6-46C9-BD32-B6FBDF28F94C}">
      <dgm:prSet/>
      <dgm:spPr/>
      <dgm:t>
        <a:bodyPr/>
        <a:lstStyle/>
        <a:p>
          <a:endParaRPr lang="en-US"/>
        </a:p>
      </dgm:t>
    </dgm:pt>
    <dgm:pt modelId="{4BA4F334-F5DB-4A24-9B66-E298508660FF}">
      <dgm:prSet phldrT="[Text]"/>
      <dgm:spPr/>
      <dgm:t>
        <a:bodyPr/>
        <a:lstStyle/>
        <a:p>
          <a:r>
            <a:rPr lang="en-US" dirty="0" smtClean="0"/>
            <a:t>Reflect</a:t>
          </a:r>
          <a:endParaRPr lang="en-US" dirty="0"/>
        </a:p>
      </dgm:t>
    </dgm:pt>
    <dgm:pt modelId="{5B16E64E-4009-4F1F-88F1-4946A8D63CCA}" type="parTrans" cxnId="{BAE95911-3D43-4EDD-A312-854C7BC907B3}">
      <dgm:prSet/>
      <dgm:spPr/>
      <dgm:t>
        <a:bodyPr/>
        <a:lstStyle/>
        <a:p>
          <a:endParaRPr lang="en-US"/>
        </a:p>
      </dgm:t>
    </dgm:pt>
    <dgm:pt modelId="{D4B8961A-9CBB-4599-9B05-465B02A813EB}" type="sibTrans" cxnId="{BAE95911-3D43-4EDD-A312-854C7BC907B3}">
      <dgm:prSet/>
      <dgm:spPr/>
      <dgm:t>
        <a:bodyPr/>
        <a:lstStyle/>
        <a:p>
          <a:endParaRPr lang="en-US"/>
        </a:p>
      </dgm:t>
    </dgm:pt>
    <dgm:pt modelId="{1F9BAAF3-7EDE-4856-BC91-39FFD365EB7E}">
      <dgm:prSet phldrT="[Text]"/>
      <dgm:spPr/>
      <dgm:t>
        <a:bodyPr/>
        <a:lstStyle/>
        <a:p>
          <a:r>
            <a:rPr lang="en-US" dirty="0" smtClean="0"/>
            <a:t>Act</a:t>
          </a:r>
          <a:endParaRPr lang="en-US" dirty="0"/>
        </a:p>
      </dgm:t>
    </dgm:pt>
    <dgm:pt modelId="{4C45F787-E4C6-4582-BBD4-B2B5373450B5}" type="parTrans" cxnId="{ABC87D6E-2724-4FDA-B6CB-BD7B6F07E732}">
      <dgm:prSet/>
      <dgm:spPr/>
      <dgm:t>
        <a:bodyPr/>
        <a:lstStyle/>
        <a:p>
          <a:endParaRPr lang="en-US"/>
        </a:p>
      </dgm:t>
    </dgm:pt>
    <dgm:pt modelId="{EF35855C-3564-4BD5-A70B-818EC5439187}" type="sibTrans" cxnId="{ABC87D6E-2724-4FDA-B6CB-BD7B6F07E732}">
      <dgm:prSet/>
      <dgm:spPr/>
      <dgm:t>
        <a:bodyPr/>
        <a:lstStyle/>
        <a:p>
          <a:endParaRPr lang="en-US"/>
        </a:p>
      </dgm:t>
    </dgm:pt>
    <dgm:pt modelId="{7FA387B3-C650-4732-9A11-998DEE97DA4C}">
      <dgm:prSet phldrT="[Text]"/>
      <dgm:spPr/>
      <dgm:t>
        <a:bodyPr/>
        <a:lstStyle/>
        <a:p>
          <a:r>
            <a:rPr lang="en-US" dirty="0" smtClean="0"/>
            <a:t>Discuss</a:t>
          </a:r>
          <a:endParaRPr lang="en-US" dirty="0"/>
        </a:p>
      </dgm:t>
    </dgm:pt>
    <dgm:pt modelId="{BFB819BA-7C91-4FDB-B7BB-6ADA4B56B1BC}" type="parTrans" cxnId="{05141B7A-CE7B-4A6F-9AAD-D6B949B0DA34}">
      <dgm:prSet/>
      <dgm:spPr/>
      <dgm:t>
        <a:bodyPr/>
        <a:lstStyle/>
        <a:p>
          <a:endParaRPr lang="en-US"/>
        </a:p>
      </dgm:t>
    </dgm:pt>
    <dgm:pt modelId="{ED96AFC3-3DD4-41DE-95EA-44F4B6901ACF}" type="sibTrans" cxnId="{05141B7A-CE7B-4A6F-9AAD-D6B949B0DA34}">
      <dgm:prSet/>
      <dgm:spPr/>
      <dgm:t>
        <a:bodyPr/>
        <a:lstStyle/>
        <a:p>
          <a:endParaRPr lang="en-US"/>
        </a:p>
      </dgm:t>
    </dgm:pt>
    <dgm:pt modelId="{3A964A61-8A29-4E27-9910-3888303F1E90}">
      <dgm:prSet phldrT="[Text]"/>
      <dgm:spPr/>
      <dgm:t>
        <a:bodyPr/>
        <a:lstStyle/>
        <a:p>
          <a:r>
            <a:rPr lang="en-US" dirty="0" smtClean="0"/>
            <a:t>Read</a:t>
          </a:r>
          <a:endParaRPr lang="en-US" dirty="0"/>
        </a:p>
      </dgm:t>
    </dgm:pt>
    <dgm:pt modelId="{662FCB8A-9EE9-4F4F-AC11-E43E435549E4}" type="parTrans" cxnId="{2BB987FE-EE45-4E5D-A2DE-6CFA3EBF7D31}">
      <dgm:prSet/>
      <dgm:spPr/>
      <dgm:t>
        <a:bodyPr/>
        <a:lstStyle/>
        <a:p>
          <a:endParaRPr lang="en-US"/>
        </a:p>
      </dgm:t>
    </dgm:pt>
    <dgm:pt modelId="{C120E3B0-E3B8-4FDA-BB9E-2CB4C6D0A126}" type="sibTrans" cxnId="{2BB987FE-EE45-4E5D-A2DE-6CFA3EBF7D31}">
      <dgm:prSet/>
      <dgm:spPr/>
      <dgm:t>
        <a:bodyPr/>
        <a:lstStyle/>
        <a:p>
          <a:endParaRPr lang="en-US"/>
        </a:p>
      </dgm:t>
    </dgm:pt>
    <dgm:pt modelId="{6A6D4179-9CEB-41EB-BFB2-1C043BDB609D}">
      <dgm:prSet phldrT="[Text]"/>
      <dgm:spPr/>
      <dgm:t>
        <a:bodyPr/>
        <a:lstStyle/>
        <a:p>
          <a:r>
            <a:rPr lang="en-US" dirty="0" smtClean="0"/>
            <a:t>Communicate</a:t>
          </a:r>
          <a:endParaRPr lang="en-US" dirty="0"/>
        </a:p>
      </dgm:t>
    </dgm:pt>
    <dgm:pt modelId="{414385E9-8F9A-4A19-8709-C61CCF8D096C}" type="parTrans" cxnId="{20FFF3C4-0DF7-4C9F-8515-4202639A7252}">
      <dgm:prSet/>
      <dgm:spPr/>
      <dgm:t>
        <a:bodyPr/>
        <a:lstStyle/>
        <a:p>
          <a:endParaRPr lang="en-US"/>
        </a:p>
      </dgm:t>
    </dgm:pt>
    <dgm:pt modelId="{C6EB1FD4-8599-42C2-9B5D-10515601FF38}" type="sibTrans" cxnId="{20FFF3C4-0DF7-4C9F-8515-4202639A7252}">
      <dgm:prSet/>
      <dgm:spPr/>
      <dgm:t>
        <a:bodyPr/>
        <a:lstStyle/>
        <a:p>
          <a:endParaRPr lang="en-US"/>
        </a:p>
      </dgm:t>
    </dgm:pt>
    <dgm:pt modelId="{AD10E50D-1BE3-4FFD-8560-DEE5CCCC4BC7}" type="pres">
      <dgm:prSet presAssocID="{31C4C541-4D0B-4799-8353-311A72CF6DA8}" presName="Name0" presStyleCnt="0">
        <dgm:presLayoutVars>
          <dgm:chMax val="7"/>
          <dgm:chPref val="7"/>
          <dgm:dir/>
          <dgm:animLvl val="lvl"/>
        </dgm:presLayoutVars>
      </dgm:prSet>
      <dgm:spPr/>
      <dgm:t>
        <a:bodyPr/>
        <a:lstStyle/>
        <a:p>
          <a:endParaRPr lang="en-US"/>
        </a:p>
      </dgm:t>
    </dgm:pt>
    <dgm:pt modelId="{87745DC6-4F98-4A0D-A52C-8EBDDE779512}" type="pres">
      <dgm:prSet presAssocID="{099C4C34-C79B-4B92-BDB1-74F1F12CCAAD}" presName="Accent1" presStyleCnt="0"/>
      <dgm:spPr/>
    </dgm:pt>
    <dgm:pt modelId="{F64D8746-AEE4-408B-B14F-0581A586832C}" type="pres">
      <dgm:prSet presAssocID="{099C4C34-C79B-4B92-BDB1-74F1F12CCAAD}" presName="Accent" presStyleLbl="node1" presStyleIdx="0" presStyleCnt="6"/>
      <dgm:spPr/>
    </dgm:pt>
    <dgm:pt modelId="{F6A4678B-8C4F-483C-A5BD-3E6D1B418F7C}" type="pres">
      <dgm:prSet presAssocID="{099C4C34-C79B-4B92-BDB1-74F1F12CCAAD}" presName="Parent1" presStyleLbl="revTx" presStyleIdx="0" presStyleCnt="6">
        <dgm:presLayoutVars>
          <dgm:chMax val="1"/>
          <dgm:chPref val="1"/>
          <dgm:bulletEnabled val="1"/>
        </dgm:presLayoutVars>
      </dgm:prSet>
      <dgm:spPr/>
      <dgm:t>
        <a:bodyPr/>
        <a:lstStyle/>
        <a:p>
          <a:endParaRPr lang="en-US"/>
        </a:p>
      </dgm:t>
    </dgm:pt>
    <dgm:pt modelId="{72C0B896-D0EC-4EA6-B84F-5E8ADFACAF0D}" type="pres">
      <dgm:prSet presAssocID="{4BA4F334-F5DB-4A24-9B66-E298508660FF}" presName="Accent2" presStyleCnt="0"/>
      <dgm:spPr/>
    </dgm:pt>
    <dgm:pt modelId="{70892046-C541-4EC9-890F-80B889CF7FE9}" type="pres">
      <dgm:prSet presAssocID="{4BA4F334-F5DB-4A24-9B66-E298508660FF}" presName="Accent" presStyleLbl="node1" presStyleIdx="1" presStyleCnt="6"/>
      <dgm:spPr/>
    </dgm:pt>
    <dgm:pt modelId="{2394CB4F-EB9B-4917-BA0A-97015B6AC760}" type="pres">
      <dgm:prSet presAssocID="{4BA4F334-F5DB-4A24-9B66-E298508660FF}" presName="Parent2" presStyleLbl="revTx" presStyleIdx="1" presStyleCnt="6">
        <dgm:presLayoutVars>
          <dgm:chMax val="1"/>
          <dgm:chPref val="1"/>
          <dgm:bulletEnabled val="1"/>
        </dgm:presLayoutVars>
      </dgm:prSet>
      <dgm:spPr/>
      <dgm:t>
        <a:bodyPr/>
        <a:lstStyle/>
        <a:p>
          <a:endParaRPr lang="en-US"/>
        </a:p>
      </dgm:t>
    </dgm:pt>
    <dgm:pt modelId="{F3C542B6-B58F-4794-86E8-904AF223DA86}" type="pres">
      <dgm:prSet presAssocID="{7FA387B3-C650-4732-9A11-998DEE97DA4C}" presName="Accent3" presStyleCnt="0"/>
      <dgm:spPr/>
    </dgm:pt>
    <dgm:pt modelId="{85D15869-57AE-4EE2-831C-BBBAB0A65A45}" type="pres">
      <dgm:prSet presAssocID="{7FA387B3-C650-4732-9A11-998DEE97DA4C}" presName="Accent" presStyleLbl="node1" presStyleIdx="2" presStyleCnt="6"/>
      <dgm:spPr/>
    </dgm:pt>
    <dgm:pt modelId="{30018908-AEC8-4004-8075-F9E719F7760E}" type="pres">
      <dgm:prSet presAssocID="{7FA387B3-C650-4732-9A11-998DEE97DA4C}" presName="Parent3" presStyleLbl="revTx" presStyleIdx="2" presStyleCnt="6">
        <dgm:presLayoutVars>
          <dgm:chMax val="1"/>
          <dgm:chPref val="1"/>
          <dgm:bulletEnabled val="1"/>
        </dgm:presLayoutVars>
      </dgm:prSet>
      <dgm:spPr/>
      <dgm:t>
        <a:bodyPr/>
        <a:lstStyle/>
        <a:p>
          <a:endParaRPr lang="en-US"/>
        </a:p>
      </dgm:t>
    </dgm:pt>
    <dgm:pt modelId="{70F94737-E442-4A23-8FCF-FB6AB0E1DDC9}" type="pres">
      <dgm:prSet presAssocID="{3A964A61-8A29-4E27-9910-3888303F1E90}" presName="Accent4" presStyleCnt="0"/>
      <dgm:spPr/>
    </dgm:pt>
    <dgm:pt modelId="{7C48239A-F401-4AEE-B75E-92BCEF583425}" type="pres">
      <dgm:prSet presAssocID="{3A964A61-8A29-4E27-9910-3888303F1E90}" presName="Accent" presStyleLbl="node1" presStyleIdx="3" presStyleCnt="6"/>
      <dgm:spPr/>
    </dgm:pt>
    <dgm:pt modelId="{92506471-B142-470A-B90D-D69293163668}" type="pres">
      <dgm:prSet presAssocID="{3A964A61-8A29-4E27-9910-3888303F1E90}" presName="Parent4" presStyleLbl="revTx" presStyleIdx="3" presStyleCnt="6">
        <dgm:presLayoutVars>
          <dgm:chMax val="1"/>
          <dgm:chPref val="1"/>
          <dgm:bulletEnabled val="1"/>
        </dgm:presLayoutVars>
      </dgm:prSet>
      <dgm:spPr/>
      <dgm:t>
        <a:bodyPr/>
        <a:lstStyle/>
        <a:p>
          <a:endParaRPr lang="en-US"/>
        </a:p>
      </dgm:t>
    </dgm:pt>
    <dgm:pt modelId="{5176DF45-0148-44D0-A48D-E7851F29FD41}" type="pres">
      <dgm:prSet presAssocID="{1F9BAAF3-7EDE-4856-BC91-39FFD365EB7E}" presName="Accent5" presStyleCnt="0"/>
      <dgm:spPr/>
    </dgm:pt>
    <dgm:pt modelId="{8C2D58DB-F6E7-467A-B46E-23EF08EC4D12}" type="pres">
      <dgm:prSet presAssocID="{1F9BAAF3-7EDE-4856-BC91-39FFD365EB7E}" presName="Accent" presStyleLbl="node1" presStyleIdx="4" presStyleCnt="6"/>
      <dgm:spPr/>
    </dgm:pt>
    <dgm:pt modelId="{7B49CEBB-97B9-4B30-A344-F8394E492520}" type="pres">
      <dgm:prSet presAssocID="{1F9BAAF3-7EDE-4856-BC91-39FFD365EB7E}" presName="Parent5" presStyleLbl="revTx" presStyleIdx="4" presStyleCnt="6">
        <dgm:presLayoutVars>
          <dgm:chMax val="1"/>
          <dgm:chPref val="1"/>
          <dgm:bulletEnabled val="1"/>
        </dgm:presLayoutVars>
      </dgm:prSet>
      <dgm:spPr/>
      <dgm:t>
        <a:bodyPr/>
        <a:lstStyle/>
        <a:p>
          <a:endParaRPr lang="en-US"/>
        </a:p>
      </dgm:t>
    </dgm:pt>
    <dgm:pt modelId="{7D75A514-380C-4B35-84D1-55EC35F96E08}" type="pres">
      <dgm:prSet presAssocID="{6A6D4179-9CEB-41EB-BFB2-1C043BDB609D}" presName="Accent6" presStyleCnt="0"/>
      <dgm:spPr/>
    </dgm:pt>
    <dgm:pt modelId="{75D00382-8013-4793-9F3A-0E105664BE5A}" type="pres">
      <dgm:prSet presAssocID="{6A6D4179-9CEB-41EB-BFB2-1C043BDB609D}" presName="Accent" presStyleLbl="node1" presStyleIdx="5" presStyleCnt="6"/>
      <dgm:spPr/>
    </dgm:pt>
    <dgm:pt modelId="{14527E48-673E-488E-B11F-F93A6D055BC8}" type="pres">
      <dgm:prSet presAssocID="{6A6D4179-9CEB-41EB-BFB2-1C043BDB609D}" presName="Parent6" presStyleLbl="revTx" presStyleIdx="5" presStyleCnt="6">
        <dgm:presLayoutVars>
          <dgm:chMax val="1"/>
          <dgm:chPref val="1"/>
          <dgm:bulletEnabled val="1"/>
        </dgm:presLayoutVars>
      </dgm:prSet>
      <dgm:spPr/>
      <dgm:t>
        <a:bodyPr/>
        <a:lstStyle/>
        <a:p>
          <a:endParaRPr lang="en-US"/>
        </a:p>
      </dgm:t>
    </dgm:pt>
  </dgm:ptLst>
  <dgm:cxnLst>
    <dgm:cxn modelId="{20FFF3C4-0DF7-4C9F-8515-4202639A7252}" srcId="{31C4C541-4D0B-4799-8353-311A72CF6DA8}" destId="{6A6D4179-9CEB-41EB-BFB2-1C043BDB609D}" srcOrd="5" destOrd="0" parTransId="{414385E9-8F9A-4A19-8709-C61CCF8D096C}" sibTransId="{C6EB1FD4-8599-42C2-9B5D-10515601FF38}"/>
    <dgm:cxn modelId="{05FAFB95-9E63-4917-93A7-0B8686FD5A72}" type="presOf" srcId="{1F9BAAF3-7EDE-4856-BC91-39FFD365EB7E}" destId="{7B49CEBB-97B9-4B30-A344-F8394E492520}" srcOrd="0" destOrd="0" presId="urn:microsoft.com/office/officeart/2009/layout/CircleArrowProcess"/>
    <dgm:cxn modelId="{F8BA3C28-E75A-4451-8050-71849D9AFFD8}" type="presOf" srcId="{6A6D4179-9CEB-41EB-BFB2-1C043BDB609D}" destId="{14527E48-673E-488E-B11F-F93A6D055BC8}" srcOrd="0" destOrd="0" presId="urn:microsoft.com/office/officeart/2009/layout/CircleArrowProcess"/>
    <dgm:cxn modelId="{BAE95911-3D43-4EDD-A312-854C7BC907B3}" srcId="{31C4C541-4D0B-4799-8353-311A72CF6DA8}" destId="{4BA4F334-F5DB-4A24-9B66-E298508660FF}" srcOrd="1" destOrd="0" parTransId="{5B16E64E-4009-4F1F-88F1-4946A8D63CCA}" sibTransId="{D4B8961A-9CBB-4599-9B05-465B02A813EB}"/>
    <dgm:cxn modelId="{2BED4A78-1FF2-44BC-832E-6CCC7B06A7F9}" type="presOf" srcId="{7FA387B3-C650-4732-9A11-998DEE97DA4C}" destId="{30018908-AEC8-4004-8075-F9E719F7760E}" srcOrd="0" destOrd="0" presId="urn:microsoft.com/office/officeart/2009/layout/CircleArrowProcess"/>
    <dgm:cxn modelId="{05141B7A-CE7B-4A6F-9AAD-D6B949B0DA34}" srcId="{31C4C541-4D0B-4799-8353-311A72CF6DA8}" destId="{7FA387B3-C650-4732-9A11-998DEE97DA4C}" srcOrd="2" destOrd="0" parTransId="{BFB819BA-7C91-4FDB-B7BB-6ADA4B56B1BC}" sibTransId="{ED96AFC3-3DD4-41DE-95EA-44F4B6901ACF}"/>
    <dgm:cxn modelId="{ABC87D6E-2724-4FDA-B6CB-BD7B6F07E732}" srcId="{31C4C541-4D0B-4799-8353-311A72CF6DA8}" destId="{1F9BAAF3-7EDE-4856-BC91-39FFD365EB7E}" srcOrd="4" destOrd="0" parTransId="{4C45F787-E4C6-4582-BBD4-B2B5373450B5}" sibTransId="{EF35855C-3564-4BD5-A70B-818EC5439187}"/>
    <dgm:cxn modelId="{5CB9AF45-E2D9-49D2-9F00-20D88002905A}" type="presOf" srcId="{3A964A61-8A29-4E27-9910-3888303F1E90}" destId="{92506471-B142-470A-B90D-D69293163668}" srcOrd="0" destOrd="0" presId="urn:microsoft.com/office/officeart/2009/layout/CircleArrowProcess"/>
    <dgm:cxn modelId="{8774E671-AACB-4F4C-804B-2C574F48FA83}" type="presOf" srcId="{4BA4F334-F5DB-4A24-9B66-E298508660FF}" destId="{2394CB4F-EB9B-4917-BA0A-97015B6AC760}" srcOrd="0" destOrd="0" presId="urn:microsoft.com/office/officeart/2009/layout/CircleArrowProcess"/>
    <dgm:cxn modelId="{2BB987FE-EE45-4E5D-A2DE-6CFA3EBF7D31}" srcId="{31C4C541-4D0B-4799-8353-311A72CF6DA8}" destId="{3A964A61-8A29-4E27-9910-3888303F1E90}" srcOrd="3" destOrd="0" parTransId="{662FCB8A-9EE9-4F4F-AC11-E43E435549E4}" sibTransId="{C120E3B0-E3B8-4FDA-BB9E-2CB4C6D0A126}"/>
    <dgm:cxn modelId="{F464F944-8C51-42FC-9BCA-7270DC5A800C}" type="presOf" srcId="{099C4C34-C79B-4B92-BDB1-74F1F12CCAAD}" destId="{F6A4678B-8C4F-483C-A5BD-3E6D1B418F7C}" srcOrd="0" destOrd="0" presId="urn:microsoft.com/office/officeart/2009/layout/CircleArrowProcess"/>
    <dgm:cxn modelId="{54EACC0B-10C6-46C9-BD32-B6FBDF28F94C}" srcId="{31C4C541-4D0B-4799-8353-311A72CF6DA8}" destId="{099C4C34-C79B-4B92-BDB1-74F1F12CCAAD}" srcOrd="0" destOrd="0" parTransId="{028DE5E6-E5EB-41BC-9430-7F86BC7219AA}" sibTransId="{1AB2DE66-D009-410D-AAA9-06A66E7FBD62}"/>
    <dgm:cxn modelId="{884FAC53-18C7-48D9-80BB-6F12842C72E7}" type="presOf" srcId="{31C4C541-4D0B-4799-8353-311A72CF6DA8}" destId="{AD10E50D-1BE3-4FFD-8560-DEE5CCCC4BC7}" srcOrd="0" destOrd="0" presId="urn:microsoft.com/office/officeart/2009/layout/CircleArrowProcess"/>
    <dgm:cxn modelId="{3438A960-D89A-4C49-83E9-E032527B0E57}" type="presParOf" srcId="{AD10E50D-1BE3-4FFD-8560-DEE5CCCC4BC7}" destId="{87745DC6-4F98-4A0D-A52C-8EBDDE779512}" srcOrd="0" destOrd="0" presId="urn:microsoft.com/office/officeart/2009/layout/CircleArrowProcess"/>
    <dgm:cxn modelId="{40F3DABA-6907-4047-9D58-86FA210B479F}" type="presParOf" srcId="{87745DC6-4F98-4A0D-A52C-8EBDDE779512}" destId="{F64D8746-AEE4-408B-B14F-0581A586832C}" srcOrd="0" destOrd="0" presId="urn:microsoft.com/office/officeart/2009/layout/CircleArrowProcess"/>
    <dgm:cxn modelId="{1CCCC940-F35C-4436-9FAF-DD9D509AAAE1}" type="presParOf" srcId="{AD10E50D-1BE3-4FFD-8560-DEE5CCCC4BC7}" destId="{F6A4678B-8C4F-483C-A5BD-3E6D1B418F7C}" srcOrd="1" destOrd="0" presId="urn:microsoft.com/office/officeart/2009/layout/CircleArrowProcess"/>
    <dgm:cxn modelId="{275116E1-61DB-49DA-A376-093D10AFA6ED}" type="presParOf" srcId="{AD10E50D-1BE3-4FFD-8560-DEE5CCCC4BC7}" destId="{72C0B896-D0EC-4EA6-B84F-5E8ADFACAF0D}" srcOrd="2" destOrd="0" presId="urn:microsoft.com/office/officeart/2009/layout/CircleArrowProcess"/>
    <dgm:cxn modelId="{035D985C-37E8-4251-9B31-73F04FADE81C}" type="presParOf" srcId="{72C0B896-D0EC-4EA6-B84F-5E8ADFACAF0D}" destId="{70892046-C541-4EC9-890F-80B889CF7FE9}" srcOrd="0" destOrd="0" presId="urn:microsoft.com/office/officeart/2009/layout/CircleArrowProcess"/>
    <dgm:cxn modelId="{3382A1BF-F492-4CC6-9D0B-9905EFBB6307}" type="presParOf" srcId="{AD10E50D-1BE3-4FFD-8560-DEE5CCCC4BC7}" destId="{2394CB4F-EB9B-4917-BA0A-97015B6AC760}" srcOrd="3" destOrd="0" presId="urn:microsoft.com/office/officeart/2009/layout/CircleArrowProcess"/>
    <dgm:cxn modelId="{CDFC15CB-E89D-4C08-96D4-E007F702671B}" type="presParOf" srcId="{AD10E50D-1BE3-4FFD-8560-DEE5CCCC4BC7}" destId="{F3C542B6-B58F-4794-86E8-904AF223DA86}" srcOrd="4" destOrd="0" presId="urn:microsoft.com/office/officeart/2009/layout/CircleArrowProcess"/>
    <dgm:cxn modelId="{A328B3F9-08BA-471B-AEAB-9DA9A88AC99B}" type="presParOf" srcId="{F3C542B6-B58F-4794-86E8-904AF223DA86}" destId="{85D15869-57AE-4EE2-831C-BBBAB0A65A45}" srcOrd="0" destOrd="0" presId="urn:microsoft.com/office/officeart/2009/layout/CircleArrowProcess"/>
    <dgm:cxn modelId="{C4A5D6E1-A440-4D22-BFEE-98242892554D}" type="presParOf" srcId="{AD10E50D-1BE3-4FFD-8560-DEE5CCCC4BC7}" destId="{30018908-AEC8-4004-8075-F9E719F7760E}" srcOrd="5" destOrd="0" presId="urn:microsoft.com/office/officeart/2009/layout/CircleArrowProcess"/>
    <dgm:cxn modelId="{E061C745-AE53-43FD-BB1F-221285307085}" type="presParOf" srcId="{AD10E50D-1BE3-4FFD-8560-DEE5CCCC4BC7}" destId="{70F94737-E442-4A23-8FCF-FB6AB0E1DDC9}" srcOrd="6" destOrd="0" presId="urn:microsoft.com/office/officeart/2009/layout/CircleArrowProcess"/>
    <dgm:cxn modelId="{6FBB87C9-D2CE-493B-9756-42A20F0D2EFB}" type="presParOf" srcId="{70F94737-E442-4A23-8FCF-FB6AB0E1DDC9}" destId="{7C48239A-F401-4AEE-B75E-92BCEF583425}" srcOrd="0" destOrd="0" presId="urn:microsoft.com/office/officeart/2009/layout/CircleArrowProcess"/>
    <dgm:cxn modelId="{00011240-6B7C-4336-8760-BD99565D1217}" type="presParOf" srcId="{AD10E50D-1BE3-4FFD-8560-DEE5CCCC4BC7}" destId="{92506471-B142-470A-B90D-D69293163668}" srcOrd="7" destOrd="0" presId="urn:microsoft.com/office/officeart/2009/layout/CircleArrowProcess"/>
    <dgm:cxn modelId="{0B796AEF-6560-4510-AB18-582649F1C3D7}" type="presParOf" srcId="{AD10E50D-1BE3-4FFD-8560-DEE5CCCC4BC7}" destId="{5176DF45-0148-44D0-A48D-E7851F29FD41}" srcOrd="8" destOrd="0" presId="urn:microsoft.com/office/officeart/2009/layout/CircleArrowProcess"/>
    <dgm:cxn modelId="{8E5701D7-0AFB-4CC0-BD4B-43F7B1DFE035}" type="presParOf" srcId="{5176DF45-0148-44D0-A48D-E7851F29FD41}" destId="{8C2D58DB-F6E7-467A-B46E-23EF08EC4D12}" srcOrd="0" destOrd="0" presId="urn:microsoft.com/office/officeart/2009/layout/CircleArrowProcess"/>
    <dgm:cxn modelId="{52C30AFC-FFFF-4089-A4DA-6F03BFFE9F41}" type="presParOf" srcId="{AD10E50D-1BE3-4FFD-8560-DEE5CCCC4BC7}" destId="{7B49CEBB-97B9-4B30-A344-F8394E492520}" srcOrd="9" destOrd="0" presId="urn:microsoft.com/office/officeart/2009/layout/CircleArrowProcess"/>
    <dgm:cxn modelId="{8DF1707C-606E-4F6C-9844-B78341B4AFA3}" type="presParOf" srcId="{AD10E50D-1BE3-4FFD-8560-DEE5CCCC4BC7}" destId="{7D75A514-380C-4B35-84D1-55EC35F96E08}" srcOrd="10" destOrd="0" presId="urn:microsoft.com/office/officeart/2009/layout/CircleArrowProcess"/>
    <dgm:cxn modelId="{F98CD115-3706-40A4-A35C-17E7BEC6AB1F}" type="presParOf" srcId="{7D75A514-380C-4B35-84D1-55EC35F96E08}" destId="{75D00382-8013-4793-9F3A-0E105664BE5A}" srcOrd="0" destOrd="0" presId="urn:microsoft.com/office/officeart/2009/layout/CircleArrowProcess"/>
    <dgm:cxn modelId="{969044E6-E820-4350-8B5D-9A9EF5AAC352}" type="presParOf" srcId="{AD10E50D-1BE3-4FFD-8560-DEE5CCCC4BC7}" destId="{14527E48-673E-488E-B11F-F93A6D055BC8}" srcOrd="11"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C4C541-4D0B-4799-8353-311A72CF6DA8}"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099C4C34-C79B-4B92-BDB1-74F1F12CCAAD}">
      <dgm:prSet phldrT="[Text]"/>
      <dgm:spPr/>
      <dgm:t>
        <a:bodyPr/>
        <a:lstStyle/>
        <a:p>
          <a:r>
            <a:rPr lang="en-US" smtClean="0"/>
            <a:t>Gather Info</a:t>
          </a:r>
          <a:endParaRPr lang="en-US" dirty="0"/>
        </a:p>
      </dgm:t>
    </dgm:pt>
    <dgm:pt modelId="{028DE5E6-E5EB-41BC-9430-7F86BC7219AA}" type="parTrans" cxnId="{54EACC0B-10C6-46C9-BD32-B6FBDF28F94C}">
      <dgm:prSet/>
      <dgm:spPr/>
      <dgm:t>
        <a:bodyPr/>
        <a:lstStyle/>
        <a:p>
          <a:endParaRPr lang="en-US"/>
        </a:p>
      </dgm:t>
    </dgm:pt>
    <dgm:pt modelId="{1AB2DE66-D009-410D-AAA9-06A66E7FBD62}" type="sibTrans" cxnId="{54EACC0B-10C6-46C9-BD32-B6FBDF28F94C}">
      <dgm:prSet/>
      <dgm:spPr/>
      <dgm:t>
        <a:bodyPr/>
        <a:lstStyle/>
        <a:p>
          <a:endParaRPr lang="en-US"/>
        </a:p>
      </dgm:t>
    </dgm:pt>
    <dgm:pt modelId="{4BA4F334-F5DB-4A24-9B66-E298508660FF}">
      <dgm:prSet phldrT="[Text]"/>
      <dgm:spPr/>
      <dgm:t>
        <a:bodyPr/>
        <a:lstStyle/>
        <a:p>
          <a:r>
            <a:rPr lang="en-US" dirty="0" smtClean="0"/>
            <a:t>Reflect</a:t>
          </a:r>
          <a:endParaRPr lang="en-US" dirty="0"/>
        </a:p>
      </dgm:t>
    </dgm:pt>
    <dgm:pt modelId="{5B16E64E-4009-4F1F-88F1-4946A8D63CCA}" type="parTrans" cxnId="{BAE95911-3D43-4EDD-A312-854C7BC907B3}">
      <dgm:prSet/>
      <dgm:spPr/>
      <dgm:t>
        <a:bodyPr/>
        <a:lstStyle/>
        <a:p>
          <a:endParaRPr lang="en-US"/>
        </a:p>
      </dgm:t>
    </dgm:pt>
    <dgm:pt modelId="{D4B8961A-9CBB-4599-9B05-465B02A813EB}" type="sibTrans" cxnId="{BAE95911-3D43-4EDD-A312-854C7BC907B3}">
      <dgm:prSet/>
      <dgm:spPr/>
      <dgm:t>
        <a:bodyPr/>
        <a:lstStyle/>
        <a:p>
          <a:endParaRPr lang="en-US"/>
        </a:p>
      </dgm:t>
    </dgm:pt>
    <dgm:pt modelId="{1F9BAAF3-7EDE-4856-BC91-39FFD365EB7E}">
      <dgm:prSet phldrT="[Text]"/>
      <dgm:spPr/>
      <dgm:t>
        <a:bodyPr/>
        <a:lstStyle/>
        <a:p>
          <a:r>
            <a:rPr lang="en-US" dirty="0" smtClean="0"/>
            <a:t>Act</a:t>
          </a:r>
          <a:endParaRPr lang="en-US" dirty="0"/>
        </a:p>
      </dgm:t>
    </dgm:pt>
    <dgm:pt modelId="{4C45F787-E4C6-4582-BBD4-B2B5373450B5}" type="parTrans" cxnId="{ABC87D6E-2724-4FDA-B6CB-BD7B6F07E732}">
      <dgm:prSet/>
      <dgm:spPr/>
      <dgm:t>
        <a:bodyPr/>
        <a:lstStyle/>
        <a:p>
          <a:endParaRPr lang="en-US"/>
        </a:p>
      </dgm:t>
    </dgm:pt>
    <dgm:pt modelId="{EF35855C-3564-4BD5-A70B-818EC5439187}" type="sibTrans" cxnId="{ABC87D6E-2724-4FDA-B6CB-BD7B6F07E732}">
      <dgm:prSet/>
      <dgm:spPr/>
      <dgm:t>
        <a:bodyPr/>
        <a:lstStyle/>
        <a:p>
          <a:endParaRPr lang="en-US"/>
        </a:p>
      </dgm:t>
    </dgm:pt>
    <dgm:pt modelId="{7FA387B3-C650-4732-9A11-998DEE97DA4C}">
      <dgm:prSet phldrT="[Text]"/>
      <dgm:spPr/>
      <dgm:t>
        <a:bodyPr/>
        <a:lstStyle/>
        <a:p>
          <a:r>
            <a:rPr lang="en-US" dirty="0" smtClean="0"/>
            <a:t>Discuss</a:t>
          </a:r>
          <a:endParaRPr lang="en-US" dirty="0"/>
        </a:p>
      </dgm:t>
    </dgm:pt>
    <dgm:pt modelId="{BFB819BA-7C91-4FDB-B7BB-6ADA4B56B1BC}" type="parTrans" cxnId="{05141B7A-CE7B-4A6F-9AAD-D6B949B0DA34}">
      <dgm:prSet/>
      <dgm:spPr/>
      <dgm:t>
        <a:bodyPr/>
        <a:lstStyle/>
        <a:p>
          <a:endParaRPr lang="en-US"/>
        </a:p>
      </dgm:t>
    </dgm:pt>
    <dgm:pt modelId="{ED96AFC3-3DD4-41DE-95EA-44F4B6901ACF}" type="sibTrans" cxnId="{05141B7A-CE7B-4A6F-9AAD-D6B949B0DA34}">
      <dgm:prSet/>
      <dgm:spPr/>
      <dgm:t>
        <a:bodyPr/>
        <a:lstStyle/>
        <a:p>
          <a:endParaRPr lang="en-US"/>
        </a:p>
      </dgm:t>
    </dgm:pt>
    <dgm:pt modelId="{3A964A61-8A29-4E27-9910-3888303F1E90}">
      <dgm:prSet phldrT="[Text]"/>
      <dgm:spPr/>
      <dgm:t>
        <a:bodyPr/>
        <a:lstStyle/>
        <a:p>
          <a:r>
            <a:rPr lang="en-US" dirty="0" smtClean="0"/>
            <a:t>Read</a:t>
          </a:r>
          <a:endParaRPr lang="en-US" dirty="0"/>
        </a:p>
      </dgm:t>
    </dgm:pt>
    <dgm:pt modelId="{662FCB8A-9EE9-4F4F-AC11-E43E435549E4}" type="parTrans" cxnId="{2BB987FE-EE45-4E5D-A2DE-6CFA3EBF7D31}">
      <dgm:prSet/>
      <dgm:spPr/>
      <dgm:t>
        <a:bodyPr/>
        <a:lstStyle/>
        <a:p>
          <a:endParaRPr lang="en-US"/>
        </a:p>
      </dgm:t>
    </dgm:pt>
    <dgm:pt modelId="{C120E3B0-E3B8-4FDA-BB9E-2CB4C6D0A126}" type="sibTrans" cxnId="{2BB987FE-EE45-4E5D-A2DE-6CFA3EBF7D31}">
      <dgm:prSet/>
      <dgm:spPr/>
      <dgm:t>
        <a:bodyPr/>
        <a:lstStyle/>
        <a:p>
          <a:endParaRPr lang="en-US"/>
        </a:p>
      </dgm:t>
    </dgm:pt>
    <dgm:pt modelId="{6A6D4179-9CEB-41EB-BFB2-1C043BDB609D}">
      <dgm:prSet phldrT="[Text]"/>
      <dgm:spPr/>
      <dgm:t>
        <a:bodyPr/>
        <a:lstStyle/>
        <a:p>
          <a:r>
            <a:rPr lang="en-US" dirty="0" smtClean="0"/>
            <a:t>Communicate</a:t>
          </a:r>
          <a:endParaRPr lang="en-US" dirty="0"/>
        </a:p>
      </dgm:t>
    </dgm:pt>
    <dgm:pt modelId="{414385E9-8F9A-4A19-8709-C61CCF8D096C}" type="parTrans" cxnId="{20FFF3C4-0DF7-4C9F-8515-4202639A7252}">
      <dgm:prSet/>
      <dgm:spPr/>
      <dgm:t>
        <a:bodyPr/>
        <a:lstStyle/>
        <a:p>
          <a:endParaRPr lang="en-US"/>
        </a:p>
      </dgm:t>
    </dgm:pt>
    <dgm:pt modelId="{C6EB1FD4-8599-42C2-9B5D-10515601FF38}" type="sibTrans" cxnId="{20FFF3C4-0DF7-4C9F-8515-4202639A7252}">
      <dgm:prSet/>
      <dgm:spPr/>
      <dgm:t>
        <a:bodyPr/>
        <a:lstStyle/>
        <a:p>
          <a:endParaRPr lang="en-US"/>
        </a:p>
      </dgm:t>
    </dgm:pt>
    <dgm:pt modelId="{AD10E50D-1BE3-4FFD-8560-DEE5CCCC4BC7}" type="pres">
      <dgm:prSet presAssocID="{31C4C541-4D0B-4799-8353-311A72CF6DA8}" presName="Name0" presStyleCnt="0">
        <dgm:presLayoutVars>
          <dgm:chMax val="7"/>
          <dgm:chPref val="7"/>
          <dgm:dir/>
          <dgm:animLvl val="lvl"/>
        </dgm:presLayoutVars>
      </dgm:prSet>
      <dgm:spPr/>
      <dgm:t>
        <a:bodyPr/>
        <a:lstStyle/>
        <a:p>
          <a:endParaRPr lang="en-US"/>
        </a:p>
      </dgm:t>
    </dgm:pt>
    <dgm:pt modelId="{87745DC6-4F98-4A0D-A52C-8EBDDE779512}" type="pres">
      <dgm:prSet presAssocID="{099C4C34-C79B-4B92-BDB1-74F1F12CCAAD}" presName="Accent1" presStyleCnt="0"/>
      <dgm:spPr/>
    </dgm:pt>
    <dgm:pt modelId="{F64D8746-AEE4-408B-B14F-0581A586832C}" type="pres">
      <dgm:prSet presAssocID="{099C4C34-C79B-4B92-BDB1-74F1F12CCAAD}" presName="Accent" presStyleLbl="node1" presStyleIdx="0" presStyleCnt="6"/>
      <dgm:spPr/>
    </dgm:pt>
    <dgm:pt modelId="{F6A4678B-8C4F-483C-A5BD-3E6D1B418F7C}" type="pres">
      <dgm:prSet presAssocID="{099C4C34-C79B-4B92-BDB1-74F1F12CCAAD}" presName="Parent1" presStyleLbl="revTx" presStyleIdx="0" presStyleCnt="6">
        <dgm:presLayoutVars>
          <dgm:chMax val="1"/>
          <dgm:chPref val="1"/>
          <dgm:bulletEnabled val="1"/>
        </dgm:presLayoutVars>
      </dgm:prSet>
      <dgm:spPr/>
      <dgm:t>
        <a:bodyPr/>
        <a:lstStyle/>
        <a:p>
          <a:endParaRPr lang="en-US"/>
        </a:p>
      </dgm:t>
    </dgm:pt>
    <dgm:pt modelId="{72C0B896-D0EC-4EA6-B84F-5E8ADFACAF0D}" type="pres">
      <dgm:prSet presAssocID="{4BA4F334-F5DB-4A24-9B66-E298508660FF}" presName="Accent2" presStyleCnt="0"/>
      <dgm:spPr/>
    </dgm:pt>
    <dgm:pt modelId="{70892046-C541-4EC9-890F-80B889CF7FE9}" type="pres">
      <dgm:prSet presAssocID="{4BA4F334-F5DB-4A24-9B66-E298508660FF}" presName="Accent" presStyleLbl="node1" presStyleIdx="1" presStyleCnt="6"/>
      <dgm:spPr/>
    </dgm:pt>
    <dgm:pt modelId="{2394CB4F-EB9B-4917-BA0A-97015B6AC760}" type="pres">
      <dgm:prSet presAssocID="{4BA4F334-F5DB-4A24-9B66-E298508660FF}" presName="Parent2" presStyleLbl="revTx" presStyleIdx="1" presStyleCnt="6">
        <dgm:presLayoutVars>
          <dgm:chMax val="1"/>
          <dgm:chPref val="1"/>
          <dgm:bulletEnabled val="1"/>
        </dgm:presLayoutVars>
      </dgm:prSet>
      <dgm:spPr/>
      <dgm:t>
        <a:bodyPr/>
        <a:lstStyle/>
        <a:p>
          <a:endParaRPr lang="en-US"/>
        </a:p>
      </dgm:t>
    </dgm:pt>
    <dgm:pt modelId="{F3C542B6-B58F-4794-86E8-904AF223DA86}" type="pres">
      <dgm:prSet presAssocID="{7FA387B3-C650-4732-9A11-998DEE97DA4C}" presName="Accent3" presStyleCnt="0"/>
      <dgm:spPr/>
    </dgm:pt>
    <dgm:pt modelId="{85D15869-57AE-4EE2-831C-BBBAB0A65A45}" type="pres">
      <dgm:prSet presAssocID="{7FA387B3-C650-4732-9A11-998DEE97DA4C}" presName="Accent" presStyleLbl="node1" presStyleIdx="2" presStyleCnt="6"/>
      <dgm:spPr/>
    </dgm:pt>
    <dgm:pt modelId="{30018908-AEC8-4004-8075-F9E719F7760E}" type="pres">
      <dgm:prSet presAssocID="{7FA387B3-C650-4732-9A11-998DEE97DA4C}" presName="Parent3" presStyleLbl="revTx" presStyleIdx="2" presStyleCnt="6">
        <dgm:presLayoutVars>
          <dgm:chMax val="1"/>
          <dgm:chPref val="1"/>
          <dgm:bulletEnabled val="1"/>
        </dgm:presLayoutVars>
      </dgm:prSet>
      <dgm:spPr/>
      <dgm:t>
        <a:bodyPr/>
        <a:lstStyle/>
        <a:p>
          <a:endParaRPr lang="en-US"/>
        </a:p>
      </dgm:t>
    </dgm:pt>
    <dgm:pt modelId="{70F94737-E442-4A23-8FCF-FB6AB0E1DDC9}" type="pres">
      <dgm:prSet presAssocID="{3A964A61-8A29-4E27-9910-3888303F1E90}" presName="Accent4" presStyleCnt="0"/>
      <dgm:spPr/>
    </dgm:pt>
    <dgm:pt modelId="{7C48239A-F401-4AEE-B75E-92BCEF583425}" type="pres">
      <dgm:prSet presAssocID="{3A964A61-8A29-4E27-9910-3888303F1E90}" presName="Accent" presStyleLbl="node1" presStyleIdx="3" presStyleCnt="6"/>
      <dgm:spPr/>
    </dgm:pt>
    <dgm:pt modelId="{92506471-B142-470A-B90D-D69293163668}" type="pres">
      <dgm:prSet presAssocID="{3A964A61-8A29-4E27-9910-3888303F1E90}" presName="Parent4" presStyleLbl="revTx" presStyleIdx="3" presStyleCnt="6">
        <dgm:presLayoutVars>
          <dgm:chMax val="1"/>
          <dgm:chPref val="1"/>
          <dgm:bulletEnabled val="1"/>
        </dgm:presLayoutVars>
      </dgm:prSet>
      <dgm:spPr/>
      <dgm:t>
        <a:bodyPr/>
        <a:lstStyle/>
        <a:p>
          <a:endParaRPr lang="en-US"/>
        </a:p>
      </dgm:t>
    </dgm:pt>
    <dgm:pt modelId="{5176DF45-0148-44D0-A48D-E7851F29FD41}" type="pres">
      <dgm:prSet presAssocID="{1F9BAAF3-7EDE-4856-BC91-39FFD365EB7E}" presName="Accent5" presStyleCnt="0"/>
      <dgm:spPr/>
    </dgm:pt>
    <dgm:pt modelId="{8C2D58DB-F6E7-467A-B46E-23EF08EC4D12}" type="pres">
      <dgm:prSet presAssocID="{1F9BAAF3-7EDE-4856-BC91-39FFD365EB7E}" presName="Accent" presStyleLbl="node1" presStyleIdx="4" presStyleCnt="6"/>
      <dgm:spPr/>
    </dgm:pt>
    <dgm:pt modelId="{7B49CEBB-97B9-4B30-A344-F8394E492520}" type="pres">
      <dgm:prSet presAssocID="{1F9BAAF3-7EDE-4856-BC91-39FFD365EB7E}" presName="Parent5" presStyleLbl="revTx" presStyleIdx="4" presStyleCnt="6">
        <dgm:presLayoutVars>
          <dgm:chMax val="1"/>
          <dgm:chPref val="1"/>
          <dgm:bulletEnabled val="1"/>
        </dgm:presLayoutVars>
      </dgm:prSet>
      <dgm:spPr/>
      <dgm:t>
        <a:bodyPr/>
        <a:lstStyle/>
        <a:p>
          <a:endParaRPr lang="en-US"/>
        </a:p>
      </dgm:t>
    </dgm:pt>
    <dgm:pt modelId="{7D75A514-380C-4B35-84D1-55EC35F96E08}" type="pres">
      <dgm:prSet presAssocID="{6A6D4179-9CEB-41EB-BFB2-1C043BDB609D}" presName="Accent6" presStyleCnt="0"/>
      <dgm:spPr/>
    </dgm:pt>
    <dgm:pt modelId="{75D00382-8013-4793-9F3A-0E105664BE5A}" type="pres">
      <dgm:prSet presAssocID="{6A6D4179-9CEB-41EB-BFB2-1C043BDB609D}" presName="Accent" presStyleLbl="node1" presStyleIdx="5" presStyleCnt="6"/>
      <dgm:spPr/>
    </dgm:pt>
    <dgm:pt modelId="{14527E48-673E-488E-B11F-F93A6D055BC8}" type="pres">
      <dgm:prSet presAssocID="{6A6D4179-9CEB-41EB-BFB2-1C043BDB609D}" presName="Parent6" presStyleLbl="revTx" presStyleIdx="5" presStyleCnt="6">
        <dgm:presLayoutVars>
          <dgm:chMax val="1"/>
          <dgm:chPref val="1"/>
          <dgm:bulletEnabled val="1"/>
        </dgm:presLayoutVars>
      </dgm:prSet>
      <dgm:spPr/>
      <dgm:t>
        <a:bodyPr/>
        <a:lstStyle/>
        <a:p>
          <a:endParaRPr lang="en-US"/>
        </a:p>
      </dgm:t>
    </dgm:pt>
  </dgm:ptLst>
  <dgm:cxnLst>
    <dgm:cxn modelId="{20FFF3C4-0DF7-4C9F-8515-4202639A7252}" srcId="{31C4C541-4D0B-4799-8353-311A72CF6DA8}" destId="{6A6D4179-9CEB-41EB-BFB2-1C043BDB609D}" srcOrd="5" destOrd="0" parTransId="{414385E9-8F9A-4A19-8709-C61CCF8D096C}" sibTransId="{C6EB1FD4-8599-42C2-9B5D-10515601FF38}"/>
    <dgm:cxn modelId="{D58118D0-F0BB-415A-BE9B-3378191C538B}" type="presOf" srcId="{3A964A61-8A29-4E27-9910-3888303F1E90}" destId="{92506471-B142-470A-B90D-D69293163668}" srcOrd="0" destOrd="0" presId="urn:microsoft.com/office/officeart/2009/layout/CircleArrowProcess"/>
    <dgm:cxn modelId="{B69C7786-E767-4D9F-A37C-6E28DAB4037F}" type="presOf" srcId="{31C4C541-4D0B-4799-8353-311A72CF6DA8}" destId="{AD10E50D-1BE3-4FFD-8560-DEE5CCCC4BC7}" srcOrd="0" destOrd="0" presId="urn:microsoft.com/office/officeart/2009/layout/CircleArrowProcess"/>
    <dgm:cxn modelId="{93C6B214-679E-4EE6-BE2D-A09415812FD6}" type="presOf" srcId="{7FA387B3-C650-4732-9A11-998DEE97DA4C}" destId="{30018908-AEC8-4004-8075-F9E719F7760E}" srcOrd="0" destOrd="0" presId="urn:microsoft.com/office/officeart/2009/layout/CircleArrowProcess"/>
    <dgm:cxn modelId="{BAE95911-3D43-4EDD-A312-854C7BC907B3}" srcId="{31C4C541-4D0B-4799-8353-311A72CF6DA8}" destId="{4BA4F334-F5DB-4A24-9B66-E298508660FF}" srcOrd="1" destOrd="0" parTransId="{5B16E64E-4009-4F1F-88F1-4946A8D63CCA}" sibTransId="{D4B8961A-9CBB-4599-9B05-465B02A813EB}"/>
    <dgm:cxn modelId="{05141B7A-CE7B-4A6F-9AAD-D6B949B0DA34}" srcId="{31C4C541-4D0B-4799-8353-311A72CF6DA8}" destId="{7FA387B3-C650-4732-9A11-998DEE97DA4C}" srcOrd="2" destOrd="0" parTransId="{BFB819BA-7C91-4FDB-B7BB-6ADA4B56B1BC}" sibTransId="{ED96AFC3-3DD4-41DE-95EA-44F4B6901ACF}"/>
    <dgm:cxn modelId="{ABC87D6E-2724-4FDA-B6CB-BD7B6F07E732}" srcId="{31C4C541-4D0B-4799-8353-311A72CF6DA8}" destId="{1F9BAAF3-7EDE-4856-BC91-39FFD365EB7E}" srcOrd="4" destOrd="0" parTransId="{4C45F787-E4C6-4582-BBD4-B2B5373450B5}" sibTransId="{EF35855C-3564-4BD5-A70B-818EC5439187}"/>
    <dgm:cxn modelId="{F6AAE7E8-7350-4C7E-8EB5-F020C8032D46}" type="presOf" srcId="{099C4C34-C79B-4B92-BDB1-74F1F12CCAAD}" destId="{F6A4678B-8C4F-483C-A5BD-3E6D1B418F7C}" srcOrd="0" destOrd="0" presId="urn:microsoft.com/office/officeart/2009/layout/CircleArrowProcess"/>
    <dgm:cxn modelId="{C5996221-A329-4514-86CF-266986E03DAF}" type="presOf" srcId="{6A6D4179-9CEB-41EB-BFB2-1C043BDB609D}" destId="{14527E48-673E-488E-B11F-F93A6D055BC8}" srcOrd="0" destOrd="0" presId="urn:microsoft.com/office/officeart/2009/layout/CircleArrowProcess"/>
    <dgm:cxn modelId="{2BB987FE-EE45-4E5D-A2DE-6CFA3EBF7D31}" srcId="{31C4C541-4D0B-4799-8353-311A72CF6DA8}" destId="{3A964A61-8A29-4E27-9910-3888303F1E90}" srcOrd="3" destOrd="0" parTransId="{662FCB8A-9EE9-4F4F-AC11-E43E435549E4}" sibTransId="{C120E3B0-E3B8-4FDA-BB9E-2CB4C6D0A126}"/>
    <dgm:cxn modelId="{54EACC0B-10C6-46C9-BD32-B6FBDF28F94C}" srcId="{31C4C541-4D0B-4799-8353-311A72CF6DA8}" destId="{099C4C34-C79B-4B92-BDB1-74F1F12CCAAD}" srcOrd="0" destOrd="0" parTransId="{028DE5E6-E5EB-41BC-9430-7F86BC7219AA}" sibTransId="{1AB2DE66-D009-410D-AAA9-06A66E7FBD62}"/>
    <dgm:cxn modelId="{A3F2862A-BC90-4351-8503-47030DFB451C}" type="presOf" srcId="{4BA4F334-F5DB-4A24-9B66-E298508660FF}" destId="{2394CB4F-EB9B-4917-BA0A-97015B6AC760}" srcOrd="0" destOrd="0" presId="urn:microsoft.com/office/officeart/2009/layout/CircleArrowProcess"/>
    <dgm:cxn modelId="{FC60E498-A237-4A3E-8651-D914748D3B35}" type="presOf" srcId="{1F9BAAF3-7EDE-4856-BC91-39FFD365EB7E}" destId="{7B49CEBB-97B9-4B30-A344-F8394E492520}" srcOrd="0" destOrd="0" presId="urn:microsoft.com/office/officeart/2009/layout/CircleArrowProcess"/>
    <dgm:cxn modelId="{9F043880-67D6-4276-BF87-5F5768235270}" type="presParOf" srcId="{AD10E50D-1BE3-4FFD-8560-DEE5CCCC4BC7}" destId="{87745DC6-4F98-4A0D-A52C-8EBDDE779512}" srcOrd="0" destOrd="0" presId="urn:microsoft.com/office/officeart/2009/layout/CircleArrowProcess"/>
    <dgm:cxn modelId="{E97960F1-B6AE-42C5-80D8-D1D4EB4F337D}" type="presParOf" srcId="{87745DC6-4F98-4A0D-A52C-8EBDDE779512}" destId="{F64D8746-AEE4-408B-B14F-0581A586832C}" srcOrd="0" destOrd="0" presId="urn:microsoft.com/office/officeart/2009/layout/CircleArrowProcess"/>
    <dgm:cxn modelId="{2EC259DE-852F-412D-BEBA-627E2A0FCE06}" type="presParOf" srcId="{AD10E50D-1BE3-4FFD-8560-DEE5CCCC4BC7}" destId="{F6A4678B-8C4F-483C-A5BD-3E6D1B418F7C}" srcOrd="1" destOrd="0" presId="urn:microsoft.com/office/officeart/2009/layout/CircleArrowProcess"/>
    <dgm:cxn modelId="{9C38B078-ACB9-4ACC-9162-91847FA4996F}" type="presParOf" srcId="{AD10E50D-1BE3-4FFD-8560-DEE5CCCC4BC7}" destId="{72C0B896-D0EC-4EA6-B84F-5E8ADFACAF0D}" srcOrd="2" destOrd="0" presId="urn:microsoft.com/office/officeart/2009/layout/CircleArrowProcess"/>
    <dgm:cxn modelId="{1DEAE1D6-44B5-4963-A130-886EC092AEE5}" type="presParOf" srcId="{72C0B896-D0EC-4EA6-B84F-5E8ADFACAF0D}" destId="{70892046-C541-4EC9-890F-80B889CF7FE9}" srcOrd="0" destOrd="0" presId="urn:microsoft.com/office/officeart/2009/layout/CircleArrowProcess"/>
    <dgm:cxn modelId="{DC151695-35CD-45E2-BD4F-E247C0845D0C}" type="presParOf" srcId="{AD10E50D-1BE3-4FFD-8560-DEE5CCCC4BC7}" destId="{2394CB4F-EB9B-4917-BA0A-97015B6AC760}" srcOrd="3" destOrd="0" presId="urn:microsoft.com/office/officeart/2009/layout/CircleArrowProcess"/>
    <dgm:cxn modelId="{7EF2E4FA-5F47-4352-90F6-940B5AB7719E}" type="presParOf" srcId="{AD10E50D-1BE3-4FFD-8560-DEE5CCCC4BC7}" destId="{F3C542B6-B58F-4794-86E8-904AF223DA86}" srcOrd="4" destOrd="0" presId="urn:microsoft.com/office/officeart/2009/layout/CircleArrowProcess"/>
    <dgm:cxn modelId="{973A54E4-D457-46C0-8D8D-12261D69BE94}" type="presParOf" srcId="{F3C542B6-B58F-4794-86E8-904AF223DA86}" destId="{85D15869-57AE-4EE2-831C-BBBAB0A65A45}" srcOrd="0" destOrd="0" presId="urn:microsoft.com/office/officeart/2009/layout/CircleArrowProcess"/>
    <dgm:cxn modelId="{49026C1E-907E-4BEA-98BE-DB74C73D3F49}" type="presParOf" srcId="{AD10E50D-1BE3-4FFD-8560-DEE5CCCC4BC7}" destId="{30018908-AEC8-4004-8075-F9E719F7760E}" srcOrd="5" destOrd="0" presId="urn:microsoft.com/office/officeart/2009/layout/CircleArrowProcess"/>
    <dgm:cxn modelId="{ECDF5854-C92E-4234-800E-B42724521F06}" type="presParOf" srcId="{AD10E50D-1BE3-4FFD-8560-DEE5CCCC4BC7}" destId="{70F94737-E442-4A23-8FCF-FB6AB0E1DDC9}" srcOrd="6" destOrd="0" presId="urn:microsoft.com/office/officeart/2009/layout/CircleArrowProcess"/>
    <dgm:cxn modelId="{F6488AAD-6EA4-4D23-9671-654E55D7D4A7}" type="presParOf" srcId="{70F94737-E442-4A23-8FCF-FB6AB0E1DDC9}" destId="{7C48239A-F401-4AEE-B75E-92BCEF583425}" srcOrd="0" destOrd="0" presId="urn:microsoft.com/office/officeart/2009/layout/CircleArrowProcess"/>
    <dgm:cxn modelId="{4D003865-851B-4566-8126-40A581DA6044}" type="presParOf" srcId="{AD10E50D-1BE3-4FFD-8560-DEE5CCCC4BC7}" destId="{92506471-B142-470A-B90D-D69293163668}" srcOrd="7" destOrd="0" presId="urn:microsoft.com/office/officeart/2009/layout/CircleArrowProcess"/>
    <dgm:cxn modelId="{6A8AA2F2-C30F-4086-A37E-EAB427401507}" type="presParOf" srcId="{AD10E50D-1BE3-4FFD-8560-DEE5CCCC4BC7}" destId="{5176DF45-0148-44D0-A48D-E7851F29FD41}" srcOrd="8" destOrd="0" presId="urn:microsoft.com/office/officeart/2009/layout/CircleArrowProcess"/>
    <dgm:cxn modelId="{0DE4BB64-D124-4936-AA4E-FE84EA901B02}" type="presParOf" srcId="{5176DF45-0148-44D0-A48D-E7851F29FD41}" destId="{8C2D58DB-F6E7-467A-B46E-23EF08EC4D12}" srcOrd="0" destOrd="0" presId="urn:microsoft.com/office/officeart/2009/layout/CircleArrowProcess"/>
    <dgm:cxn modelId="{5EB79950-8390-40E6-AF01-2EFCE0113FCE}" type="presParOf" srcId="{AD10E50D-1BE3-4FFD-8560-DEE5CCCC4BC7}" destId="{7B49CEBB-97B9-4B30-A344-F8394E492520}" srcOrd="9" destOrd="0" presId="urn:microsoft.com/office/officeart/2009/layout/CircleArrowProcess"/>
    <dgm:cxn modelId="{C59DDF9C-5C94-4947-AE0E-76DCA6775C30}" type="presParOf" srcId="{AD10E50D-1BE3-4FFD-8560-DEE5CCCC4BC7}" destId="{7D75A514-380C-4B35-84D1-55EC35F96E08}" srcOrd="10" destOrd="0" presId="urn:microsoft.com/office/officeart/2009/layout/CircleArrowProcess"/>
    <dgm:cxn modelId="{E5BBA73A-F6F3-447B-BDD6-D7BFFA8770CB}" type="presParOf" srcId="{7D75A514-380C-4B35-84D1-55EC35F96E08}" destId="{75D00382-8013-4793-9F3A-0E105664BE5A}" srcOrd="0" destOrd="0" presId="urn:microsoft.com/office/officeart/2009/layout/CircleArrowProcess"/>
    <dgm:cxn modelId="{BD15A4AB-95A6-45C8-88BB-011FAEFF1D57}" type="presParOf" srcId="{AD10E50D-1BE3-4FFD-8560-DEE5CCCC4BC7}" destId="{14527E48-673E-488E-B11F-F93A6D055BC8}" srcOrd="11"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CFFA05-E03F-481D-8919-E533029C1EAE}"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3616B2E9-7F5E-49E3-A083-DBE350A6A52E}">
      <dgm:prSet phldrT="[Text]"/>
      <dgm:spPr/>
      <dgm:t>
        <a:bodyPr/>
        <a:lstStyle/>
        <a:p>
          <a:r>
            <a:rPr lang="en-US" dirty="0" smtClean="0"/>
            <a:t>Goal One</a:t>
          </a:r>
          <a:endParaRPr lang="en-US" dirty="0"/>
        </a:p>
      </dgm:t>
    </dgm:pt>
    <dgm:pt modelId="{1118598B-DB1D-4B1A-B3AB-BCDA6653A328}" type="parTrans" cxnId="{7AE87AE9-ADE2-4131-AE90-E40567ADEA61}">
      <dgm:prSet/>
      <dgm:spPr/>
      <dgm:t>
        <a:bodyPr/>
        <a:lstStyle/>
        <a:p>
          <a:endParaRPr lang="en-US"/>
        </a:p>
      </dgm:t>
    </dgm:pt>
    <dgm:pt modelId="{1CAF0777-4CCA-4E7B-8B99-332FA041DF96}" type="sibTrans" cxnId="{7AE87AE9-ADE2-4131-AE90-E40567ADEA61}">
      <dgm:prSet/>
      <dgm:spPr/>
      <dgm:t>
        <a:bodyPr/>
        <a:lstStyle/>
        <a:p>
          <a:endParaRPr lang="en-US"/>
        </a:p>
      </dgm:t>
    </dgm:pt>
    <dgm:pt modelId="{A6051765-D0EE-4F85-A03E-D311289B8161}">
      <dgm:prSet phldrT="[Text]"/>
      <dgm:spPr/>
      <dgm:t>
        <a:bodyPr/>
        <a:lstStyle/>
        <a:p>
          <a:r>
            <a:rPr lang="en-US" dirty="0" smtClean="0"/>
            <a:t>Start</a:t>
          </a:r>
          <a:endParaRPr lang="en-US" dirty="0"/>
        </a:p>
      </dgm:t>
    </dgm:pt>
    <dgm:pt modelId="{885FB955-3EBD-48A0-A401-FDBE9DC8FB51}" type="parTrans" cxnId="{44CE02DC-E62A-433C-A37C-A16AEF8D81B8}">
      <dgm:prSet/>
      <dgm:spPr/>
      <dgm:t>
        <a:bodyPr/>
        <a:lstStyle/>
        <a:p>
          <a:endParaRPr lang="en-US"/>
        </a:p>
      </dgm:t>
    </dgm:pt>
    <dgm:pt modelId="{E9FB698D-CAA8-48F4-9F0D-974954C19B63}" type="sibTrans" cxnId="{44CE02DC-E62A-433C-A37C-A16AEF8D81B8}">
      <dgm:prSet/>
      <dgm:spPr/>
      <dgm:t>
        <a:bodyPr/>
        <a:lstStyle/>
        <a:p>
          <a:endParaRPr lang="en-US"/>
        </a:p>
      </dgm:t>
    </dgm:pt>
    <dgm:pt modelId="{04830802-2ED7-4024-8F90-5A1F1C8BD449}">
      <dgm:prSet phldrT="[Text]"/>
      <dgm:spPr/>
      <dgm:t>
        <a:bodyPr/>
        <a:lstStyle/>
        <a:p>
          <a:r>
            <a:rPr lang="en-US" dirty="0" smtClean="0"/>
            <a:t>Strategy</a:t>
          </a:r>
          <a:endParaRPr lang="en-US" dirty="0"/>
        </a:p>
      </dgm:t>
    </dgm:pt>
    <dgm:pt modelId="{9E79A7D2-1EBF-4678-8920-CE8EBA7C9160}" type="parTrans" cxnId="{664558C6-A3B5-4950-A725-AA8F2EC827E6}">
      <dgm:prSet/>
      <dgm:spPr/>
      <dgm:t>
        <a:bodyPr/>
        <a:lstStyle/>
        <a:p>
          <a:endParaRPr lang="en-US"/>
        </a:p>
      </dgm:t>
    </dgm:pt>
    <dgm:pt modelId="{00C4E410-2B2C-4251-A540-D35A4B857E63}" type="sibTrans" cxnId="{664558C6-A3B5-4950-A725-AA8F2EC827E6}">
      <dgm:prSet/>
      <dgm:spPr/>
      <dgm:t>
        <a:bodyPr/>
        <a:lstStyle/>
        <a:p>
          <a:endParaRPr lang="en-US"/>
        </a:p>
      </dgm:t>
    </dgm:pt>
    <dgm:pt modelId="{ECC8AC7C-5FB5-4E79-8244-151607E64B5D}">
      <dgm:prSet phldrT="[Text]"/>
      <dgm:spPr/>
      <dgm:t>
        <a:bodyPr/>
        <a:lstStyle/>
        <a:p>
          <a:r>
            <a:rPr lang="en-US" dirty="0" smtClean="0"/>
            <a:t>Goal Two</a:t>
          </a:r>
          <a:endParaRPr lang="en-US" dirty="0"/>
        </a:p>
      </dgm:t>
    </dgm:pt>
    <dgm:pt modelId="{6673DFF1-73E7-4A21-9394-BBD9F81CCCF9}" type="parTrans" cxnId="{49D7D458-9DA7-4B02-9F14-E3053F91B8DC}">
      <dgm:prSet/>
      <dgm:spPr/>
      <dgm:t>
        <a:bodyPr/>
        <a:lstStyle/>
        <a:p>
          <a:endParaRPr lang="en-US"/>
        </a:p>
      </dgm:t>
    </dgm:pt>
    <dgm:pt modelId="{90D2B764-CF62-4EB1-BC79-48E519E4D07D}" type="sibTrans" cxnId="{49D7D458-9DA7-4B02-9F14-E3053F91B8DC}">
      <dgm:prSet/>
      <dgm:spPr/>
      <dgm:t>
        <a:bodyPr/>
        <a:lstStyle/>
        <a:p>
          <a:endParaRPr lang="en-US"/>
        </a:p>
      </dgm:t>
    </dgm:pt>
    <dgm:pt modelId="{C513CF18-B60F-43A4-B063-F0609AAFBC83}">
      <dgm:prSet phldrT="[Text]"/>
      <dgm:spPr/>
      <dgm:t>
        <a:bodyPr/>
        <a:lstStyle/>
        <a:p>
          <a:r>
            <a:rPr lang="en-US" dirty="0" smtClean="0"/>
            <a:t>Start</a:t>
          </a:r>
          <a:endParaRPr lang="en-US" dirty="0"/>
        </a:p>
      </dgm:t>
    </dgm:pt>
    <dgm:pt modelId="{7A7AA662-A7EB-4FD5-87AB-89E1777134BA}" type="parTrans" cxnId="{97085F14-4EE9-4A46-83D2-F08A9B57E0C8}">
      <dgm:prSet/>
      <dgm:spPr/>
      <dgm:t>
        <a:bodyPr/>
        <a:lstStyle/>
        <a:p>
          <a:endParaRPr lang="en-US"/>
        </a:p>
      </dgm:t>
    </dgm:pt>
    <dgm:pt modelId="{03857EF2-27BC-4988-A9F2-210C7575FAC0}" type="sibTrans" cxnId="{97085F14-4EE9-4A46-83D2-F08A9B57E0C8}">
      <dgm:prSet/>
      <dgm:spPr/>
      <dgm:t>
        <a:bodyPr/>
        <a:lstStyle/>
        <a:p>
          <a:endParaRPr lang="en-US"/>
        </a:p>
      </dgm:t>
    </dgm:pt>
    <dgm:pt modelId="{0B482EED-E625-4789-AC24-D6E4CC4A8233}">
      <dgm:prSet phldrT="[Text]"/>
      <dgm:spPr/>
      <dgm:t>
        <a:bodyPr/>
        <a:lstStyle/>
        <a:p>
          <a:r>
            <a:rPr lang="en-US" dirty="0" smtClean="0"/>
            <a:t>Goal Three</a:t>
          </a:r>
          <a:endParaRPr lang="en-US" dirty="0"/>
        </a:p>
      </dgm:t>
    </dgm:pt>
    <dgm:pt modelId="{8A1B0A75-53C8-4369-A769-EC3FDB95E2DF}" type="parTrans" cxnId="{48813CD6-5DA3-4545-8790-577352C6A891}">
      <dgm:prSet/>
      <dgm:spPr/>
      <dgm:t>
        <a:bodyPr/>
        <a:lstStyle/>
        <a:p>
          <a:endParaRPr lang="en-US"/>
        </a:p>
      </dgm:t>
    </dgm:pt>
    <dgm:pt modelId="{D74C9500-4763-4EEF-8BB1-7FEE483BA1ED}" type="sibTrans" cxnId="{48813CD6-5DA3-4545-8790-577352C6A891}">
      <dgm:prSet/>
      <dgm:spPr/>
      <dgm:t>
        <a:bodyPr/>
        <a:lstStyle/>
        <a:p>
          <a:endParaRPr lang="en-US"/>
        </a:p>
      </dgm:t>
    </dgm:pt>
    <dgm:pt modelId="{02FF0398-9938-4057-BBD2-E13B609E9AAC}">
      <dgm:prSet phldrT="[Text]"/>
      <dgm:spPr/>
      <dgm:t>
        <a:bodyPr/>
        <a:lstStyle/>
        <a:p>
          <a:r>
            <a:rPr lang="en-US" smtClean="0"/>
            <a:t>Start</a:t>
          </a:r>
          <a:endParaRPr lang="en-US" dirty="0"/>
        </a:p>
      </dgm:t>
    </dgm:pt>
    <dgm:pt modelId="{C7B4D675-2229-4B9E-B0BC-A9309F8F3CCB}" type="parTrans" cxnId="{1D6B8FC4-746D-4110-9A34-55D4508E4FF8}">
      <dgm:prSet/>
      <dgm:spPr/>
      <dgm:t>
        <a:bodyPr/>
        <a:lstStyle/>
        <a:p>
          <a:endParaRPr lang="en-US"/>
        </a:p>
      </dgm:t>
    </dgm:pt>
    <dgm:pt modelId="{C1165D1E-494A-4D17-8202-57477326E66C}" type="sibTrans" cxnId="{1D6B8FC4-746D-4110-9A34-55D4508E4FF8}">
      <dgm:prSet/>
      <dgm:spPr/>
      <dgm:t>
        <a:bodyPr/>
        <a:lstStyle/>
        <a:p>
          <a:endParaRPr lang="en-US"/>
        </a:p>
      </dgm:t>
    </dgm:pt>
    <dgm:pt modelId="{308E4658-68C4-4861-826E-25D59E6A70EA}">
      <dgm:prSet phldrT="[Text]"/>
      <dgm:spPr/>
      <dgm:t>
        <a:bodyPr/>
        <a:lstStyle/>
        <a:p>
          <a:r>
            <a:rPr lang="en-US" dirty="0" smtClean="0"/>
            <a:t>Source</a:t>
          </a:r>
          <a:endParaRPr lang="en-US" dirty="0"/>
        </a:p>
      </dgm:t>
    </dgm:pt>
    <dgm:pt modelId="{0923A73C-DADD-4FD6-9DAE-AAA8815A7449}" type="parTrans" cxnId="{61C0A5F8-22D1-437E-9272-B31BF41E2A1F}">
      <dgm:prSet/>
      <dgm:spPr/>
      <dgm:t>
        <a:bodyPr/>
        <a:lstStyle/>
        <a:p>
          <a:endParaRPr lang="en-US"/>
        </a:p>
      </dgm:t>
    </dgm:pt>
    <dgm:pt modelId="{B46E43A7-3767-4F2D-A85C-2E7E96986837}" type="sibTrans" cxnId="{61C0A5F8-22D1-437E-9272-B31BF41E2A1F}">
      <dgm:prSet/>
      <dgm:spPr/>
      <dgm:t>
        <a:bodyPr/>
        <a:lstStyle/>
        <a:p>
          <a:endParaRPr lang="en-US"/>
        </a:p>
      </dgm:t>
    </dgm:pt>
    <dgm:pt modelId="{FAEA96B2-35A7-42BD-B7DD-D6C2E2CBB77D}">
      <dgm:prSet phldrT="[Text]"/>
      <dgm:spPr/>
      <dgm:t>
        <a:bodyPr/>
        <a:lstStyle/>
        <a:p>
          <a:r>
            <a:rPr lang="en-US" dirty="0" smtClean="0"/>
            <a:t>Strategy</a:t>
          </a:r>
          <a:endParaRPr lang="en-US" dirty="0"/>
        </a:p>
      </dgm:t>
    </dgm:pt>
    <dgm:pt modelId="{1AB7A5E9-05C2-4108-A59B-91ABDC68983C}" type="parTrans" cxnId="{12B307E5-7D99-4F1A-BD69-C1DA187CBD84}">
      <dgm:prSet/>
      <dgm:spPr/>
      <dgm:t>
        <a:bodyPr/>
        <a:lstStyle/>
        <a:p>
          <a:endParaRPr lang="en-US"/>
        </a:p>
      </dgm:t>
    </dgm:pt>
    <dgm:pt modelId="{83A57F34-B621-431D-A701-82D469A3560B}" type="sibTrans" cxnId="{12B307E5-7D99-4F1A-BD69-C1DA187CBD84}">
      <dgm:prSet/>
      <dgm:spPr/>
      <dgm:t>
        <a:bodyPr/>
        <a:lstStyle/>
        <a:p>
          <a:endParaRPr lang="en-US"/>
        </a:p>
      </dgm:t>
    </dgm:pt>
    <dgm:pt modelId="{1F1C1A2F-DBC2-4105-BB42-BF307335EC76}">
      <dgm:prSet phldrT="[Text]"/>
      <dgm:spPr/>
      <dgm:t>
        <a:bodyPr/>
        <a:lstStyle/>
        <a:p>
          <a:r>
            <a:rPr lang="en-US" dirty="0" smtClean="0"/>
            <a:t>Source</a:t>
          </a:r>
          <a:endParaRPr lang="en-US" dirty="0"/>
        </a:p>
      </dgm:t>
    </dgm:pt>
    <dgm:pt modelId="{F97734EC-7665-4C2F-87F3-14066AC5B434}" type="parTrans" cxnId="{92CCADF1-D5EC-413F-A71A-06E647EAE610}">
      <dgm:prSet/>
      <dgm:spPr/>
      <dgm:t>
        <a:bodyPr/>
        <a:lstStyle/>
        <a:p>
          <a:endParaRPr lang="en-US"/>
        </a:p>
      </dgm:t>
    </dgm:pt>
    <dgm:pt modelId="{E8C051ED-405E-4E69-A5D6-74A9F038B6D0}" type="sibTrans" cxnId="{92CCADF1-D5EC-413F-A71A-06E647EAE610}">
      <dgm:prSet/>
      <dgm:spPr/>
      <dgm:t>
        <a:bodyPr/>
        <a:lstStyle/>
        <a:p>
          <a:endParaRPr lang="en-US"/>
        </a:p>
      </dgm:t>
    </dgm:pt>
    <dgm:pt modelId="{C1464377-511E-4235-A120-8C5DD5060F1A}">
      <dgm:prSet phldrT="[Text]"/>
      <dgm:spPr/>
      <dgm:t>
        <a:bodyPr/>
        <a:lstStyle/>
        <a:p>
          <a:r>
            <a:rPr lang="en-US" dirty="0" smtClean="0"/>
            <a:t>Strategy</a:t>
          </a:r>
          <a:endParaRPr lang="en-US" dirty="0"/>
        </a:p>
      </dgm:t>
    </dgm:pt>
    <dgm:pt modelId="{1C5F2C35-BBF2-4828-AA53-BDBF10B98268}" type="parTrans" cxnId="{763F8479-30D1-4F0E-BFBC-265B0071F75D}">
      <dgm:prSet/>
      <dgm:spPr/>
      <dgm:t>
        <a:bodyPr/>
        <a:lstStyle/>
        <a:p>
          <a:endParaRPr lang="en-US"/>
        </a:p>
      </dgm:t>
    </dgm:pt>
    <dgm:pt modelId="{993743D7-1907-4428-98BE-EB6FDEF6603B}" type="sibTrans" cxnId="{763F8479-30D1-4F0E-BFBC-265B0071F75D}">
      <dgm:prSet/>
      <dgm:spPr/>
      <dgm:t>
        <a:bodyPr/>
        <a:lstStyle/>
        <a:p>
          <a:endParaRPr lang="en-US"/>
        </a:p>
      </dgm:t>
    </dgm:pt>
    <dgm:pt modelId="{7FDE12A4-07BC-4CF9-9290-5FFD8D173EA3}">
      <dgm:prSet phldrT="[Text]"/>
      <dgm:spPr/>
      <dgm:t>
        <a:bodyPr/>
        <a:lstStyle/>
        <a:p>
          <a:r>
            <a:rPr lang="en-US" dirty="0" smtClean="0"/>
            <a:t>Source</a:t>
          </a:r>
          <a:endParaRPr lang="en-US" dirty="0"/>
        </a:p>
      </dgm:t>
    </dgm:pt>
    <dgm:pt modelId="{1AB0C963-80AE-4551-BF7F-77CC9AB3E901}" type="parTrans" cxnId="{DBEDB41E-55E7-4E32-BCEE-AB24DF4D6F82}">
      <dgm:prSet/>
      <dgm:spPr/>
      <dgm:t>
        <a:bodyPr/>
        <a:lstStyle/>
        <a:p>
          <a:endParaRPr lang="en-US"/>
        </a:p>
      </dgm:t>
    </dgm:pt>
    <dgm:pt modelId="{EDD3C858-3DD0-4300-B23A-1A599B2E4355}" type="sibTrans" cxnId="{DBEDB41E-55E7-4E32-BCEE-AB24DF4D6F82}">
      <dgm:prSet/>
      <dgm:spPr/>
      <dgm:t>
        <a:bodyPr/>
        <a:lstStyle/>
        <a:p>
          <a:endParaRPr lang="en-US"/>
        </a:p>
      </dgm:t>
    </dgm:pt>
    <dgm:pt modelId="{E7756961-686F-44B0-B012-0384E453E105}" type="pres">
      <dgm:prSet presAssocID="{A4CFFA05-E03F-481D-8919-E533029C1EAE}" presName="composite" presStyleCnt="0">
        <dgm:presLayoutVars>
          <dgm:chMax val="5"/>
          <dgm:dir/>
          <dgm:animLvl val="ctr"/>
          <dgm:resizeHandles val="exact"/>
        </dgm:presLayoutVars>
      </dgm:prSet>
      <dgm:spPr/>
      <dgm:t>
        <a:bodyPr/>
        <a:lstStyle/>
        <a:p>
          <a:endParaRPr lang="en-US"/>
        </a:p>
      </dgm:t>
    </dgm:pt>
    <dgm:pt modelId="{A444F2CC-62C1-4BB6-9F05-2852060FCCE5}" type="pres">
      <dgm:prSet presAssocID="{A4CFFA05-E03F-481D-8919-E533029C1EAE}" presName="cycle" presStyleCnt="0"/>
      <dgm:spPr/>
    </dgm:pt>
    <dgm:pt modelId="{BC90CA6D-6307-44BE-8725-51247C04F59F}" type="pres">
      <dgm:prSet presAssocID="{A4CFFA05-E03F-481D-8919-E533029C1EAE}" presName="centerShape" presStyleCnt="0"/>
      <dgm:spPr/>
    </dgm:pt>
    <dgm:pt modelId="{94293E56-9C20-48EB-9363-F125A418A29A}" type="pres">
      <dgm:prSet presAssocID="{A4CFFA05-E03F-481D-8919-E533029C1EAE}" presName="connSite" presStyleLbl="node1" presStyleIdx="0" presStyleCnt="4"/>
      <dgm:spPr/>
    </dgm:pt>
    <dgm:pt modelId="{45212BE1-649E-459D-976B-661C2C8FFD2F}" type="pres">
      <dgm:prSet presAssocID="{A4CFFA05-E03F-481D-8919-E533029C1EAE}" presName="visible" presStyleLbl="node1" presStyleIdx="0" presStyleCnt="4"/>
      <dgm:spPr/>
    </dgm:pt>
    <dgm:pt modelId="{0D92FE67-B287-493E-BB3D-F035B9A87EBB}" type="pres">
      <dgm:prSet presAssocID="{1118598B-DB1D-4B1A-B3AB-BCDA6653A328}" presName="Name25" presStyleLbl="parChTrans1D1" presStyleIdx="0" presStyleCnt="3"/>
      <dgm:spPr/>
      <dgm:t>
        <a:bodyPr/>
        <a:lstStyle/>
        <a:p>
          <a:endParaRPr lang="en-US"/>
        </a:p>
      </dgm:t>
    </dgm:pt>
    <dgm:pt modelId="{217EAAA2-0B23-46CF-95DF-F9A839EC1144}" type="pres">
      <dgm:prSet presAssocID="{3616B2E9-7F5E-49E3-A083-DBE350A6A52E}" presName="node" presStyleCnt="0"/>
      <dgm:spPr/>
    </dgm:pt>
    <dgm:pt modelId="{4C953CA4-AD99-4D35-AA80-D608F103696C}" type="pres">
      <dgm:prSet presAssocID="{3616B2E9-7F5E-49E3-A083-DBE350A6A52E}" presName="parentNode" presStyleLbl="node1" presStyleIdx="1" presStyleCnt="4">
        <dgm:presLayoutVars>
          <dgm:chMax val="1"/>
          <dgm:bulletEnabled val="1"/>
        </dgm:presLayoutVars>
      </dgm:prSet>
      <dgm:spPr/>
      <dgm:t>
        <a:bodyPr/>
        <a:lstStyle/>
        <a:p>
          <a:endParaRPr lang="en-US"/>
        </a:p>
      </dgm:t>
    </dgm:pt>
    <dgm:pt modelId="{E2FE7DB5-669D-43E3-973E-2BBC7FACE1FA}" type="pres">
      <dgm:prSet presAssocID="{3616B2E9-7F5E-49E3-A083-DBE350A6A52E}" presName="childNode" presStyleLbl="revTx" presStyleIdx="0" presStyleCnt="3">
        <dgm:presLayoutVars>
          <dgm:bulletEnabled val="1"/>
        </dgm:presLayoutVars>
      </dgm:prSet>
      <dgm:spPr/>
      <dgm:t>
        <a:bodyPr/>
        <a:lstStyle/>
        <a:p>
          <a:endParaRPr lang="en-US"/>
        </a:p>
      </dgm:t>
    </dgm:pt>
    <dgm:pt modelId="{6E2785E8-F25A-4322-BD8E-5D7B63098771}" type="pres">
      <dgm:prSet presAssocID="{6673DFF1-73E7-4A21-9394-BBD9F81CCCF9}" presName="Name25" presStyleLbl="parChTrans1D1" presStyleIdx="1" presStyleCnt="3"/>
      <dgm:spPr/>
      <dgm:t>
        <a:bodyPr/>
        <a:lstStyle/>
        <a:p>
          <a:endParaRPr lang="en-US"/>
        </a:p>
      </dgm:t>
    </dgm:pt>
    <dgm:pt modelId="{14CC54F5-116D-42BB-991F-8735A443837B}" type="pres">
      <dgm:prSet presAssocID="{ECC8AC7C-5FB5-4E79-8244-151607E64B5D}" presName="node" presStyleCnt="0"/>
      <dgm:spPr/>
    </dgm:pt>
    <dgm:pt modelId="{832FEB62-EE6B-449F-B8BA-0A4DCF781954}" type="pres">
      <dgm:prSet presAssocID="{ECC8AC7C-5FB5-4E79-8244-151607E64B5D}" presName="parentNode" presStyleLbl="node1" presStyleIdx="2" presStyleCnt="4">
        <dgm:presLayoutVars>
          <dgm:chMax val="1"/>
          <dgm:bulletEnabled val="1"/>
        </dgm:presLayoutVars>
      </dgm:prSet>
      <dgm:spPr/>
      <dgm:t>
        <a:bodyPr/>
        <a:lstStyle/>
        <a:p>
          <a:endParaRPr lang="en-US"/>
        </a:p>
      </dgm:t>
    </dgm:pt>
    <dgm:pt modelId="{335C9E8D-3CF6-402B-BEAE-D27D953B5E13}" type="pres">
      <dgm:prSet presAssocID="{ECC8AC7C-5FB5-4E79-8244-151607E64B5D}" presName="childNode" presStyleLbl="revTx" presStyleIdx="1" presStyleCnt="3">
        <dgm:presLayoutVars>
          <dgm:bulletEnabled val="1"/>
        </dgm:presLayoutVars>
      </dgm:prSet>
      <dgm:spPr/>
      <dgm:t>
        <a:bodyPr/>
        <a:lstStyle/>
        <a:p>
          <a:endParaRPr lang="en-US"/>
        </a:p>
      </dgm:t>
    </dgm:pt>
    <dgm:pt modelId="{17446AF7-C850-4B36-A492-2E35CA4EA1D6}" type="pres">
      <dgm:prSet presAssocID="{8A1B0A75-53C8-4369-A769-EC3FDB95E2DF}" presName="Name25" presStyleLbl="parChTrans1D1" presStyleIdx="2" presStyleCnt="3"/>
      <dgm:spPr/>
      <dgm:t>
        <a:bodyPr/>
        <a:lstStyle/>
        <a:p>
          <a:endParaRPr lang="en-US"/>
        </a:p>
      </dgm:t>
    </dgm:pt>
    <dgm:pt modelId="{EE8796B8-2544-40BA-B1D7-518E6560DCCD}" type="pres">
      <dgm:prSet presAssocID="{0B482EED-E625-4789-AC24-D6E4CC4A8233}" presName="node" presStyleCnt="0"/>
      <dgm:spPr/>
    </dgm:pt>
    <dgm:pt modelId="{990F7897-6150-4B83-9BF4-DA59742E3BC0}" type="pres">
      <dgm:prSet presAssocID="{0B482EED-E625-4789-AC24-D6E4CC4A8233}" presName="parentNode" presStyleLbl="node1" presStyleIdx="3" presStyleCnt="4">
        <dgm:presLayoutVars>
          <dgm:chMax val="1"/>
          <dgm:bulletEnabled val="1"/>
        </dgm:presLayoutVars>
      </dgm:prSet>
      <dgm:spPr/>
      <dgm:t>
        <a:bodyPr/>
        <a:lstStyle/>
        <a:p>
          <a:endParaRPr lang="en-US"/>
        </a:p>
      </dgm:t>
    </dgm:pt>
    <dgm:pt modelId="{CAEDE0ED-1A74-452C-A3B0-8C35EF503E0F}" type="pres">
      <dgm:prSet presAssocID="{0B482EED-E625-4789-AC24-D6E4CC4A8233}" presName="childNode" presStyleLbl="revTx" presStyleIdx="2" presStyleCnt="3">
        <dgm:presLayoutVars>
          <dgm:bulletEnabled val="1"/>
        </dgm:presLayoutVars>
      </dgm:prSet>
      <dgm:spPr/>
      <dgm:t>
        <a:bodyPr/>
        <a:lstStyle/>
        <a:p>
          <a:endParaRPr lang="en-US"/>
        </a:p>
      </dgm:t>
    </dgm:pt>
  </dgm:ptLst>
  <dgm:cxnLst>
    <dgm:cxn modelId="{92CCADF1-D5EC-413F-A71A-06E647EAE610}" srcId="{ECC8AC7C-5FB5-4E79-8244-151607E64B5D}" destId="{1F1C1A2F-DBC2-4105-BB42-BF307335EC76}" srcOrd="2" destOrd="0" parTransId="{F97734EC-7665-4C2F-87F3-14066AC5B434}" sibTransId="{E8C051ED-405E-4E69-A5D6-74A9F038B6D0}"/>
    <dgm:cxn modelId="{D219398B-9D02-4E36-9429-3D002EF1F36B}" type="presOf" srcId="{7FDE12A4-07BC-4CF9-9290-5FFD8D173EA3}" destId="{CAEDE0ED-1A74-452C-A3B0-8C35EF503E0F}" srcOrd="0" destOrd="2" presId="urn:microsoft.com/office/officeart/2005/8/layout/radial2"/>
    <dgm:cxn modelId="{4EA5834F-2606-4051-B219-1F254C32750F}" type="presOf" srcId="{A4CFFA05-E03F-481D-8919-E533029C1EAE}" destId="{E7756961-686F-44B0-B012-0384E453E105}" srcOrd="0" destOrd="0" presId="urn:microsoft.com/office/officeart/2005/8/layout/radial2"/>
    <dgm:cxn modelId="{F132A1C3-3A02-4DB6-A0B6-A3F8FEA95D09}" type="presOf" srcId="{02FF0398-9938-4057-BBD2-E13B609E9AAC}" destId="{CAEDE0ED-1A74-452C-A3B0-8C35EF503E0F}" srcOrd="0" destOrd="0" presId="urn:microsoft.com/office/officeart/2005/8/layout/radial2"/>
    <dgm:cxn modelId="{BA37C8CB-8E59-445A-9012-1A21978FEB20}" type="presOf" srcId="{1118598B-DB1D-4B1A-B3AB-BCDA6653A328}" destId="{0D92FE67-B287-493E-BB3D-F035B9A87EBB}" srcOrd="0" destOrd="0" presId="urn:microsoft.com/office/officeart/2005/8/layout/radial2"/>
    <dgm:cxn modelId="{508D67B8-2AA8-4FCD-B9B0-E402E78332B8}" type="presOf" srcId="{FAEA96B2-35A7-42BD-B7DD-D6C2E2CBB77D}" destId="{335C9E8D-3CF6-402B-BEAE-D27D953B5E13}" srcOrd="0" destOrd="1" presId="urn:microsoft.com/office/officeart/2005/8/layout/radial2"/>
    <dgm:cxn modelId="{664558C6-A3B5-4950-A725-AA8F2EC827E6}" srcId="{3616B2E9-7F5E-49E3-A083-DBE350A6A52E}" destId="{04830802-2ED7-4024-8F90-5A1F1C8BD449}" srcOrd="1" destOrd="0" parTransId="{9E79A7D2-1EBF-4678-8920-CE8EBA7C9160}" sibTransId="{00C4E410-2B2C-4251-A540-D35A4B857E63}"/>
    <dgm:cxn modelId="{923D38B7-08E5-48DC-BB96-F75022BC4AA8}" type="presOf" srcId="{C1464377-511E-4235-A120-8C5DD5060F1A}" destId="{CAEDE0ED-1A74-452C-A3B0-8C35EF503E0F}" srcOrd="0" destOrd="1" presId="urn:microsoft.com/office/officeart/2005/8/layout/radial2"/>
    <dgm:cxn modelId="{DBEDB41E-55E7-4E32-BCEE-AB24DF4D6F82}" srcId="{0B482EED-E625-4789-AC24-D6E4CC4A8233}" destId="{7FDE12A4-07BC-4CF9-9290-5FFD8D173EA3}" srcOrd="2" destOrd="0" parTransId="{1AB0C963-80AE-4551-BF7F-77CC9AB3E901}" sibTransId="{EDD3C858-3DD0-4300-B23A-1A599B2E4355}"/>
    <dgm:cxn modelId="{49D7D458-9DA7-4B02-9F14-E3053F91B8DC}" srcId="{A4CFFA05-E03F-481D-8919-E533029C1EAE}" destId="{ECC8AC7C-5FB5-4E79-8244-151607E64B5D}" srcOrd="1" destOrd="0" parTransId="{6673DFF1-73E7-4A21-9394-BBD9F81CCCF9}" sibTransId="{90D2B764-CF62-4EB1-BC79-48E519E4D07D}"/>
    <dgm:cxn modelId="{08CF0A49-E89D-422D-96D6-738BF47EE90C}" type="presOf" srcId="{04830802-2ED7-4024-8F90-5A1F1C8BD449}" destId="{E2FE7DB5-669D-43E3-973E-2BBC7FACE1FA}" srcOrd="0" destOrd="1" presId="urn:microsoft.com/office/officeart/2005/8/layout/radial2"/>
    <dgm:cxn modelId="{1EE2F5D1-CEC8-429C-80F7-04190E3C052B}" type="presOf" srcId="{0B482EED-E625-4789-AC24-D6E4CC4A8233}" destId="{990F7897-6150-4B83-9BF4-DA59742E3BC0}" srcOrd="0" destOrd="0" presId="urn:microsoft.com/office/officeart/2005/8/layout/radial2"/>
    <dgm:cxn modelId="{97085F14-4EE9-4A46-83D2-F08A9B57E0C8}" srcId="{ECC8AC7C-5FB5-4E79-8244-151607E64B5D}" destId="{C513CF18-B60F-43A4-B063-F0609AAFBC83}" srcOrd="0" destOrd="0" parTransId="{7A7AA662-A7EB-4FD5-87AB-89E1777134BA}" sibTransId="{03857EF2-27BC-4988-A9F2-210C7575FAC0}"/>
    <dgm:cxn modelId="{44CE02DC-E62A-433C-A37C-A16AEF8D81B8}" srcId="{3616B2E9-7F5E-49E3-A083-DBE350A6A52E}" destId="{A6051765-D0EE-4F85-A03E-D311289B8161}" srcOrd="0" destOrd="0" parTransId="{885FB955-3EBD-48A0-A401-FDBE9DC8FB51}" sibTransId="{E9FB698D-CAA8-48F4-9F0D-974954C19B63}"/>
    <dgm:cxn modelId="{1D6B8FC4-746D-4110-9A34-55D4508E4FF8}" srcId="{0B482EED-E625-4789-AC24-D6E4CC4A8233}" destId="{02FF0398-9938-4057-BBD2-E13B609E9AAC}" srcOrd="0" destOrd="0" parTransId="{C7B4D675-2229-4B9E-B0BC-A9309F8F3CCB}" sibTransId="{C1165D1E-494A-4D17-8202-57477326E66C}"/>
    <dgm:cxn modelId="{A223DF7A-705E-4E6F-81EA-1F3B91CC148F}" type="presOf" srcId="{6673DFF1-73E7-4A21-9394-BBD9F81CCCF9}" destId="{6E2785E8-F25A-4322-BD8E-5D7B63098771}" srcOrd="0" destOrd="0" presId="urn:microsoft.com/office/officeart/2005/8/layout/radial2"/>
    <dgm:cxn modelId="{48813CD6-5DA3-4545-8790-577352C6A891}" srcId="{A4CFFA05-E03F-481D-8919-E533029C1EAE}" destId="{0B482EED-E625-4789-AC24-D6E4CC4A8233}" srcOrd="2" destOrd="0" parTransId="{8A1B0A75-53C8-4369-A769-EC3FDB95E2DF}" sibTransId="{D74C9500-4763-4EEF-8BB1-7FEE483BA1ED}"/>
    <dgm:cxn modelId="{7AE87AE9-ADE2-4131-AE90-E40567ADEA61}" srcId="{A4CFFA05-E03F-481D-8919-E533029C1EAE}" destId="{3616B2E9-7F5E-49E3-A083-DBE350A6A52E}" srcOrd="0" destOrd="0" parTransId="{1118598B-DB1D-4B1A-B3AB-BCDA6653A328}" sibTransId="{1CAF0777-4CCA-4E7B-8B99-332FA041DF96}"/>
    <dgm:cxn modelId="{D6DB07EF-5692-493C-97A1-87ACB14656AF}" type="presOf" srcId="{1F1C1A2F-DBC2-4105-BB42-BF307335EC76}" destId="{335C9E8D-3CF6-402B-BEAE-D27D953B5E13}" srcOrd="0" destOrd="2" presId="urn:microsoft.com/office/officeart/2005/8/layout/radial2"/>
    <dgm:cxn modelId="{763F8479-30D1-4F0E-BFBC-265B0071F75D}" srcId="{0B482EED-E625-4789-AC24-D6E4CC4A8233}" destId="{C1464377-511E-4235-A120-8C5DD5060F1A}" srcOrd="1" destOrd="0" parTransId="{1C5F2C35-BBF2-4828-AA53-BDBF10B98268}" sibTransId="{993743D7-1907-4428-98BE-EB6FDEF6603B}"/>
    <dgm:cxn modelId="{12B307E5-7D99-4F1A-BD69-C1DA187CBD84}" srcId="{ECC8AC7C-5FB5-4E79-8244-151607E64B5D}" destId="{FAEA96B2-35A7-42BD-B7DD-D6C2E2CBB77D}" srcOrd="1" destOrd="0" parTransId="{1AB7A5E9-05C2-4108-A59B-91ABDC68983C}" sibTransId="{83A57F34-B621-431D-A701-82D469A3560B}"/>
    <dgm:cxn modelId="{61C0A5F8-22D1-437E-9272-B31BF41E2A1F}" srcId="{3616B2E9-7F5E-49E3-A083-DBE350A6A52E}" destId="{308E4658-68C4-4861-826E-25D59E6A70EA}" srcOrd="2" destOrd="0" parTransId="{0923A73C-DADD-4FD6-9DAE-AAA8815A7449}" sibTransId="{B46E43A7-3767-4F2D-A85C-2E7E96986837}"/>
    <dgm:cxn modelId="{6539723B-A4E8-46EC-8099-500AC0ABBD21}" type="presOf" srcId="{308E4658-68C4-4861-826E-25D59E6A70EA}" destId="{E2FE7DB5-669D-43E3-973E-2BBC7FACE1FA}" srcOrd="0" destOrd="2" presId="urn:microsoft.com/office/officeart/2005/8/layout/radial2"/>
    <dgm:cxn modelId="{D0767A04-D16D-462E-9A17-EEEBBCBB3ED9}" type="presOf" srcId="{A6051765-D0EE-4F85-A03E-D311289B8161}" destId="{E2FE7DB5-669D-43E3-973E-2BBC7FACE1FA}" srcOrd="0" destOrd="0" presId="urn:microsoft.com/office/officeart/2005/8/layout/radial2"/>
    <dgm:cxn modelId="{E2DD1364-86D2-4922-A383-85A39EDA743F}" type="presOf" srcId="{3616B2E9-7F5E-49E3-A083-DBE350A6A52E}" destId="{4C953CA4-AD99-4D35-AA80-D608F103696C}" srcOrd="0" destOrd="0" presId="urn:microsoft.com/office/officeart/2005/8/layout/radial2"/>
    <dgm:cxn modelId="{35254675-0F0D-44A3-AA6E-A22F83686ED9}" type="presOf" srcId="{ECC8AC7C-5FB5-4E79-8244-151607E64B5D}" destId="{832FEB62-EE6B-449F-B8BA-0A4DCF781954}" srcOrd="0" destOrd="0" presId="urn:microsoft.com/office/officeart/2005/8/layout/radial2"/>
    <dgm:cxn modelId="{169AD0F8-6FEB-4499-BF14-9640CA0C63F5}" type="presOf" srcId="{C513CF18-B60F-43A4-B063-F0609AAFBC83}" destId="{335C9E8D-3CF6-402B-BEAE-D27D953B5E13}" srcOrd="0" destOrd="0" presId="urn:microsoft.com/office/officeart/2005/8/layout/radial2"/>
    <dgm:cxn modelId="{EA1B91CB-8892-4324-8EED-6AE700804CE5}" type="presOf" srcId="{8A1B0A75-53C8-4369-A769-EC3FDB95E2DF}" destId="{17446AF7-C850-4B36-A492-2E35CA4EA1D6}" srcOrd="0" destOrd="0" presId="urn:microsoft.com/office/officeart/2005/8/layout/radial2"/>
    <dgm:cxn modelId="{C23CDEBD-8902-42D2-9589-0AED1282940B}" type="presParOf" srcId="{E7756961-686F-44B0-B012-0384E453E105}" destId="{A444F2CC-62C1-4BB6-9F05-2852060FCCE5}" srcOrd="0" destOrd="0" presId="urn:microsoft.com/office/officeart/2005/8/layout/radial2"/>
    <dgm:cxn modelId="{13DA649D-F9D8-4F51-9BA8-EDB923EC89C4}" type="presParOf" srcId="{A444F2CC-62C1-4BB6-9F05-2852060FCCE5}" destId="{BC90CA6D-6307-44BE-8725-51247C04F59F}" srcOrd="0" destOrd="0" presId="urn:microsoft.com/office/officeart/2005/8/layout/radial2"/>
    <dgm:cxn modelId="{40CD588E-2AFC-4E72-B3E5-A1B8F9C85DD0}" type="presParOf" srcId="{BC90CA6D-6307-44BE-8725-51247C04F59F}" destId="{94293E56-9C20-48EB-9363-F125A418A29A}" srcOrd="0" destOrd="0" presId="urn:microsoft.com/office/officeart/2005/8/layout/radial2"/>
    <dgm:cxn modelId="{9BF8593F-DD04-4E2A-875E-6D5DA48379A5}" type="presParOf" srcId="{BC90CA6D-6307-44BE-8725-51247C04F59F}" destId="{45212BE1-649E-459D-976B-661C2C8FFD2F}" srcOrd="1" destOrd="0" presId="urn:microsoft.com/office/officeart/2005/8/layout/radial2"/>
    <dgm:cxn modelId="{04432002-AC8F-434A-BABF-09917B99BBE1}" type="presParOf" srcId="{A444F2CC-62C1-4BB6-9F05-2852060FCCE5}" destId="{0D92FE67-B287-493E-BB3D-F035B9A87EBB}" srcOrd="1" destOrd="0" presId="urn:microsoft.com/office/officeart/2005/8/layout/radial2"/>
    <dgm:cxn modelId="{8ACCCA65-E6A7-4DED-A69A-3731717D28F9}" type="presParOf" srcId="{A444F2CC-62C1-4BB6-9F05-2852060FCCE5}" destId="{217EAAA2-0B23-46CF-95DF-F9A839EC1144}" srcOrd="2" destOrd="0" presId="urn:microsoft.com/office/officeart/2005/8/layout/radial2"/>
    <dgm:cxn modelId="{B3B69139-560D-466A-BE8F-90EB1A857EB6}" type="presParOf" srcId="{217EAAA2-0B23-46CF-95DF-F9A839EC1144}" destId="{4C953CA4-AD99-4D35-AA80-D608F103696C}" srcOrd="0" destOrd="0" presId="urn:microsoft.com/office/officeart/2005/8/layout/radial2"/>
    <dgm:cxn modelId="{9C4594D3-063D-47FB-9585-5289E848A840}" type="presParOf" srcId="{217EAAA2-0B23-46CF-95DF-F9A839EC1144}" destId="{E2FE7DB5-669D-43E3-973E-2BBC7FACE1FA}" srcOrd="1" destOrd="0" presId="urn:microsoft.com/office/officeart/2005/8/layout/radial2"/>
    <dgm:cxn modelId="{6D4DD19E-D34C-4DAF-8CB6-38B7E670A04D}" type="presParOf" srcId="{A444F2CC-62C1-4BB6-9F05-2852060FCCE5}" destId="{6E2785E8-F25A-4322-BD8E-5D7B63098771}" srcOrd="3" destOrd="0" presId="urn:microsoft.com/office/officeart/2005/8/layout/radial2"/>
    <dgm:cxn modelId="{277C7D23-517A-4F4F-911B-62B1D68B0040}" type="presParOf" srcId="{A444F2CC-62C1-4BB6-9F05-2852060FCCE5}" destId="{14CC54F5-116D-42BB-991F-8735A443837B}" srcOrd="4" destOrd="0" presId="urn:microsoft.com/office/officeart/2005/8/layout/radial2"/>
    <dgm:cxn modelId="{9C223797-C425-4A5A-BB91-67E4F67D8823}" type="presParOf" srcId="{14CC54F5-116D-42BB-991F-8735A443837B}" destId="{832FEB62-EE6B-449F-B8BA-0A4DCF781954}" srcOrd="0" destOrd="0" presId="urn:microsoft.com/office/officeart/2005/8/layout/radial2"/>
    <dgm:cxn modelId="{5100CB58-2A71-4FB1-9D0F-B43C0294208A}" type="presParOf" srcId="{14CC54F5-116D-42BB-991F-8735A443837B}" destId="{335C9E8D-3CF6-402B-BEAE-D27D953B5E13}" srcOrd="1" destOrd="0" presId="urn:microsoft.com/office/officeart/2005/8/layout/radial2"/>
    <dgm:cxn modelId="{1F086E02-A1C7-426B-9206-BFCD93414F03}" type="presParOf" srcId="{A444F2CC-62C1-4BB6-9F05-2852060FCCE5}" destId="{17446AF7-C850-4B36-A492-2E35CA4EA1D6}" srcOrd="5" destOrd="0" presId="urn:microsoft.com/office/officeart/2005/8/layout/radial2"/>
    <dgm:cxn modelId="{6919770D-1409-4BA7-9B8F-53CC568B2567}" type="presParOf" srcId="{A444F2CC-62C1-4BB6-9F05-2852060FCCE5}" destId="{EE8796B8-2544-40BA-B1D7-518E6560DCCD}" srcOrd="6" destOrd="0" presId="urn:microsoft.com/office/officeart/2005/8/layout/radial2"/>
    <dgm:cxn modelId="{12592AD4-A32D-4E6E-9A95-44CDD80B24D5}" type="presParOf" srcId="{EE8796B8-2544-40BA-B1D7-518E6560DCCD}" destId="{990F7897-6150-4B83-9BF4-DA59742E3BC0}" srcOrd="0" destOrd="0" presId="urn:microsoft.com/office/officeart/2005/8/layout/radial2"/>
    <dgm:cxn modelId="{FD8BD046-FD7C-4553-A8C7-50F7090FEBCD}" type="presParOf" srcId="{EE8796B8-2544-40BA-B1D7-518E6560DCCD}" destId="{CAEDE0ED-1A74-452C-A3B0-8C35EF503E0F}"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4D8746-AEE4-408B-B14F-0581A586832C}">
      <dsp:nvSpPr>
        <dsp:cNvPr id="0" name=""/>
        <dsp:cNvSpPr/>
      </dsp:nvSpPr>
      <dsp:spPr>
        <a:xfrm>
          <a:off x="2492990" y="0"/>
          <a:ext cx="1642526" cy="1642704"/>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A4678B-8C4F-483C-A5BD-3E6D1B418F7C}">
      <dsp:nvSpPr>
        <dsp:cNvPr id="0" name=""/>
        <dsp:cNvSpPr/>
      </dsp:nvSpPr>
      <dsp:spPr>
        <a:xfrm>
          <a:off x="2855634" y="594847"/>
          <a:ext cx="916623" cy="458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Gather Info</a:t>
          </a:r>
          <a:endParaRPr lang="en-US" sz="1200" kern="1200" dirty="0"/>
        </a:p>
      </dsp:txBody>
      <dsp:txXfrm>
        <a:off x="2855634" y="594847"/>
        <a:ext cx="916623" cy="458007"/>
      </dsp:txXfrm>
    </dsp:sp>
    <dsp:sp modelId="{70892046-C541-4EC9-890F-80B889CF7FE9}">
      <dsp:nvSpPr>
        <dsp:cNvPr id="0" name=""/>
        <dsp:cNvSpPr/>
      </dsp:nvSpPr>
      <dsp:spPr>
        <a:xfrm>
          <a:off x="2036682" y="944133"/>
          <a:ext cx="1642526" cy="1642704"/>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94CB4F-EB9B-4917-BA0A-97015B6AC760}">
      <dsp:nvSpPr>
        <dsp:cNvPr id="0" name=""/>
        <dsp:cNvSpPr/>
      </dsp:nvSpPr>
      <dsp:spPr>
        <a:xfrm>
          <a:off x="2397477" y="1540855"/>
          <a:ext cx="916623" cy="458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Reflect</a:t>
          </a:r>
          <a:endParaRPr lang="en-US" sz="1200" kern="1200" dirty="0"/>
        </a:p>
      </dsp:txBody>
      <dsp:txXfrm>
        <a:off x="2397477" y="1540855"/>
        <a:ext cx="916623" cy="458007"/>
      </dsp:txXfrm>
    </dsp:sp>
    <dsp:sp modelId="{85D15869-57AE-4EE2-831C-BBBAB0A65A45}">
      <dsp:nvSpPr>
        <dsp:cNvPr id="0" name=""/>
        <dsp:cNvSpPr/>
      </dsp:nvSpPr>
      <dsp:spPr>
        <a:xfrm>
          <a:off x="2492990" y="1891390"/>
          <a:ext cx="1642526" cy="1642704"/>
        </a:xfrm>
        <a:prstGeom prst="circularArrow">
          <a:avLst>
            <a:gd name="adj1" fmla="val 10980"/>
            <a:gd name="adj2" fmla="val 1142322"/>
            <a:gd name="adj3" fmla="val 4500000"/>
            <a:gd name="adj4" fmla="val 135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018908-AEC8-4004-8075-F9E719F7760E}">
      <dsp:nvSpPr>
        <dsp:cNvPr id="0" name=""/>
        <dsp:cNvSpPr/>
      </dsp:nvSpPr>
      <dsp:spPr>
        <a:xfrm>
          <a:off x="2855634" y="2486238"/>
          <a:ext cx="916623" cy="458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Discuss</a:t>
          </a:r>
          <a:endParaRPr lang="en-US" sz="1200" kern="1200" dirty="0"/>
        </a:p>
      </dsp:txBody>
      <dsp:txXfrm>
        <a:off x="2855634" y="2486238"/>
        <a:ext cx="916623" cy="458007"/>
      </dsp:txXfrm>
    </dsp:sp>
    <dsp:sp modelId="{7C48239A-F401-4AEE-B75E-92BCEF583425}">
      <dsp:nvSpPr>
        <dsp:cNvPr id="0" name=""/>
        <dsp:cNvSpPr/>
      </dsp:nvSpPr>
      <dsp:spPr>
        <a:xfrm>
          <a:off x="2036682" y="2837398"/>
          <a:ext cx="1642526" cy="1642704"/>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506471-B142-470A-B90D-D69293163668}">
      <dsp:nvSpPr>
        <dsp:cNvPr id="0" name=""/>
        <dsp:cNvSpPr/>
      </dsp:nvSpPr>
      <dsp:spPr>
        <a:xfrm>
          <a:off x="2397477" y="3432246"/>
          <a:ext cx="916623" cy="458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Read</a:t>
          </a:r>
          <a:endParaRPr lang="en-US" sz="1200" kern="1200" dirty="0"/>
        </a:p>
      </dsp:txBody>
      <dsp:txXfrm>
        <a:off x="2397477" y="3432246"/>
        <a:ext cx="916623" cy="458007"/>
      </dsp:txXfrm>
    </dsp:sp>
    <dsp:sp modelId="{8C2D58DB-F6E7-467A-B46E-23EF08EC4D12}">
      <dsp:nvSpPr>
        <dsp:cNvPr id="0" name=""/>
        <dsp:cNvSpPr/>
      </dsp:nvSpPr>
      <dsp:spPr>
        <a:xfrm>
          <a:off x="2492990" y="3782156"/>
          <a:ext cx="1642526" cy="1642704"/>
        </a:xfrm>
        <a:prstGeom prst="circularArrow">
          <a:avLst>
            <a:gd name="adj1" fmla="val 10980"/>
            <a:gd name="adj2" fmla="val 1142322"/>
            <a:gd name="adj3" fmla="val 4500000"/>
            <a:gd name="adj4" fmla="val 135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49CEBB-97B9-4B30-A344-F8394E492520}">
      <dsp:nvSpPr>
        <dsp:cNvPr id="0" name=""/>
        <dsp:cNvSpPr/>
      </dsp:nvSpPr>
      <dsp:spPr>
        <a:xfrm>
          <a:off x="2855634" y="4377004"/>
          <a:ext cx="916623" cy="458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Act</a:t>
          </a:r>
          <a:endParaRPr lang="en-US" sz="1200" kern="1200" dirty="0"/>
        </a:p>
      </dsp:txBody>
      <dsp:txXfrm>
        <a:off x="2855634" y="4377004"/>
        <a:ext cx="916623" cy="458007"/>
      </dsp:txXfrm>
    </dsp:sp>
    <dsp:sp modelId="{75D00382-8013-4793-9F3A-0E105664BE5A}">
      <dsp:nvSpPr>
        <dsp:cNvPr id="0" name=""/>
        <dsp:cNvSpPr/>
      </dsp:nvSpPr>
      <dsp:spPr>
        <a:xfrm>
          <a:off x="2153763" y="4836261"/>
          <a:ext cx="1411137" cy="1412138"/>
        </a:xfrm>
        <a:prstGeom prst="blockArc">
          <a:avLst>
            <a:gd name="adj1" fmla="val 0"/>
            <a:gd name="adj2" fmla="val 189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527E48-673E-488E-B11F-F93A6D055BC8}">
      <dsp:nvSpPr>
        <dsp:cNvPr id="0" name=""/>
        <dsp:cNvSpPr/>
      </dsp:nvSpPr>
      <dsp:spPr>
        <a:xfrm>
          <a:off x="2397477" y="5323011"/>
          <a:ext cx="916623" cy="458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Communicate</a:t>
          </a:r>
          <a:endParaRPr lang="en-US" sz="1200" kern="1200" dirty="0"/>
        </a:p>
      </dsp:txBody>
      <dsp:txXfrm>
        <a:off x="2397477" y="5323011"/>
        <a:ext cx="916623" cy="4580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6513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2"/>
            <a:ext cx="2971800" cy="465139"/>
          </a:xfrm>
          <a:prstGeom prst="rect">
            <a:avLst/>
          </a:prstGeom>
        </p:spPr>
        <p:txBody>
          <a:bodyPr vert="horz" lIns="91440" tIns="45720" rIns="91440" bIns="45720" rtlCol="0"/>
          <a:lstStyle>
            <a:lvl1pPr algn="r">
              <a:defRPr sz="1200"/>
            </a:lvl1pPr>
          </a:lstStyle>
          <a:p>
            <a:fld id="{53210F53-C105-4834-84B6-53E9B031E93A}" type="datetimeFigureOut">
              <a:rPr lang="en-US" smtClean="0"/>
              <a:t>4/23/2015</a:t>
            </a:fld>
            <a:endParaRPr lang="en-US"/>
          </a:p>
        </p:txBody>
      </p:sp>
      <p:sp>
        <p:nvSpPr>
          <p:cNvPr id="4" name="Footer Placeholder 3"/>
          <p:cNvSpPr>
            <a:spLocks noGrp="1"/>
          </p:cNvSpPr>
          <p:nvPr>
            <p:ph type="ftr" sz="quarter" idx="2"/>
          </p:nvPr>
        </p:nvSpPr>
        <p:spPr>
          <a:xfrm>
            <a:off x="0" y="8829675"/>
            <a:ext cx="2971800" cy="465139"/>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5139"/>
          </a:xfrm>
          <a:prstGeom prst="rect">
            <a:avLst/>
          </a:prstGeom>
        </p:spPr>
        <p:txBody>
          <a:bodyPr vert="horz" lIns="91440" tIns="45720" rIns="91440" bIns="45720" rtlCol="0" anchor="b"/>
          <a:lstStyle>
            <a:lvl1pPr algn="r">
              <a:defRPr sz="1200"/>
            </a:lvl1pPr>
          </a:lstStyle>
          <a:p>
            <a:fld id="{7068F0DB-1700-43C0-9587-B95D9A1B81E1}" type="slidenum">
              <a:rPr lang="en-US" smtClean="0"/>
              <a:t>‹#›</a:t>
            </a:fld>
            <a:endParaRPr lang="en-US"/>
          </a:p>
        </p:txBody>
      </p:sp>
    </p:spTree>
    <p:extLst>
      <p:ext uri="{BB962C8B-B14F-4D97-AF65-F5344CB8AC3E}">
        <p14:creationId xmlns:p14="http://schemas.microsoft.com/office/powerpoint/2010/main" val="2925393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86D23399-B968-45C5-9549-6D9704B9408E}" type="datetimeFigureOut">
              <a:rPr lang="en-US" smtClean="0"/>
              <a:t>4/23/2015</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1"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2011F651-FCCD-4162-BFAF-CCF51B76B7B6}" type="slidenum">
              <a:rPr lang="en-US" smtClean="0"/>
              <a:t>‹#›</a:t>
            </a:fld>
            <a:endParaRPr lang="en-US"/>
          </a:p>
        </p:txBody>
      </p:sp>
    </p:spTree>
    <p:extLst>
      <p:ext uri="{BB962C8B-B14F-4D97-AF65-F5344CB8AC3E}">
        <p14:creationId xmlns:p14="http://schemas.microsoft.com/office/powerpoint/2010/main" val="2900013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Announcement Script:</a:t>
            </a:r>
          </a:p>
          <a:p>
            <a:pPr>
              <a:spcBef>
                <a:spcPct val="0"/>
              </a:spcBef>
            </a:pPr>
            <a:endParaRPr lang="en-US" dirty="0" smtClean="0"/>
          </a:p>
          <a:p>
            <a:pPr>
              <a:spcBef>
                <a:spcPct val="0"/>
              </a:spcBef>
            </a:pPr>
            <a:r>
              <a:rPr lang="en-US" dirty="0" smtClean="0"/>
              <a:t>Welcome to this webinar session.  </a:t>
            </a:r>
          </a:p>
          <a:p>
            <a:pPr>
              <a:spcBef>
                <a:spcPct val="0"/>
              </a:spcBef>
            </a:pPr>
            <a:endParaRPr lang="en-US" dirty="0" smtClean="0"/>
          </a:p>
          <a:p>
            <a:pPr>
              <a:spcBef>
                <a:spcPct val="0"/>
              </a:spcBef>
            </a:pPr>
            <a:r>
              <a:rPr lang="en-US" dirty="0" smtClean="0"/>
              <a:t>If you are attending this webinar remotely (from your office or another location) please take advantage of the Questions Section to post your any questions that you may have during the session, and our presenter will address them at specific intervals during the training.  </a:t>
            </a:r>
          </a:p>
          <a:p>
            <a:pPr>
              <a:spcBef>
                <a:spcPct val="0"/>
              </a:spcBef>
            </a:pPr>
            <a:endParaRPr lang="en-US" dirty="0" smtClean="0"/>
          </a:p>
          <a:p>
            <a:pPr>
              <a:spcBef>
                <a:spcPct val="0"/>
              </a:spcBef>
            </a:pPr>
            <a:r>
              <a:rPr lang="en-US" dirty="0" smtClean="0"/>
              <a:t>As an added benefit, we are recording this webinar session and will be forwarding you a link to the recorded webinar session.</a:t>
            </a:r>
          </a:p>
          <a:p>
            <a:pPr>
              <a:spcBef>
                <a:spcPct val="0"/>
              </a:spcBef>
            </a:pPr>
            <a:endParaRPr lang="en-US" dirty="0" smtClean="0"/>
          </a:p>
          <a:p>
            <a:pPr>
              <a:spcBef>
                <a:spcPct val="0"/>
              </a:spcBef>
            </a:pPr>
            <a:r>
              <a:rPr lang="en-US" dirty="0" smtClean="0"/>
              <a:t>You may also notice that you can hear but not speak.  Please note that your presenter may have muted all virtual participants in an effort to improve the quality of the audio that is being recorded.</a:t>
            </a:r>
          </a:p>
          <a:p>
            <a:pPr>
              <a:spcBef>
                <a:spcPct val="0"/>
              </a:spcBef>
            </a:pPr>
            <a:endParaRPr lang="en-US" dirty="0" smtClean="0"/>
          </a:p>
          <a:p>
            <a:pPr>
              <a:spcBef>
                <a:spcPct val="0"/>
              </a:spcBef>
            </a:pPr>
            <a:r>
              <a:rPr lang="en-US" strike="sngStrike" baseline="0" dirty="0" smtClean="0"/>
              <a:t>Last but not least, for those of you attending the session virtually, you will be asked to complete a survey as soon as the webinar is complete.  Please take a few moments to provide us with that feedback. </a:t>
            </a:r>
          </a:p>
          <a:p>
            <a:pPr>
              <a:spcBef>
                <a:spcPct val="0"/>
              </a:spcBef>
            </a:pPr>
            <a:endParaRPr lang="en-US" dirty="0" smtClean="0"/>
          </a:p>
          <a:p>
            <a:pPr>
              <a:spcBef>
                <a:spcPct val="0"/>
              </a:spcBef>
            </a:pPr>
            <a:r>
              <a:rPr lang="en-US" dirty="0" smtClean="0"/>
              <a:t>Ok! Let’s get started!</a:t>
            </a:r>
          </a:p>
          <a:p>
            <a:pPr>
              <a:spcBef>
                <a:spcPct val="0"/>
              </a:spcBef>
            </a:pPr>
            <a:endParaRPr lang="en-US" dirty="0" smtClean="0"/>
          </a:p>
        </p:txBody>
      </p:sp>
      <p:sp>
        <p:nvSpPr>
          <p:cNvPr id="92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629231B-EAB5-48E7-B752-BFF1BEBFBA02}" type="slidenum">
              <a:rPr lang="en-US"/>
              <a:pPr fontAlgn="base">
                <a:spcBef>
                  <a:spcPct val="0"/>
                </a:spcBef>
                <a:spcAft>
                  <a:spcPct val="0"/>
                </a:spcAft>
              </a:pPr>
              <a:t>2</a:t>
            </a:fld>
            <a:endParaRPr lang="en-US"/>
          </a:p>
        </p:txBody>
      </p:sp>
    </p:spTree>
    <p:extLst>
      <p:ext uri="{BB962C8B-B14F-4D97-AF65-F5344CB8AC3E}">
        <p14:creationId xmlns:p14="http://schemas.microsoft.com/office/powerpoint/2010/main" val="1288497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28800" y="3505200"/>
            <a:ext cx="5486400" cy="1752599"/>
          </a:xfrm>
        </p:spPr>
        <p:txBody>
          <a:bodyPr anchor="t"/>
          <a:lstStyle>
            <a:lvl1pPr algn="ctr">
              <a:defRPr sz="3200" b="0">
                <a:solidFill>
                  <a:schemeClr val="tx1"/>
                </a:solidFill>
                <a:latin typeface="Palatino Linotype" pitchFamily="18" charset="0"/>
              </a:defRPr>
            </a:lvl1pPr>
          </a:lstStyle>
          <a:p>
            <a:r>
              <a:rPr lang="en-US" dirty="0" smtClean="0"/>
              <a:t>Click To Edit Master Title</a:t>
            </a:r>
            <a:endParaRPr lang="en-US" dirty="0"/>
          </a:p>
        </p:txBody>
      </p:sp>
      <p:sp>
        <p:nvSpPr>
          <p:cNvPr id="3" name="Subtitle 2"/>
          <p:cNvSpPr>
            <a:spLocks noGrp="1"/>
          </p:cNvSpPr>
          <p:nvPr>
            <p:ph type="subTitle" idx="1"/>
          </p:nvPr>
        </p:nvSpPr>
        <p:spPr>
          <a:xfrm>
            <a:off x="1828800" y="5257800"/>
            <a:ext cx="5486400" cy="838200"/>
          </a:xfrm>
        </p:spPr>
        <p:txBody>
          <a:bodyPr>
            <a:normAutofit/>
          </a:bodyPr>
          <a:lstStyle>
            <a:lvl1pPr marL="0" indent="0" algn="ctr">
              <a:buNone/>
              <a:defRPr sz="2000">
                <a:solidFill>
                  <a:schemeClr val="tx1">
                    <a:tint val="7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038260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28800" y="2514600"/>
            <a:ext cx="5486400" cy="1752600"/>
          </a:xfrm>
        </p:spPr>
        <p:txBody>
          <a:bodyPr anchor="ctr"/>
          <a:lstStyle>
            <a:lvl1pPr algn="ctr">
              <a:defRPr sz="3200" b="0" cap="none" baseline="0">
                <a:solidFill>
                  <a:schemeClr val="bg1"/>
                </a:solidFill>
                <a:latin typeface="Palatino Linotype" pitchFamily="18" charset="0"/>
              </a:defRPr>
            </a:lvl1pPr>
          </a:lstStyle>
          <a:p>
            <a:r>
              <a:rPr lang="en-US" dirty="0" smtClean="0"/>
              <a:t>Click To Edit Master Section Header</a:t>
            </a:r>
            <a:endParaRPr lang="en-US" dirty="0"/>
          </a:p>
        </p:txBody>
      </p:sp>
      <p:sp>
        <p:nvSpPr>
          <p:cNvPr id="3" name="Text Placeholder 2"/>
          <p:cNvSpPr>
            <a:spLocks noGrp="1"/>
          </p:cNvSpPr>
          <p:nvPr>
            <p:ph type="body" idx="1"/>
          </p:nvPr>
        </p:nvSpPr>
        <p:spPr>
          <a:xfrm>
            <a:off x="1828800" y="4343400"/>
            <a:ext cx="5486400" cy="838200"/>
          </a:xfrm>
        </p:spPr>
        <p:txBody>
          <a:bodyPr anchor="t"/>
          <a:lstStyle>
            <a:lvl1pPr marL="0" indent="0" algn="ctr">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445410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1257300"/>
            <a:ext cx="6858000" cy="812800"/>
          </a:xfrm>
        </p:spPr>
        <p:txBody>
          <a:bodyPr/>
          <a:lstStyle/>
          <a:p>
            <a:r>
              <a:rPr lang="en-US" dirty="0" smtClean="0"/>
              <a:t>CLICK TO EDIT TITLE</a:t>
            </a:r>
            <a:endParaRPr lang="en-US" dirty="0"/>
          </a:p>
        </p:txBody>
      </p:sp>
      <p:sp>
        <p:nvSpPr>
          <p:cNvPr id="3" name="Content Placeholder 2"/>
          <p:cNvSpPr>
            <a:spLocks noGrp="1"/>
          </p:cNvSpPr>
          <p:nvPr>
            <p:ph idx="1"/>
          </p:nvPr>
        </p:nvSpPr>
        <p:spPr>
          <a:xfrm>
            <a:off x="1143000" y="2286001"/>
            <a:ext cx="68580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3479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1257300"/>
            <a:ext cx="6858000" cy="812800"/>
          </a:xfrm>
        </p:spPr>
        <p:txBody>
          <a:bodyPr/>
          <a:lstStyle/>
          <a:p>
            <a:r>
              <a:rPr lang="en-US" dirty="0" smtClean="0"/>
              <a:t>CLICK TO EDIT TITLE</a:t>
            </a:r>
            <a:endParaRPr lang="en-US" dirty="0"/>
          </a:p>
        </p:txBody>
      </p:sp>
      <p:sp>
        <p:nvSpPr>
          <p:cNvPr id="3" name="Content Placeholder 2"/>
          <p:cNvSpPr>
            <a:spLocks noGrp="1"/>
          </p:cNvSpPr>
          <p:nvPr>
            <p:ph sz="half" idx="1"/>
          </p:nvPr>
        </p:nvSpPr>
        <p:spPr>
          <a:xfrm>
            <a:off x="1143000" y="2235201"/>
            <a:ext cx="3352800" cy="3594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235201"/>
            <a:ext cx="3352800" cy="3594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43162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4876800"/>
            <a:ext cx="6858000" cy="880533"/>
          </a:xfrm>
        </p:spPr>
        <p:txBody>
          <a:bodyPr/>
          <a:lstStyle/>
          <a:p>
            <a:r>
              <a:rPr lang="en-US" dirty="0" smtClean="0"/>
              <a:t>CLICK TO EDIT TITLE</a:t>
            </a:r>
            <a:endParaRPr lang="en-US" dirty="0"/>
          </a:p>
        </p:txBody>
      </p:sp>
      <p:sp>
        <p:nvSpPr>
          <p:cNvPr id="3" name="Content Placeholder 2"/>
          <p:cNvSpPr>
            <a:spLocks noGrp="1"/>
          </p:cNvSpPr>
          <p:nvPr>
            <p:ph sz="half" idx="1"/>
          </p:nvPr>
        </p:nvSpPr>
        <p:spPr>
          <a:xfrm>
            <a:off x="1143000" y="685800"/>
            <a:ext cx="3352800" cy="198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p:nvPr>
        </p:nvSpPr>
        <p:spPr>
          <a:xfrm>
            <a:off x="4572000" y="685800"/>
            <a:ext cx="3429000" cy="198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5" name="Content Placeholder 2"/>
          <p:cNvSpPr>
            <a:spLocks noGrp="1"/>
          </p:cNvSpPr>
          <p:nvPr>
            <p:ph sz="half" idx="10"/>
          </p:nvPr>
        </p:nvSpPr>
        <p:spPr>
          <a:xfrm>
            <a:off x="1143000" y="2810933"/>
            <a:ext cx="3352800" cy="198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6" name="Content Placeholder 2"/>
          <p:cNvSpPr>
            <a:spLocks noGrp="1"/>
          </p:cNvSpPr>
          <p:nvPr>
            <p:ph sz="half" idx="11"/>
          </p:nvPr>
        </p:nvSpPr>
        <p:spPr>
          <a:xfrm>
            <a:off x="4572000" y="2810933"/>
            <a:ext cx="3429000" cy="198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Tree>
    <p:extLst>
      <p:ext uri="{BB962C8B-B14F-4D97-AF65-F5344CB8AC3E}">
        <p14:creationId xmlns:p14="http://schemas.microsoft.com/office/powerpoint/2010/main" val="1143162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02283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1257300"/>
            <a:ext cx="2322513" cy="914400"/>
          </a:xfrm>
        </p:spPr>
        <p:txBody>
          <a:bodyPr anchor="b"/>
          <a:lstStyle>
            <a:lvl1pPr algn="l">
              <a:defRPr sz="2000" b="1">
                <a:latin typeface="Arial"/>
                <a:cs typeface="Arial"/>
              </a:defRPr>
            </a:lvl1pPr>
          </a:lstStyle>
          <a:p>
            <a:r>
              <a:rPr lang="en-US" dirty="0" smtClean="0"/>
              <a:t>CLICK TO EDIT TITLE </a:t>
            </a:r>
            <a:endParaRPr lang="en-US" dirty="0"/>
          </a:p>
        </p:txBody>
      </p:sp>
      <p:sp>
        <p:nvSpPr>
          <p:cNvPr id="3" name="Content Placeholder 2"/>
          <p:cNvSpPr>
            <a:spLocks noGrp="1"/>
          </p:cNvSpPr>
          <p:nvPr>
            <p:ph idx="1"/>
          </p:nvPr>
        </p:nvSpPr>
        <p:spPr>
          <a:xfrm>
            <a:off x="3575050" y="1257301"/>
            <a:ext cx="4425950" cy="4610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273301"/>
            <a:ext cx="2347913" cy="3594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26768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4800600"/>
            <a:ext cx="6858000" cy="566738"/>
          </a:xfrm>
        </p:spPr>
        <p:txBody>
          <a:bodyPr anchor="b"/>
          <a:lstStyle>
            <a:lvl1pPr algn="l">
              <a:defRPr sz="2000" b="1"/>
            </a:lvl1pPr>
          </a:lstStyle>
          <a:p>
            <a:r>
              <a:rPr lang="en-US" dirty="0" smtClean="0"/>
              <a:t>Click to edit title</a:t>
            </a:r>
            <a:endParaRPr lang="en-US" dirty="0"/>
          </a:p>
        </p:txBody>
      </p:sp>
      <p:sp>
        <p:nvSpPr>
          <p:cNvPr id="3" name="Picture Placeholder 2"/>
          <p:cNvSpPr>
            <a:spLocks noGrp="1"/>
          </p:cNvSpPr>
          <p:nvPr>
            <p:ph type="pic" idx="1"/>
          </p:nvPr>
        </p:nvSpPr>
        <p:spPr>
          <a:xfrm>
            <a:off x="1143000" y="1269999"/>
            <a:ext cx="6858000" cy="3457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hasCustomPrompt="1"/>
          </p:nvPr>
        </p:nvSpPr>
        <p:spPr>
          <a:xfrm>
            <a:off x="1143000" y="5422900"/>
            <a:ext cx="6858000" cy="4572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text</a:t>
            </a:r>
          </a:p>
        </p:txBody>
      </p:sp>
    </p:spTree>
    <p:extLst>
      <p:ext uri="{BB962C8B-B14F-4D97-AF65-F5344CB8AC3E}">
        <p14:creationId xmlns:p14="http://schemas.microsoft.com/office/powerpoint/2010/main" val="615427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4800600"/>
            <a:ext cx="6858000" cy="566738"/>
          </a:xfrm>
        </p:spPr>
        <p:txBody>
          <a:bodyPr anchor="b"/>
          <a:lstStyle>
            <a:lvl1pPr algn="l">
              <a:defRPr sz="2000" b="1"/>
            </a:lvl1pPr>
          </a:lstStyle>
          <a:p>
            <a:r>
              <a:rPr lang="en-US" dirty="0" smtClean="0"/>
              <a:t>Click to edit title</a:t>
            </a:r>
            <a:endParaRPr lang="en-US" dirty="0"/>
          </a:p>
        </p:txBody>
      </p:sp>
      <p:sp>
        <p:nvSpPr>
          <p:cNvPr id="4" name="Text Placeholder 3"/>
          <p:cNvSpPr>
            <a:spLocks noGrp="1"/>
          </p:cNvSpPr>
          <p:nvPr>
            <p:ph type="body" sz="half" idx="2" hasCustomPrompt="1"/>
          </p:nvPr>
        </p:nvSpPr>
        <p:spPr>
          <a:xfrm>
            <a:off x="1143000" y="5422900"/>
            <a:ext cx="6858000" cy="4572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text</a:t>
            </a:r>
          </a:p>
        </p:txBody>
      </p:sp>
      <p:sp>
        <p:nvSpPr>
          <p:cNvPr id="6" name="Content Placeholder 5"/>
          <p:cNvSpPr>
            <a:spLocks noGrp="1"/>
          </p:cNvSpPr>
          <p:nvPr>
            <p:ph sz="quarter" idx="10"/>
          </p:nvPr>
        </p:nvSpPr>
        <p:spPr>
          <a:xfrm>
            <a:off x="1143000" y="685800"/>
            <a:ext cx="68580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15427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1257300"/>
            <a:ext cx="7315200" cy="8128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286000"/>
            <a:ext cx="7315200" cy="36576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baseline="0">
                <a:solidFill>
                  <a:schemeClr val="tx1">
                    <a:tint val="75000"/>
                  </a:schemeClr>
                </a:solidFill>
                <a:latin typeface="Arial"/>
              </a:defRPr>
            </a:lvl1pPr>
          </a:lstStyle>
          <a:p>
            <a:fld id="{CD4D1F9C-B994-4E6A-8480-29BF925814BA}" type="slidenum">
              <a:rPr lang="en-US" smtClean="0"/>
              <a:t>‹#›</a:t>
            </a:fld>
            <a:endParaRPr lang="en-US"/>
          </a:p>
        </p:txBody>
      </p:sp>
      <p:sp>
        <p:nvSpPr>
          <p:cNvPr id="5" name="Footer Placeholder 4"/>
          <p:cNvSpPr>
            <a:spLocks noGrp="1"/>
          </p:cNvSpPr>
          <p:nvPr>
            <p:ph type="ftr" sz="quarter" idx="3"/>
          </p:nvPr>
        </p:nvSpPr>
        <p:spPr>
          <a:xfrm>
            <a:off x="914400" y="6356350"/>
            <a:ext cx="5105400" cy="365125"/>
          </a:xfrm>
          <a:prstGeom prst="rect">
            <a:avLst/>
          </a:prstGeom>
        </p:spPr>
        <p:txBody>
          <a:bodyPr vert="horz" lIns="91440" tIns="45720" rIns="91440" bIns="45720" rtlCol="0" anchor="ctr"/>
          <a:lstStyle>
            <a:lvl1pPr algn="l">
              <a:defRPr sz="1000" cap="all" baseline="0">
                <a:solidFill>
                  <a:schemeClr val="tx1">
                    <a:tint val="75000"/>
                  </a:schemeClr>
                </a:solidFill>
                <a:latin typeface="Arial"/>
              </a:defRPr>
            </a:lvl1pPr>
          </a:lstStyle>
          <a:p>
            <a:endParaRPr lang="en-US"/>
          </a:p>
        </p:txBody>
      </p:sp>
    </p:spTree>
    <p:extLst>
      <p:ext uri="{BB962C8B-B14F-4D97-AF65-F5344CB8AC3E}">
        <p14:creationId xmlns:p14="http://schemas.microsoft.com/office/powerpoint/2010/main" val="41634816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457200" rtl="0" eaLnBrk="1" latinLnBrk="0" hangingPunct="1">
        <a:spcBef>
          <a:spcPct val="0"/>
        </a:spcBef>
        <a:buNone/>
        <a:defRPr sz="3200" b="1" i="0" kern="1200">
          <a:solidFill>
            <a:srgbClr val="99201C"/>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rgbClr val="3B3D3C"/>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626464"/>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626464"/>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626464"/>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626464"/>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ctl.centre.edu/assets/midtermeval.sample1.pdf"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ce1.connectedu.net/etw/ets/et.asp?nxappid=1N2&amp;nxmid=start&amp;i=78" TargetMode="External"/><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3.xml"/><Relationship Id="rId4" Type="http://schemas.openxmlformats.org/officeDocument/2006/relationships/image" Target="../media/image47.png"/></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3.xml"/><Relationship Id="rId5" Type="http://schemas.openxmlformats.org/officeDocument/2006/relationships/image" Target="../media/image59.png"/><Relationship Id="rId4" Type="http://schemas.openxmlformats.org/officeDocument/2006/relationships/image" Target="../media/image58.png"/></Relationships>
</file>

<file path=ppt/slides/_rels/slide5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8.png"/><Relationship Id="rId1" Type="http://schemas.openxmlformats.org/officeDocument/2006/relationships/slideLayout" Target="../slideLayouts/slideLayout3.xml"/><Relationship Id="rId4" Type="http://schemas.openxmlformats.org/officeDocument/2006/relationships/image" Target="../media/image69.png"/></Relationships>
</file>

<file path=ppt/slides/_rels/slide64.x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3.xml"/><Relationship Id="rId5" Type="http://schemas.openxmlformats.org/officeDocument/2006/relationships/image" Target="../media/image75.png"/><Relationship Id="rId4" Type="http://schemas.openxmlformats.org/officeDocument/2006/relationships/image" Target="../media/image74.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hyperlink" Target="http://www.valenciacollege.edu/via" TargetMode="Externa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78.emf"/><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590800"/>
            <a:ext cx="7848600" cy="2666999"/>
          </a:xfrm>
        </p:spPr>
        <p:txBody>
          <a:bodyPr/>
          <a:lstStyle/>
          <a:p>
            <a:r>
              <a:rPr lang="en-US" sz="2400" dirty="0" smtClean="0"/>
              <a:t>Select Slides…</a:t>
            </a:r>
            <a:br>
              <a:rPr lang="en-US" sz="2400" dirty="0" smtClean="0"/>
            </a:br>
            <a:r>
              <a:rPr lang="en-US" sz="2400" dirty="0" smtClean="0"/>
              <a:t>2015Training</a:t>
            </a:r>
            <a:r>
              <a:rPr lang="en-US" sz="2400" dirty="0" smtClean="0"/>
              <a:t/>
            </a:r>
            <a:br>
              <a:rPr lang="en-US" sz="2400" dirty="0" smtClean="0"/>
            </a:br>
            <a:r>
              <a:rPr lang="en-US" sz="2400" dirty="0" smtClean="0"/>
              <a:t>Strengthening </a:t>
            </a:r>
            <a:r>
              <a:rPr lang="en-US" sz="2400" dirty="0"/>
              <a:t>Teaching and Learning through the Results of Your Student </a:t>
            </a:r>
            <a:r>
              <a:rPr lang="en-US" sz="2400" dirty="0" smtClean="0"/>
              <a:t>Feedback on Instruction (SFI)</a:t>
            </a:r>
            <a:r>
              <a:rPr lang="en-US" sz="2400" dirty="0"/>
              <a:t/>
            </a:r>
            <a:br>
              <a:rPr lang="en-US" sz="2400" dirty="0"/>
            </a:br>
            <a:r>
              <a:rPr lang="en-US" sz="2400" dirty="0"/>
              <a:t/>
            </a:r>
            <a:br>
              <a:rPr lang="en-US" sz="2400" dirty="0"/>
            </a:br>
            <a:endParaRPr lang="en-US" sz="2400" dirty="0">
              <a:latin typeface="Arial" pitchFamily="34" charset="0"/>
              <a:cs typeface="Arial" pitchFamily="34" charset="0"/>
            </a:endParaRPr>
          </a:p>
        </p:txBody>
      </p:sp>
      <p:sp>
        <p:nvSpPr>
          <p:cNvPr id="3" name="Subtitle 2"/>
          <p:cNvSpPr>
            <a:spLocks noGrp="1"/>
          </p:cNvSpPr>
          <p:nvPr>
            <p:ph type="subTitle" idx="1"/>
          </p:nvPr>
        </p:nvSpPr>
        <p:spPr>
          <a:xfrm>
            <a:off x="685800" y="5334000"/>
            <a:ext cx="7848600" cy="1524000"/>
          </a:xfrm>
        </p:spPr>
        <p:txBody>
          <a:bodyPr>
            <a:normAutofit/>
          </a:bodyPr>
          <a:lstStyle/>
          <a:p>
            <a:r>
              <a:rPr lang="en-US" sz="1600" dirty="0"/>
              <a:t>F</a:t>
            </a:r>
            <a:r>
              <a:rPr lang="en-US" sz="1600" dirty="0" smtClean="0"/>
              <a:t>or Faculty</a:t>
            </a:r>
          </a:p>
          <a:p>
            <a:r>
              <a:rPr lang="en-US" sz="1600" dirty="0" smtClean="0"/>
              <a:t>Valencia Institutional Assessment (VIA) office</a:t>
            </a:r>
          </a:p>
          <a:p>
            <a:r>
              <a:rPr lang="en-US" sz="1600" dirty="0" smtClean="0"/>
              <a:t>Laura Blasi, Ph.D., Director, Institutional Assessment </a:t>
            </a:r>
            <a:r>
              <a:rPr lang="en-US" sz="1600" dirty="0" smtClean="0"/>
              <a:t>4/2015</a:t>
            </a:r>
            <a:endParaRPr lang="en-US" sz="16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
            <a:ext cx="6858000" cy="812800"/>
          </a:xfrm>
        </p:spPr>
        <p:txBody>
          <a:bodyPr/>
          <a:lstStyle/>
          <a:p>
            <a:r>
              <a:rPr lang="en-US" dirty="0"/>
              <a:t>C</a:t>
            </a:r>
            <a:r>
              <a:rPr lang="en-US" dirty="0" smtClean="0"/>
              <a:t>hanges</a:t>
            </a:r>
            <a:endParaRPr lang="en-US" dirty="0"/>
          </a:p>
        </p:txBody>
      </p:sp>
      <p:sp>
        <p:nvSpPr>
          <p:cNvPr id="3" name="Content Placeholder 2"/>
          <p:cNvSpPr>
            <a:spLocks noGrp="1"/>
          </p:cNvSpPr>
          <p:nvPr>
            <p:ph idx="1"/>
          </p:nvPr>
        </p:nvSpPr>
        <p:spPr>
          <a:xfrm>
            <a:off x="381000" y="838200"/>
            <a:ext cx="8686800" cy="5791200"/>
          </a:xfrm>
        </p:spPr>
        <p:txBody>
          <a:bodyPr>
            <a:normAutofit/>
          </a:bodyPr>
          <a:lstStyle/>
          <a:p>
            <a:r>
              <a:rPr lang="en-US" dirty="0">
                <a:solidFill>
                  <a:srgbClr val="000000"/>
                </a:solidFill>
                <a:latin typeface="Segoe UI"/>
                <a:ea typeface="Calibri"/>
                <a:cs typeface="Times New Roman"/>
              </a:rPr>
              <a:t>The name of the survey </a:t>
            </a:r>
            <a:r>
              <a:rPr lang="en-US" dirty="0">
                <a:solidFill>
                  <a:srgbClr val="000000"/>
                </a:solidFill>
                <a:latin typeface="Segoe UI"/>
                <a:ea typeface="Calibri"/>
                <a:cs typeface="Times New Roman"/>
              </a:rPr>
              <a:t>w</a:t>
            </a:r>
            <a:r>
              <a:rPr lang="en-US" dirty="0" smtClean="0">
                <a:solidFill>
                  <a:srgbClr val="000000"/>
                </a:solidFill>
                <a:latin typeface="Segoe UI"/>
                <a:ea typeface="Calibri"/>
                <a:cs typeface="Times New Roman"/>
              </a:rPr>
              <a:t>as </a:t>
            </a:r>
            <a:r>
              <a:rPr lang="en-US" dirty="0">
                <a:solidFill>
                  <a:srgbClr val="000000"/>
                </a:solidFill>
                <a:latin typeface="Segoe UI"/>
                <a:ea typeface="Calibri"/>
                <a:cs typeface="Times New Roman"/>
              </a:rPr>
              <a:t>changed from SAI to the </a:t>
            </a:r>
            <a:r>
              <a:rPr lang="en-US" b="1" dirty="0">
                <a:solidFill>
                  <a:srgbClr val="000000"/>
                </a:solidFill>
                <a:latin typeface="Segoe UI"/>
                <a:ea typeface="Calibri"/>
                <a:cs typeface="Times New Roman"/>
              </a:rPr>
              <a:t>Student Feedback on Instruction (SFI</a:t>
            </a:r>
            <a:r>
              <a:rPr lang="en-US" b="1" dirty="0" smtClean="0">
                <a:solidFill>
                  <a:srgbClr val="000000"/>
                </a:solidFill>
                <a:latin typeface="Segoe UI"/>
                <a:ea typeface="Calibri"/>
                <a:cs typeface="Times New Roman"/>
              </a:rPr>
              <a:t>).</a:t>
            </a:r>
          </a:p>
          <a:p>
            <a:pPr marL="0" indent="0">
              <a:buNone/>
            </a:pPr>
            <a:endParaRPr lang="en-US" dirty="0" smtClean="0">
              <a:solidFill>
                <a:srgbClr val="000000"/>
              </a:solidFill>
              <a:latin typeface="Segoe UI"/>
              <a:ea typeface="Calibri"/>
              <a:cs typeface="Times New Roman"/>
            </a:endParaRPr>
          </a:p>
          <a:p>
            <a:r>
              <a:rPr lang="en-US" dirty="0" smtClean="0">
                <a:solidFill>
                  <a:srgbClr val="000000"/>
                </a:solidFill>
                <a:latin typeface="Segoe UI"/>
                <a:ea typeface="Calibri"/>
                <a:cs typeface="Times New Roman"/>
              </a:rPr>
              <a:t>More recently a few questions were dropped </a:t>
            </a:r>
            <a:r>
              <a:rPr lang="en-US" dirty="0">
                <a:solidFill>
                  <a:srgbClr val="000000"/>
                </a:solidFill>
                <a:latin typeface="Segoe UI"/>
                <a:ea typeface="Calibri"/>
                <a:cs typeface="Times New Roman"/>
              </a:rPr>
              <a:t>or modified </a:t>
            </a:r>
            <a:r>
              <a:rPr lang="en-US" dirty="0" smtClean="0">
                <a:solidFill>
                  <a:srgbClr val="000000"/>
                </a:solidFill>
                <a:latin typeface="Segoe UI"/>
                <a:ea typeface="Calibri"/>
                <a:cs typeface="Times New Roman"/>
              </a:rPr>
              <a:t>and the </a:t>
            </a:r>
            <a:r>
              <a:rPr lang="en-US" dirty="0">
                <a:solidFill>
                  <a:srgbClr val="000000"/>
                </a:solidFill>
                <a:latin typeface="Segoe UI"/>
                <a:ea typeface="Calibri"/>
                <a:cs typeface="Times New Roman"/>
              </a:rPr>
              <a:t>calendar </a:t>
            </a:r>
            <a:r>
              <a:rPr lang="en-US" dirty="0" smtClean="0">
                <a:solidFill>
                  <a:srgbClr val="000000"/>
                </a:solidFill>
                <a:latin typeface="Segoe UI"/>
                <a:ea typeface="Calibri"/>
                <a:cs typeface="Times New Roman"/>
              </a:rPr>
              <a:t>changed.</a:t>
            </a:r>
            <a:endParaRPr lang="en-US" dirty="0"/>
          </a:p>
        </p:txBody>
      </p:sp>
      <p:pic>
        <p:nvPicPr>
          <p:cNvPr id="4" name="Picture 3"/>
          <p:cNvPicPr>
            <a:picLocks noChangeAspect="1"/>
          </p:cNvPicPr>
          <p:nvPr/>
        </p:nvPicPr>
        <p:blipFill>
          <a:blip r:embed="rId2"/>
          <a:stretch>
            <a:fillRect/>
          </a:stretch>
        </p:blipFill>
        <p:spPr>
          <a:xfrm>
            <a:off x="557212" y="4975303"/>
            <a:ext cx="8334375" cy="1654097"/>
          </a:xfrm>
          <a:prstGeom prst="rect">
            <a:avLst/>
          </a:prstGeom>
        </p:spPr>
      </p:pic>
      <p:pic>
        <p:nvPicPr>
          <p:cNvPr id="5" name="Picture 4"/>
          <p:cNvPicPr>
            <a:picLocks noChangeAspect="1"/>
          </p:cNvPicPr>
          <p:nvPr/>
        </p:nvPicPr>
        <p:blipFill>
          <a:blip r:embed="rId3"/>
          <a:stretch>
            <a:fillRect/>
          </a:stretch>
        </p:blipFill>
        <p:spPr>
          <a:xfrm>
            <a:off x="-562930" y="852932"/>
            <a:ext cx="9658162" cy="5761736"/>
          </a:xfrm>
          <a:prstGeom prst="rect">
            <a:avLst/>
          </a:prstGeom>
        </p:spPr>
      </p:pic>
    </p:spTree>
    <p:extLst>
      <p:ext uri="{BB962C8B-B14F-4D97-AF65-F5344CB8AC3E}">
        <p14:creationId xmlns:p14="http://schemas.microsoft.com/office/powerpoint/2010/main" val="39899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0"/>
            <a:ext cx="8663882" cy="24050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286000"/>
            <a:ext cx="4633913" cy="321756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7316" y="938305"/>
            <a:ext cx="3576638" cy="55520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2256" y="4012407"/>
            <a:ext cx="7685191" cy="33718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76913" y="938305"/>
            <a:ext cx="3076575" cy="46148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4600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fade">
                                      <p:cBhvr>
                                        <p:cTn id="12" dur="500"/>
                                        <p:tgtEl>
                                          <p:spTgt spid="307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fade">
                                      <p:cBhvr>
                                        <p:cTn id="17" dur="500"/>
                                        <p:tgtEl>
                                          <p:spTgt spid="307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7"/>
                                        </p:tgtEl>
                                        <p:attrNameLst>
                                          <p:attrName>style.visibility</p:attrName>
                                        </p:attrNameLst>
                                      </p:cBhvr>
                                      <p:to>
                                        <p:strVal val="visible"/>
                                      </p:to>
                                    </p:set>
                                    <p:animEffect transition="in" filter="fade">
                                      <p:cBhvr>
                                        <p:cTn id="22" dur="500"/>
                                        <p:tgtEl>
                                          <p:spTgt spid="307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8"/>
                                        </p:tgtEl>
                                        <p:attrNameLst>
                                          <p:attrName>style.visibility</p:attrName>
                                        </p:attrNameLst>
                                      </p:cBhvr>
                                      <p:to>
                                        <p:strVal val="visible"/>
                                      </p:to>
                                    </p:set>
                                    <p:animEffect transition="in" filter="fade">
                                      <p:cBhvr>
                                        <p:cTn id="27"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467600" cy="812800"/>
          </a:xfrm>
        </p:spPr>
        <p:txBody>
          <a:bodyPr/>
          <a:lstStyle/>
          <a:p>
            <a:r>
              <a:rPr lang="en-US" dirty="0" smtClean="0"/>
              <a:t>Getting the Most Out of Your Results:</a:t>
            </a:r>
            <a:br>
              <a:rPr lang="en-US" dirty="0" smtClean="0"/>
            </a:br>
            <a:r>
              <a:rPr lang="en-US" sz="2400" dirty="0" smtClean="0">
                <a:solidFill>
                  <a:schemeClr val="tx1"/>
                </a:solidFill>
              </a:rPr>
              <a:t>Begin thinking about the kinds of questions </a:t>
            </a:r>
            <a:br>
              <a:rPr lang="en-US" sz="2400" dirty="0" smtClean="0">
                <a:solidFill>
                  <a:schemeClr val="tx1"/>
                </a:solidFill>
              </a:rPr>
            </a:br>
            <a:r>
              <a:rPr lang="en-US" sz="2400" dirty="0" smtClean="0">
                <a:solidFill>
                  <a:schemeClr val="tx1"/>
                </a:solidFill>
              </a:rPr>
              <a:t>you want to ask over time – find a focus</a:t>
            </a:r>
            <a:endParaRPr lang="en-US" sz="2400" dirty="0">
              <a:solidFill>
                <a:schemeClr val="tx1"/>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90799"/>
            <a:ext cx="9134201" cy="26574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458428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6858000" cy="812800"/>
          </a:xfrm>
        </p:spPr>
        <p:txBody>
          <a:bodyPr/>
          <a:lstStyle/>
          <a:p>
            <a:r>
              <a:rPr lang="en-US" dirty="0" smtClean="0"/>
              <a:t>Key Points: </a:t>
            </a:r>
            <a:br>
              <a:rPr lang="en-US" dirty="0" smtClean="0"/>
            </a:br>
            <a:r>
              <a:rPr lang="en-US" dirty="0" smtClean="0"/>
              <a:t>Reflection Feedback Loop</a:t>
            </a:r>
            <a:endParaRPr lang="en-US" dirty="0"/>
          </a:p>
        </p:txBody>
      </p:sp>
      <p:sp>
        <p:nvSpPr>
          <p:cNvPr id="3" name="Content Placeholder 2"/>
          <p:cNvSpPr>
            <a:spLocks noGrp="1"/>
          </p:cNvSpPr>
          <p:nvPr>
            <p:ph idx="1"/>
          </p:nvPr>
        </p:nvSpPr>
        <p:spPr>
          <a:xfrm>
            <a:off x="0" y="1676400"/>
            <a:ext cx="8686800" cy="3505200"/>
          </a:xfrm>
        </p:spPr>
        <p:txBody>
          <a:bodyPr>
            <a:noAutofit/>
          </a:bodyPr>
          <a:lstStyle/>
          <a:p>
            <a:endParaRPr lang="en-US" sz="2800" dirty="0" smtClean="0"/>
          </a:p>
          <a:p>
            <a:r>
              <a:rPr lang="en-US" sz="2800" dirty="0" smtClean="0"/>
              <a:t>Strengthen Teaching </a:t>
            </a:r>
          </a:p>
          <a:p>
            <a:pPr marL="0" indent="0">
              <a:buNone/>
            </a:pPr>
            <a:r>
              <a:rPr lang="en-US" sz="2800" dirty="0" smtClean="0"/>
              <a:t>    &amp; Learning Using Multiple Sources</a:t>
            </a:r>
          </a:p>
          <a:p>
            <a:endParaRPr lang="en-US" sz="2800" dirty="0" smtClean="0"/>
          </a:p>
          <a:p>
            <a:r>
              <a:rPr lang="en-US" sz="2800" dirty="0" smtClean="0"/>
              <a:t>Consider Midterm Evaluations</a:t>
            </a:r>
          </a:p>
          <a:p>
            <a:r>
              <a:rPr lang="en-US" sz="2800" dirty="0" smtClean="0"/>
              <a:t>Build on the SFI Process with Reports</a:t>
            </a:r>
          </a:p>
          <a:p>
            <a:r>
              <a:rPr lang="en-US" sz="2800" dirty="0" smtClean="0"/>
              <a:t>Make a Plan</a:t>
            </a:r>
            <a:endParaRPr lang="en-US" sz="2800" dirty="0"/>
          </a:p>
        </p:txBody>
      </p:sp>
      <p:graphicFrame>
        <p:nvGraphicFramePr>
          <p:cNvPr id="4" name="Diagram 3"/>
          <p:cNvGraphicFramePr/>
          <p:nvPr>
            <p:extLst>
              <p:ext uri="{D42A27DB-BD31-4B8C-83A1-F6EECF244321}">
                <p14:modId xmlns:p14="http://schemas.microsoft.com/office/powerpoint/2010/main" val="3822534582"/>
              </p:ext>
            </p:extLst>
          </p:nvPr>
        </p:nvGraphicFramePr>
        <p:xfrm>
          <a:off x="4343400" y="228600"/>
          <a:ext cx="61722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458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F64D8746-AEE4-408B-B14F-0581A586832C}"/>
                                            </p:graphicEl>
                                          </p:spTgt>
                                        </p:tgtEl>
                                        <p:attrNameLst>
                                          <p:attrName>style.visibility</p:attrName>
                                        </p:attrNameLst>
                                      </p:cBhvr>
                                      <p:to>
                                        <p:strVal val="visible"/>
                                      </p:to>
                                    </p:set>
                                    <p:animEffect transition="in" filter="fade">
                                      <p:cBhvr>
                                        <p:cTn id="7" dur="1000"/>
                                        <p:tgtEl>
                                          <p:spTgt spid="4">
                                            <p:graphicEl>
                                              <a:dgm id="{F64D8746-AEE4-408B-B14F-0581A586832C}"/>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F6A4678B-8C4F-483C-A5BD-3E6D1B418F7C}"/>
                                            </p:graphicEl>
                                          </p:spTgt>
                                        </p:tgtEl>
                                        <p:attrNameLst>
                                          <p:attrName>style.visibility</p:attrName>
                                        </p:attrNameLst>
                                      </p:cBhvr>
                                      <p:to>
                                        <p:strVal val="visible"/>
                                      </p:to>
                                    </p:set>
                                    <p:animEffect transition="in" filter="fade">
                                      <p:cBhvr>
                                        <p:cTn id="10" dur="1000"/>
                                        <p:tgtEl>
                                          <p:spTgt spid="4">
                                            <p:graphicEl>
                                              <a:dgm id="{F6A4678B-8C4F-483C-A5BD-3E6D1B418F7C}"/>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graphicEl>
                                              <a:dgm id="{70892046-C541-4EC9-890F-80B889CF7FE9}"/>
                                            </p:graphicEl>
                                          </p:spTgt>
                                        </p:tgtEl>
                                        <p:attrNameLst>
                                          <p:attrName>style.visibility</p:attrName>
                                        </p:attrNameLst>
                                      </p:cBhvr>
                                      <p:to>
                                        <p:strVal val="visible"/>
                                      </p:to>
                                    </p:set>
                                    <p:animEffect transition="in" filter="fade">
                                      <p:cBhvr>
                                        <p:cTn id="15" dur="1000"/>
                                        <p:tgtEl>
                                          <p:spTgt spid="4">
                                            <p:graphicEl>
                                              <a:dgm id="{70892046-C541-4EC9-890F-80B889CF7FE9}"/>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graphicEl>
                                              <a:dgm id="{2394CB4F-EB9B-4917-BA0A-97015B6AC760}"/>
                                            </p:graphicEl>
                                          </p:spTgt>
                                        </p:tgtEl>
                                        <p:attrNameLst>
                                          <p:attrName>style.visibility</p:attrName>
                                        </p:attrNameLst>
                                      </p:cBhvr>
                                      <p:to>
                                        <p:strVal val="visible"/>
                                      </p:to>
                                    </p:set>
                                    <p:animEffect transition="in" filter="fade">
                                      <p:cBhvr>
                                        <p:cTn id="18" dur="1000"/>
                                        <p:tgtEl>
                                          <p:spTgt spid="4">
                                            <p:graphicEl>
                                              <a:dgm id="{2394CB4F-EB9B-4917-BA0A-97015B6AC760}"/>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graphicEl>
                                              <a:dgm id="{85D15869-57AE-4EE2-831C-BBBAB0A65A45}"/>
                                            </p:graphicEl>
                                          </p:spTgt>
                                        </p:tgtEl>
                                        <p:attrNameLst>
                                          <p:attrName>style.visibility</p:attrName>
                                        </p:attrNameLst>
                                      </p:cBhvr>
                                      <p:to>
                                        <p:strVal val="visible"/>
                                      </p:to>
                                    </p:set>
                                    <p:animEffect transition="in" filter="fade">
                                      <p:cBhvr>
                                        <p:cTn id="23" dur="1000"/>
                                        <p:tgtEl>
                                          <p:spTgt spid="4">
                                            <p:graphicEl>
                                              <a:dgm id="{85D15869-57AE-4EE2-831C-BBBAB0A65A45}"/>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graphicEl>
                                              <a:dgm id="{30018908-AEC8-4004-8075-F9E719F7760E}"/>
                                            </p:graphicEl>
                                          </p:spTgt>
                                        </p:tgtEl>
                                        <p:attrNameLst>
                                          <p:attrName>style.visibility</p:attrName>
                                        </p:attrNameLst>
                                      </p:cBhvr>
                                      <p:to>
                                        <p:strVal val="visible"/>
                                      </p:to>
                                    </p:set>
                                    <p:animEffect transition="in" filter="fade">
                                      <p:cBhvr>
                                        <p:cTn id="26" dur="1000"/>
                                        <p:tgtEl>
                                          <p:spTgt spid="4">
                                            <p:graphicEl>
                                              <a:dgm id="{30018908-AEC8-4004-8075-F9E719F7760E}"/>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graphicEl>
                                              <a:dgm id="{7C48239A-F401-4AEE-B75E-92BCEF583425}"/>
                                            </p:graphicEl>
                                          </p:spTgt>
                                        </p:tgtEl>
                                        <p:attrNameLst>
                                          <p:attrName>style.visibility</p:attrName>
                                        </p:attrNameLst>
                                      </p:cBhvr>
                                      <p:to>
                                        <p:strVal val="visible"/>
                                      </p:to>
                                    </p:set>
                                    <p:animEffect transition="in" filter="fade">
                                      <p:cBhvr>
                                        <p:cTn id="31" dur="1000"/>
                                        <p:tgtEl>
                                          <p:spTgt spid="4">
                                            <p:graphicEl>
                                              <a:dgm id="{7C48239A-F401-4AEE-B75E-92BCEF583425}"/>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graphicEl>
                                              <a:dgm id="{92506471-B142-470A-B90D-D69293163668}"/>
                                            </p:graphicEl>
                                          </p:spTgt>
                                        </p:tgtEl>
                                        <p:attrNameLst>
                                          <p:attrName>style.visibility</p:attrName>
                                        </p:attrNameLst>
                                      </p:cBhvr>
                                      <p:to>
                                        <p:strVal val="visible"/>
                                      </p:to>
                                    </p:set>
                                    <p:animEffect transition="in" filter="fade">
                                      <p:cBhvr>
                                        <p:cTn id="34" dur="1000"/>
                                        <p:tgtEl>
                                          <p:spTgt spid="4">
                                            <p:graphicEl>
                                              <a:dgm id="{92506471-B142-470A-B90D-D69293163668}"/>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
                                            <p:graphicEl>
                                              <a:dgm id="{8C2D58DB-F6E7-467A-B46E-23EF08EC4D12}"/>
                                            </p:graphicEl>
                                          </p:spTgt>
                                        </p:tgtEl>
                                        <p:attrNameLst>
                                          <p:attrName>style.visibility</p:attrName>
                                        </p:attrNameLst>
                                      </p:cBhvr>
                                      <p:to>
                                        <p:strVal val="visible"/>
                                      </p:to>
                                    </p:set>
                                    <p:animEffect transition="in" filter="fade">
                                      <p:cBhvr>
                                        <p:cTn id="39" dur="1000"/>
                                        <p:tgtEl>
                                          <p:spTgt spid="4">
                                            <p:graphicEl>
                                              <a:dgm id="{8C2D58DB-F6E7-467A-B46E-23EF08EC4D12}"/>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
                                            <p:graphicEl>
                                              <a:dgm id="{7B49CEBB-97B9-4B30-A344-F8394E492520}"/>
                                            </p:graphicEl>
                                          </p:spTgt>
                                        </p:tgtEl>
                                        <p:attrNameLst>
                                          <p:attrName>style.visibility</p:attrName>
                                        </p:attrNameLst>
                                      </p:cBhvr>
                                      <p:to>
                                        <p:strVal val="visible"/>
                                      </p:to>
                                    </p:set>
                                    <p:animEffect transition="in" filter="fade">
                                      <p:cBhvr>
                                        <p:cTn id="42" dur="1000"/>
                                        <p:tgtEl>
                                          <p:spTgt spid="4">
                                            <p:graphicEl>
                                              <a:dgm id="{7B49CEBB-97B9-4B30-A344-F8394E492520}"/>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graphicEl>
                                              <a:dgm id="{75D00382-8013-4793-9F3A-0E105664BE5A}"/>
                                            </p:graphicEl>
                                          </p:spTgt>
                                        </p:tgtEl>
                                        <p:attrNameLst>
                                          <p:attrName>style.visibility</p:attrName>
                                        </p:attrNameLst>
                                      </p:cBhvr>
                                      <p:to>
                                        <p:strVal val="visible"/>
                                      </p:to>
                                    </p:set>
                                    <p:animEffect transition="in" filter="fade">
                                      <p:cBhvr>
                                        <p:cTn id="47" dur="1000"/>
                                        <p:tgtEl>
                                          <p:spTgt spid="4">
                                            <p:graphicEl>
                                              <a:dgm id="{75D00382-8013-4793-9F3A-0E105664BE5A}"/>
                                            </p:graphic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
                                            <p:graphicEl>
                                              <a:dgm id="{14527E48-673E-488E-B11F-F93A6D055BC8}"/>
                                            </p:graphicEl>
                                          </p:spTgt>
                                        </p:tgtEl>
                                        <p:attrNameLst>
                                          <p:attrName>style.visibility</p:attrName>
                                        </p:attrNameLst>
                                      </p:cBhvr>
                                      <p:to>
                                        <p:strVal val="visible"/>
                                      </p:to>
                                    </p:set>
                                    <p:animEffect transition="in" filter="fade">
                                      <p:cBhvr>
                                        <p:cTn id="50" dur="1000"/>
                                        <p:tgtEl>
                                          <p:spTgt spid="4">
                                            <p:graphicEl>
                                              <a:dgm id="{14527E48-673E-488E-B11F-F93A6D055BC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7300"/>
            <a:ext cx="8534400" cy="812800"/>
          </a:xfrm>
        </p:spPr>
        <p:txBody>
          <a:bodyPr/>
          <a:lstStyle/>
          <a:p>
            <a:r>
              <a:rPr lang="en-US" dirty="0" smtClean="0"/>
              <a:t>Midterm Evaluations as Part of a Process</a:t>
            </a:r>
            <a:endParaRPr lang="en-US" dirty="0"/>
          </a:p>
        </p:txBody>
      </p:sp>
      <p:sp>
        <p:nvSpPr>
          <p:cNvPr id="3" name="Content Placeholder 2"/>
          <p:cNvSpPr>
            <a:spLocks noGrp="1"/>
          </p:cNvSpPr>
          <p:nvPr>
            <p:ph idx="1"/>
          </p:nvPr>
        </p:nvSpPr>
        <p:spPr>
          <a:xfrm>
            <a:off x="228600" y="2362200"/>
            <a:ext cx="7620000" cy="3505200"/>
          </a:xfrm>
        </p:spPr>
        <p:txBody>
          <a:bodyPr/>
          <a:lstStyle/>
          <a:p>
            <a:r>
              <a:rPr lang="en-US" dirty="0" smtClean="0"/>
              <a:t>Formative vs. Summative Feedback</a:t>
            </a:r>
          </a:p>
          <a:p>
            <a:endParaRPr lang="en-US" dirty="0"/>
          </a:p>
          <a:p>
            <a:r>
              <a:rPr lang="en-US" dirty="0" smtClean="0"/>
              <a:t>Midterm vs. End of Term</a:t>
            </a:r>
          </a:p>
          <a:p>
            <a:r>
              <a:rPr lang="en-US" dirty="0" smtClean="0"/>
              <a:t>Tools to Use</a:t>
            </a:r>
          </a:p>
          <a:p>
            <a:r>
              <a:rPr lang="en-US" dirty="0" smtClean="0"/>
              <a:t>Examples</a:t>
            </a:r>
            <a:endParaRPr lang="en-US" dirty="0"/>
          </a:p>
        </p:txBody>
      </p:sp>
    </p:spTree>
    <p:extLst>
      <p:ext uri="{BB962C8B-B14F-4D97-AF65-F5344CB8AC3E}">
        <p14:creationId xmlns:p14="http://schemas.microsoft.com/office/powerpoint/2010/main" val="15894909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620000" cy="812800"/>
          </a:xfrm>
        </p:spPr>
        <p:txBody>
          <a:bodyPr/>
          <a:lstStyle/>
          <a:p>
            <a:r>
              <a:rPr lang="en-US" dirty="0" smtClean="0"/>
              <a:t>Improving Teaching and Learning</a:t>
            </a:r>
            <a:br>
              <a:rPr lang="en-US" dirty="0" smtClean="0"/>
            </a:br>
            <a:r>
              <a:rPr lang="en-US" dirty="0" smtClean="0"/>
              <a:t>Using Multiple Sources of Feedback</a:t>
            </a:r>
            <a:endParaRPr lang="en-US" dirty="0"/>
          </a:p>
        </p:txBody>
      </p:sp>
      <p:sp>
        <p:nvSpPr>
          <p:cNvPr id="3" name="Content Placeholder 2"/>
          <p:cNvSpPr>
            <a:spLocks noGrp="1"/>
          </p:cNvSpPr>
          <p:nvPr>
            <p:ph idx="1"/>
          </p:nvPr>
        </p:nvSpPr>
        <p:spPr>
          <a:xfrm>
            <a:off x="685800" y="2286000"/>
            <a:ext cx="7924800" cy="4114800"/>
          </a:xfrm>
        </p:spPr>
        <p:txBody>
          <a:bodyPr>
            <a:normAutofit fontScale="92500" lnSpcReduction="20000"/>
          </a:bodyPr>
          <a:lstStyle/>
          <a:p>
            <a:r>
              <a:rPr lang="en-US" dirty="0" smtClean="0"/>
              <a:t>Midterm + End of Term [SFI] </a:t>
            </a:r>
          </a:p>
          <a:p>
            <a:pPr marL="0" indent="0">
              <a:buNone/>
            </a:pPr>
            <a:r>
              <a:rPr lang="en-US" dirty="0"/>
              <a:t> </a:t>
            </a:r>
            <a:r>
              <a:rPr lang="en-US" dirty="0" smtClean="0"/>
              <a:t>  + other sources of data – presented in…</a:t>
            </a:r>
          </a:p>
          <a:p>
            <a:endParaRPr lang="en-US" dirty="0"/>
          </a:p>
          <a:p>
            <a:pPr lvl="1">
              <a:buFont typeface="Arial" pitchFamily="34" charset="0"/>
              <a:buChar char="•"/>
            </a:pPr>
            <a:r>
              <a:rPr lang="en-US" dirty="0" smtClean="0"/>
              <a:t>Portfolio</a:t>
            </a:r>
          </a:p>
          <a:p>
            <a:pPr lvl="1">
              <a:buFont typeface="Arial" pitchFamily="34" charset="0"/>
              <a:buChar char="•"/>
            </a:pPr>
            <a:r>
              <a:rPr lang="en-US" dirty="0" smtClean="0"/>
              <a:t>Conversations with Deans</a:t>
            </a:r>
          </a:p>
          <a:p>
            <a:pPr lvl="1">
              <a:buFont typeface="Arial" pitchFamily="34" charset="0"/>
              <a:buChar char="•"/>
            </a:pPr>
            <a:r>
              <a:rPr lang="en-US" dirty="0" smtClean="0"/>
              <a:t>Sharing with Colleagues (mentoring also…)</a:t>
            </a:r>
          </a:p>
          <a:p>
            <a:pPr lvl="1">
              <a:buFont typeface="Arial" pitchFamily="34" charset="0"/>
              <a:buChar char="•"/>
            </a:pPr>
            <a:r>
              <a:rPr lang="en-US" dirty="0" smtClean="0"/>
              <a:t>Discussions of decisions (related to redesign…)</a:t>
            </a:r>
          </a:p>
          <a:p>
            <a:pPr marL="0" indent="0">
              <a:buNone/>
            </a:pPr>
            <a:endParaRPr lang="en-US" dirty="0"/>
          </a:p>
          <a:p>
            <a:r>
              <a:rPr lang="en-US" sz="3000" dirty="0" smtClean="0"/>
              <a:t>What might other sources of data may help?</a:t>
            </a:r>
            <a:endParaRPr lang="en-US" sz="3000" dirty="0"/>
          </a:p>
        </p:txBody>
      </p:sp>
    </p:spTree>
    <p:extLst>
      <p:ext uri="{BB962C8B-B14F-4D97-AF65-F5344CB8AC3E}">
        <p14:creationId xmlns:p14="http://schemas.microsoft.com/office/powerpoint/2010/main" val="28828026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Can I Start this Term?</a:t>
            </a:r>
            <a:br>
              <a:rPr lang="en-US" dirty="0" smtClean="0"/>
            </a:br>
            <a:r>
              <a:rPr lang="en-US" dirty="0" smtClean="0"/>
              <a:t>Example of Design… Midterm</a:t>
            </a:r>
            <a:endParaRPr lang="en-US" dirty="0"/>
          </a:p>
        </p:txBody>
      </p:sp>
      <p:sp>
        <p:nvSpPr>
          <p:cNvPr id="3" name="Content Placeholder 2"/>
          <p:cNvSpPr>
            <a:spLocks noGrp="1"/>
          </p:cNvSpPr>
          <p:nvPr>
            <p:ph idx="1"/>
          </p:nvPr>
        </p:nvSpPr>
        <p:spPr>
          <a:xfrm>
            <a:off x="457200" y="2819400"/>
            <a:ext cx="8153400" cy="3505200"/>
          </a:xfrm>
        </p:spPr>
        <p:txBody>
          <a:bodyPr/>
          <a:lstStyle/>
          <a:p>
            <a:r>
              <a:rPr lang="en-US" b="1" dirty="0"/>
              <a:t>Centre </a:t>
            </a:r>
            <a:r>
              <a:rPr lang="en-US" b="1" dirty="0" smtClean="0"/>
              <a:t>College Example</a:t>
            </a:r>
          </a:p>
          <a:p>
            <a:pPr marL="0" indent="0">
              <a:buNone/>
            </a:pPr>
            <a:r>
              <a:rPr lang="en-US" sz="2400" b="1" dirty="0" smtClean="0">
                <a:hlinkClick r:id="rId2"/>
              </a:rPr>
              <a:t>http</a:t>
            </a:r>
            <a:r>
              <a:rPr lang="en-US" sz="2400" b="1" dirty="0">
                <a:hlinkClick r:id="rId2"/>
              </a:rPr>
              <a:t>://ctl.centre.edu/assets/midtermeval.sample1.pdf</a:t>
            </a:r>
            <a:endParaRPr lang="en-US" sz="2400" b="1" dirty="0"/>
          </a:p>
        </p:txBody>
      </p:sp>
    </p:spTree>
    <p:extLst>
      <p:ext uri="{BB962C8B-B14F-4D97-AF65-F5344CB8AC3E}">
        <p14:creationId xmlns:p14="http://schemas.microsoft.com/office/powerpoint/2010/main" val="37238620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Feedback</a:t>
            </a:r>
            <a:endParaRPr lang="en-US" dirty="0"/>
          </a:p>
        </p:txBody>
      </p:sp>
      <p:sp>
        <p:nvSpPr>
          <p:cNvPr id="3" name="Content Placeholder 2"/>
          <p:cNvSpPr>
            <a:spLocks noGrp="1"/>
          </p:cNvSpPr>
          <p:nvPr>
            <p:ph idx="1"/>
          </p:nvPr>
        </p:nvSpPr>
        <p:spPr>
          <a:xfrm>
            <a:off x="990600" y="2590800"/>
            <a:ext cx="8686800" cy="3657600"/>
          </a:xfrm>
        </p:spPr>
        <p:txBody>
          <a:bodyPr>
            <a:noAutofit/>
          </a:bodyPr>
          <a:lstStyle/>
          <a:p>
            <a:r>
              <a:rPr lang="en-US" sz="2400" dirty="0"/>
              <a:t>R</a:t>
            </a:r>
            <a:r>
              <a:rPr lang="en-US" sz="2400" dirty="0" smtClean="0"/>
              <a:t>ead </a:t>
            </a:r>
            <a:r>
              <a:rPr lang="en-US" sz="2400" dirty="0"/>
              <a:t>the students' comments </a:t>
            </a:r>
            <a:r>
              <a:rPr lang="en-US" sz="2400" dirty="0" smtClean="0"/>
              <a:t>carefully.</a:t>
            </a:r>
          </a:p>
          <a:p>
            <a:r>
              <a:rPr lang="en-US" sz="2400" dirty="0" smtClean="0"/>
              <a:t>Think about changes.</a:t>
            </a:r>
          </a:p>
          <a:p>
            <a:r>
              <a:rPr lang="en-US" sz="2400" dirty="0" smtClean="0"/>
              <a:t>Reflect with a faculty developer or colleague.</a:t>
            </a:r>
            <a:endParaRPr lang="en-US" sz="2400" dirty="0"/>
          </a:p>
          <a:p>
            <a:r>
              <a:rPr lang="en-US" sz="2400" dirty="0" smtClean="0"/>
              <a:t>Make </a:t>
            </a:r>
            <a:r>
              <a:rPr lang="en-US" sz="2400" dirty="0"/>
              <a:t>a brief list of comments </a:t>
            </a:r>
            <a:r>
              <a:rPr lang="en-US" sz="2400" dirty="0" smtClean="0"/>
              <a:t>to respond to in class. </a:t>
            </a:r>
          </a:p>
          <a:p>
            <a:endParaRPr lang="en-US" sz="2400" dirty="0"/>
          </a:p>
        </p:txBody>
      </p:sp>
    </p:spTree>
    <p:extLst>
      <p:ext uri="{BB962C8B-B14F-4D97-AF65-F5344CB8AC3E}">
        <p14:creationId xmlns:p14="http://schemas.microsoft.com/office/powerpoint/2010/main" val="20572508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6858000" cy="812800"/>
          </a:xfrm>
        </p:spPr>
        <p:txBody>
          <a:bodyPr/>
          <a:lstStyle/>
          <a:p>
            <a:r>
              <a:rPr lang="en-US" dirty="0" smtClean="0"/>
              <a:t>Use the Feedback </a:t>
            </a:r>
            <a:br>
              <a:rPr lang="en-US" dirty="0" smtClean="0"/>
            </a:br>
            <a:r>
              <a:rPr lang="en-US" dirty="0" smtClean="0"/>
              <a:t>as Part of Your Reflection Loop</a:t>
            </a:r>
            <a:endParaRPr lang="en-US" dirty="0"/>
          </a:p>
        </p:txBody>
      </p:sp>
      <p:sp>
        <p:nvSpPr>
          <p:cNvPr id="3" name="Content Placeholder 2"/>
          <p:cNvSpPr>
            <a:spLocks noGrp="1"/>
          </p:cNvSpPr>
          <p:nvPr>
            <p:ph idx="1"/>
          </p:nvPr>
        </p:nvSpPr>
        <p:spPr>
          <a:xfrm>
            <a:off x="1219200" y="1066800"/>
            <a:ext cx="7772400" cy="6705600"/>
          </a:xfrm>
        </p:spPr>
        <p:txBody>
          <a:bodyPr>
            <a:normAutofit fontScale="62500" lnSpcReduction="20000"/>
          </a:bodyPr>
          <a:lstStyle/>
          <a:p>
            <a:r>
              <a:rPr lang="en-US" sz="3800" dirty="0"/>
              <a:t>Discussing your response to a few of the students' responses </a:t>
            </a:r>
            <a:r>
              <a:rPr lang="en-US" sz="3800" dirty="0" smtClean="0"/>
              <a:t>shows you take </a:t>
            </a:r>
            <a:r>
              <a:rPr lang="en-US" sz="3800" dirty="0"/>
              <a:t>their comments seriously. </a:t>
            </a:r>
          </a:p>
          <a:p>
            <a:endParaRPr lang="en-US" sz="3800" dirty="0"/>
          </a:p>
          <a:p>
            <a:r>
              <a:rPr lang="en-US" sz="3800" dirty="0"/>
              <a:t>R</a:t>
            </a:r>
            <a:r>
              <a:rPr lang="en-US" sz="3800" dirty="0" smtClean="0"/>
              <a:t>espond </a:t>
            </a:r>
            <a:r>
              <a:rPr lang="en-US" sz="3800" dirty="0"/>
              <a:t>to student suggestions with an explanation of why you have decided NOT to make any adjustments. </a:t>
            </a:r>
          </a:p>
          <a:p>
            <a:endParaRPr lang="en-US" sz="3800" dirty="0"/>
          </a:p>
          <a:p>
            <a:r>
              <a:rPr lang="en-US" sz="3800" dirty="0"/>
              <a:t>At the end of the semester, revisit the midterm evaluations, along with the end-of-semester course evaluations, to remind yourself of the feedback students provided at each stage. Then, write a few notes to yourself about specific aspects of the feedback that you will want to remember the next time that you teach.</a:t>
            </a:r>
          </a:p>
          <a:p>
            <a:endParaRPr lang="en-US" sz="3800" dirty="0"/>
          </a:p>
          <a:p>
            <a:r>
              <a:rPr lang="en-US" sz="3800" dirty="0"/>
              <a:t>Document your changes and impact when possible</a:t>
            </a:r>
            <a:r>
              <a:rPr lang="en-US" sz="3800" dirty="0" smtClean="0"/>
              <a:t>…</a:t>
            </a:r>
          </a:p>
          <a:p>
            <a:endParaRPr lang="en-US" dirty="0"/>
          </a:p>
          <a:p>
            <a:pPr marL="0" indent="0" algn="r">
              <a:buNone/>
            </a:pPr>
            <a:r>
              <a:rPr lang="en-US" sz="2500" dirty="0"/>
              <a:t>Adapted from: http://</a:t>
            </a:r>
            <a:r>
              <a:rPr lang="en-US" sz="2500" dirty="0" smtClean="0"/>
              <a:t>teachingcenter.wustl.edu/midterm-evaluations</a:t>
            </a:r>
            <a:endParaRPr lang="en-US" sz="25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1676400" cy="499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1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6858000" cy="812800"/>
          </a:xfrm>
        </p:spPr>
        <p:txBody>
          <a:bodyPr/>
          <a:lstStyle/>
          <a:p>
            <a:r>
              <a:rPr lang="en-US" dirty="0" smtClean="0"/>
              <a:t>SFI – end of term</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008528"/>
            <a:ext cx="6629400" cy="5849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70648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418138"/>
            <a:ext cx="9144000" cy="14398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25400"/>
            <a:ext cx="1828800" cy="6883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133600" y="4808538"/>
            <a:ext cx="6553200" cy="1219200"/>
          </a:xfrm>
        </p:spPr>
        <p:txBody>
          <a:bodyPr/>
          <a:lstStyle/>
          <a:p>
            <a:pPr fontAlgn="auto">
              <a:spcAft>
                <a:spcPts val="0"/>
              </a:spcAft>
              <a:defRPr/>
            </a:pPr>
            <a:r>
              <a:rPr lang="en-US" dirty="0" smtClean="0">
                <a:solidFill>
                  <a:schemeClr val="bg1"/>
                </a:solidFill>
                <a:latin typeface="Aharoni" pitchFamily="2" charset="-79"/>
                <a:cs typeface="Aharoni" pitchFamily="2" charset="-79"/>
              </a:rPr>
              <a:t>Webinar: State of the State</a:t>
            </a:r>
            <a:endParaRPr lang="en-US" dirty="0">
              <a:solidFill>
                <a:schemeClr val="bg1"/>
              </a:solidFill>
              <a:latin typeface="Aharoni" pitchFamily="2" charset="-79"/>
              <a:cs typeface="Aharoni" pitchFamily="2" charset="-79"/>
            </a:endParaRPr>
          </a:p>
        </p:txBody>
      </p:sp>
      <p:pic>
        <p:nvPicPr>
          <p:cNvPr id="7172" name="Picture 2"/>
          <p:cNvPicPr>
            <a:picLocks noChangeAspect="1" noChangeArrowheads="1"/>
          </p:cNvPicPr>
          <p:nvPr/>
        </p:nvPicPr>
        <p:blipFill>
          <a:blip r:embed="rId3" cstate="print"/>
          <a:srcRect/>
          <a:stretch>
            <a:fillRect/>
          </a:stretch>
        </p:blipFill>
        <p:spPr bwMode="auto">
          <a:xfrm>
            <a:off x="2133600" y="25400"/>
            <a:ext cx="5562600" cy="5265738"/>
          </a:xfrm>
          <a:prstGeom prst="rect">
            <a:avLst/>
          </a:prstGeom>
          <a:noFill/>
          <a:ln w="9525">
            <a:noFill/>
            <a:miter lim="800000"/>
            <a:headEnd/>
            <a:tailEnd/>
          </a:ln>
        </p:spPr>
      </p:pic>
      <p:sp>
        <p:nvSpPr>
          <p:cNvPr id="7174" name="TextBox 6"/>
          <p:cNvSpPr txBox="1">
            <a:spLocks noChangeArrowheads="1"/>
          </p:cNvSpPr>
          <p:nvPr/>
        </p:nvSpPr>
        <p:spPr bwMode="auto">
          <a:xfrm>
            <a:off x="76200" y="381000"/>
            <a:ext cx="1676400" cy="6155531"/>
          </a:xfrm>
          <a:prstGeom prst="rect">
            <a:avLst/>
          </a:prstGeom>
          <a:noFill/>
          <a:ln w="9525">
            <a:noFill/>
            <a:miter lim="800000"/>
            <a:headEnd/>
            <a:tailEnd/>
          </a:ln>
        </p:spPr>
        <p:txBody>
          <a:bodyPr wrap="square">
            <a:spAutoFit/>
          </a:bodyPr>
          <a:lstStyle/>
          <a:p>
            <a:r>
              <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Virtual Participants may be muted</a:t>
            </a:r>
          </a:p>
          <a:p>
            <a:endPar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ndParaRPr>
          </a:p>
          <a:p>
            <a:r>
              <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Use Questions Box to Participate</a:t>
            </a:r>
          </a:p>
          <a:p>
            <a:endPar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ndParaRPr>
          </a:p>
          <a:p>
            <a:r>
              <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This session will be recorded</a:t>
            </a:r>
          </a:p>
          <a:p>
            <a:endPar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ndParaRPr>
          </a:p>
          <a:p>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ndParaRPr>
          </a:p>
          <a:p>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ndParaRPr>
          </a:p>
          <a:p>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ndParaRPr>
          </a:p>
          <a:p>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ndParaRPr>
          </a:p>
          <a:p>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ndParaRPr>
          </a:p>
          <a:p>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ndParaRPr>
          </a:p>
          <a:p>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ndParaRPr>
          </a:p>
          <a:p>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ndParaRPr>
          </a:p>
          <a:p>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ndParaRPr>
          </a:p>
          <a:p>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ndParaRPr>
          </a:p>
          <a:p>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Technical Help?</a:t>
            </a:r>
          </a:p>
          <a:p>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888-259-8414</a:t>
            </a:r>
          </a:p>
          <a:p>
            <a:endParaRPr lang="en-US" dirty="0">
              <a:latin typeface="Calibri" pitchFamily="34"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13220" y="342900"/>
            <a:ext cx="1965960" cy="2065924"/>
          </a:xfrm>
          <a:prstGeom prst="rect">
            <a:avLst/>
          </a:prstGeom>
        </p:spPr>
      </p:pic>
      <p:sp>
        <p:nvSpPr>
          <p:cNvPr id="7" name="phone3"/>
          <p:cNvSpPr>
            <a:spLocks noEditPoints="1" noChangeArrowheads="1"/>
          </p:cNvSpPr>
          <p:nvPr/>
        </p:nvSpPr>
        <p:spPr bwMode="auto">
          <a:xfrm>
            <a:off x="596900" y="6197977"/>
            <a:ext cx="457200" cy="45720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200 w 21600"/>
              <a:gd name="T17" fmla="*/ 23516 h 21600"/>
              <a:gd name="T18" fmla="*/ 21400 w 21600"/>
              <a:gd name="T19" fmla="*/ 40485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0692" y="21600"/>
                </a:moveTo>
                <a:lnTo>
                  <a:pt x="21600" y="21600"/>
                </a:lnTo>
                <a:lnTo>
                  <a:pt x="21600" y="10684"/>
                </a:lnTo>
                <a:lnTo>
                  <a:pt x="21600" y="0"/>
                </a:lnTo>
                <a:lnTo>
                  <a:pt x="10190" y="0"/>
                </a:lnTo>
                <a:lnTo>
                  <a:pt x="0" y="0"/>
                </a:lnTo>
                <a:lnTo>
                  <a:pt x="0" y="10916"/>
                </a:lnTo>
                <a:lnTo>
                  <a:pt x="0" y="21600"/>
                </a:lnTo>
                <a:lnTo>
                  <a:pt x="10692" y="21600"/>
                </a:lnTo>
                <a:close/>
              </a:path>
              <a:path w="21600" h="21600" extrusionOk="0">
                <a:moveTo>
                  <a:pt x="3552" y="13565"/>
                </a:moveTo>
                <a:lnTo>
                  <a:pt x="3552" y="14206"/>
                </a:lnTo>
                <a:lnTo>
                  <a:pt x="3409" y="14584"/>
                </a:lnTo>
                <a:lnTo>
                  <a:pt x="3050" y="15021"/>
                </a:lnTo>
                <a:lnTo>
                  <a:pt x="2619" y="15429"/>
                </a:lnTo>
                <a:lnTo>
                  <a:pt x="2296" y="15836"/>
                </a:lnTo>
                <a:lnTo>
                  <a:pt x="2045" y="16244"/>
                </a:lnTo>
                <a:lnTo>
                  <a:pt x="1902" y="16564"/>
                </a:lnTo>
                <a:lnTo>
                  <a:pt x="1794" y="17001"/>
                </a:lnTo>
                <a:lnTo>
                  <a:pt x="1830" y="17466"/>
                </a:lnTo>
                <a:lnTo>
                  <a:pt x="2009" y="17932"/>
                </a:lnTo>
                <a:lnTo>
                  <a:pt x="2260" y="18311"/>
                </a:lnTo>
                <a:lnTo>
                  <a:pt x="2548" y="18718"/>
                </a:lnTo>
                <a:lnTo>
                  <a:pt x="3050" y="19126"/>
                </a:lnTo>
                <a:lnTo>
                  <a:pt x="3552" y="19533"/>
                </a:lnTo>
                <a:lnTo>
                  <a:pt x="4342" y="19737"/>
                </a:lnTo>
                <a:lnTo>
                  <a:pt x="5095" y="19737"/>
                </a:lnTo>
                <a:lnTo>
                  <a:pt x="5849" y="19737"/>
                </a:lnTo>
                <a:lnTo>
                  <a:pt x="6351" y="19533"/>
                </a:lnTo>
                <a:lnTo>
                  <a:pt x="7140" y="19126"/>
                </a:lnTo>
                <a:lnTo>
                  <a:pt x="7535" y="18747"/>
                </a:lnTo>
                <a:lnTo>
                  <a:pt x="7894" y="18311"/>
                </a:lnTo>
                <a:lnTo>
                  <a:pt x="8145" y="17903"/>
                </a:lnTo>
                <a:lnTo>
                  <a:pt x="8324" y="17408"/>
                </a:lnTo>
                <a:lnTo>
                  <a:pt x="8324" y="16942"/>
                </a:lnTo>
                <a:lnTo>
                  <a:pt x="8252" y="16593"/>
                </a:lnTo>
                <a:lnTo>
                  <a:pt x="8145" y="16244"/>
                </a:lnTo>
                <a:lnTo>
                  <a:pt x="7894" y="15836"/>
                </a:lnTo>
                <a:lnTo>
                  <a:pt x="7571" y="15429"/>
                </a:lnTo>
                <a:lnTo>
                  <a:pt x="7140" y="15021"/>
                </a:lnTo>
                <a:lnTo>
                  <a:pt x="6853" y="14613"/>
                </a:lnTo>
                <a:lnTo>
                  <a:pt x="6602" y="14206"/>
                </a:lnTo>
                <a:lnTo>
                  <a:pt x="6602" y="13565"/>
                </a:lnTo>
                <a:lnTo>
                  <a:pt x="6602" y="8035"/>
                </a:lnTo>
                <a:lnTo>
                  <a:pt x="6602" y="7598"/>
                </a:lnTo>
                <a:lnTo>
                  <a:pt x="6853" y="6987"/>
                </a:lnTo>
                <a:lnTo>
                  <a:pt x="7212" y="6579"/>
                </a:lnTo>
                <a:lnTo>
                  <a:pt x="7643" y="6171"/>
                </a:lnTo>
                <a:lnTo>
                  <a:pt x="7894" y="5764"/>
                </a:lnTo>
                <a:lnTo>
                  <a:pt x="8037" y="5531"/>
                </a:lnTo>
                <a:lnTo>
                  <a:pt x="8252" y="5153"/>
                </a:lnTo>
                <a:lnTo>
                  <a:pt x="8360" y="4599"/>
                </a:lnTo>
                <a:lnTo>
                  <a:pt x="8288" y="4134"/>
                </a:lnTo>
                <a:lnTo>
                  <a:pt x="8145" y="3697"/>
                </a:lnTo>
                <a:lnTo>
                  <a:pt x="7894" y="3289"/>
                </a:lnTo>
                <a:lnTo>
                  <a:pt x="7499" y="2853"/>
                </a:lnTo>
                <a:lnTo>
                  <a:pt x="7033" y="2533"/>
                </a:lnTo>
                <a:lnTo>
                  <a:pt x="6387" y="2242"/>
                </a:lnTo>
                <a:lnTo>
                  <a:pt x="5849" y="2067"/>
                </a:lnTo>
                <a:lnTo>
                  <a:pt x="5095" y="1950"/>
                </a:lnTo>
                <a:lnTo>
                  <a:pt x="4234" y="2038"/>
                </a:lnTo>
                <a:lnTo>
                  <a:pt x="3552" y="2271"/>
                </a:lnTo>
                <a:lnTo>
                  <a:pt x="3050" y="2504"/>
                </a:lnTo>
                <a:lnTo>
                  <a:pt x="2548" y="2882"/>
                </a:lnTo>
                <a:lnTo>
                  <a:pt x="2225" y="3231"/>
                </a:lnTo>
                <a:lnTo>
                  <a:pt x="1973" y="3697"/>
                </a:lnTo>
                <a:lnTo>
                  <a:pt x="1794" y="4308"/>
                </a:lnTo>
                <a:lnTo>
                  <a:pt x="1794" y="4745"/>
                </a:lnTo>
                <a:lnTo>
                  <a:pt x="1866" y="5123"/>
                </a:lnTo>
                <a:lnTo>
                  <a:pt x="2045" y="5560"/>
                </a:lnTo>
                <a:lnTo>
                  <a:pt x="2296" y="5851"/>
                </a:lnTo>
                <a:lnTo>
                  <a:pt x="2548" y="6171"/>
                </a:lnTo>
                <a:lnTo>
                  <a:pt x="3014" y="6608"/>
                </a:lnTo>
                <a:lnTo>
                  <a:pt x="3301" y="6987"/>
                </a:lnTo>
                <a:lnTo>
                  <a:pt x="3552" y="7598"/>
                </a:lnTo>
                <a:lnTo>
                  <a:pt x="3552" y="8035"/>
                </a:lnTo>
                <a:lnTo>
                  <a:pt x="3552" y="13565"/>
                </a:lnTo>
                <a:close/>
              </a:path>
              <a:path w="21600" h="21600" extrusionOk="0">
                <a:moveTo>
                  <a:pt x="10154" y="1863"/>
                </a:moveTo>
                <a:lnTo>
                  <a:pt x="19088" y="1863"/>
                </a:lnTo>
                <a:lnTo>
                  <a:pt x="19088" y="8238"/>
                </a:lnTo>
                <a:lnTo>
                  <a:pt x="10154" y="8238"/>
                </a:lnTo>
                <a:lnTo>
                  <a:pt x="10154" y="1863"/>
                </a:lnTo>
                <a:moveTo>
                  <a:pt x="10441" y="10101"/>
                </a:moveTo>
                <a:lnTo>
                  <a:pt x="10441" y="9461"/>
                </a:lnTo>
                <a:lnTo>
                  <a:pt x="18837" y="9461"/>
                </a:lnTo>
                <a:lnTo>
                  <a:pt x="18837" y="10101"/>
                </a:lnTo>
                <a:lnTo>
                  <a:pt x="10441" y="10101"/>
                </a:lnTo>
                <a:moveTo>
                  <a:pt x="11374" y="11004"/>
                </a:moveTo>
                <a:lnTo>
                  <a:pt x="12630" y="11004"/>
                </a:lnTo>
                <a:lnTo>
                  <a:pt x="12630" y="12226"/>
                </a:lnTo>
                <a:lnTo>
                  <a:pt x="11374" y="12226"/>
                </a:lnTo>
                <a:lnTo>
                  <a:pt x="11374" y="11004"/>
                </a:lnTo>
                <a:moveTo>
                  <a:pt x="13993" y="11004"/>
                </a:moveTo>
                <a:lnTo>
                  <a:pt x="15249" y="11004"/>
                </a:lnTo>
                <a:lnTo>
                  <a:pt x="15249" y="12226"/>
                </a:lnTo>
                <a:lnTo>
                  <a:pt x="13993" y="12226"/>
                </a:lnTo>
                <a:lnTo>
                  <a:pt x="13993" y="11004"/>
                </a:lnTo>
                <a:moveTo>
                  <a:pt x="16649" y="11004"/>
                </a:moveTo>
                <a:lnTo>
                  <a:pt x="17904" y="11004"/>
                </a:lnTo>
                <a:lnTo>
                  <a:pt x="17904" y="12226"/>
                </a:lnTo>
                <a:lnTo>
                  <a:pt x="16649" y="12226"/>
                </a:lnTo>
                <a:lnTo>
                  <a:pt x="16649" y="11004"/>
                </a:lnTo>
                <a:moveTo>
                  <a:pt x="11374" y="12954"/>
                </a:moveTo>
                <a:lnTo>
                  <a:pt x="12630" y="12954"/>
                </a:lnTo>
                <a:lnTo>
                  <a:pt x="12630" y="14177"/>
                </a:lnTo>
                <a:lnTo>
                  <a:pt x="11374" y="14177"/>
                </a:lnTo>
                <a:lnTo>
                  <a:pt x="11374" y="12954"/>
                </a:lnTo>
                <a:moveTo>
                  <a:pt x="13993" y="12954"/>
                </a:moveTo>
                <a:lnTo>
                  <a:pt x="15249" y="12954"/>
                </a:lnTo>
                <a:lnTo>
                  <a:pt x="15249" y="14177"/>
                </a:lnTo>
                <a:lnTo>
                  <a:pt x="13993" y="14177"/>
                </a:lnTo>
                <a:lnTo>
                  <a:pt x="13993" y="12954"/>
                </a:lnTo>
                <a:moveTo>
                  <a:pt x="16649" y="12954"/>
                </a:moveTo>
                <a:lnTo>
                  <a:pt x="17904" y="12954"/>
                </a:lnTo>
                <a:lnTo>
                  <a:pt x="17904" y="14177"/>
                </a:lnTo>
                <a:lnTo>
                  <a:pt x="16649" y="14177"/>
                </a:lnTo>
                <a:lnTo>
                  <a:pt x="16649" y="12954"/>
                </a:lnTo>
                <a:moveTo>
                  <a:pt x="11374" y="14905"/>
                </a:moveTo>
                <a:lnTo>
                  <a:pt x="12630" y="14905"/>
                </a:lnTo>
                <a:lnTo>
                  <a:pt x="12630" y="16127"/>
                </a:lnTo>
                <a:lnTo>
                  <a:pt x="11374" y="16127"/>
                </a:lnTo>
                <a:lnTo>
                  <a:pt x="11374" y="14905"/>
                </a:lnTo>
                <a:moveTo>
                  <a:pt x="13993" y="14905"/>
                </a:moveTo>
                <a:lnTo>
                  <a:pt x="15249" y="14905"/>
                </a:lnTo>
                <a:lnTo>
                  <a:pt x="15249" y="16127"/>
                </a:lnTo>
                <a:lnTo>
                  <a:pt x="13993" y="16127"/>
                </a:lnTo>
                <a:lnTo>
                  <a:pt x="13993" y="14905"/>
                </a:lnTo>
                <a:moveTo>
                  <a:pt x="16649" y="14905"/>
                </a:moveTo>
                <a:lnTo>
                  <a:pt x="17904" y="14905"/>
                </a:lnTo>
                <a:lnTo>
                  <a:pt x="17904" y="16127"/>
                </a:lnTo>
                <a:lnTo>
                  <a:pt x="16649" y="16127"/>
                </a:lnTo>
                <a:lnTo>
                  <a:pt x="16649" y="14905"/>
                </a:lnTo>
                <a:moveTo>
                  <a:pt x="11374" y="16855"/>
                </a:moveTo>
                <a:lnTo>
                  <a:pt x="12630" y="16855"/>
                </a:lnTo>
                <a:lnTo>
                  <a:pt x="12630" y="18078"/>
                </a:lnTo>
                <a:lnTo>
                  <a:pt x="11374" y="18078"/>
                </a:lnTo>
                <a:lnTo>
                  <a:pt x="11374" y="16855"/>
                </a:lnTo>
                <a:moveTo>
                  <a:pt x="13993" y="16855"/>
                </a:moveTo>
                <a:lnTo>
                  <a:pt x="15249" y="16855"/>
                </a:lnTo>
                <a:lnTo>
                  <a:pt x="15249" y="18078"/>
                </a:lnTo>
                <a:lnTo>
                  <a:pt x="13993" y="18078"/>
                </a:lnTo>
                <a:lnTo>
                  <a:pt x="13993" y="16855"/>
                </a:lnTo>
                <a:moveTo>
                  <a:pt x="16649" y="16855"/>
                </a:moveTo>
                <a:lnTo>
                  <a:pt x="17904" y="16855"/>
                </a:lnTo>
                <a:lnTo>
                  <a:pt x="17904" y="18078"/>
                </a:lnTo>
                <a:lnTo>
                  <a:pt x="16649" y="18078"/>
                </a:lnTo>
                <a:lnTo>
                  <a:pt x="16649" y="16855"/>
                </a:lnTo>
              </a:path>
            </a:pathLst>
          </a:custGeom>
          <a:solidFill>
            <a:srgbClr val="C00000"/>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en-US"/>
          </a:p>
        </p:txBody>
      </p:sp>
      <p:cxnSp>
        <p:nvCxnSpPr>
          <p:cNvPr id="10" name="Straight Connector 9"/>
          <p:cNvCxnSpPr/>
          <p:nvPr/>
        </p:nvCxnSpPr>
        <p:spPr>
          <a:xfrm>
            <a:off x="76200" y="5418138"/>
            <a:ext cx="1676400" cy="0"/>
          </a:xfrm>
          <a:prstGeom prst="line">
            <a:avLst/>
          </a:prstGeom>
          <a:ln>
            <a:solidFill>
              <a:schemeClr val="bg1"/>
            </a:solidFill>
          </a:ln>
        </p:spPr>
        <p:style>
          <a:lnRef idx="3">
            <a:schemeClr val="accent6"/>
          </a:lnRef>
          <a:fillRef idx="0">
            <a:schemeClr val="accent6"/>
          </a:fillRef>
          <a:effectRef idx="2">
            <a:schemeClr val="accent6"/>
          </a:effectRef>
          <a:fontRef idx="minor">
            <a:schemeClr val="tx1"/>
          </a:fontRef>
        </p:style>
      </p:cxnSp>
      <p:sp>
        <p:nvSpPr>
          <p:cNvPr id="6" name="TextBox 5"/>
          <p:cNvSpPr txBox="1"/>
          <p:nvPr/>
        </p:nvSpPr>
        <p:spPr>
          <a:xfrm>
            <a:off x="2590800" y="5831572"/>
            <a:ext cx="5562600" cy="646331"/>
          </a:xfrm>
          <a:prstGeom prst="rect">
            <a:avLst/>
          </a:prstGeom>
          <a:noFill/>
        </p:spPr>
        <p:txBody>
          <a:bodyPr wrap="square" rtlCol="0">
            <a:spAutoFit/>
          </a:bodyPr>
          <a:lstStyle/>
          <a:p>
            <a:pPr algn="ctr"/>
            <a:r>
              <a:rPr lang="en-US" sz="3600" dirty="0" smtClean="0">
                <a:solidFill>
                  <a:schemeClr val="bg1"/>
                </a:solidFill>
              </a:rPr>
              <a:t>Our Session is online</a:t>
            </a:r>
            <a:endParaRPr lang="en-US" sz="3600" dirty="0">
              <a:solidFill>
                <a:schemeClr val="bg1"/>
              </a:solidFill>
            </a:endParaRPr>
          </a:p>
        </p:txBody>
      </p:sp>
      <p:sp>
        <p:nvSpPr>
          <p:cNvPr id="3" name="Rectangle 2"/>
          <p:cNvSpPr/>
          <p:nvPr/>
        </p:nvSpPr>
        <p:spPr>
          <a:xfrm>
            <a:off x="6477000" y="152400"/>
            <a:ext cx="2286000" cy="25146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97728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endParaRPr lang="en-US"/>
          </a:p>
        </p:txBody>
      </p:sp>
      <p:sp>
        <p:nvSpPr>
          <p:cNvPr id="5" name="Title 4"/>
          <p:cNvSpPr>
            <a:spLocks noGrp="1"/>
          </p:cNvSpPr>
          <p:nvPr>
            <p:ph type="title"/>
          </p:nvPr>
        </p:nvSpPr>
        <p:spPr/>
        <p:txBody>
          <a:bodyPr/>
          <a:lstStyle/>
          <a:p>
            <a:endParaRPr lang="en-US"/>
          </a:p>
        </p:txBody>
      </p:sp>
      <p:pic>
        <p:nvPicPr>
          <p:cNvPr id="6" name="Picture 5"/>
          <p:cNvPicPr>
            <a:picLocks noChangeAspect="1"/>
          </p:cNvPicPr>
          <p:nvPr/>
        </p:nvPicPr>
        <p:blipFill>
          <a:blip r:embed="rId2"/>
          <a:stretch>
            <a:fillRect/>
          </a:stretch>
        </p:blipFill>
        <p:spPr>
          <a:xfrm>
            <a:off x="-78606" y="1828800"/>
            <a:ext cx="9222606" cy="3660774"/>
          </a:xfrm>
          <a:prstGeom prst="rect">
            <a:avLst/>
          </a:prstGeom>
        </p:spPr>
      </p:pic>
    </p:spTree>
    <p:extLst>
      <p:ext uri="{BB962C8B-B14F-4D97-AF65-F5344CB8AC3E}">
        <p14:creationId xmlns:p14="http://schemas.microsoft.com/office/powerpoint/2010/main" val="29404835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001000" cy="1752600"/>
          </a:xfrm>
        </p:spPr>
        <p:txBody>
          <a:bodyPr/>
          <a:lstStyle/>
          <a:p>
            <a:r>
              <a:rPr lang="en-US" dirty="0" smtClean="0"/>
              <a:t>Views, Log-ins,</a:t>
            </a:r>
            <a:br>
              <a:rPr lang="en-US" dirty="0" smtClean="0"/>
            </a:br>
            <a:r>
              <a:rPr lang="en-US" dirty="0" smtClean="0"/>
              <a:t>and Accessing and Running Your Reports</a:t>
            </a:r>
            <a:endParaRPr lang="en-US" dirty="0"/>
          </a:p>
        </p:txBody>
      </p:sp>
      <p:sp>
        <p:nvSpPr>
          <p:cNvPr id="3" name="Text Placeholder 2"/>
          <p:cNvSpPr>
            <a:spLocks noGrp="1"/>
          </p:cNvSpPr>
          <p:nvPr>
            <p:ph type="body" idx="1"/>
          </p:nvPr>
        </p:nvSpPr>
        <p:spPr>
          <a:xfrm>
            <a:off x="457200" y="2971800"/>
            <a:ext cx="7924800" cy="3429000"/>
          </a:xfrm>
        </p:spPr>
        <p:txBody>
          <a:bodyPr>
            <a:normAutofit/>
          </a:bodyPr>
          <a:lstStyle/>
          <a:p>
            <a:pPr algn="l"/>
            <a:r>
              <a:rPr lang="en-US" dirty="0" smtClean="0">
                <a:solidFill>
                  <a:srgbClr val="FFFF00"/>
                </a:solidFill>
              </a:rPr>
              <a:t>Note:  </a:t>
            </a:r>
            <a:r>
              <a:rPr lang="en-US" dirty="0" smtClean="0"/>
              <a:t>If you are online – this means opening a separate window – if you are disconnected from the Webinar be prepared to log back in using your original login information.  You may also want to….</a:t>
            </a:r>
          </a:p>
          <a:p>
            <a:pPr algn="l"/>
            <a:endParaRPr lang="en-US" dirty="0"/>
          </a:p>
          <a:p>
            <a:pPr marL="457200" indent="-457200" algn="l">
              <a:buFont typeface="+mj-lt"/>
              <a:buAutoNum type="arabicPeriod"/>
            </a:pPr>
            <a:r>
              <a:rPr lang="en-US" dirty="0" smtClean="0"/>
              <a:t>print this PPT out (if you downloaded it beforehand)</a:t>
            </a:r>
          </a:p>
          <a:p>
            <a:pPr marL="457200" indent="-457200" algn="l">
              <a:buFont typeface="+mj-lt"/>
              <a:buAutoNum type="arabicPeriod"/>
            </a:pPr>
            <a:r>
              <a:rPr lang="en-US" dirty="0"/>
              <a:t>watch as I browse and access your own account </a:t>
            </a:r>
            <a:r>
              <a:rPr lang="en-US" dirty="0" smtClean="0"/>
              <a:t>later and/or</a:t>
            </a:r>
            <a:endParaRPr lang="en-US" dirty="0"/>
          </a:p>
          <a:p>
            <a:pPr marL="457200" indent="-457200" algn="l">
              <a:buFont typeface="+mj-lt"/>
              <a:buAutoNum type="arabicPeriod"/>
            </a:pPr>
            <a:r>
              <a:rPr lang="en-US" dirty="0" smtClean="0"/>
              <a:t>keep both windows open if you explore on your own…</a:t>
            </a:r>
            <a:endParaRPr lang="en-US" dirty="0"/>
          </a:p>
        </p:txBody>
      </p:sp>
    </p:spTree>
    <p:extLst>
      <p:ext uri="{BB962C8B-B14F-4D97-AF65-F5344CB8AC3E}">
        <p14:creationId xmlns:p14="http://schemas.microsoft.com/office/powerpoint/2010/main" val="27002844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6858000" cy="812800"/>
          </a:xfrm>
        </p:spPr>
        <p:txBody>
          <a:bodyPr/>
          <a:lstStyle/>
          <a:p>
            <a:r>
              <a:rPr lang="en-US" dirty="0" smtClean="0"/>
              <a:t>Log In</a:t>
            </a:r>
            <a:endParaRPr lang="en-US" dirty="0"/>
          </a:p>
        </p:txBody>
      </p:sp>
      <p:sp>
        <p:nvSpPr>
          <p:cNvPr id="3" name="Content Placeholder 2"/>
          <p:cNvSpPr>
            <a:spLocks noGrp="1"/>
          </p:cNvSpPr>
          <p:nvPr>
            <p:ph sz="half" idx="1"/>
          </p:nvPr>
        </p:nvSpPr>
        <p:spPr>
          <a:xfrm>
            <a:off x="-27432" y="1066801"/>
            <a:ext cx="9019032" cy="1676400"/>
          </a:xfrm>
        </p:spPr>
        <p:txBody>
          <a:bodyPr>
            <a:normAutofit/>
          </a:bodyPr>
          <a:lstStyle/>
          <a:p>
            <a:pPr marL="0" indent="0">
              <a:buNone/>
            </a:pPr>
            <a:r>
              <a:rPr lang="en-US" dirty="0">
                <a:hlinkClick r:id="rId3"/>
              </a:rPr>
              <a:t>http://</a:t>
            </a:r>
            <a:r>
              <a:rPr lang="en-US" dirty="0" smtClean="0">
                <a:hlinkClick r:id="rId3"/>
              </a:rPr>
              <a:t>tiny.cc/CoursEval_Faculty</a:t>
            </a:r>
          </a:p>
          <a:p>
            <a:pPr marL="0" indent="0">
              <a:buNone/>
            </a:pPr>
            <a:r>
              <a:rPr lang="en-US" sz="1700" dirty="0">
                <a:hlinkClick r:id="rId3"/>
              </a:rPr>
              <a:t>(https://p1.courseval.net/etw/ets/et.asp?nxappid=1N2&amp;nxmid=start)        </a:t>
            </a:r>
            <a:endParaRPr lang="en-US" sz="1700" dirty="0" smtClean="0"/>
          </a:p>
          <a:p>
            <a:pPr marL="0" indent="0" algn="ctr">
              <a:buNone/>
            </a:pPr>
            <a:r>
              <a:rPr lang="en-US" dirty="0" smtClean="0"/>
              <a:t>Use your Valencia (Atlas) Credentials</a:t>
            </a:r>
          </a:p>
          <a:p>
            <a:endParaRPr lang="en-US" dirty="0"/>
          </a:p>
        </p:txBody>
      </p:sp>
      <p:pic>
        <p:nvPicPr>
          <p:cNvPr id="7" name="Content Placeholder 6"/>
          <p:cNvPicPr>
            <a:picLocks noGrp="1"/>
          </p:cNvPicPr>
          <p:nvPr>
            <p:ph sz="half" idx="2"/>
          </p:nvPr>
        </p:nvPicPr>
        <p:blipFill rotWithShape="1">
          <a:blip r:embed="rId4">
            <a:extLst>
              <a:ext uri="{28A0092B-C50C-407E-A947-70E740481C1C}">
                <a14:useLocalDpi xmlns:a14="http://schemas.microsoft.com/office/drawing/2010/main" val="0"/>
              </a:ext>
            </a:extLst>
          </a:blip>
          <a:srcRect l="30102" t="6197" r="29183" b="45353"/>
          <a:stretch/>
        </p:blipFill>
        <p:spPr bwMode="auto">
          <a:xfrm>
            <a:off x="1295400" y="2829858"/>
            <a:ext cx="4876800" cy="4131487"/>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2089" y="685800"/>
            <a:ext cx="3848100" cy="1752600"/>
          </a:xfrm>
        </p:spPr>
        <p:txBody>
          <a:bodyPr/>
          <a:lstStyle/>
          <a:p>
            <a:r>
              <a:rPr lang="en-US" dirty="0" smtClean="0"/>
              <a:t>Atlas Faculty Tab – </a:t>
            </a:r>
            <a:br>
              <a:rPr lang="en-US" dirty="0" smtClean="0"/>
            </a:br>
            <a:r>
              <a:rPr lang="en-US" dirty="0" smtClean="0"/>
              <a:t>right side </a:t>
            </a:r>
            <a:r>
              <a:rPr lang="en-US" dirty="0" smtClean="0"/>
              <a:t>or VIA Website….</a:t>
            </a:r>
            <a:endParaRPr lang="en-US" dirty="0"/>
          </a:p>
        </p:txBody>
      </p:sp>
      <p:pic>
        <p:nvPicPr>
          <p:cNvPr id="3" name="Picture 2"/>
          <p:cNvPicPr>
            <a:picLocks noChangeAspect="1"/>
          </p:cNvPicPr>
          <p:nvPr/>
        </p:nvPicPr>
        <p:blipFill>
          <a:blip r:embed="rId2"/>
          <a:stretch>
            <a:fillRect/>
          </a:stretch>
        </p:blipFill>
        <p:spPr>
          <a:xfrm>
            <a:off x="304800" y="152400"/>
            <a:ext cx="4124320" cy="2941020"/>
          </a:xfrm>
          <a:prstGeom prst="rect">
            <a:avLst/>
          </a:prstGeom>
        </p:spPr>
      </p:pic>
      <p:pic>
        <p:nvPicPr>
          <p:cNvPr id="4" name="Picture 3"/>
          <p:cNvPicPr>
            <a:picLocks noChangeAspect="1"/>
          </p:cNvPicPr>
          <p:nvPr/>
        </p:nvPicPr>
        <p:blipFill>
          <a:blip r:embed="rId3"/>
          <a:stretch>
            <a:fillRect/>
          </a:stretch>
        </p:blipFill>
        <p:spPr>
          <a:xfrm>
            <a:off x="1203960" y="3340308"/>
            <a:ext cx="7556229" cy="3143249"/>
          </a:xfrm>
          <a:prstGeom prst="rect">
            <a:avLst/>
          </a:prstGeom>
        </p:spPr>
      </p:pic>
    </p:spTree>
    <p:extLst>
      <p:ext uri="{BB962C8B-B14F-4D97-AF65-F5344CB8AC3E}">
        <p14:creationId xmlns:p14="http://schemas.microsoft.com/office/powerpoint/2010/main" val="23933944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437" y="381000"/>
            <a:ext cx="6858000" cy="812800"/>
          </a:xfrm>
        </p:spPr>
        <p:txBody>
          <a:bodyPr/>
          <a:lstStyle/>
          <a:p>
            <a:r>
              <a:rPr lang="en-US" dirty="0" smtClean="0"/>
              <a:t>A First Look… VIA Office</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4437" y="1676400"/>
            <a:ext cx="6715125" cy="46005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534985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99" y="228600"/>
            <a:ext cx="6858000" cy="812800"/>
          </a:xfrm>
          <a:solidFill>
            <a:schemeClr val="accent2">
              <a:lumMod val="40000"/>
              <a:lumOff val="60000"/>
            </a:schemeClr>
          </a:solidFill>
        </p:spPr>
        <p:txBody>
          <a:bodyPr/>
          <a:lstStyle/>
          <a:p>
            <a:r>
              <a:rPr lang="en-US" dirty="0" smtClean="0">
                <a:solidFill>
                  <a:schemeClr val="tx1">
                    <a:lumMod val="65000"/>
                    <a:lumOff val="35000"/>
                  </a:schemeClr>
                </a:solidFill>
              </a:rPr>
              <a:t>Faculty View</a:t>
            </a:r>
            <a:endParaRPr lang="en-US" dirty="0">
              <a:solidFill>
                <a:schemeClr val="tx1">
                  <a:lumMod val="65000"/>
                  <a:lumOff val="35000"/>
                </a:schemeClr>
              </a:solidFill>
            </a:endParaRPr>
          </a:p>
        </p:txBody>
      </p:sp>
      <p:pic>
        <p:nvPicPr>
          <p:cNvPr id="5" name="Picture 4"/>
          <p:cNvPicPr>
            <a:picLocks noChangeAspect="1"/>
          </p:cNvPicPr>
          <p:nvPr/>
        </p:nvPicPr>
        <p:blipFill>
          <a:blip r:embed="rId2"/>
          <a:stretch>
            <a:fillRect/>
          </a:stretch>
        </p:blipFill>
        <p:spPr>
          <a:xfrm>
            <a:off x="537882" y="1143000"/>
            <a:ext cx="7924800" cy="2540000"/>
          </a:xfrm>
          <a:prstGeom prst="rect">
            <a:avLst/>
          </a:prstGeom>
        </p:spPr>
      </p:pic>
      <p:pic>
        <p:nvPicPr>
          <p:cNvPr id="6" name="Picture 5"/>
          <p:cNvPicPr>
            <a:picLocks noChangeAspect="1"/>
          </p:cNvPicPr>
          <p:nvPr/>
        </p:nvPicPr>
        <p:blipFill>
          <a:blip r:embed="rId3"/>
          <a:stretch>
            <a:fillRect/>
          </a:stretch>
        </p:blipFill>
        <p:spPr>
          <a:xfrm>
            <a:off x="381000" y="3784600"/>
            <a:ext cx="3686070" cy="2466788"/>
          </a:xfrm>
          <a:prstGeom prst="rect">
            <a:avLst/>
          </a:prstGeom>
        </p:spPr>
      </p:pic>
      <p:pic>
        <p:nvPicPr>
          <p:cNvPr id="7" name="Picture 6"/>
          <p:cNvPicPr>
            <a:picLocks noChangeAspect="1"/>
          </p:cNvPicPr>
          <p:nvPr/>
        </p:nvPicPr>
        <p:blipFill>
          <a:blip r:embed="rId4"/>
          <a:stretch>
            <a:fillRect/>
          </a:stretch>
        </p:blipFill>
        <p:spPr>
          <a:xfrm>
            <a:off x="4724400" y="3863667"/>
            <a:ext cx="3633788" cy="1518265"/>
          </a:xfrm>
          <a:prstGeom prst="rect">
            <a:avLst/>
          </a:prstGeom>
        </p:spPr>
      </p:pic>
      <p:pic>
        <p:nvPicPr>
          <p:cNvPr id="8" name="Picture 7"/>
          <p:cNvPicPr>
            <a:picLocks noChangeAspect="1"/>
          </p:cNvPicPr>
          <p:nvPr/>
        </p:nvPicPr>
        <p:blipFill rotWithShape="1">
          <a:blip r:embed="rId5"/>
          <a:srcRect t="566" b="32782"/>
          <a:stretch/>
        </p:blipFill>
        <p:spPr>
          <a:xfrm>
            <a:off x="4724400" y="5257800"/>
            <a:ext cx="4052888" cy="1422400"/>
          </a:xfrm>
          <a:prstGeom prst="rect">
            <a:avLst/>
          </a:prstGeom>
        </p:spPr>
      </p:pic>
    </p:spTree>
    <p:extLst>
      <p:ext uri="{BB962C8B-B14F-4D97-AF65-F5344CB8AC3E}">
        <p14:creationId xmlns:p14="http://schemas.microsoft.com/office/powerpoint/2010/main" val="33766159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914400" y="304800"/>
            <a:ext cx="6858000" cy="812800"/>
          </a:xfrm>
          <a:prstGeom prst="rect">
            <a:avLst/>
          </a:prstGeom>
          <a:solidFill>
            <a:srgbClr val="005828"/>
          </a:solidFill>
        </p:spPr>
        <p:txBody>
          <a:bodyPr vert="horz" lIns="91440" tIns="45720" rIns="91440" bIns="45720" rtlCol="0" anchor="ctr">
            <a:noAutofit/>
          </a:bodyPr>
          <a:lstStyle>
            <a:lvl1pPr algn="l" defTabSz="457200" rtl="0" eaLnBrk="1" latinLnBrk="0" hangingPunct="1">
              <a:spcBef>
                <a:spcPct val="0"/>
              </a:spcBef>
              <a:buNone/>
              <a:defRPr sz="3200" b="1" i="0" kern="1200">
                <a:solidFill>
                  <a:srgbClr val="99201C"/>
                </a:solidFill>
                <a:latin typeface="Arial"/>
                <a:ea typeface="+mj-ea"/>
                <a:cs typeface="Arial"/>
              </a:defRPr>
            </a:lvl1pPr>
          </a:lstStyle>
          <a:p>
            <a:r>
              <a:rPr lang="en-US" dirty="0" smtClean="0">
                <a:solidFill>
                  <a:schemeClr val="bg1">
                    <a:lumMod val="95000"/>
                  </a:schemeClr>
                </a:solidFill>
              </a:rPr>
              <a:t>Dean View </a:t>
            </a:r>
            <a:endParaRPr lang="en-US" dirty="0">
              <a:solidFill>
                <a:schemeClr val="bg1">
                  <a:lumMod val="95000"/>
                </a:schemeClr>
              </a:solidFill>
            </a:endParaRPr>
          </a:p>
        </p:txBody>
      </p:sp>
      <p:grpSp>
        <p:nvGrpSpPr>
          <p:cNvPr id="7" name="Group 6"/>
          <p:cNvGrpSpPr/>
          <p:nvPr/>
        </p:nvGrpSpPr>
        <p:grpSpPr>
          <a:xfrm>
            <a:off x="152400" y="2133600"/>
            <a:ext cx="8790536" cy="3378773"/>
            <a:chOff x="152400" y="2133600"/>
            <a:chExt cx="8790536" cy="3378773"/>
          </a:xfrm>
        </p:grpSpPr>
        <p:grpSp>
          <p:nvGrpSpPr>
            <p:cNvPr id="3" name="Group 2"/>
            <p:cNvGrpSpPr/>
            <p:nvPr/>
          </p:nvGrpSpPr>
          <p:grpSpPr>
            <a:xfrm>
              <a:off x="152400" y="2133600"/>
              <a:ext cx="8790536" cy="3378773"/>
              <a:chOff x="152400" y="2133600"/>
              <a:chExt cx="8790536" cy="3378773"/>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133600"/>
                <a:ext cx="8790536" cy="3378773"/>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a:stretch>
                <a:fillRect/>
              </a:stretch>
            </p:blipFill>
            <p:spPr>
              <a:xfrm>
                <a:off x="2057400" y="2667000"/>
                <a:ext cx="6115050" cy="495300"/>
              </a:xfrm>
              <a:prstGeom prst="rect">
                <a:avLst/>
              </a:prstGeom>
            </p:spPr>
          </p:pic>
        </p:grpSp>
        <p:pic>
          <p:nvPicPr>
            <p:cNvPr id="4" name="Picture 3"/>
            <p:cNvPicPr>
              <a:picLocks noChangeAspect="1"/>
            </p:cNvPicPr>
            <p:nvPr/>
          </p:nvPicPr>
          <p:blipFill>
            <a:blip r:embed="rId4"/>
            <a:stretch>
              <a:fillRect/>
            </a:stretch>
          </p:blipFill>
          <p:spPr>
            <a:xfrm>
              <a:off x="2057400" y="4876800"/>
              <a:ext cx="1371600" cy="247650"/>
            </a:xfrm>
            <a:prstGeom prst="rect">
              <a:avLst/>
            </a:prstGeom>
          </p:spPr>
        </p:pic>
        <p:pic>
          <p:nvPicPr>
            <p:cNvPr id="5" name="Picture 4"/>
            <p:cNvPicPr>
              <a:picLocks noChangeAspect="1"/>
            </p:cNvPicPr>
            <p:nvPr/>
          </p:nvPicPr>
          <p:blipFill>
            <a:blip r:embed="rId5"/>
            <a:stretch>
              <a:fillRect/>
            </a:stretch>
          </p:blipFill>
          <p:spPr>
            <a:xfrm>
              <a:off x="7772400" y="4896930"/>
              <a:ext cx="838200" cy="207390"/>
            </a:xfrm>
            <a:prstGeom prst="rect">
              <a:avLst/>
            </a:prstGeom>
          </p:spPr>
        </p:pic>
      </p:grpSp>
    </p:spTree>
    <p:extLst>
      <p:ext uri="{BB962C8B-B14F-4D97-AF65-F5344CB8AC3E}">
        <p14:creationId xmlns:p14="http://schemas.microsoft.com/office/powerpoint/2010/main" val="32608715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4243" y="685800"/>
            <a:ext cx="2286000" cy="1066800"/>
          </a:xfrm>
          <a:solidFill>
            <a:schemeClr val="accent5">
              <a:lumMod val="50000"/>
            </a:schemeClr>
          </a:solidFill>
        </p:spPr>
        <p:txBody>
          <a:bodyPr/>
          <a:lstStyle/>
          <a:p>
            <a:r>
              <a:rPr lang="en-US" sz="2400" dirty="0" smtClean="0">
                <a:solidFill>
                  <a:schemeClr val="bg1">
                    <a:lumMod val="95000"/>
                  </a:schemeClr>
                </a:solidFill>
              </a:rPr>
              <a:t>Watch Out </a:t>
            </a:r>
            <a:br>
              <a:rPr lang="en-US" sz="2400" dirty="0" smtClean="0">
                <a:solidFill>
                  <a:schemeClr val="bg1">
                    <a:lumMod val="95000"/>
                  </a:schemeClr>
                </a:solidFill>
              </a:rPr>
            </a:br>
            <a:r>
              <a:rPr lang="en-US" sz="2400" dirty="0" smtClean="0">
                <a:solidFill>
                  <a:schemeClr val="bg1">
                    <a:lumMod val="95000"/>
                  </a:schemeClr>
                </a:solidFill>
              </a:rPr>
              <a:t>for Filters….</a:t>
            </a:r>
            <a:endParaRPr lang="en-US" sz="2400" dirty="0">
              <a:solidFill>
                <a:schemeClr val="bg1">
                  <a:lumMod val="95000"/>
                </a:schemeClr>
              </a:solidFill>
            </a:endParaRP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977" y="304800"/>
            <a:ext cx="6614160" cy="2571837"/>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257637"/>
            <a:ext cx="4383024" cy="357135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14905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7924800" cy="812800"/>
          </a:xfrm>
        </p:spPr>
        <p:txBody>
          <a:bodyPr/>
          <a:lstStyle/>
          <a:p>
            <a:r>
              <a:rPr lang="en-US" dirty="0" smtClean="0"/>
              <a:t>Next steps regarding the </a:t>
            </a:r>
            <a:r>
              <a:rPr lang="en-US" dirty="0" err="1" smtClean="0"/>
              <a:t>CoursEval</a:t>
            </a:r>
            <a:r>
              <a:rPr lang="en-US" dirty="0" smtClean="0"/>
              <a:t> tool</a:t>
            </a:r>
            <a:endParaRPr lang="en-US" dirty="0"/>
          </a:p>
        </p:txBody>
      </p:sp>
      <p:sp>
        <p:nvSpPr>
          <p:cNvPr id="3" name="Content Placeholder 2"/>
          <p:cNvSpPr>
            <a:spLocks noGrp="1"/>
          </p:cNvSpPr>
          <p:nvPr>
            <p:ph idx="1"/>
          </p:nvPr>
        </p:nvSpPr>
        <p:spPr>
          <a:xfrm>
            <a:off x="381000" y="2286001"/>
            <a:ext cx="8915400" cy="3505200"/>
          </a:xfrm>
        </p:spPr>
        <p:txBody>
          <a:bodyPr/>
          <a:lstStyle/>
          <a:p>
            <a:r>
              <a:rPr lang="en-US" dirty="0" smtClean="0"/>
              <a:t>Get ready to explore</a:t>
            </a:r>
          </a:p>
          <a:p>
            <a:r>
              <a:rPr lang="en-US" dirty="0" smtClean="0"/>
              <a:t>First we’ll look at a basic report and printing</a:t>
            </a:r>
          </a:p>
          <a:p>
            <a:r>
              <a:rPr lang="en-US" dirty="0" smtClean="0"/>
              <a:t>Then we’ll look at another report possibility</a:t>
            </a:r>
          </a:p>
          <a:p>
            <a:r>
              <a:rPr lang="en-US" dirty="0" smtClean="0"/>
              <a:t>Finally we will explore and set “options”</a:t>
            </a:r>
          </a:p>
          <a:p>
            <a:endParaRPr lang="en-US" dirty="0"/>
          </a:p>
        </p:txBody>
      </p:sp>
    </p:spTree>
    <p:extLst>
      <p:ext uri="{BB962C8B-B14F-4D97-AF65-F5344CB8AC3E}">
        <p14:creationId xmlns:p14="http://schemas.microsoft.com/office/powerpoint/2010/main" val="2148671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143000"/>
            <a:ext cx="8001000" cy="812800"/>
          </a:xfrm>
        </p:spPr>
        <p:txBody>
          <a:bodyPr/>
          <a:lstStyle/>
          <a:p>
            <a:r>
              <a:rPr lang="en-US" dirty="0" smtClean="0"/>
              <a:t>Reading an Individual Report</a:t>
            </a:r>
            <a:r>
              <a:rPr lang="en-US" dirty="0"/>
              <a:t/>
            </a:r>
            <a:br>
              <a:rPr lang="en-US" dirty="0"/>
            </a:br>
            <a:endParaRPr lang="en-US" dirty="0"/>
          </a:p>
        </p:txBody>
      </p:sp>
      <p:grpSp>
        <p:nvGrpSpPr>
          <p:cNvPr id="8" name="Group 7"/>
          <p:cNvGrpSpPr/>
          <p:nvPr/>
        </p:nvGrpSpPr>
        <p:grpSpPr>
          <a:xfrm>
            <a:off x="304800" y="1983715"/>
            <a:ext cx="8361109" cy="2971800"/>
            <a:chOff x="304800" y="1983715"/>
            <a:chExt cx="8361109" cy="2971800"/>
          </a:xfrm>
        </p:grpSpPr>
        <p:pic>
          <p:nvPicPr>
            <p:cNvPr id="2" name="Picture 1"/>
            <p:cNvPicPr>
              <a:picLocks noChangeAspect="1"/>
            </p:cNvPicPr>
            <p:nvPr/>
          </p:nvPicPr>
          <p:blipFill>
            <a:blip r:embed="rId2"/>
            <a:stretch>
              <a:fillRect/>
            </a:stretch>
          </p:blipFill>
          <p:spPr>
            <a:xfrm>
              <a:off x="304800" y="1983715"/>
              <a:ext cx="8361109" cy="2971800"/>
            </a:xfrm>
            <a:prstGeom prst="rect">
              <a:avLst/>
            </a:prstGeom>
          </p:spPr>
        </p:pic>
        <p:sp>
          <p:nvSpPr>
            <p:cNvPr id="3" name="Rectangle 2"/>
            <p:cNvSpPr/>
            <p:nvPr/>
          </p:nvSpPr>
          <p:spPr>
            <a:xfrm>
              <a:off x="1981200" y="2438400"/>
              <a:ext cx="1524000" cy="1524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1932361" y="2590800"/>
              <a:ext cx="1621677" cy="249958"/>
            </a:xfrm>
            <a:prstGeom prst="rect">
              <a:avLst/>
            </a:prstGeom>
          </p:spPr>
        </p:pic>
        <p:pic>
          <p:nvPicPr>
            <p:cNvPr id="6" name="Picture 5"/>
            <p:cNvPicPr>
              <a:picLocks noChangeAspect="1"/>
            </p:cNvPicPr>
            <p:nvPr/>
          </p:nvPicPr>
          <p:blipFill>
            <a:blip r:embed="rId3"/>
            <a:stretch>
              <a:fillRect/>
            </a:stretch>
          </p:blipFill>
          <p:spPr>
            <a:xfrm>
              <a:off x="1932361" y="2764151"/>
              <a:ext cx="1621677" cy="249958"/>
            </a:xfrm>
            <a:prstGeom prst="rect">
              <a:avLst/>
            </a:prstGeom>
          </p:spPr>
        </p:pic>
        <p:pic>
          <p:nvPicPr>
            <p:cNvPr id="7" name="Picture 6"/>
            <p:cNvPicPr>
              <a:picLocks noChangeAspect="1"/>
            </p:cNvPicPr>
            <p:nvPr/>
          </p:nvPicPr>
          <p:blipFill>
            <a:blip r:embed="rId3"/>
            <a:stretch>
              <a:fillRect/>
            </a:stretch>
          </p:blipFill>
          <p:spPr>
            <a:xfrm>
              <a:off x="6934200" y="2438400"/>
              <a:ext cx="1621677" cy="249958"/>
            </a:xfrm>
            <a:prstGeom prst="rect">
              <a:avLst/>
            </a:prstGeom>
          </p:spPr>
        </p:pic>
      </p:grpSp>
    </p:spTree>
    <p:extLst>
      <p:ext uri="{BB962C8B-B14F-4D97-AF65-F5344CB8AC3E}">
        <p14:creationId xmlns:p14="http://schemas.microsoft.com/office/powerpoint/2010/main" val="11784745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124200"/>
            <a:ext cx="7162800" cy="1752600"/>
          </a:xfrm>
        </p:spPr>
        <p:txBody>
          <a:bodyPr/>
          <a:lstStyle/>
          <a:p>
            <a:pPr algn="l"/>
            <a:r>
              <a:rPr lang="en-US" sz="2400" dirty="0"/>
              <a:t>This course will introduce faculty members to the basics of </a:t>
            </a:r>
            <a:r>
              <a:rPr lang="en-US" sz="2400" dirty="0" smtClean="0"/>
              <a:t>the student feedback on instruction (SFI) </a:t>
            </a:r>
            <a:r>
              <a:rPr lang="en-US" sz="2400" dirty="0"/>
              <a:t>at Valencia College through our online course evaluation system, including ways of increasing student participation.  Advanced topics will also be covered such as </a:t>
            </a:r>
            <a:r>
              <a:rPr lang="en-US" sz="2400" dirty="0" smtClean="0"/>
              <a:t>the </a:t>
            </a:r>
            <a:r>
              <a:rPr lang="en-US" sz="2400" dirty="0"/>
              <a:t>development of formative midterm assessment </a:t>
            </a:r>
            <a:r>
              <a:rPr lang="en-US" sz="2400" dirty="0" smtClean="0"/>
              <a:t>measures </a:t>
            </a:r>
            <a:r>
              <a:rPr lang="en-US" sz="2400" dirty="0"/>
              <a:t>and strategies for acting on your results in terms of teaching practices and professional portfolio development.</a:t>
            </a:r>
            <a:br>
              <a:rPr lang="en-US" sz="2400" dirty="0"/>
            </a:br>
            <a:endParaRPr lang="en-US" sz="2400" dirty="0"/>
          </a:p>
        </p:txBody>
      </p:sp>
      <p:sp>
        <p:nvSpPr>
          <p:cNvPr id="3" name="Text Placeholder 2"/>
          <p:cNvSpPr>
            <a:spLocks noGrp="1"/>
          </p:cNvSpPr>
          <p:nvPr>
            <p:ph type="body" idx="1"/>
          </p:nvPr>
        </p:nvSpPr>
        <p:spPr>
          <a:xfrm>
            <a:off x="914400" y="304800"/>
            <a:ext cx="5486400" cy="838200"/>
          </a:xfrm>
        </p:spPr>
        <p:txBody>
          <a:bodyPr>
            <a:normAutofit/>
          </a:bodyPr>
          <a:lstStyle/>
          <a:p>
            <a:pPr algn="l"/>
            <a:r>
              <a:rPr lang="en-US" sz="4400" dirty="0" smtClean="0"/>
              <a:t>Overview</a:t>
            </a:r>
            <a:endParaRPr lang="en-US" sz="4400" dirty="0"/>
          </a:p>
        </p:txBody>
      </p:sp>
    </p:spTree>
    <p:extLst>
      <p:ext uri="{BB962C8B-B14F-4D97-AF65-F5344CB8AC3E}">
        <p14:creationId xmlns:p14="http://schemas.microsoft.com/office/powerpoint/2010/main" val="37445926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9600" y="2209800"/>
            <a:ext cx="7467600" cy="3624783"/>
          </a:xfrm>
          <a:prstGeom prst="rect">
            <a:avLst/>
          </a:prstGeom>
        </p:spPr>
      </p:pic>
    </p:spTree>
    <p:extLst>
      <p:ext uri="{BB962C8B-B14F-4D97-AF65-F5344CB8AC3E}">
        <p14:creationId xmlns:p14="http://schemas.microsoft.com/office/powerpoint/2010/main" val="21362817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752600"/>
            <a:ext cx="7785822" cy="34956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44982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257300"/>
            <a:ext cx="8458200" cy="812800"/>
          </a:xfrm>
        </p:spPr>
        <p:txBody>
          <a:bodyPr/>
          <a:lstStyle/>
          <a:p>
            <a:r>
              <a:rPr lang="en-US" dirty="0" smtClean="0"/>
              <a:t>Ideas for use…</a:t>
            </a:r>
            <a:br>
              <a:rPr lang="en-US" dirty="0" smtClean="0"/>
            </a:br>
            <a:r>
              <a:rPr lang="en-US" dirty="0" smtClean="0"/>
              <a:t>Strategies, Point Out Important Comments</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580704"/>
            <a:ext cx="8799435" cy="20431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4800600"/>
            <a:ext cx="1427917" cy="157362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24155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28600"/>
            <a:ext cx="4676775" cy="611377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714871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85189"/>
          <a:stretch/>
        </p:blipFill>
        <p:spPr bwMode="auto">
          <a:xfrm>
            <a:off x="28575" y="947739"/>
            <a:ext cx="9086850" cy="7286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stretch>
            <a:fillRect/>
          </a:stretch>
        </p:blipFill>
        <p:spPr>
          <a:xfrm>
            <a:off x="3134" y="1676401"/>
            <a:ext cx="9140866" cy="3200399"/>
          </a:xfrm>
          <a:prstGeom prst="rect">
            <a:avLst/>
          </a:prstGeom>
        </p:spPr>
      </p:pic>
    </p:spTree>
    <p:extLst>
      <p:ext uri="{BB962C8B-B14F-4D97-AF65-F5344CB8AC3E}">
        <p14:creationId xmlns:p14="http://schemas.microsoft.com/office/powerpoint/2010/main" val="18718065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Options….</a:t>
            </a:r>
            <a:endParaRPr lang="en-US" dirty="0"/>
          </a:p>
        </p:txBody>
      </p:sp>
      <p:sp>
        <p:nvSpPr>
          <p:cNvPr id="4" name="Content Placeholder 3"/>
          <p:cNvSpPr>
            <a:spLocks noGrp="1"/>
          </p:cNvSpPr>
          <p:nvPr>
            <p:ph sz="half" idx="2"/>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600200"/>
            <a:ext cx="4572000" cy="45148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232725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6858000" cy="812800"/>
          </a:xfrm>
          <a:solidFill>
            <a:srgbClr val="005828"/>
          </a:solidFill>
        </p:spPr>
        <p:txBody>
          <a:bodyPr/>
          <a:lstStyle/>
          <a:p>
            <a:r>
              <a:rPr lang="en-US" dirty="0" smtClean="0">
                <a:solidFill>
                  <a:schemeClr val="bg1">
                    <a:lumMod val="85000"/>
                  </a:schemeClr>
                </a:solidFill>
              </a:rPr>
              <a:t>Try out your options I…</a:t>
            </a:r>
            <a:endParaRPr lang="en-US" dirty="0">
              <a:solidFill>
                <a:schemeClr val="bg1">
                  <a:lumMod val="85000"/>
                </a:schemeClr>
              </a:solidFill>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2362200"/>
            <a:ext cx="4575558" cy="1904999"/>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 y="990600"/>
            <a:ext cx="4191000" cy="575988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2852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224" y="247904"/>
            <a:ext cx="6858000" cy="812800"/>
          </a:xfrm>
          <a:solidFill>
            <a:srgbClr val="005828"/>
          </a:solidFill>
        </p:spPr>
        <p:txBody>
          <a:bodyPr/>
          <a:lstStyle/>
          <a:p>
            <a:r>
              <a:rPr lang="en-US" dirty="0" smtClean="0">
                <a:solidFill>
                  <a:schemeClr val="bg1">
                    <a:lumMod val="85000"/>
                  </a:schemeClr>
                </a:solidFill>
              </a:rPr>
              <a:t>Try out your options II…</a:t>
            </a:r>
            <a:endParaRPr lang="en-US" dirty="0">
              <a:solidFill>
                <a:schemeClr val="bg1">
                  <a:lumMod val="85000"/>
                </a:schemeClr>
              </a:solidFill>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1664" y="1066800"/>
            <a:ext cx="3865374" cy="1609319"/>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09800"/>
            <a:ext cx="4367784" cy="4421311"/>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915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3400"/>
            <a:ext cx="8686800" cy="281364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 y="3505200"/>
            <a:ext cx="4591050" cy="10382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84" y="1940223"/>
            <a:ext cx="9177236" cy="453333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p:cNvSpPr/>
          <p:nvPr/>
        </p:nvSpPr>
        <p:spPr>
          <a:xfrm>
            <a:off x="13446" y="2041523"/>
            <a:ext cx="1586753" cy="21590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85107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fade">
                                      <p:cBhvr>
                                        <p:cTn id="7"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1257300"/>
            <a:ext cx="3497846" cy="812800"/>
          </a:xfrm>
        </p:spPr>
        <p:txBody>
          <a:bodyPr/>
          <a:lstStyle/>
          <a:p>
            <a:r>
              <a:rPr lang="en-US" dirty="0" smtClean="0"/>
              <a:t>What </a:t>
            </a:r>
            <a:br>
              <a:rPr lang="en-US" dirty="0" smtClean="0"/>
            </a:br>
            <a:r>
              <a:rPr lang="en-US" dirty="0" smtClean="0"/>
              <a:t>“symbolic” </a:t>
            </a:r>
            <a:br>
              <a:rPr lang="en-US" dirty="0" smtClean="0"/>
            </a:br>
            <a:r>
              <a:rPr lang="en-US" dirty="0" smtClean="0"/>
              <a:t>tells me….</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4723881" cy="39481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216" y="5257800"/>
            <a:ext cx="8856230"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8615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fade">
                                      <p:cBhvr>
                                        <p:cTn id="7"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981200"/>
            <a:ext cx="8915400" cy="2438400"/>
          </a:xfrm>
        </p:spPr>
        <p:txBody>
          <a:bodyPr/>
          <a:lstStyle/>
          <a:p>
            <a:pPr algn="l"/>
            <a:r>
              <a:rPr lang="en-US" sz="2400" dirty="0" smtClean="0">
                <a:latin typeface="Arial" pitchFamily="34" charset="0"/>
                <a:cs typeface="Arial" pitchFamily="34" charset="0"/>
              </a:rPr>
              <a:t>Terms to know…</a:t>
            </a:r>
            <a:br>
              <a:rPr lang="en-US" sz="2400" dirty="0" smtClean="0">
                <a:latin typeface="Arial" pitchFamily="34" charset="0"/>
                <a:cs typeface="Arial" pitchFamily="34" charset="0"/>
              </a:rPr>
            </a:br>
            <a:r>
              <a:rPr lang="en-US" sz="2400" dirty="0">
                <a:latin typeface="Arial" pitchFamily="34" charset="0"/>
                <a:cs typeface="Arial" pitchFamily="34" charset="0"/>
              </a:rPr>
              <a:t/>
            </a:r>
            <a:br>
              <a:rPr lang="en-US" sz="2400" dirty="0">
                <a:latin typeface="Arial" pitchFamily="34" charset="0"/>
                <a:cs typeface="Arial" pitchFamily="34" charset="0"/>
              </a:rPr>
            </a:br>
            <a:r>
              <a:rPr lang="en-US" sz="2400" dirty="0" smtClean="0">
                <a:latin typeface="Arial" pitchFamily="34" charset="0"/>
                <a:cs typeface="Arial" pitchFamily="34" charset="0"/>
              </a:rPr>
              <a:t>Student Feedback on Instruction (SFI) – questions </a:t>
            </a:r>
            <a:r>
              <a:rPr lang="en-US" sz="2400" dirty="0">
                <a:latin typeface="Arial" pitchFamily="34" charset="0"/>
                <a:cs typeface="Arial" pitchFamily="34" charset="0"/>
              </a:rPr>
              <a:t>&amp;</a:t>
            </a:r>
            <a:r>
              <a:rPr lang="en-US" sz="2400" dirty="0" smtClean="0">
                <a:latin typeface="Arial" pitchFamily="34" charset="0"/>
                <a:cs typeface="Arial" pitchFamily="34" charset="0"/>
              </a:rPr>
              <a:t> process</a:t>
            </a:r>
            <a:br>
              <a:rPr lang="en-US" sz="2400" dirty="0" smtClean="0">
                <a:latin typeface="Arial" pitchFamily="34" charset="0"/>
                <a:cs typeface="Arial" pitchFamily="34" charset="0"/>
              </a:rPr>
            </a:br>
            <a:r>
              <a:rPr lang="en-US" sz="2400" dirty="0">
                <a:latin typeface="Arial" pitchFamily="34" charset="0"/>
                <a:cs typeface="Arial" pitchFamily="34" charset="0"/>
              </a:rPr>
              <a:t/>
            </a:r>
            <a:br>
              <a:rPr lang="en-US" sz="2400" dirty="0">
                <a:latin typeface="Arial" pitchFamily="34" charset="0"/>
                <a:cs typeface="Arial" pitchFamily="34" charset="0"/>
              </a:rPr>
            </a:br>
            <a:r>
              <a:rPr lang="en-US" sz="2400" dirty="0" err="1" smtClean="0">
                <a:latin typeface="Arial" pitchFamily="34" charset="0"/>
                <a:cs typeface="Arial" pitchFamily="34" charset="0"/>
              </a:rPr>
              <a:t>CoursEval</a:t>
            </a:r>
            <a:r>
              <a:rPr lang="en-US" sz="2400" dirty="0" smtClean="0">
                <a:latin typeface="Arial" pitchFamily="34" charset="0"/>
                <a:cs typeface="Arial" pitchFamily="34" charset="0"/>
              </a:rPr>
              <a:t> – online program, the tool</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8938369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Administration of </a:t>
            </a:r>
            <a:r>
              <a:rPr lang="en-US" dirty="0" err="1" smtClean="0"/>
              <a:t>CoursEval</a:t>
            </a:r>
            <a:endParaRPr lang="en-US" dirty="0"/>
          </a:p>
        </p:txBody>
      </p:sp>
      <p:sp>
        <p:nvSpPr>
          <p:cNvPr id="3" name="Content Placeholder 2"/>
          <p:cNvSpPr>
            <a:spLocks noGrp="1"/>
          </p:cNvSpPr>
          <p:nvPr>
            <p:ph idx="1"/>
          </p:nvPr>
        </p:nvSpPr>
        <p:spPr>
          <a:xfrm>
            <a:off x="381000" y="2286001"/>
            <a:ext cx="7620000" cy="3505200"/>
          </a:xfrm>
        </p:spPr>
        <p:txBody>
          <a:bodyPr>
            <a:normAutofit/>
          </a:bodyPr>
          <a:lstStyle/>
          <a:p>
            <a:r>
              <a:rPr lang="en-US" dirty="0" smtClean="0"/>
              <a:t>Use a schedule aligned with terms</a:t>
            </a:r>
          </a:p>
          <a:p>
            <a:r>
              <a:rPr lang="en-US" dirty="0" smtClean="0"/>
              <a:t>Run the courses, contact assistants</a:t>
            </a:r>
          </a:p>
          <a:p>
            <a:r>
              <a:rPr lang="en-US" dirty="0" smtClean="0"/>
              <a:t>Announce to faculty and deans</a:t>
            </a:r>
          </a:p>
          <a:p>
            <a:r>
              <a:rPr lang="en-US" dirty="0" smtClean="0"/>
              <a:t>Promote with students</a:t>
            </a:r>
          </a:p>
          <a:p>
            <a:r>
              <a:rPr lang="en-US" dirty="0" smtClean="0"/>
              <a:t>Reminders every 5 days or more…</a:t>
            </a:r>
          </a:p>
          <a:p>
            <a:r>
              <a:rPr lang="en-US" dirty="0" smtClean="0"/>
              <a:t>Announce report availability….</a:t>
            </a:r>
            <a:endParaRPr lang="en-US" dirty="0"/>
          </a:p>
          <a:p>
            <a:endParaRPr lang="en-US" dirty="0"/>
          </a:p>
        </p:txBody>
      </p:sp>
    </p:spTree>
    <p:extLst>
      <p:ext uri="{BB962C8B-B14F-4D97-AF65-F5344CB8AC3E}">
        <p14:creationId xmlns:p14="http://schemas.microsoft.com/office/powerpoint/2010/main" val="28345795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57200" y="457200"/>
            <a:ext cx="7658100" cy="6200775"/>
          </a:xfrm>
          <a:prstGeom prst="rect">
            <a:avLst/>
          </a:prstGeom>
        </p:spPr>
      </p:pic>
    </p:spTree>
    <p:extLst>
      <p:ext uri="{BB962C8B-B14F-4D97-AF65-F5344CB8AC3E}">
        <p14:creationId xmlns:p14="http://schemas.microsoft.com/office/powerpoint/2010/main" val="16382223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t>
            </a:r>
            <a:endParaRPr lang="en-US" dirty="0"/>
          </a:p>
        </p:txBody>
      </p:sp>
    </p:spTree>
    <p:extLst>
      <p:ext uri="{BB962C8B-B14F-4D97-AF65-F5344CB8AC3E}">
        <p14:creationId xmlns:p14="http://schemas.microsoft.com/office/powerpoint/2010/main" val="10595993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are….. Educating Students</a:t>
            </a:r>
            <a:endParaRPr lang="en-US" dirty="0"/>
          </a:p>
        </p:txBody>
      </p:sp>
      <p:sp>
        <p:nvSpPr>
          <p:cNvPr id="3" name="Content Placeholder 2"/>
          <p:cNvSpPr>
            <a:spLocks noGrp="1"/>
          </p:cNvSpPr>
          <p:nvPr>
            <p:ph idx="1"/>
          </p:nvPr>
        </p:nvSpPr>
        <p:spPr>
          <a:xfrm>
            <a:off x="457200" y="2590800"/>
            <a:ext cx="7543800" cy="3200400"/>
          </a:xfrm>
        </p:spPr>
        <p:txBody>
          <a:bodyPr/>
          <a:lstStyle/>
          <a:p>
            <a:r>
              <a:rPr lang="en-US" dirty="0" smtClean="0"/>
              <a:t>… to have standards</a:t>
            </a:r>
          </a:p>
          <a:p>
            <a:r>
              <a:rPr lang="en-US" dirty="0" smtClean="0"/>
              <a:t>…</a:t>
            </a:r>
            <a:r>
              <a:rPr lang="en-US" dirty="0"/>
              <a:t>t</a:t>
            </a:r>
            <a:r>
              <a:rPr lang="en-US" dirty="0" smtClean="0"/>
              <a:t>o self-assess and reflect</a:t>
            </a:r>
          </a:p>
          <a:p>
            <a:r>
              <a:rPr lang="en-US" dirty="0" smtClean="0"/>
              <a:t>…to collaborate with faculty</a:t>
            </a:r>
          </a:p>
          <a:p>
            <a:r>
              <a:rPr lang="en-US" dirty="0" smtClean="0"/>
              <a:t>…to know they are having an impact</a:t>
            </a:r>
            <a:endParaRPr lang="en-US" dirty="0"/>
          </a:p>
        </p:txBody>
      </p:sp>
    </p:spTree>
    <p:extLst>
      <p:ext uri="{BB962C8B-B14F-4D97-AF65-F5344CB8AC3E}">
        <p14:creationId xmlns:p14="http://schemas.microsoft.com/office/powerpoint/2010/main" val="4501436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Faculty – Concerns They Have</a:t>
            </a:r>
            <a:endParaRPr lang="en-US" dirty="0"/>
          </a:p>
        </p:txBody>
      </p:sp>
      <p:sp>
        <p:nvSpPr>
          <p:cNvPr id="3" name="Content Placeholder 2"/>
          <p:cNvSpPr>
            <a:spLocks noGrp="1"/>
          </p:cNvSpPr>
          <p:nvPr>
            <p:ph idx="1"/>
          </p:nvPr>
        </p:nvSpPr>
        <p:spPr>
          <a:xfrm>
            <a:off x="76200" y="2286001"/>
            <a:ext cx="8839200" cy="3505200"/>
          </a:xfrm>
        </p:spPr>
        <p:txBody>
          <a:bodyPr>
            <a:normAutofit/>
          </a:bodyPr>
          <a:lstStyle/>
          <a:p>
            <a:r>
              <a:rPr lang="en-US" sz="2800" dirty="0" smtClean="0"/>
              <a:t>Who decides on questions? </a:t>
            </a:r>
            <a:endParaRPr lang="en-US" sz="2800" dirty="0" smtClean="0"/>
          </a:p>
          <a:p>
            <a:r>
              <a:rPr lang="en-US" sz="2800" dirty="0" smtClean="0"/>
              <a:t>How </a:t>
            </a:r>
            <a:r>
              <a:rPr lang="en-US" sz="2800" dirty="0" smtClean="0"/>
              <a:t>can we use these more effectively?</a:t>
            </a:r>
          </a:p>
          <a:p>
            <a:r>
              <a:rPr lang="en-US" sz="2800" dirty="0" smtClean="0"/>
              <a:t>How are the reports used by deans and others</a:t>
            </a:r>
            <a:r>
              <a:rPr lang="en-US" sz="2800" dirty="0" smtClean="0"/>
              <a:t>?</a:t>
            </a:r>
            <a:endParaRPr lang="en-US" sz="2800" dirty="0" smtClean="0"/>
          </a:p>
        </p:txBody>
      </p:sp>
    </p:spTree>
    <p:extLst>
      <p:ext uri="{BB962C8B-B14F-4D97-AF65-F5344CB8AC3E}">
        <p14:creationId xmlns:p14="http://schemas.microsoft.com/office/powerpoint/2010/main" val="38440310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Students Say?</a:t>
            </a:r>
            <a:endParaRPr lang="en-US" dirty="0"/>
          </a:p>
        </p:txBody>
      </p:sp>
      <p:sp>
        <p:nvSpPr>
          <p:cNvPr id="3" name="Content Placeholder 2"/>
          <p:cNvSpPr>
            <a:spLocks noGrp="1"/>
          </p:cNvSpPr>
          <p:nvPr>
            <p:ph idx="1"/>
          </p:nvPr>
        </p:nvSpPr>
        <p:spPr>
          <a:xfrm>
            <a:off x="1143000" y="3276599"/>
            <a:ext cx="6858000" cy="2514601"/>
          </a:xfrm>
        </p:spPr>
        <p:txBody>
          <a:bodyPr/>
          <a:lstStyle/>
          <a:p>
            <a:r>
              <a:rPr lang="en-US" dirty="0" smtClean="0"/>
              <a:t>What we learned….</a:t>
            </a:r>
            <a:endParaRPr lang="en-US" dirty="0"/>
          </a:p>
        </p:txBody>
      </p:sp>
    </p:spTree>
    <p:extLst>
      <p:ext uri="{BB962C8B-B14F-4D97-AF65-F5344CB8AC3E}">
        <p14:creationId xmlns:p14="http://schemas.microsoft.com/office/powerpoint/2010/main" val="2132143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382000" cy="4983163"/>
          </a:xfrm>
        </p:spPr>
        <p:txBody>
          <a:bodyPr>
            <a:normAutofit fontScale="77500" lnSpcReduction="20000"/>
          </a:bodyPr>
          <a:lstStyle/>
          <a:p>
            <a:endParaRPr lang="en-US" dirty="0"/>
          </a:p>
          <a:p>
            <a:pPr marL="0" indent="0">
              <a:buNone/>
            </a:pPr>
            <a:r>
              <a:rPr lang="en-US" dirty="0" smtClean="0"/>
              <a:t>When </a:t>
            </a:r>
            <a:r>
              <a:rPr lang="en-US" dirty="0"/>
              <a:t>asked about the </a:t>
            </a:r>
            <a:r>
              <a:rPr lang="en-US" dirty="0" smtClean="0"/>
              <a:t>survey</a:t>
            </a:r>
            <a:r>
              <a:rPr lang="en-US" dirty="0" smtClean="0"/>
              <a:t>, </a:t>
            </a:r>
            <a:r>
              <a:rPr lang="en-US" dirty="0"/>
              <a:t>one student explained that the purpose is: </a:t>
            </a:r>
            <a:endParaRPr lang="en-US" dirty="0" smtClean="0"/>
          </a:p>
          <a:p>
            <a:endParaRPr lang="en-US" dirty="0"/>
          </a:p>
          <a:p>
            <a:pPr marL="0" indent="0">
              <a:buNone/>
            </a:pPr>
            <a:r>
              <a:rPr lang="en-US" i="1" dirty="0"/>
              <a:t>“…to assess the courses taken and provide constructive feedback for Valencia. After all, ‘Best in the Nation’ doesn't happen by itself</a:t>
            </a:r>
            <a:r>
              <a:rPr lang="en-US" i="1" dirty="0" smtClean="0"/>
              <a:t>!”</a:t>
            </a:r>
          </a:p>
          <a:p>
            <a:pPr marL="0" indent="0">
              <a:buNone/>
            </a:pPr>
            <a:endParaRPr lang="en-US" i="1" dirty="0"/>
          </a:p>
          <a:p>
            <a:pPr marL="0" indent="0">
              <a:buNone/>
            </a:pPr>
            <a:r>
              <a:rPr lang="en-US" dirty="0" smtClean="0"/>
              <a:t> </a:t>
            </a:r>
            <a:r>
              <a:rPr lang="en-US" sz="4200" dirty="0" smtClean="0">
                <a:solidFill>
                  <a:schemeClr val="tx1">
                    <a:lumMod val="50000"/>
                    <a:lumOff val="50000"/>
                  </a:schemeClr>
                </a:solidFill>
              </a:rPr>
              <a:t>Launched on June 18</a:t>
            </a:r>
            <a:r>
              <a:rPr lang="en-US" sz="4200" baseline="30000" dirty="0" smtClean="0">
                <a:solidFill>
                  <a:schemeClr val="tx1">
                    <a:lumMod val="50000"/>
                    <a:lumOff val="50000"/>
                  </a:schemeClr>
                </a:solidFill>
              </a:rPr>
              <a:t>,</a:t>
            </a:r>
            <a:r>
              <a:rPr lang="en-US" sz="4200" dirty="0" smtClean="0">
                <a:solidFill>
                  <a:schemeClr val="tx1">
                    <a:lumMod val="50000"/>
                    <a:lumOff val="50000"/>
                  </a:schemeClr>
                </a:solidFill>
              </a:rPr>
              <a:t> 2012 within a week our survey had 1,323 responses (or 5%.)</a:t>
            </a:r>
          </a:p>
          <a:p>
            <a:pPr marL="0" indent="0">
              <a:buNone/>
            </a:pPr>
            <a:r>
              <a:rPr lang="en-US" sz="4200" i="1" dirty="0" smtClean="0">
                <a:solidFill>
                  <a:schemeClr val="tx1">
                    <a:lumMod val="50000"/>
                    <a:lumOff val="50000"/>
                  </a:schemeClr>
                </a:solidFill>
              </a:rPr>
              <a:t> </a:t>
            </a:r>
            <a:endParaRPr lang="en-US" sz="4200" dirty="0">
              <a:solidFill>
                <a:schemeClr val="tx1">
                  <a:lumMod val="50000"/>
                  <a:lumOff val="50000"/>
                </a:schemeClr>
              </a:solidFill>
            </a:endParaRPr>
          </a:p>
        </p:txBody>
      </p:sp>
    </p:spTree>
    <p:extLst>
      <p:ext uri="{BB962C8B-B14F-4D97-AF65-F5344CB8AC3E}">
        <p14:creationId xmlns:p14="http://schemas.microsoft.com/office/powerpoint/2010/main" val="43145594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57300"/>
            <a:ext cx="7467600" cy="812800"/>
          </a:xfrm>
        </p:spPr>
        <p:txBody>
          <a:bodyPr/>
          <a:lstStyle/>
          <a:p>
            <a:r>
              <a:rPr lang="en-US" dirty="0" smtClean="0"/>
              <a:t>Most recent SFI opinion surveys….</a:t>
            </a:r>
            <a:endParaRPr lang="en-US" dirty="0"/>
          </a:p>
        </p:txBody>
      </p:sp>
      <p:sp>
        <p:nvSpPr>
          <p:cNvPr id="3" name="Content Placeholder 2"/>
          <p:cNvSpPr>
            <a:spLocks noGrp="1"/>
          </p:cNvSpPr>
          <p:nvPr>
            <p:ph idx="1"/>
          </p:nvPr>
        </p:nvSpPr>
        <p:spPr>
          <a:xfrm>
            <a:off x="609600" y="2286001"/>
            <a:ext cx="8153400" cy="3505200"/>
          </a:xfrm>
        </p:spPr>
        <p:txBody>
          <a:bodyPr>
            <a:normAutofit/>
          </a:bodyPr>
          <a:lstStyle/>
          <a:p>
            <a:r>
              <a:rPr lang="en-US" sz="2400" dirty="0" smtClean="0"/>
              <a:t>Fall 2014: students </a:t>
            </a:r>
            <a:r>
              <a:rPr lang="en-US" sz="2400" dirty="0"/>
              <a:t>(N=433</a:t>
            </a:r>
            <a:r>
              <a:rPr lang="en-US" sz="2400" dirty="0" smtClean="0"/>
              <a:t>)</a:t>
            </a:r>
            <a:endParaRPr lang="en-US" sz="2400" dirty="0"/>
          </a:p>
        </p:txBody>
      </p:sp>
      <p:pic>
        <p:nvPicPr>
          <p:cNvPr id="4" name="Picture 3"/>
          <p:cNvPicPr>
            <a:picLocks noChangeAspect="1"/>
          </p:cNvPicPr>
          <p:nvPr/>
        </p:nvPicPr>
        <p:blipFill>
          <a:blip r:embed="rId2"/>
          <a:stretch>
            <a:fillRect/>
          </a:stretch>
        </p:blipFill>
        <p:spPr>
          <a:xfrm>
            <a:off x="966787" y="3429000"/>
            <a:ext cx="6600825" cy="2790825"/>
          </a:xfrm>
          <a:prstGeom prst="rect">
            <a:avLst/>
          </a:prstGeom>
        </p:spPr>
      </p:pic>
    </p:spTree>
    <p:extLst>
      <p:ext uri="{BB962C8B-B14F-4D97-AF65-F5344CB8AC3E}">
        <p14:creationId xmlns:p14="http://schemas.microsoft.com/office/powerpoint/2010/main" val="2155365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66710" y="776161"/>
            <a:ext cx="8410575" cy="2809875"/>
          </a:xfrm>
          <a:prstGeom prst="rect">
            <a:avLst/>
          </a:prstGeom>
        </p:spPr>
      </p:pic>
      <p:pic>
        <p:nvPicPr>
          <p:cNvPr id="5" name="Picture 4"/>
          <p:cNvPicPr>
            <a:picLocks noChangeAspect="1"/>
          </p:cNvPicPr>
          <p:nvPr/>
        </p:nvPicPr>
        <p:blipFill>
          <a:blip r:embed="rId3"/>
          <a:stretch>
            <a:fillRect/>
          </a:stretch>
        </p:blipFill>
        <p:spPr>
          <a:xfrm>
            <a:off x="1433511" y="4191000"/>
            <a:ext cx="6276975" cy="2352675"/>
          </a:xfrm>
          <a:prstGeom prst="rect">
            <a:avLst/>
          </a:prstGeom>
        </p:spPr>
      </p:pic>
    </p:spTree>
    <p:extLst>
      <p:ext uri="{BB962C8B-B14F-4D97-AF65-F5344CB8AC3E}">
        <p14:creationId xmlns:p14="http://schemas.microsoft.com/office/powerpoint/2010/main" val="1606633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“It </a:t>
            </a:r>
            <a:r>
              <a:rPr lang="en-US" dirty="0"/>
              <a:t>is helpful not only for the professors but for future student. Professors should get feedback on their classes and see what they can improve for his students in the </a:t>
            </a:r>
            <a:r>
              <a:rPr lang="en-US" dirty="0" smtClean="0"/>
              <a:t>future…”</a:t>
            </a:r>
            <a:endParaRPr lang="en-US" dirty="0"/>
          </a:p>
        </p:txBody>
      </p:sp>
    </p:spTree>
    <p:extLst>
      <p:ext uri="{BB962C8B-B14F-4D97-AF65-F5344CB8AC3E}">
        <p14:creationId xmlns:p14="http://schemas.microsoft.com/office/powerpoint/2010/main" val="30288923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5" name="Picture 4"/>
          <p:cNvPicPr>
            <a:picLocks noChangeAspect="1"/>
          </p:cNvPicPr>
          <p:nvPr/>
        </p:nvPicPr>
        <p:blipFill>
          <a:blip r:embed="rId2"/>
          <a:stretch>
            <a:fillRect/>
          </a:stretch>
        </p:blipFill>
        <p:spPr>
          <a:xfrm>
            <a:off x="147637" y="2005012"/>
            <a:ext cx="8848725" cy="2847975"/>
          </a:xfrm>
          <a:prstGeom prst="rect">
            <a:avLst/>
          </a:prstGeom>
        </p:spPr>
      </p:pic>
    </p:spTree>
    <p:extLst>
      <p:ext uri="{BB962C8B-B14F-4D97-AF65-F5344CB8AC3E}">
        <p14:creationId xmlns:p14="http://schemas.microsoft.com/office/powerpoint/2010/main" val="17432296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457200"/>
            <a:ext cx="8534400" cy="6400800"/>
          </a:xfrm>
        </p:spPr>
        <p:txBody>
          <a:bodyPr>
            <a:noAutofit/>
          </a:bodyPr>
          <a:lstStyle/>
          <a:p>
            <a:r>
              <a:rPr lang="en-US" sz="1500" dirty="0"/>
              <a:t>It's too early to give my feedback about the course and professor. I know it’s coming, my first semester I had no idea what it was, but was told to fill it out. </a:t>
            </a:r>
            <a:endParaRPr lang="en-US" sz="1500" dirty="0" smtClean="0"/>
          </a:p>
          <a:p>
            <a:endParaRPr lang="en-US" sz="1500" dirty="0"/>
          </a:p>
          <a:p>
            <a:r>
              <a:rPr lang="en-US" sz="1500" dirty="0"/>
              <a:t>I am very honest with my answers whether I like the class or not. I am just worried about the professor reading what I have to say and taking it wrong and re-paying with a bad grade. I completed it just fine </a:t>
            </a:r>
            <a:endParaRPr lang="en-US" sz="1500" dirty="0" smtClean="0"/>
          </a:p>
          <a:p>
            <a:endParaRPr lang="en-US" sz="1500" dirty="0"/>
          </a:p>
          <a:p>
            <a:r>
              <a:rPr lang="en-US" sz="1500" dirty="0"/>
              <a:t>The instructors may become bias when find out who said what by our writing they can identify me and I still have to take class with them because of my program.  I am fine completing the survey. </a:t>
            </a:r>
            <a:endParaRPr lang="en-US" sz="1500" dirty="0" smtClean="0"/>
          </a:p>
          <a:p>
            <a:endParaRPr lang="en-US" sz="1500" dirty="0"/>
          </a:p>
          <a:p>
            <a:r>
              <a:rPr lang="en-US" sz="1500" dirty="0"/>
              <a:t>I have to take classes with 2 of my current professors next semester so I don't want them to figure out it was me who commented on the survey, but I do want to be able to write about my experiences with the teachers and I do want them to know what they are doing good and bad.  It is helpful not only for the professors but for future student. Professors should get feedback on their classes and see what they can improve for his students in the future </a:t>
            </a:r>
            <a:endParaRPr lang="en-US" sz="1500" dirty="0" smtClean="0"/>
          </a:p>
          <a:p>
            <a:endParaRPr lang="en-US" sz="1500" dirty="0"/>
          </a:p>
          <a:p>
            <a:r>
              <a:rPr lang="en-US" sz="1500" dirty="0"/>
              <a:t>I </a:t>
            </a:r>
            <a:r>
              <a:rPr lang="en-US" sz="1500" dirty="0" err="1"/>
              <a:t>dont</a:t>
            </a:r>
            <a:r>
              <a:rPr lang="en-US" sz="1500" dirty="0"/>
              <a:t> believe that taking the survey will have any effect. All the good professors are still good and all the garbage ones will act the same and not change a thing. The survey was just right. </a:t>
            </a:r>
            <a:endParaRPr lang="en-US" sz="1500" dirty="0" smtClean="0"/>
          </a:p>
          <a:p>
            <a:endParaRPr lang="en-US" sz="1500" dirty="0"/>
          </a:p>
          <a:p>
            <a:r>
              <a:rPr lang="en-US" sz="1500" dirty="0"/>
              <a:t>I never know the outcome off these surveys I love filling these out and appreciate their existence. </a:t>
            </a:r>
            <a:endParaRPr lang="en-US" sz="1500" dirty="0" smtClean="0"/>
          </a:p>
          <a:p>
            <a:endParaRPr lang="en-US" sz="1500" dirty="0"/>
          </a:p>
          <a:p>
            <a:r>
              <a:rPr lang="en-US" sz="1500" dirty="0"/>
              <a:t>The survey is due before the course ends. In the event a student is unhappy with the way the course went, the possibility of the professor seeing the results and who it came from.</a:t>
            </a:r>
          </a:p>
          <a:p>
            <a:endParaRPr lang="en-US" sz="1600" dirty="0"/>
          </a:p>
        </p:txBody>
      </p:sp>
    </p:spTree>
    <p:extLst>
      <p:ext uri="{BB962C8B-B14F-4D97-AF65-F5344CB8AC3E}">
        <p14:creationId xmlns:p14="http://schemas.microsoft.com/office/powerpoint/2010/main" val="3057748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500"/>
                                        <p:tgtEl>
                                          <p:spTgt spid="3">
                                            <p:txEl>
                                              <p:pRg st="8" end="8"/>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10" end="10"/>
                                            </p:txEl>
                                          </p:spTgt>
                                        </p:tgtEl>
                                        <p:attrNameLst>
                                          <p:attrName>style.visibility</p:attrName>
                                        </p:attrNameLst>
                                      </p:cBhvr>
                                      <p:to>
                                        <p:strVal val="visible"/>
                                      </p:to>
                                    </p:set>
                                    <p:animEffect transition="in" filter="fade">
                                      <p:cBhvr>
                                        <p:cTn id="26" dur="500"/>
                                        <p:tgtEl>
                                          <p:spTgt spid="3">
                                            <p:txEl>
                                              <p:pRg st="10" end="1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animEffect transition="in" filter="fade">
                                      <p:cBhvr>
                                        <p:cTn id="29"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609601"/>
            <a:ext cx="5010150" cy="2670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3"/>
          <a:stretch>
            <a:fillRect/>
          </a:stretch>
        </p:blipFill>
        <p:spPr>
          <a:xfrm>
            <a:off x="1981200" y="3429000"/>
            <a:ext cx="5734050" cy="3124200"/>
          </a:xfrm>
          <a:prstGeom prst="rect">
            <a:avLst/>
          </a:prstGeom>
        </p:spPr>
      </p:pic>
    </p:spTree>
    <p:extLst>
      <p:ext uri="{BB962C8B-B14F-4D97-AF65-F5344CB8AC3E}">
        <p14:creationId xmlns:p14="http://schemas.microsoft.com/office/powerpoint/2010/main" val="68792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Student </a:t>
            </a:r>
            <a:r>
              <a:rPr lang="en-US" b="1" dirty="0" smtClean="0"/>
              <a:t>Comments from 2012</a:t>
            </a:r>
            <a:br>
              <a:rPr lang="en-US" b="1" dirty="0" smtClean="0"/>
            </a:br>
            <a:r>
              <a:rPr lang="en-US" dirty="0" smtClean="0"/>
              <a:t>Still Relevant….</a:t>
            </a:r>
            <a:endParaRPr lang="en-US" b="1" dirty="0"/>
          </a:p>
        </p:txBody>
      </p:sp>
      <p:sp>
        <p:nvSpPr>
          <p:cNvPr id="3" name="Content Placeholder 2"/>
          <p:cNvSpPr>
            <a:spLocks noGrp="1"/>
          </p:cNvSpPr>
          <p:nvPr>
            <p:ph idx="1"/>
          </p:nvPr>
        </p:nvSpPr>
        <p:spPr/>
        <p:txBody>
          <a:bodyPr>
            <a:normAutofit fontScale="62500" lnSpcReduction="20000"/>
          </a:bodyPr>
          <a:lstStyle/>
          <a:p>
            <a:endParaRPr lang="en-US" dirty="0"/>
          </a:p>
          <a:p>
            <a:r>
              <a:rPr lang="en-US" dirty="0"/>
              <a:t> We received 900+ comments and this overview report can be paired with the initial report which provided an overview of all responses (dated 6/25/2012.) </a:t>
            </a:r>
            <a:endParaRPr lang="en-US" dirty="0" smtClean="0"/>
          </a:p>
          <a:p>
            <a:endParaRPr lang="en-US" dirty="0"/>
          </a:p>
          <a:p>
            <a:r>
              <a:rPr lang="en-US" dirty="0" smtClean="0"/>
              <a:t>This </a:t>
            </a:r>
            <a:r>
              <a:rPr lang="en-US" dirty="0"/>
              <a:t>report </a:t>
            </a:r>
            <a:r>
              <a:rPr lang="en-US" dirty="0" smtClean="0"/>
              <a:t>summarizes </a:t>
            </a:r>
            <a:r>
              <a:rPr lang="en-US" dirty="0"/>
              <a:t>the student responses to two of the SAI Survey open-ended questions: (1) “What is the purpose of the Student Assessment of Instruction?” and (2) “Are there any incentives that would encourage more students to complete the Student Assessment of Instruction?” </a:t>
            </a:r>
          </a:p>
        </p:txBody>
      </p:sp>
    </p:spTree>
    <p:extLst>
      <p:ext uri="{BB962C8B-B14F-4D97-AF65-F5344CB8AC3E}">
        <p14:creationId xmlns:p14="http://schemas.microsoft.com/office/powerpoint/2010/main" val="88330381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382000" cy="6553200"/>
          </a:xfrm>
        </p:spPr>
        <p:txBody>
          <a:bodyPr>
            <a:normAutofit fontScale="62500" lnSpcReduction="20000"/>
          </a:bodyPr>
          <a:lstStyle/>
          <a:p>
            <a:r>
              <a:rPr lang="en-US" b="1" dirty="0" smtClean="0">
                <a:solidFill>
                  <a:schemeClr val="tx1">
                    <a:lumMod val="50000"/>
                    <a:lumOff val="50000"/>
                  </a:schemeClr>
                </a:solidFill>
              </a:rPr>
              <a:t>About Use: </a:t>
            </a:r>
            <a:r>
              <a:rPr lang="en-US" dirty="0" smtClean="0">
                <a:solidFill>
                  <a:schemeClr val="tx1">
                    <a:lumMod val="50000"/>
                    <a:lumOff val="50000"/>
                  </a:schemeClr>
                </a:solidFill>
              </a:rPr>
              <a:t>“I would hope that it would be implemented in an evaluation/discussion with the instructor </a:t>
            </a:r>
            <a:r>
              <a:rPr lang="en-US" sz="4000" b="1" dirty="0" smtClean="0"/>
              <a:t>to either fortify good techniques or enlighten them as to areas of opportunity ... </a:t>
            </a:r>
            <a:r>
              <a:rPr lang="en-US" dirty="0" smtClean="0">
                <a:solidFill>
                  <a:schemeClr val="tx1">
                    <a:lumMod val="50000"/>
                    <a:lumOff val="50000"/>
                  </a:schemeClr>
                </a:solidFill>
              </a:rPr>
              <a:t>perhaps in a perfect world but good instructors should be recognized and rewarded. The instructors that are just taking up space should be replaced ... again in a perfect world.”</a:t>
            </a:r>
          </a:p>
          <a:p>
            <a:endParaRPr lang="en-US" dirty="0">
              <a:solidFill>
                <a:schemeClr val="tx1">
                  <a:lumMod val="50000"/>
                  <a:lumOff val="50000"/>
                </a:schemeClr>
              </a:solidFill>
            </a:endParaRPr>
          </a:p>
          <a:p>
            <a:r>
              <a:rPr lang="en-US" b="1" dirty="0" smtClean="0">
                <a:solidFill>
                  <a:schemeClr val="tx1">
                    <a:lumMod val="50000"/>
                    <a:lumOff val="50000"/>
                  </a:schemeClr>
                </a:solidFill>
              </a:rPr>
              <a:t>About Purpose: </a:t>
            </a:r>
            <a:r>
              <a:rPr lang="en-US" dirty="0" smtClean="0">
                <a:solidFill>
                  <a:schemeClr val="tx1">
                    <a:lumMod val="50000"/>
                    <a:lumOff val="50000"/>
                  </a:schemeClr>
                </a:solidFill>
              </a:rPr>
              <a:t>“The purpose of the SAI is to determine how effective a class, and instructor was, or, is. And I would also like to believe that it also helps to improve the quality of the given courses. I just wish you guys would </a:t>
            </a:r>
            <a:r>
              <a:rPr lang="en-US" sz="4000" b="1" dirty="0" smtClean="0"/>
              <a:t>take action a lot faster than you tend to do when we the students give our input </a:t>
            </a:r>
            <a:r>
              <a:rPr lang="en-US" dirty="0" smtClean="0">
                <a:solidFill>
                  <a:schemeClr val="tx1">
                    <a:lumMod val="50000"/>
                    <a:lumOff val="50000"/>
                  </a:schemeClr>
                </a:solidFill>
              </a:rPr>
              <a:t>and recommendations via our responses through the surveys, because if you don’t then we will stop taking the time to reply. Thank you.”</a:t>
            </a:r>
          </a:p>
          <a:p>
            <a:endParaRPr lang="en-US" dirty="0">
              <a:solidFill>
                <a:schemeClr val="tx1">
                  <a:lumMod val="50000"/>
                  <a:lumOff val="50000"/>
                </a:schemeClr>
              </a:solidFill>
            </a:endParaRPr>
          </a:p>
          <a:p>
            <a:r>
              <a:rPr lang="en-US" b="1" dirty="0" smtClean="0">
                <a:solidFill>
                  <a:schemeClr val="tx1">
                    <a:lumMod val="50000"/>
                    <a:lumOff val="50000"/>
                  </a:schemeClr>
                </a:solidFill>
              </a:rPr>
              <a:t>About Motivation: </a:t>
            </a:r>
            <a:r>
              <a:rPr lang="en-US" dirty="0" smtClean="0">
                <a:solidFill>
                  <a:schemeClr val="tx1">
                    <a:lumMod val="50000"/>
                    <a:lumOff val="50000"/>
                  </a:schemeClr>
                </a:solidFill>
              </a:rPr>
              <a:t>“More communication about the surveys from the professors might encourage participation. </a:t>
            </a:r>
            <a:r>
              <a:rPr lang="en-US" sz="3800" b="1" dirty="0" smtClean="0"/>
              <a:t>If a professor told the class how the information is used and that they encourage both positive and negative feedback.</a:t>
            </a:r>
            <a:r>
              <a:rPr lang="en-US" dirty="0" smtClean="0"/>
              <a:t> </a:t>
            </a:r>
            <a:r>
              <a:rPr lang="en-US" dirty="0" smtClean="0">
                <a:solidFill>
                  <a:schemeClr val="tx1">
                    <a:lumMod val="50000"/>
                    <a:lumOff val="50000"/>
                  </a:schemeClr>
                </a:solidFill>
              </a:rPr>
              <a:t>I don't recall any professor last semester even mentioning the surveys. It might make others feel like the information is important and the extra few minutes can help make all the classes better each semester.”</a:t>
            </a:r>
            <a:endParaRPr lang="en-US" dirty="0">
              <a:solidFill>
                <a:schemeClr val="tx1">
                  <a:lumMod val="50000"/>
                  <a:lumOff val="50000"/>
                </a:schemeClr>
              </a:solidFill>
            </a:endParaRPr>
          </a:p>
        </p:txBody>
      </p:sp>
    </p:spTree>
    <p:extLst>
      <p:ext uri="{BB962C8B-B14F-4D97-AF65-F5344CB8AC3E}">
        <p14:creationId xmlns:p14="http://schemas.microsoft.com/office/powerpoint/2010/main" val="1289898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297" y="222250"/>
            <a:ext cx="7848601" cy="812800"/>
          </a:xfrm>
        </p:spPr>
        <p:txBody>
          <a:bodyPr/>
          <a:lstStyle/>
          <a:p>
            <a:r>
              <a:rPr lang="en-US" dirty="0" smtClean="0"/>
              <a:t>Faculty Responses….Fall 2014 </a:t>
            </a:r>
            <a:r>
              <a:rPr lang="en-US" dirty="0"/>
              <a:t>(N=403)</a:t>
            </a:r>
            <a:br>
              <a:rPr lang="en-US" dirty="0"/>
            </a:b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47661" y="762000"/>
            <a:ext cx="8143875" cy="2705100"/>
          </a:xfrm>
          <a:prstGeom prst="rect">
            <a:avLst/>
          </a:prstGeom>
        </p:spPr>
      </p:pic>
      <p:pic>
        <p:nvPicPr>
          <p:cNvPr id="5" name="Picture 4"/>
          <p:cNvPicPr>
            <a:picLocks noChangeAspect="1"/>
          </p:cNvPicPr>
          <p:nvPr/>
        </p:nvPicPr>
        <p:blipFill>
          <a:blip r:embed="rId3"/>
          <a:stretch>
            <a:fillRect/>
          </a:stretch>
        </p:blipFill>
        <p:spPr>
          <a:xfrm>
            <a:off x="377190" y="3733800"/>
            <a:ext cx="7639050" cy="2962275"/>
          </a:xfrm>
          <a:prstGeom prst="rect">
            <a:avLst/>
          </a:prstGeom>
        </p:spPr>
      </p:pic>
      <p:pic>
        <p:nvPicPr>
          <p:cNvPr id="6" name="Picture 5"/>
          <p:cNvPicPr>
            <a:picLocks noChangeAspect="1"/>
          </p:cNvPicPr>
          <p:nvPr/>
        </p:nvPicPr>
        <p:blipFill>
          <a:blip r:embed="rId4"/>
          <a:stretch>
            <a:fillRect/>
          </a:stretch>
        </p:blipFill>
        <p:spPr>
          <a:xfrm>
            <a:off x="152400" y="826897"/>
            <a:ext cx="5981700" cy="2781300"/>
          </a:xfrm>
          <a:prstGeom prst="rect">
            <a:avLst/>
          </a:prstGeom>
        </p:spPr>
      </p:pic>
      <p:pic>
        <p:nvPicPr>
          <p:cNvPr id="7" name="Picture 6"/>
          <p:cNvPicPr>
            <a:picLocks noChangeAspect="1"/>
          </p:cNvPicPr>
          <p:nvPr/>
        </p:nvPicPr>
        <p:blipFill>
          <a:blip r:embed="rId5"/>
          <a:stretch>
            <a:fillRect/>
          </a:stretch>
        </p:blipFill>
        <p:spPr>
          <a:xfrm>
            <a:off x="2223895" y="3874897"/>
            <a:ext cx="6086475" cy="2457450"/>
          </a:xfrm>
          <a:prstGeom prst="rect">
            <a:avLst/>
          </a:prstGeom>
        </p:spPr>
      </p:pic>
    </p:spTree>
    <p:extLst>
      <p:ext uri="{BB962C8B-B14F-4D97-AF65-F5344CB8AC3E}">
        <p14:creationId xmlns:p14="http://schemas.microsoft.com/office/powerpoint/2010/main" val="2689871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762000" y="609600"/>
            <a:ext cx="6436810" cy="2667000"/>
          </a:xfrm>
          <a:prstGeom prst="rect">
            <a:avLst/>
          </a:prstGeom>
        </p:spPr>
      </p:pic>
      <p:pic>
        <p:nvPicPr>
          <p:cNvPr id="5" name="Picture 4"/>
          <p:cNvPicPr>
            <a:picLocks noChangeAspect="1"/>
          </p:cNvPicPr>
          <p:nvPr/>
        </p:nvPicPr>
        <p:blipFill>
          <a:blip r:embed="rId3"/>
          <a:stretch>
            <a:fillRect/>
          </a:stretch>
        </p:blipFill>
        <p:spPr>
          <a:xfrm>
            <a:off x="565785" y="3810000"/>
            <a:ext cx="7419975" cy="2733675"/>
          </a:xfrm>
          <a:prstGeom prst="rect">
            <a:avLst/>
          </a:prstGeom>
        </p:spPr>
      </p:pic>
    </p:spTree>
    <p:extLst>
      <p:ext uri="{BB962C8B-B14F-4D97-AF65-F5344CB8AC3E}">
        <p14:creationId xmlns:p14="http://schemas.microsoft.com/office/powerpoint/2010/main" val="515536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609600" y="609600"/>
            <a:ext cx="7096125" cy="2609850"/>
          </a:xfrm>
          <a:prstGeom prst="rect">
            <a:avLst/>
          </a:prstGeom>
        </p:spPr>
      </p:pic>
      <p:pic>
        <p:nvPicPr>
          <p:cNvPr id="5" name="Picture 4"/>
          <p:cNvPicPr>
            <a:picLocks noChangeAspect="1"/>
          </p:cNvPicPr>
          <p:nvPr/>
        </p:nvPicPr>
        <p:blipFill>
          <a:blip r:embed="rId3"/>
          <a:stretch>
            <a:fillRect/>
          </a:stretch>
        </p:blipFill>
        <p:spPr>
          <a:xfrm>
            <a:off x="288131" y="4114800"/>
            <a:ext cx="8567737" cy="2371859"/>
          </a:xfrm>
          <a:prstGeom prst="rect">
            <a:avLst/>
          </a:prstGeom>
        </p:spPr>
      </p:pic>
    </p:spTree>
    <p:extLst>
      <p:ext uri="{BB962C8B-B14F-4D97-AF65-F5344CB8AC3E}">
        <p14:creationId xmlns:p14="http://schemas.microsoft.com/office/powerpoint/2010/main" val="3308162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76250" y="609600"/>
            <a:ext cx="8191500" cy="2800350"/>
          </a:xfrm>
          <a:prstGeom prst="rect">
            <a:avLst/>
          </a:prstGeom>
        </p:spPr>
      </p:pic>
      <p:pic>
        <p:nvPicPr>
          <p:cNvPr id="5" name="Picture 4"/>
          <p:cNvPicPr>
            <a:picLocks noChangeAspect="1"/>
          </p:cNvPicPr>
          <p:nvPr/>
        </p:nvPicPr>
        <p:blipFill>
          <a:blip r:embed="rId3"/>
          <a:stretch>
            <a:fillRect/>
          </a:stretch>
        </p:blipFill>
        <p:spPr>
          <a:xfrm>
            <a:off x="1695450" y="3713101"/>
            <a:ext cx="5753100" cy="2257425"/>
          </a:xfrm>
          <a:prstGeom prst="rect">
            <a:avLst/>
          </a:prstGeom>
        </p:spPr>
      </p:pic>
    </p:spTree>
    <p:extLst>
      <p:ext uri="{BB962C8B-B14F-4D97-AF65-F5344CB8AC3E}">
        <p14:creationId xmlns:p14="http://schemas.microsoft.com/office/powerpoint/2010/main" val="2146175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633412" y="784225"/>
            <a:ext cx="7877175" cy="2571750"/>
          </a:xfrm>
          <a:prstGeom prst="rect">
            <a:avLst/>
          </a:prstGeom>
        </p:spPr>
      </p:pic>
    </p:spTree>
    <p:extLst>
      <p:ext uri="{BB962C8B-B14F-4D97-AF65-F5344CB8AC3E}">
        <p14:creationId xmlns:p14="http://schemas.microsoft.com/office/powerpoint/2010/main" val="782502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Faculty Comments - 2014</a:t>
            </a:r>
            <a:endParaRPr lang="en-US" dirty="0"/>
          </a:p>
        </p:txBody>
      </p:sp>
      <p:sp>
        <p:nvSpPr>
          <p:cNvPr id="3" name="Content Placeholder 2"/>
          <p:cNvSpPr>
            <a:spLocks noGrp="1"/>
          </p:cNvSpPr>
          <p:nvPr>
            <p:ph idx="1"/>
          </p:nvPr>
        </p:nvSpPr>
        <p:spPr>
          <a:xfrm>
            <a:off x="762000" y="2286000"/>
            <a:ext cx="7239000" cy="4571999"/>
          </a:xfrm>
        </p:spPr>
        <p:txBody>
          <a:bodyPr>
            <a:normAutofit fontScale="55000" lnSpcReduction="20000"/>
          </a:bodyPr>
          <a:lstStyle/>
          <a:p>
            <a:r>
              <a:rPr lang="en-US" dirty="0"/>
              <a:t>I changed examples in class to provide a semester long single example that I build on every week, so by the end of the semester, the students can see how the topics build on each other. This also gives them a bigger example to use to model their final project on. This was a request made in the "free form comments" how to improve the class. </a:t>
            </a:r>
          </a:p>
          <a:p>
            <a:endParaRPr lang="en-US" dirty="0" smtClean="0"/>
          </a:p>
          <a:p>
            <a:pPr marL="0" indent="0">
              <a:buNone/>
            </a:pPr>
            <a:r>
              <a:rPr lang="en-US" dirty="0"/>
              <a:t> </a:t>
            </a:r>
          </a:p>
          <a:p>
            <a:r>
              <a:rPr lang="en-US" dirty="0"/>
              <a:t>I have disliked this since it was started. The old pen and paper </a:t>
            </a:r>
            <a:r>
              <a:rPr lang="en-US" dirty="0" err="1"/>
              <a:t>evals</a:t>
            </a:r>
            <a:r>
              <a:rPr lang="en-US" dirty="0"/>
              <a:t> had 100% completion because they were administered in the class and students had to do them and they gave really thoughtful feedback. Today - students do NOT do these surveys - they get so many emails and surveys from VC that they just become background noise and are meaningless. As a result, no matter how many times I say in class "please fill out the survey", they do not and I lose out on valuable feedback. Because I know the response rate is so low, I do not bother to check the results, because they have no meaning for me. </a:t>
            </a:r>
          </a:p>
        </p:txBody>
      </p:sp>
    </p:spTree>
    <p:extLst>
      <p:ext uri="{BB962C8B-B14F-4D97-AF65-F5344CB8AC3E}">
        <p14:creationId xmlns:p14="http://schemas.microsoft.com/office/powerpoint/2010/main" val="11610945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 – One</a:t>
            </a:r>
            <a:endParaRPr lang="en-US" dirty="0"/>
          </a:p>
        </p:txBody>
      </p:sp>
      <p:sp>
        <p:nvSpPr>
          <p:cNvPr id="3" name="Content Placeholder 2"/>
          <p:cNvSpPr>
            <a:spLocks noGrp="1"/>
          </p:cNvSpPr>
          <p:nvPr>
            <p:ph idx="1"/>
          </p:nvPr>
        </p:nvSpPr>
        <p:spPr/>
        <p:txBody>
          <a:bodyPr/>
          <a:lstStyle/>
          <a:p>
            <a:r>
              <a:rPr lang="en-US" dirty="0"/>
              <a:t>Participants should be able to explain and use the tools available in Valencia College’s online evaluation system for developing course evaluation questions and for accessing, interpreting, and using related feedback reports. </a:t>
            </a:r>
          </a:p>
        </p:txBody>
      </p:sp>
    </p:spTree>
    <p:extLst>
      <p:ext uri="{BB962C8B-B14F-4D97-AF65-F5344CB8AC3E}">
        <p14:creationId xmlns:p14="http://schemas.microsoft.com/office/powerpoint/2010/main" val="298019183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0432" y="609600"/>
            <a:ext cx="6858000" cy="812800"/>
          </a:xfrm>
        </p:spPr>
        <p:txBody>
          <a:bodyPr/>
          <a:lstStyle/>
          <a:p>
            <a:r>
              <a:rPr lang="en-US" dirty="0" smtClean="0"/>
              <a:t>Added Changes to Instruction….</a:t>
            </a:r>
            <a:endParaRPr lang="en-US" dirty="0"/>
          </a:p>
        </p:txBody>
      </p:sp>
      <p:sp>
        <p:nvSpPr>
          <p:cNvPr id="3" name="Content Placeholder 2"/>
          <p:cNvSpPr>
            <a:spLocks noGrp="1"/>
          </p:cNvSpPr>
          <p:nvPr>
            <p:ph idx="1"/>
          </p:nvPr>
        </p:nvSpPr>
        <p:spPr>
          <a:xfrm>
            <a:off x="914400" y="1422400"/>
            <a:ext cx="7010400" cy="5130799"/>
          </a:xfrm>
        </p:spPr>
        <p:txBody>
          <a:bodyPr>
            <a:normAutofit fontScale="47500" lnSpcReduction="20000"/>
          </a:bodyPr>
          <a:lstStyle/>
          <a:p>
            <a:r>
              <a:rPr lang="en-US" dirty="0"/>
              <a:t>More in-class activities. 2. More focused lessons (not trying to go over everything in the book) 3. More group /pair activities. </a:t>
            </a:r>
          </a:p>
          <a:p>
            <a:pPr marL="0" indent="0">
              <a:buNone/>
            </a:pPr>
            <a:endParaRPr lang="en-US" dirty="0"/>
          </a:p>
          <a:p>
            <a:r>
              <a:rPr lang="en-US" dirty="0"/>
              <a:t>I have increased the number of tests that I give, so each test can cover a smaller amount of material. I now require students to submit a class contract at the beginning of the class that outlines my expectations from them, and tells them what they should expect from me. I got tired of seeing students complain that they did not know what to expect when it was all laid out in the syllabus, which they clearly did not read. I have been teaching online for more than a decade (not all at Valencia). My experience has shown that the negative comments students provide in the SFI almost always relate to the fact that they chose not to read the syllabus, or the posted class announcements, or the online discussions. </a:t>
            </a:r>
          </a:p>
          <a:p>
            <a:pPr marL="0" indent="0">
              <a:buNone/>
            </a:pPr>
            <a:endParaRPr lang="en-US" dirty="0"/>
          </a:p>
          <a:p>
            <a:r>
              <a:rPr lang="en-US" dirty="0"/>
              <a:t>I have been more careful to measure the pace to the students per semester and their own abilities rather than sticking to a strict curriculum. I have also made content changes to keep current within the industry after getting approval from my program chair. </a:t>
            </a:r>
          </a:p>
          <a:p>
            <a:pPr marL="0" indent="0">
              <a:buNone/>
            </a:pPr>
            <a:endParaRPr lang="en-US" dirty="0"/>
          </a:p>
          <a:p>
            <a:r>
              <a:rPr lang="en-US" dirty="0"/>
              <a:t>I have added a Warm-up to my lessons as suggested by some of my students. I have added many challenging problems to address the need of the more advanced students. I am in the process of refining my lessons thanks to the comments made by the students. I have included power points to make the lessons a bit more interesting and decreasing the use of dry makers which tends to dry out too quickly. </a:t>
            </a:r>
          </a:p>
          <a:p>
            <a:pPr marL="0" indent="0">
              <a:buNone/>
            </a:pPr>
            <a:endParaRPr lang="en-US" dirty="0"/>
          </a:p>
        </p:txBody>
      </p:sp>
    </p:spTree>
    <p:extLst>
      <p:ext uri="{BB962C8B-B14F-4D97-AF65-F5344CB8AC3E}">
        <p14:creationId xmlns:p14="http://schemas.microsoft.com/office/powerpoint/2010/main" val="2494981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429000"/>
            <a:ext cx="6858000" cy="812800"/>
          </a:xfrm>
        </p:spPr>
        <p:txBody>
          <a:bodyPr/>
          <a:lstStyle/>
          <a:p>
            <a:r>
              <a:rPr lang="en-US" i="1" dirty="0"/>
              <a:t>Student Course Evaluations: Research, Models and Trends</a:t>
            </a:r>
            <a:r>
              <a:rPr lang="en-US" dirty="0"/>
              <a:t> (</a:t>
            </a:r>
            <a:r>
              <a:rPr lang="en-US" dirty="0" err="1"/>
              <a:t>Gravestock</a:t>
            </a:r>
            <a:r>
              <a:rPr lang="en-US" dirty="0"/>
              <a:t> and </a:t>
            </a:r>
            <a:r>
              <a:rPr lang="en-US" dirty="0" err="1"/>
              <a:t>Gregor</a:t>
            </a:r>
            <a:r>
              <a:rPr lang="en-US" dirty="0"/>
              <a:t>-Greenleaf, 2008.)</a:t>
            </a:r>
            <a:br>
              <a:rPr lang="en-US" dirty="0"/>
            </a:br>
            <a:endParaRPr lang="en-US" dirty="0"/>
          </a:p>
        </p:txBody>
      </p:sp>
    </p:spTree>
    <p:extLst>
      <p:ext uri="{BB962C8B-B14F-4D97-AF65-F5344CB8AC3E}">
        <p14:creationId xmlns:p14="http://schemas.microsoft.com/office/powerpoint/2010/main" val="117306906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Reviewing the Literature</a:t>
            </a:r>
            <a:endParaRPr lang="en-US" dirty="0"/>
          </a:p>
        </p:txBody>
      </p:sp>
      <p:sp>
        <p:nvSpPr>
          <p:cNvPr id="3" name="Content Placeholder 2"/>
          <p:cNvSpPr>
            <a:spLocks noGrp="1"/>
          </p:cNvSpPr>
          <p:nvPr>
            <p:ph idx="1"/>
          </p:nvPr>
        </p:nvSpPr>
        <p:spPr>
          <a:xfrm>
            <a:off x="0" y="1219200"/>
            <a:ext cx="6858000" cy="5867400"/>
          </a:xfrm>
        </p:spPr>
        <p:txBody>
          <a:bodyPr>
            <a:normAutofit/>
          </a:bodyPr>
          <a:lstStyle/>
          <a:p>
            <a:pPr marL="0" indent="0">
              <a:buNone/>
            </a:pPr>
            <a:r>
              <a:rPr lang="en-US" dirty="0" err="1">
                <a:solidFill>
                  <a:schemeClr val="tx1">
                    <a:lumMod val="50000"/>
                    <a:lumOff val="50000"/>
                  </a:schemeClr>
                </a:solidFill>
              </a:rPr>
              <a:t>Gravestock</a:t>
            </a:r>
            <a:r>
              <a:rPr lang="en-US" dirty="0">
                <a:solidFill>
                  <a:schemeClr val="tx1">
                    <a:lumMod val="50000"/>
                    <a:lumOff val="50000"/>
                  </a:schemeClr>
                </a:solidFill>
              </a:rPr>
              <a:t>, P. &amp; </a:t>
            </a:r>
            <a:r>
              <a:rPr lang="en-US" dirty="0" err="1">
                <a:solidFill>
                  <a:schemeClr val="tx1">
                    <a:lumMod val="50000"/>
                    <a:lumOff val="50000"/>
                  </a:schemeClr>
                </a:solidFill>
              </a:rPr>
              <a:t>Gregor</a:t>
            </a:r>
            <a:r>
              <a:rPr lang="en-US" dirty="0">
                <a:solidFill>
                  <a:schemeClr val="tx1">
                    <a:lumMod val="50000"/>
                    <a:lumOff val="50000"/>
                  </a:schemeClr>
                </a:solidFill>
              </a:rPr>
              <a:t>-Greenleaf, E. (2008). </a:t>
            </a:r>
            <a:r>
              <a:rPr lang="en-US" i="1" dirty="0" smtClean="0">
                <a:solidFill>
                  <a:schemeClr val="tx1">
                    <a:lumMod val="50000"/>
                    <a:lumOff val="50000"/>
                  </a:schemeClr>
                </a:solidFill>
              </a:rPr>
              <a:t>Student Course </a:t>
            </a:r>
            <a:r>
              <a:rPr lang="en-US" i="1" dirty="0">
                <a:solidFill>
                  <a:schemeClr val="tx1">
                    <a:lumMod val="50000"/>
                    <a:lumOff val="50000"/>
                  </a:schemeClr>
                </a:solidFill>
              </a:rPr>
              <a:t>Evaluations: Research, Models and </a:t>
            </a:r>
            <a:r>
              <a:rPr lang="en-US" i="1" dirty="0" smtClean="0">
                <a:solidFill>
                  <a:schemeClr val="tx1">
                    <a:lumMod val="50000"/>
                    <a:lumOff val="50000"/>
                  </a:schemeClr>
                </a:solidFill>
              </a:rPr>
              <a:t>Trends. </a:t>
            </a:r>
            <a:r>
              <a:rPr lang="en-US" dirty="0" smtClean="0">
                <a:solidFill>
                  <a:schemeClr val="tx1">
                    <a:lumMod val="50000"/>
                    <a:lumOff val="50000"/>
                  </a:schemeClr>
                </a:solidFill>
              </a:rPr>
              <a:t>Toronto</a:t>
            </a:r>
            <a:r>
              <a:rPr lang="en-US" dirty="0">
                <a:solidFill>
                  <a:schemeClr val="tx1">
                    <a:lumMod val="50000"/>
                    <a:lumOff val="50000"/>
                  </a:schemeClr>
                </a:solidFill>
              </a:rPr>
              <a:t>: Higher Education Quality Council of Ontario</a:t>
            </a:r>
            <a:r>
              <a:rPr lang="en-US" dirty="0" smtClean="0">
                <a:solidFill>
                  <a:schemeClr val="tx1">
                    <a:lumMod val="50000"/>
                    <a:lumOff val="50000"/>
                  </a:schemeClr>
                </a:solidFill>
              </a:rPr>
              <a:t>.</a:t>
            </a:r>
          </a:p>
          <a:p>
            <a:endParaRPr lang="en-US" dirty="0" smtClean="0">
              <a:solidFill>
                <a:schemeClr val="tx1">
                  <a:lumMod val="50000"/>
                  <a:lumOff val="50000"/>
                </a:schemeClr>
              </a:solidFill>
            </a:endParaRPr>
          </a:p>
          <a:p>
            <a:r>
              <a:rPr lang="en-US" sz="2400" dirty="0" smtClean="0">
                <a:solidFill>
                  <a:schemeClr val="tx1">
                    <a:lumMod val="50000"/>
                    <a:lumOff val="50000"/>
                  </a:schemeClr>
                </a:solidFill>
              </a:rPr>
              <a:t>Dating back to the 1970s </a:t>
            </a:r>
          </a:p>
          <a:p>
            <a:r>
              <a:rPr lang="en-US" sz="2400" dirty="0">
                <a:solidFill>
                  <a:schemeClr val="tx1">
                    <a:lumMod val="50000"/>
                    <a:lumOff val="50000"/>
                  </a:schemeClr>
                </a:solidFill>
              </a:rPr>
              <a:t>R</a:t>
            </a:r>
            <a:r>
              <a:rPr lang="en-US" sz="2400" dirty="0" smtClean="0">
                <a:solidFill>
                  <a:schemeClr val="tx1">
                    <a:lumMod val="50000"/>
                    <a:lumOff val="50000"/>
                  </a:schemeClr>
                </a:solidFill>
              </a:rPr>
              <a:t>esearch published in the last 20 years</a:t>
            </a:r>
            <a:endParaRPr lang="en-US" sz="2400" dirty="0">
              <a:solidFill>
                <a:schemeClr val="tx1">
                  <a:lumMod val="50000"/>
                  <a:lumOff val="50000"/>
                </a:schemeClr>
              </a:solidFill>
            </a:endParaRPr>
          </a:p>
          <a:p>
            <a:r>
              <a:rPr lang="en-US" sz="2400" dirty="0" smtClean="0">
                <a:solidFill>
                  <a:schemeClr val="tx1">
                    <a:lumMod val="50000"/>
                    <a:lumOff val="50000"/>
                  </a:schemeClr>
                </a:solidFill>
              </a:rPr>
              <a:t>Also a survey of publicly available information about course evaluation policies and practices</a:t>
            </a:r>
            <a:endParaRPr lang="en-US" sz="2400" dirty="0"/>
          </a:p>
        </p:txBody>
      </p:sp>
      <p:pic>
        <p:nvPicPr>
          <p:cNvPr id="4" name="Picture 3" descr="C:\Users\lblasi\AppData\Local\Microsoft\Windows\Temporary Internet Files\Content.IE5\Q6DYLT4N\MC900187455[1].wm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2133600"/>
            <a:ext cx="2743200" cy="2819400"/>
          </a:xfrm>
          <a:prstGeom prst="rect">
            <a:avLst/>
          </a:prstGeom>
          <a:noFill/>
          <a:ln>
            <a:noFill/>
          </a:ln>
        </p:spPr>
      </p:pic>
    </p:spTree>
    <p:extLst>
      <p:ext uri="{BB962C8B-B14F-4D97-AF65-F5344CB8AC3E}">
        <p14:creationId xmlns:p14="http://schemas.microsoft.com/office/powerpoint/2010/main" val="2403050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91600" cy="1143000"/>
          </a:xfrm>
        </p:spPr>
        <p:txBody>
          <a:bodyPr>
            <a:noAutofit/>
          </a:bodyPr>
          <a:lstStyle/>
          <a:p>
            <a:r>
              <a:rPr lang="en-US" sz="2800" b="1" dirty="0" smtClean="0"/>
              <a:t>Student Assessment of Instruction… means…</a:t>
            </a:r>
            <a:endParaRPr lang="en-US" sz="2800" b="1" dirty="0"/>
          </a:p>
        </p:txBody>
      </p:sp>
      <p:sp>
        <p:nvSpPr>
          <p:cNvPr id="3" name="Content Placeholder 2"/>
          <p:cNvSpPr>
            <a:spLocks noGrp="1"/>
          </p:cNvSpPr>
          <p:nvPr>
            <p:ph idx="1"/>
          </p:nvPr>
        </p:nvSpPr>
        <p:spPr>
          <a:xfrm>
            <a:off x="2895600" y="1600200"/>
            <a:ext cx="5791200" cy="5257800"/>
          </a:xfrm>
        </p:spPr>
        <p:txBody>
          <a:bodyPr>
            <a:normAutofit fontScale="70000" lnSpcReduction="20000"/>
          </a:bodyPr>
          <a:lstStyle/>
          <a:p>
            <a:r>
              <a:rPr lang="en-US" dirty="0" smtClean="0">
                <a:solidFill>
                  <a:schemeClr val="tx1">
                    <a:lumMod val="50000"/>
                    <a:lumOff val="50000"/>
                  </a:schemeClr>
                </a:solidFill>
              </a:rPr>
              <a:t>“Student </a:t>
            </a:r>
            <a:r>
              <a:rPr lang="en-US" dirty="0">
                <a:solidFill>
                  <a:schemeClr val="tx1">
                    <a:lumMod val="50000"/>
                    <a:lumOff val="50000"/>
                  </a:schemeClr>
                </a:solidFill>
              </a:rPr>
              <a:t>evaluations,” “course evaluations,” “student ratings </a:t>
            </a:r>
            <a:r>
              <a:rPr lang="en-US" dirty="0" smtClean="0">
                <a:solidFill>
                  <a:schemeClr val="tx1">
                    <a:lumMod val="50000"/>
                    <a:lumOff val="50000"/>
                  </a:schemeClr>
                </a:solidFill>
              </a:rPr>
              <a:t>of instruction</a:t>
            </a:r>
            <a:r>
              <a:rPr lang="en-US" dirty="0">
                <a:solidFill>
                  <a:schemeClr val="tx1">
                    <a:lumMod val="50000"/>
                    <a:lumOff val="50000"/>
                  </a:schemeClr>
                </a:solidFill>
              </a:rPr>
              <a:t>,” and “student evaluations of teaching (SETs).” Each of these phrases has slightly </a:t>
            </a:r>
            <a:r>
              <a:rPr lang="en-US" dirty="0" smtClean="0">
                <a:solidFill>
                  <a:schemeClr val="tx1">
                    <a:lumMod val="50000"/>
                    <a:lumOff val="50000"/>
                  </a:schemeClr>
                </a:solidFill>
              </a:rPr>
              <a:t>different connotations</a:t>
            </a:r>
            <a:r>
              <a:rPr lang="en-US" dirty="0">
                <a:solidFill>
                  <a:schemeClr val="tx1">
                    <a:lumMod val="50000"/>
                    <a:lumOff val="50000"/>
                  </a:schemeClr>
                </a:solidFill>
              </a:rPr>
              <a:t>, depending on whether they emphasize students, courses, ratings, or evaluation. </a:t>
            </a:r>
            <a:endParaRPr lang="en-US" dirty="0" smtClean="0">
              <a:solidFill>
                <a:schemeClr val="tx1">
                  <a:lumMod val="50000"/>
                  <a:lumOff val="50000"/>
                </a:schemeClr>
              </a:solidFill>
            </a:endParaRPr>
          </a:p>
          <a:p>
            <a:endParaRPr lang="en-US" dirty="0">
              <a:solidFill>
                <a:schemeClr val="tx1">
                  <a:lumMod val="50000"/>
                  <a:lumOff val="50000"/>
                </a:schemeClr>
              </a:solidFill>
            </a:endParaRPr>
          </a:p>
          <a:p>
            <a:r>
              <a:rPr lang="en-US" dirty="0" smtClean="0">
                <a:solidFill>
                  <a:schemeClr val="tx1">
                    <a:lumMod val="50000"/>
                    <a:lumOff val="50000"/>
                  </a:schemeClr>
                </a:solidFill>
              </a:rPr>
              <a:t>Wright (2008</a:t>
            </a:r>
            <a:r>
              <a:rPr lang="en-US" dirty="0">
                <a:solidFill>
                  <a:schemeClr val="tx1">
                    <a:lumMod val="50000"/>
                    <a:lumOff val="50000"/>
                  </a:schemeClr>
                </a:solidFill>
              </a:rPr>
              <a:t>) has suggested that the most appropriate term for end-of-course summative evaluations </a:t>
            </a:r>
            <a:r>
              <a:rPr lang="en-US" dirty="0" smtClean="0">
                <a:solidFill>
                  <a:schemeClr val="tx1">
                    <a:lumMod val="50000"/>
                    <a:lumOff val="50000"/>
                  </a:schemeClr>
                </a:solidFill>
              </a:rPr>
              <a:t>used primarily </a:t>
            </a:r>
            <a:r>
              <a:rPr lang="en-US" dirty="0">
                <a:solidFill>
                  <a:schemeClr val="tx1">
                    <a:lumMod val="50000"/>
                    <a:lumOff val="50000"/>
                  </a:schemeClr>
                </a:solidFill>
              </a:rPr>
              <a:t>for personnel decisions (and not for teaching development) is “student ratings of </a:t>
            </a:r>
            <a:r>
              <a:rPr lang="en-US" dirty="0" smtClean="0">
                <a:solidFill>
                  <a:schemeClr val="tx1">
                    <a:lumMod val="50000"/>
                    <a:lumOff val="50000"/>
                  </a:schemeClr>
                </a:solidFill>
              </a:rPr>
              <a:t>instruction” because </a:t>
            </a:r>
            <a:r>
              <a:rPr lang="en-US" dirty="0">
                <a:solidFill>
                  <a:schemeClr val="tx1">
                    <a:lumMod val="50000"/>
                    <a:lumOff val="50000"/>
                  </a:schemeClr>
                </a:solidFill>
              </a:rPr>
              <a:t>this most accurately reflects how the instrument is used.</a:t>
            </a:r>
          </a:p>
        </p:txBody>
      </p:sp>
      <p:pic>
        <p:nvPicPr>
          <p:cNvPr id="4" name="Picture 3" descr="C:\Users\lblasi\AppData\Local\Microsoft\Windows\Temporary Internet Files\Content.IE5\YAUPSNB5\MC900441182[1].jpg"/>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28600" y="2743200"/>
            <a:ext cx="2590800" cy="2228850"/>
          </a:xfrm>
          <a:prstGeom prst="rect">
            <a:avLst/>
          </a:prstGeom>
          <a:noFill/>
          <a:ln>
            <a:noFill/>
          </a:ln>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4972050"/>
            <a:ext cx="2181225"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823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487362"/>
          </a:xfrm>
        </p:spPr>
        <p:txBody>
          <a:bodyPr>
            <a:noAutofit/>
          </a:bodyPr>
          <a:lstStyle/>
          <a:p>
            <a:r>
              <a:rPr lang="en-US" sz="2800" b="1" dirty="0" smtClean="0"/>
              <a:t>Students as Evaluators – Are they accurate?</a:t>
            </a:r>
            <a:endParaRPr lang="en-US" sz="2800" b="1" dirty="0"/>
          </a:p>
        </p:txBody>
      </p:sp>
      <p:sp>
        <p:nvSpPr>
          <p:cNvPr id="3" name="Content Placeholder 2"/>
          <p:cNvSpPr>
            <a:spLocks noGrp="1"/>
          </p:cNvSpPr>
          <p:nvPr>
            <p:ph idx="1"/>
          </p:nvPr>
        </p:nvSpPr>
        <p:spPr>
          <a:xfrm>
            <a:off x="1600200" y="445258"/>
            <a:ext cx="7315200" cy="5867400"/>
          </a:xfrm>
        </p:spPr>
        <p:txBody>
          <a:bodyPr>
            <a:noAutofit/>
          </a:bodyPr>
          <a:lstStyle/>
          <a:p>
            <a:r>
              <a:rPr lang="en-US" sz="2000" dirty="0">
                <a:solidFill>
                  <a:schemeClr val="tx1">
                    <a:lumMod val="65000"/>
                    <a:lumOff val="35000"/>
                  </a:schemeClr>
                </a:solidFill>
              </a:rPr>
              <a:t>Agreement regarding the competency of students as evaluators can be traced back to </a:t>
            </a:r>
            <a:r>
              <a:rPr lang="en-US" sz="2000" dirty="0" smtClean="0">
                <a:solidFill>
                  <a:schemeClr val="tx1">
                    <a:lumMod val="65000"/>
                    <a:lumOff val="35000"/>
                  </a:schemeClr>
                </a:solidFill>
              </a:rPr>
              <a:t>the literature </a:t>
            </a:r>
            <a:r>
              <a:rPr lang="en-US" sz="2000" dirty="0">
                <a:solidFill>
                  <a:schemeClr val="tx1">
                    <a:lumMod val="65000"/>
                    <a:lumOff val="35000"/>
                  </a:schemeClr>
                </a:solidFill>
              </a:rPr>
              <a:t>from the 1970s (</a:t>
            </a:r>
            <a:r>
              <a:rPr lang="en-US" sz="2000" dirty="0" err="1">
                <a:solidFill>
                  <a:schemeClr val="tx1">
                    <a:lumMod val="65000"/>
                    <a:lumOff val="35000"/>
                  </a:schemeClr>
                </a:solidFill>
              </a:rPr>
              <a:t>Goldschmid</a:t>
            </a:r>
            <a:r>
              <a:rPr lang="en-US" sz="2000" dirty="0">
                <a:solidFill>
                  <a:schemeClr val="tx1">
                    <a:lumMod val="65000"/>
                    <a:lumOff val="35000"/>
                  </a:schemeClr>
                </a:solidFill>
              </a:rPr>
              <a:t>, 1978). </a:t>
            </a:r>
            <a:endParaRPr lang="en-US" sz="2000" dirty="0" smtClean="0">
              <a:solidFill>
                <a:schemeClr val="tx1">
                  <a:lumMod val="65000"/>
                  <a:lumOff val="35000"/>
                </a:schemeClr>
              </a:solidFill>
            </a:endParaRPr>
          </a:p>
          <a:p>
            <a:endParaRPr lang="en-US" sz="2000" dirty="0" smtClean="0">
              <a:solidFill>
                <a:schemeClr val="tx1">
                  <a:lumMod val="65000"/>
                  <a:lumOff val="35000"/>
                </a:schemeClr>
              </a:solidFill>
            </a:endParaRPr>
          </a:p>
          <a:p>
            <a:r>
              <a:rPr lang="en-US" sz="2000" dirty="0" smtClean="0">
                <a:solidFill>
                  <a:schemeClr val="tx1">
                    <a:lumMod val="65000"/>
                    <a:lumOff val="35000"/>
                  </a:schemeClr>
                </a:solidFill>
              </a:rPr>
              <a:t>Several </a:t>
            </a:r>
            <a:r>
              <a:rPr lang="en-US" sz="2000" dirty="0">
                <a:solidFill>
                  <a:schemeClr val="tx1">
                    <a:lumMod val="65000"/>
                    <a:lumOff val="35000"/>
                  </a:schemeClr>
                </a:solidFill>
              </a:rPr>
              <a:t>studies demonstrate that students are reliable </a:t>
            </a:r>
            <a:r>
              <a:rPr lang="en-US" sz="2000" dirty="0" smtClean="0">
                <a:solidFill>
                  <a:schemeClr val="tx1">
                    <a:lumMod val="65000"/>
                    <a:lumOff val="35000"/>
                  </a:schemeClr>
                </a:solidFill>
              </a:rPr>
              <a:t>and effective </a:t>
            </a:r>
            <a:r>
              <a:rPr lang="en-US" sz="2000" dirty="0">
                <a:solidFill>
                  <a:schemeClr val="tx1">
                    <a:lumMod val="65000"/>
                    <a:lumOff val="35000"/>
                  </a:schemeClr>
                </a:solidFill>
              </a:rPr>
              <a:t>at evaluating teaching </a:t>
            </a:r>
            <a:r>
              <a:rPr lang="en-US" sz="2000" dirty="0" err="1">
                <a:solidFill>
                  <a:schemeClr val="tx1">
                    <a:lumMod val="65000"/>
                    <a:lumOff val="35000"/>
                  </a:schemeClr>
                </a:solidFill>
              </a:rPr>
              <a:t>behaviours</a:t>
            </a:r>
            <a:r>
              <a:rPr lang="en-US" sz="2000" dirty="0">
                <a:solidFill>
                  <a:schemeClr val="tx1">
                    <a:lumMod val="65000"/>
                    <a:lumOff val="35000"/>
                  </a:schemeClr>
                </a:solidFill>
              </a:rPr>
              <a:t> (for example, presentation, clarity, organization and </a:t>
            </a:r>
            <a:r>
              <a:rPr lang="en-US" sz="2000" dirty="0" smtClean="0">
                <a:solidFill>
                  <a:schemeClr val="tx1">
                    <a:lumMod val="65000"/>
                    <a:lumOff val="35000"/>
                  </a:schemeClr>
                </a:solidFill>
              </a:rPr>
              <a:t>active learning </a:t>
            </a:r>
            <a:r>
              <a:rPr lang="en-US" sz="2000" dirty="0">
                <a:solidFill>
                  <a:schemeClr val="tx1">
                    <a:lumMod val="65000"/>
                    <a:lumOff val="35000"/>
                  </a:schemeClr>
                </a:solidFill>
              </a:rPr>
              <a:t>techniques), the amount they have learned, the ease or difficulty of their learning experience </a:t>
            </a:r>
            <a:r>
              <a:rPr lang="en-US" sz="2000" dirty="0" smtClean="0">
                <a:solidFill>
                  <a:schemeClr val="tx1">
                    <a:lumMod val="65000"/>
                    <a:lumOff val="35000"/>
                  </a:schemeClr>
                </a:solidFill>
              </a:rPr>
              <a:t>in the </a:t>
            </a:r>
            <a:r>
              <a:rPr lang="en-US" sz="2000" dirty="0">
                <a:solidFill>
                  <a:schemeClr val="tx1">
                    <a:lumMod val="65000"/>
                    <a:lumOff val="35000"/>
                  </a:schemeClr>
                </a:solidFill>
              </a:rPr>
              <a:t>course, the workload in the course and the validity and value of the assessment used in the </a:t>
            </a:r>
            <a:r>
              <a:rPr lang="en-US" sz="2000" dirty="0" smtClean="0">
                <a:solidFill>
                  <a:schemeClr val="tx1">
                    <a:lumMod val="65000"/>
                    <a:lumOff val="35000"/>
                  </a:schemeClr>
                </a:solidFill>
              </a:rPr>
              <a:t>course (Nasser </a:t>
            </a:r>
            <a:r>
              <a:rPr lang="en-US" sz="2000" dirty="0">
                <a:solidFill>
                  <a:schemeClr val="tx1">
                    <a:lumMod val="65000"/>
                    <a:lumOff val="35000"/>
                  </a:schemeClr>
                </a:solidFill>
              </a:rPr>
              <a:t>&amp; </a:t>
            </a:r>
            <a:r>
              <a:rPr lang="en-US" sz="2000" dirty="0" err="1">
                <a:solidFill>
                  <a:schemeClr val="tx1">
                    <a:lumMod val="65000"/>
                    <a:lumOff val="35000"/>
                  </a:schemeClr>
                </a:solidFill>
              </a:rPr>
              <a:t>Fresko</a:t>
            </a:r>
            <a:r>
              <a:rPr lang="en-US" sz="2000" dirty="0">
                <a:solidFill>
                  <a:schemeClr val="tx1">
                    <a:lumMod val="65000"/>
                    <a:lumOff val="35000"/>
                  </a:schemeClr>
                </a:solidFill>
              </a:rPr>
              <a:t>, 2002; </a:t>
            </a:r>
            <a:r>
              <a:rPr lang="en-US" sz="2000" dirty="0" err="1">
                <a:solidFill>
                  <a:schemeClr val="tx1">
                    <a:lumMod val="65000"/>
                    <a:lumOff val="35000"/>
                  </a:schemeClr>
                </a:solidFill>
              </a:rPr>
              <a:t>Theall</a:t>
            </a:r>
            <a:r>
              <a:rPr lang="en-US" sz="2000" dirty="0">
                <a:solidFill>
                  <a:schemeClr val="tx1">
                    <a:lumMod val="65000"/>
                    <a:lumOff val="35000"/>
                  </a:schemeClr>
                </a:solidFill>
              </a:rPr>
              <a:t> &amp; Franklin, 2001; </a:t>
            </a:r>
            <a:r>
              <a:rPr lang="en-US" sz="2000" dirty="0" err="1">
                <a:solidFill>
                  <a:schemeClr val="tx1">
                    <a:lumMod val="65000"/>
                    <a:lumOff val="35000"/>
                  </a:schemeClr>
                </a:solidFill>
              </a:rPr>
              <a:t>Ory</a:t>
            </a:r>
            <a:r>
              <a:rPr lang="en-US" sz="2000" dirty="0">
                <a:solidFill>
                  <a:schemeClr val="tx1">
                    <a:lumMod val="65000"/>
                    <a:lumOff val="35000"/>
                  </a:schemeClr>
                </a:solidFill>
              </a:rPr>
              <a:t> &amp; Ryan, 2001, </a:t>
            </a:r>
            <a:r>
              <a:rPr lang="en-US" sz="2000" dirty="0" err="1">
                <a:solidFill>
                  <a:schemeClr val="tx1">
                    <a:lumMod val="65000"/>
                    <a:lumOff val="35000"/>
                  </a:schemeClr>
                </a:solidFill>
              </a:rPr>
              <a:t>Wachtel</a:t>
            </a:r>
            <a:r>
              <a:rPr lang="en-US" sz="2000" dirty="0">
                <a:solidFill>
                  <a:schemeClr val="tx1">
                    <a:lumMod val="65000"/>
                    <a:lumOff val="35000"/>
                  </a:schemeClr>
                </a:solidFill>
              </a:rPr>
              <a:t>, 1998; </a:t>
            </a:r>
            <a:r>
              <a:rPr lang="en-US" sz="2000" dirty="0" err="1">
                <a:solidFill>
                  <a:schemeClr val="tx1">
                    <a:lumMod val="65000"/>
                    <a:lumOff val="35000"/>
                  </a:schemeClr>
                </a:solidFill>
              </a:rPr>
              <a:t>Wagenaar</a:t>
            </a:r>
            <a:r>
              <a:rPr lang="en-US" sz="2000" dirty="0">
                <a:solidFill>
                  <a:schemeClr val="tx1">
                    <a:lumMod val="65000"/>
                    <a:lumOff val="35000"/>
                  </a:schemeClr>
                </a:solidFill>
              </a:rPr>
              <a:t>, 1995</a:t>
            </a:r>
            <a:r>
              <a:rPr lang="en-US" sz="2000" dirty="0" smtClean="0">
                <a:solidFill>
                  <a:schemeClr val="tx1">
                    <a:lumMod val="65000"/>
                    <a:lumOff val="35000"/>
                  </a:schemeClr>
                </a:solidFill>
              </a:rPr>
              <a:t>). </a:t>
            </a:r>
          </a:p>
          <a:p>
            <a:endParaRPr lang="en-US" sz="2000" dirty="0">
              <a:solidFill>
                <a:schemeClr val="tx1">
                  <a:lumMod val="65000"/>
                  <a:lumOff val="35000"/>
                </a:schemeClr>
              </a:solidFill>
            </a:endParaRPr>
          </a:p>
          <a:p>
            <a:r>
              <a:rPr lang="en-US" sz="2000" dirty="0" err="1" smtClean="0">
                <a:solidFill>
                  <a:schemeClr val="tx1">
                    <a:lumMod val="65000"/>
                    <a:lumOff val="35000"/>
                  </a:schemeClr>
                </a:solidFill>
              </a:rPr>
              <a:t>Scriven</a:t>
            </a:r>
            <a:r>
              <a:rPr lang="en-US" sz="2000" dirty="0" smtClean="0">
                <a:solidFill>
                  <a:schemeClr val="tx1">
                    <a:lumMod val="65000"/>
                    <a:lumOff val="35000"/>
                  </a:schemeClr>
                </a:solidFill>
              </a:rPr>
              <a:t> </a:t>
            </a:r>
            <a:r>
              <a:rPr lang="en-US" sz="2000" dirty="0">
                <a:solidFill>
                  <a:schemeClr val="tx1">
                    <a:lumMod val="65000"/>
                    <a:lumOff val="35000"/>
                  </a:schemeClr>
                </a:solidFill>
              </a:rPr>
              <a:t>(1995) has argued that students are “in a unique position to rate their own increased </a:t>
            </a:r>
            <a:r>
              <a:rPr lang="en-US" sz="2000" dirty="0" smtClean="0">
                <a:solidFill>
                  <a:schemeClr val="tx1">
                    <a:lumMod val="65000"/>
                    <a:lumOff val="35000"/>
                  </a:schemeClr>
                </a:solidFill>
              </a:rPr>
              <a:t>knowledge and </a:t>
            </a:r>
            <a:r>
              <a:rPr lang="en-US" sz="2000" dirty="0">
                <a:solidFill>
                  <a:schemeClr val="tx1">
                    <a:lumMod val="65000"/>
                    <a:lumOff val="35000"/>
                  </a:schemeClr>
                </a:solidFill>
              </a:rPr>
              <a:t>comprehension as well as changed motivation toward the subject taught. As students, they are </a:t>
            </a:r>
            <a:r>
              <a:rPr lang="en-US" sz="2000" dirty="0" smtClean="0">
                <a:solidFill>
                  <a:schemeClr val="tx1">
                    <a:lumMod val="65000"/>
                    <a:lumOff val="35000"/>
                  </a:schemeClr>
                </a:solidFill>
              </a:rPr>
              <a:t>also in </a:t>
            </a:r>
            <a:r>
              <a:rPr lang="en-US" sz="2000" dirty="0">
                <a:solidFill>
                  <a:schemeClr val="tx1">
                    <a:lumMod val="65000"/>
                    <a:lumOff val="35000"/>
                  </a:schemeClr>
                </a:solidFill>
              </a:rPr>
              <a:t>a good position to judge such matters as whether tests covered all the material of the course” (p. 2</a:t>
            </a:r>
            <a:r>
              <a:rPr lang="en-US" sz="2000" dirty="0" smtClean="0">
                <a:solidFill>
                  <a:schemeClr val="tx1">
                    <a:lumMod val="65000"/>
                    <a:lumOff val="35000"/>
                  </a:schemeClr>
                </a:solidFill>
              </a:rPr>
              <a:t>). P. 27</a:t>
            </a:r>
            <a:endParaRPr lang="en-US" sz="2000" dirty="0">
              <a:solidFill>
                <a:schemeClr val="tx1">
                  <a:lumMod val="65000"/>
                  <a:lumOff val="35000"/>
                </a:schemeClr>
              </a:solidFill>
            </a:endParaRPr>
          </a:p>
        </p:txBody>
      </p:sp>
      <p:pic>
        <p:nvPicPr>
          <p:cNvPr id="4" name="Picture 3" descr="C:\Users\lblasi\AppData\Local\Microsoft\Windows\Temporary Internet Files\Content.IE5\U7IOWFTQ\MC900390728[1].wm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2011" y="2262116"/>
            <a:ext cx="1984612" cy="2233684"/>
          </a:xfrm>
          <a:prstGeom prst="rect">
            <a:avLst/>
          </a:prstGeom>
          <a:noFill/>
          <a:ln>
            <a:noFill/>
          </a:ln>
        </p:spPr>
      </p:pic>
    </p:spTree>
    <p:extLst>
      <p:ext uri="{BB962C8B-B14F-4D97-AF65-F5344CB8AC3E}">
        <p14:creationId xmlns:p14="http://schemas.microsoft.com/office/powerpoint/2010/main" val="1546229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6858000" cy="812800"/>
          </a:xfrm>
        </p:spPr>
        <p:txBody>
          <a:bodyPr>
            <a:normAutofit fontScale="90000"/>
          </a:bodyPr>
          <a:lstStyle/>
          <a:p>
            <a:r>
              <a:rPr lang="en-US" dirty="0" smtClean="0"/>
              <a:t>Q: Which Topics Are More </a:t>
            </a:r>
            <a:br>
              <a:rPr lang="en-US" dirty="0" smtClean="0"/>
            </a:br>
            <a:r>
              <a:rPr lang="en-US" dirty="0" smtClean="0"/>
              <a:t>Difficult for Them to Assess?</a:t>
            </a:r>
            <a:endParaRPr lang="en-US" dirty="0"/>
          </a:p>
        </p:txBody>
      </p:sp>
      <p:sp>
        <p:nvSpPr>
          <p:cNvPr id="3" name="Content Placeholder 2"/>
          <p:cNvSpPr>
            <a:spLocks noGrp="1"/>
          </p:cNvSpPr>
          <p:nvPr>
            <p:ph idx="1"/>
          </p:nvPr>
        </p:nvSpPr>
        <p:spPr>
          <a:xfrm>
            <a:off x="228600" y="1600200"/>
            <a:ext cx="8458200" cy="5105400"/>
          </a:xfrm>
        </p:spPr>
        <p:txBody>
          <a:bodyPr>
            <a:normAutofit fontScale="77500" lnSpcReduction="20000"/>
          </a:bodyPr>
          <a:lstStyle/>
          <a:p>
            <a:r>
              <a:rPr lang="en-US" dirty="0">
                <a:solidFill>
                  <a:schemeClr val="tx1">
                    <a:lumMod val="65000"/>
                    <a:lumOff val="35000"/>
                  </a:schemeClr>
                </a:solidFill>
              </a:rPr>
              <a:t>Many studies agree that other elements commonly found on evaluations are more difficult for students </a:t>
            </a:r>
            <a:r>
              <a:rPr lang="en-US" dirty="0" smtClean="0">
                <a:solidFill>
                  <a:schemeClr val="tx1">
                    <a:lumMod val="65000"/>
                    <a:lumOff val="35000"/>
                  </a:schemeClr>
                </a:solidFill>
              </a:rPr>
              <a:t>to assess</a:t>
            </a:r>
            <a:r>
              <a:rPr lang="en-US" dirty="0">
                <a:solidFill>
                  <a:schemeClr val="tx1">
                    <a:lumMod val="65000"/>
                    <a:lumOff val="35000"/>
                  </a:schemeClr>
                </a:solidFill>
              </a:rPr>
              <a:t>. These include the level, amount and accuracy of course </a:t>
            </a:r>
            <a:r>
              <a:rPr lang="en-US" b="1" dirty="0"/>
              <a:t>content</a:t>
            </a:r>
            <a:r>
              <a:rPr lang="en-US" dirty="0">
                <a:solidFill>
                  <a:schemeClr val="tx1">
                    <a:lumMod val="65000"/>
                    <a:lumOff val="35000"/>
                  </a:schemeClr>
                </a:solidFill>
              </a:rPr>
              <a:t> and an instructor’s </a:t>
            </a:r>
            <a:r>
              <a:rPr lang="en-US" b="1" dirty="0" smtClean="0"/>
              <a:t>knowledge</a:t>
            </a:r>
            <a:r>
              <a:rPr lang="en-US" dirty="0" smtClean="0">
                <a:solidFill>
                  <a:schemeClr val="tx1">
                    <a:lumMod val="65000"/>
                    <a:lumOff val="35000"/>
                  </a:schemeClr>
                </a:solidFill>
              </a:rPr>
              <a:t> of</a:t>
            </a:r>
            <a:r>
              <a:rPr lang="en-US" dirty="0">
                <a:solidFill>
                  <a:schemeClr val="tx1">
                    <a:lumMod val="65000"/>
                    <a:lumOff val="35000"/>
                  </a:schemeClr>
                </a:solidFill>
              </a:rPr>
              <a:t>, or competency in, his or her discipline (</a:t>
            </a:r>
            <a:r>
              <a:rPr lang="en-US" dirty="0" err="1">
                <a:solidFill>
                  <a:schemeClr val="tx1">
                    <a:lumMod val="65000"/>
                    <a:lumOff val="35000"/>
                  </a:schemeClr>
                </a:solidFill>
              </a:rPr>
              <a:t>Coren</a:t>
            </a:r>
            <a:r>
              <a:rPr lang="en-US" dirty="0">
                <a:solidFill>
                  <a:schemeClr val="tx1">
                    <a:lumMod val="65000"/>
                    <a:lumOff val="35000"/>
                  </a:schemeClr>
                </a:solidFill>
              </a:rPr>
              <a:t>, 2001; </a:t>
            </a:r>
            <a:r>
              <a:rPr lang="en-US" dirty="0" err="1">
                <a:solidFill>
                  <a:schemeClr val="tx1">
                    <a:lumMod val="65000"/>
                    <a:lumOff val="35000"/>
                  </a:schemeClr>
                </a:solidFill>
              </a:rPr>
              <a:t>Theall</a:t>
            </a:r>
            <a:r>
              <a:rPr lang="en-US" dirty="0">
                <a:solidFill>
                  <a:schemeClr val="tx1">
                    <a:lumMod val="65000"/>
                    <a:lumOff val="35000"/>
                  </a:schemeClr>
                </a:solidFill>
              </a:rPr>
              <a:t> &amp; Franklin, 2001; Green, Calderon </a:t>
            </a:r>
            <a:r>
              <a:rPr lang="en-US" dirty="0" smtClean="0">
                <a:solidFill>
                  <a:schemeClr val="tx1">
                    <a:lumMod val="65000"/>
                    <a:lumOff val="35000"/>
                  </a:schemeClr>
                </a:solidFill>
              </a:rPr>
              <a:t>&amp; </a:t>
            </a:r>
            <a:r>
              <a:rPr lang="en-US" dirty="0" err="1" smtClean="0">
                <a:solidFill>
                  <a:schemeClr val="tx1">
                    <a:lumMod val="65000"/>
                    <a:lumOff val="35000"/>
                  </a:schemeClr>
                </a:solidFill>
              </a:rPr>
              <a:t>Reider</a:t>
            </a:r>
            <a:r>
              <a:rPr lang="en-US" dirty="0">
                <a:solidFill>
                  <a:schemeClr val="tx1">
                    <a:lumMod val="65000"/>
                    <a:lumOff val="35000"/>
                  </a:schemeClr>
                </a:solidFill>
              </a:rPr>
              <a:t>, 1998; </a:t>
            </a:r>
            <a:r>
              <a:rPr lang="en-US" dirty="0" err="1">
                <a:solidFill>
                  <a:schemeClr val="tx1">
                    <a:lumMod val="65000"/>
                    <a:lumOff val="35000"/>
                  </a:schemeClr>
                </a:solidFill>
              </a:rPr>
              <a:t>Cashin</a:t>
            </a:r>
            <a:r>
              <a:rPr lang="en-US" dirty="0">
                <a:solidFill>
                  <a:schemeClr val="tx1">
                    <a:lumMod val="65000"/>
                    <a:lumOff val="35000"/>
                  </a:schemeClr>
                </a:solidFill>
              </a:rPr>
              <a:t>, 1998; Ali &amp; Sell, 1998; </a:t>
            </a:r>
            <a:r>
              <a:rPr lang="en-US" dirty="0" err="1">
                <a:solidFill>
                  <a:schemeClr val="tx1">
                    <a:lumMod val="65000"/>
                    <a:lumOff val="35000"/>
                  </a:schemeClr>
                </a:solidFill>
              </a:rPr>
              <a:t>d’Appolonia</a:t>
            </a:r>
            <a:r>
              <a:rPr lang="en-US" dirty="0">
                <a:solidFill>
                  <a:schemeClr val="tx1">
                    <a:lumMod val="65000"/>
                    <a:lumOff val="35000"/>
                  </a:schemeClr>
                </a:solidFill>
              </a:rPr>
              <a:t> &amp; </a:t>
            </a:r>
            <a:r>
              <a:rPr lang="en-US" dirty="0" err="1">
                <a:solidFill>
                  <a:schemeClr val="tx1">
                    <a:lumMod val="65000"/>
                    <a:lumOff val="35000"/>
                  </a:schemeClr>
                </a:solidFill>
              </a:rPr>
              <a:t>Abrami</a:t>
            </a:r>
            <a:r>
              <a:rPr lang="en-US" dirty="0">
                <a:solidFill>
                  <a:schemeClr val="tx1">
                    <a:lumMod val="65000"/>
                    <a:lumOff val="35000"/>
                  </a:schemeClr>
                </a:solidFill>
              </a:rPr>
              <a:t>, 1997; Calderon et al., 1996). </a:t>
            </a:r>
            <a:endParaRPr lang="en-US" dirty="0" smtClean="0">
              <a:solidFill>
                <a:schemeClr val="tx1">
                  <a:lumMod val="65000"/>
                  <a:lumOff val="35000"/>
                </a:schemeClr>
              </a:solidFill>
            </a:endParaRPr>
          </a:p>
          <a:p>
            <a:endParaRPr lang="en-US" dirty="0">
              <a:solidFill>
                <a:schemeClr val="tx1">
                  <a:lumMod val="65000"/>
                  <a:lumOff val="35000"/>
                </a:schemeClr>
              </a:solidFill>
            </a:endParaRPr>
          </a:p>
          <a:p>
            <a:r>
              <a:rPr lang="en-US" dirty="0" smtClean="0">
                <a:solidFill>
                  <a:schemeClr val="tx1">
                    <a:lumMod val="65000"/>
                    <a:lumOff val="35000"/>
                  </a:schemeClr>
                </a:solidFill>
              </a:rPr>
              <a:t>Such factors </a:t>
            </a:r>
            <a:r>
              <a:rPr lang="en-US" dirty="0">
                <a:solidFill>
                  <a:schemeClr val="tx1">
                    <a:lumMod val="65000"/>
                    <a:lumOff val="35000"/>
                  </a:schemeClr>
                </a:solidFill>
              </a:rPr>
              <a:t>cannot be accurately assessed by students due to their limited experience and knowledge of </a:t>
            </a:r>
            <a:r>
              <a:rPr lang="en-US" dirty="0" smtClean="0">
                <a:solidFill>
                  <a:schemeClr val="tx1">
                    <a:lumMod val="65000"/>
                    <a:lumOff val="35000"/>
                  </a:schemeClr>
                </a:solidFill>
              </a:rPr>
              <a:t>a particular </a:t>
            </a:r>
            <a:r>
              <a:rPr lang="en-US" dirty="0">
                <a:solidFill>
                  <a:schemeClr val="tx1">
                    <a:lumMod val="65000"/>
                    <a:lumOff val="35000"/>
                  </a:schemeClr>
                </a:solidFill>
              </a:rPr>
              <a:t>discipline. </a:t>
            </a:r>
            <a:r>
              <a:rPr lang="en-US" dirty="0" err="1">
                <a:solidFill>
                  <a:schemeClr val="tx1">
                    <a:lumMod val="65000"/>
                    <a:lumOff val="35000"/>
                  </a:schemeClr>
                </a:solidFill>
              </a:rPr>
              <a:t>Ory</a:t>
            </a:r>
            <a:r>
              <a:rPr lang="en-US" dirty="0">
                <a:solidFill>
                  <a:schemeClr val="tx1">
                    <a:lumMod val="65000"/>
                    <a:lumOff val="35000"/>
                  </a:schemeClr>
                </a:solidFill>
              </a:rPr>
              <a:t> and Ryan (2001) state that “the one instructional dimension we do not </a:t>
            </a:r>
            <a:r>
              <a:rPr lang="en-US" dirty="0" smtClean="0">
                <a:solidFill>
                  <a:schemeClr val="tx1">
                    <a:lumMod val="65000"/>
                    <a:lumOff val="35000"/>
                  </a:schemeClr>
                </a:solidFill>
              </a:rPr>
              <a:t>believe students</a:t>
            </a:r>
            <a:r>
              <a:rPr lang="en-US" dirty="0">
                <a:solidFill>
                  <a:schemeClr val="tx1">
                    <a:lumMod val="65000"/>
                    <a:lumOff val="35000"/>
                  </a:schemeClr>
                </a:solidFill>
              </a:rPr>
              <a:t>, especially undergraduates, should be asked to evaluate is </a:t>
            </a:r>
            <a:r>
              <a:rPr lang="en-US" b="1" dirty="0"/>
              <a:t>course content</a:t>
            </a:r>
            <a:r>
              <a:rPr lang="en-US" dirty="0">
                <a:solidFill>
                  <a:schemeClr val="tx1">
                    <a:lumMod val="65000"/>
                    <a:lumOff val="35000"/>
                  </a:schemeClr>
                </a:solidFill>
              </a:rPr>
              <a:t>” (p. 38).</a:t>
            </a:r>
          </a:p>
        </p:txBody>
      </p:sp>
    </p:spTree>
    <p:extLst>
      <p:ext uri="{BB962C8B-B14F-4D97-AF65-F5344CB8AC3E}">
        <p14:creationId xmlns:p14="http://schemas.microsoft.com/office/powerpoint/2010/main" val="411907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1143000"/>
          </a:xfrm>
        </p:spPr>
        <p:txBody>
          <a:bodyPr/>
          <a:lstStyle/>
          <a:p>
            <a:r>
              <a:rPr lang="en-US" dirty="0" smtClean="0"/>
              <a:t>Myths Dispelled</a:t>
            </a:r>
            <a:endParaRPr lang="en-US" dirty="0"/>
          </a:p>
        </p:txBody>
      </p:sp>
      <p:sp>
        <p:nvSpPr>
          <p:cNvPr id="3" name="Content Placeholder 2"/>
          <p:cNvSpPr>
            <a:spLocks noGrp="1"/>
          </p:cNvSpPr>
          <p:nvPr>
            <p:ph idx="1"/>
          </p:nvPr>
        </p:nvSpPr>
        <p:spPr>
          <a:xfrm>
            <a:off x="304800" y="914400"/>
            <a:ext cx="8458200" cy="5715000"/>
          </a:xfrm>
        </p:spPr>
        <p:txBody>
          <a:bodyPr>
            <a:normAutofit fontScale="70000" lnSpcReduction="20000"/>
          </a:bodyPr>
          <a:lstStyle/>
          <a:p>
            <a:r>
              <a:rPr lang="en-US" b="1" dirty="0"/>
              <a:t>Timing of evaluations: </a:t>
            </a:r>
            <a:r>
              <a:rPr lang="en-US" dirty="0">
                <a:solidFill>
                  <a:schemeClr val="tx1">
                    <a:lumMod val="65000"/>
                    <a:lumOff val="35000"/>
                  </a:schemeClr>
                </a:solidFill>
              </a:rPr>
              <a:t>In general, the timing </a:t>
            </a:r>
            <a:r>
              <a:rPr lang="en-US" dirty="0" smtClean="0">
                <a:solidFill>
                  <a:schemeClr val="tx1">
                    <a:lumMod val="65000"/>
                    <a:lumOff val="35000"/>
                  </a:schemeClr>
                </a:solidFill>
              </a:rPr>
              <a:t>of evaluations </a:t>
            </a:r>
            <a:r>
              <a:rPr lang="en-US" dirty="0">
                <a:solidFill>
                  <a:schemeClr val="tx1">
                    <a:lumMod val="65000"/>
                    <a:lumOff val="35000"/>
                  </a:schemeClr>
                </a:solidFill>
              </a:rPr>
              <a:t>has demonstrated no </a:t>
            </a:r>
            <a:r>
              <a:rPr lang="en-US" dirty="0" smtClean="0">
                <a:solidFill>
                  <a:schemeClr val="tx1">
                    <a:lumMod val="65000"/>
                    <a:lumOff val="35000"/>
                  </a:schemeClr>
                </a:solidFill>
              </a:rPr>
              <a:t>significant impact </a:t>
            </a:r>
            <a:r>
              <a:rPr lang="en-US" dirty="0">
                <a:solidFill>
                  <a:schemeClr val="tx1">
                    <a:lumMod val="65000"/>
                    <a:lumOff val="35000"/>
                  </a:schemeClr>
                </a:solidFill>
              </a:rPr>
              <a:t>on evaluation ratings (</a:t>
            </a:r>
            <a:r>
              <a:rPr lang="en-US" dirty="0" err="1">
                <a:solidFill>
                  <a:schemeClr val="tx1">
                    <a:lumMod val="65000"/>
                    <a:lumOff val="35000"/>
                  </a:schemeClr>
                </a:solidFill>
              </a:rPr>
              <a:t>Wachtel</a:t>
            </a:r>
            <a:r>
              <a:rPr lang="en-US" dirty="0">
                <a:solidFill>
                  <a:schemeClr val="tx1">
                    <a:lumMod val="65000"/>
                    <a:lumOff val="35000"/>
                  </a:schemeClr>
                </a:solidFill>
              </a:rPr>
              <a:t>, 1998</a:t>
            </a:r>
            <a:r>
              <a:rPr lang="en-US" dirty="0" smtClean="0">
                <a:solidFill>
                  <a:schemeClr val="tx1">
                    <a:lumMod val="65000"/>
                    <a:lumOff val="35000"/>
                  </a:schemeClr>
                </a:solidFill>
              </a:rPr>
              <a:t>). There </a:t>
            </a:r>
            <a:r>
              <a:rPr lang="en-US" dirty="0">
                <a:solidFill>
                  <a:schemeClr val="tx1">
                    <a:lumMod val="65000"/>
                    <a:lumOff val="35000"/>
                  </a:schemeClr>
                </a:solidFill>
              </a:rPr>
              <a:t>is some evidence to show that </a:t>
            </a:r>
            <a:r>
              <a:rPr lang="en-US" dirty="0" smtClean="0">
                <a:solidFill>
                  <a:schemeClr val="tx1">
                    <a:lumMod val="65000"/>
                    <a:lumOff val="35000"/>
                  </a:schemeClr>
                </a:solidFill>
              </a:rPr>
              <a:t>when evaluations </a:t>
            </a:r>
            <a:r>
              <a:rPr lang="en-US" dirty="0">
                <a:solidFill>
                  <a:schemeClr val="tx1">
                    <a:lumMod val="65000"/>
                    <a:lumOff val="35000"/>
                  </a:schemeClr>
                </a:solidFill>
              </a:rPr>
              <a:t>are completed during final exams, results are lower (</a:t>
            </a:r>
            <a:r>
              <a:rPr lang="en-US" dirty="0" err="1">
                <a:solidFill>
                  <a:schemeClr val="tx1">
                    <a:lumMod val="65000"/>
                    <a:lumOff val="35000"/>
                  </a:schemeClr>
                </a:solidFill>
              </a:rPr>
              <a:t>Ory</a:t>
            </a:r>
            <a:r>
              <a:rPr lang="en-US" dirty="0">
                <a:solidFill>
                  <a:schemeClr val="tx1">
                    <a:lumMod val="65000"/>
                    <a:lumOff val="35000"/>
                  </a:schemeClr>
                </a:solidFill>
              </a:rPr>
              <a:t>, 2001); therefore, </a:t>
            </a:r>
            <a:r>
              <a:rPr lang="en-US" dirty="0" smtClean="0">
                <a:solidFill>
                  <a:schemeClr val="tx1">
                    <a:lumMod val="65000"/>
                    <a:lumOff val="35000"/>
                  </a:schemeClr>
                </a:solidFill>
              </a:rPr>
              <a:t>most scholars </a:t>
            </a:r>
            <a:r>
              <a:rPr lang="en-US" dirty="0">
                <a:solidFill>
                  <a:schemeClr val="tx1">
                    <a:lumMod val="65000"/>
                    <a:lumOff val="35000"/>
                  </a:schemeClr>
                </a:solidFill>
              </a:rPr>
              <a:t>recommend that evaluations </a:t>
            </a:r>
            <a:r>
              <a:rPr lang="en-US" dirty="0" smtClean="0">
                <a:solidFill>
                  <a:schemeClr val="tx1">
                    <a:lumMod val="65000"/>
                    <a:lumOff val="35000"/>
                  </a:schemeClr>
                </a:solidFill>
              </a:rPr>
              <a:t>be administered </a:t>
            </a:r>
            <a:r>
              <a:rPr lang="en-US" dirty="0">
                <a:solidFill>
                  <a:schemeClr val="tx1">
                    <a:lumMod val="65000"/>
                    <a:lumOff val="35000"/>
                  </a:schemeClr>
                </a:solidFill>
              </a:rPr>
              <a:t>before final exams and </a:t>
            </a:r>
            <a:r>
              <a:rPr lang="en-US" dirty="0" smtClean="0">
                <a:solidFill>
                  <a:schemeClr val="tx1">
                    <a:lumMod val="65000"/>
                    <a:lumOff val="35000"/>
                  </a:schemeClr>
                </a:solidFill>
              </a:rPr>
              <a:t>the submission of final </a:t>
            </a:r>
            <a:r>
              <a:rPr lang="en-US" dirty="0">
                <a:solidFill>
                  <a:schemeClr val="tx1">
                    <a:lumMod val="65000"/>
                    <a:lumOff val="35000"/>
                  </a:schemeClr>
                </a:solidFill>
              </a:rPr>
              <a:t>grades (</a:t>
            </a:r>
            <a:r>
              <a:rPr lang="en-US" dirty="0" err="1">
                <a:solidFill>
                  <a:schemeClr val="tx1">
                    <a:lumMod val="65000"/>
                    <a:lumOff val="35000"/>
                  </a:schemeClr>
                </a:solidFill>
              </a:rPr>
              <a:t>d’Apollonia</a:t>
            </a:r>
            <a:r>
              <a:rPr lang="en-US" dirty="0">
                <a:solidFill>
                  <a:schemeClr val="tx1">
                    <a:lumMod val="65000"/>
                    <a:lumOff val="35000"/>
                  </a:schemeClr>
                </a:solidFill>
              </a:rPr>
              <a:t> &amp; </a:t>
            </a:r>
            <a:r>
              <a:rPr lang="en-US" dirty="0" err="1">
                <a:solidFill>
                  <a:schemeClr val="tx1">
                    <a:lumMod val="65000"/>
                    <a:lumOff val="35000"/>
                  </a:schemeClr>
                </a:solidFill>
              </a:rPr>
              <a:t>Abrami</a:t>
            </a:r>
            <a:r>
              <a:rPr lang="en-US" dirty="0">
                <a:solidFill>
                  <a:schemeClr val="tx1">
                    <a:lumMod val="65000"/>
                    <a:lumOff val="35000"/>
                  </a:schemeClr>
                </a:solidFill>
              </a:rPr>
              <a:t>, 1997</a:t>
            </a:r>
            <a:r>
              <a:rPr lang="en-US" dirty="0" smtClean="0">
                <a:solidFill>
                  <a:schemeClr val="tx1">
                    <a:lumMod val="65000"/>
                    <a:lumOff val="35000"/>
                  </a:schemeClr>
                </a:solidFill>
              </a:rPr>
              <a:t>).</a:t>
            </a:r>
          </a:p>
          <a:p>
            <a:endParaRPr lang="en-US" dirty="0">
              <a:solidFill>
                <a:schemeClr val="tx1">
                  <a:lumMod val="65000"/>
                  <a:lumOff val="35000"/>
                </a:schemeClr>
              </a:solidFill>
            </a:endParaRPr>
          </a:p>
          <a:p>
            <a:r>
              <a:rPr lang="en-US" b="1" dirty="0"/>
              <a:t>Workload/course difficulty: </a:t>
            </a:r>
            <a:r>
              <a:rPr lang="en-US" dirty="0">
                <a:solidFill>
                  <a:schemeClr val="tx1">
                    <a:lumMod val="65000"/>
                    <a:lumOff val="35000"/>
                  </a:schemeClr>
                </a:solidFill>
              </a:rPr>
              <a:t>Although many faculty believe that harder courses or higher </a:t>
            </a:r>
            <a:r>
              <a:rPr lang="en-US" dirty="0" smtClean="0">
                <a:solidFill>
                  <a:schemeClr val="tx1">
                    <a:lumMod val="65000"/>
                    <a:lumOff val="35000"/>
                  </a:schemeClr>
                </a:solidFill>
              </a:rPr>
              <a:t>workload results </a:t>
            </a:r>
            <a:r>
              <a:rPr lang="en-US" dirty="0">
                <a:solidFill>
                  <a:schemeClr val="tx1">
                    <a:lumMod val="65000"/>
                    <a:lumOff val="35000"/>
                  </a:schemeClr>
                </a:solidFill>
              </a:rPr>
              <a:t>in lower evaluations, this has not been supported by the research which has </a:t>
            </a:r>
            <a:r>
              <a:rPr lang="en-US" dirty="0" smtClean="0">
                <a:solidFill>
                  <a:schemeClr val="tx1">
                    <a:lumMod val="65000"/>
                    <a:lumOff val="35000"/>
                  </a:schemeClr>
                </a:solidFill>
              </a:rPr>
              <a:t>produced inconsistent </a:t>
            </a:r>
            <a:r>
              <a:rPr lang="en-US" dirty="0">
                <a:solidFill>
                  <a:schemeClr val="tx1">
                    <a:lumMod val="65000"/>
                    <a:lumOff val="35000"/>
                  </a:schemeClr>
                </a:solidFill>
              </a:rPr>
              <a:t>results (Marsh, 1987). “Easy” courses are not guaranteed higher </a:t>
            </a:r>
            <a:r>
              <a:rPr lang="en-US" dirty="0" smtClean="0">
                <a:solidFill>
                  <a:schemeClr val="tx1">
                    <a:lumMod val="65000"/>
                    <a:lumOff val="35000"/>
                  </a:schemeClr>
                </a:solidFill>
              </a:rPr>
              <a:t>evaluations. Additionally</a:t>
            </a:r>
            <a:r>
              <a:rPr lang="en-US" dirty="0">
                <a:solidFill>
                  <a:schemeClr val="tx1">
                    <a:lumMod val="65000"/>
                    <a:lumOff val="35000"/>
                  </a:schemeClr>
                </a:solidFill>
              </a:rPr>
              <a:t>, some studies have shown that difficult courses and/or those with a higher </a:t>
            </a:r>
            <a:r>
              <a:rPr lang="en-US" dirty="0" smtClean="0">
                <a:solidFill>
                  <a:schemeClr val="tx1">
                    <a:lumMod val="65000"/>
                    <a:lumOff val="35000"/>
                  </a:schemeClr>
                </a:solidFill>
              </a:rPr>
              <a:t>workload receive </a:t>
            </a:r>
            <a:r>
              <a:rPr lang="en-US" dirty="0">
                <a:solidFill>
                  <a:schemeClr val="tx1">
                    <a:lumMod val="65000"/>
                    <a:lumOff val="35000"/>
                  </a:schemeClr>
                </a:solidFill>
              </a:rPr>
              <a:t>more positive evaluations (</a:t>
            </a:r>
            <a:r>
              <a:rPr lang="en-US" dirty="0" err="1">
                <a:solidFill>
                  <a:schemeClr val="tx1">
                    <a:lumMod val="65000"/>
                    <a:lumOff val="35000"/>
                  </a:schemeClr>
                </a:solidFill>
              </a:rPr>
              <a:t>Cashin</a:t>
            </a:r>
            <a:r>
              <a:rPr lang="en-US" dirty="0">
                <a:solidFill>
                  <a:schemeClr val="tx1">
                    <a:lumMod val="65000"/>
                    <a:lumOff val="35000"/>
                  </a:schemeClr>
                </a:solidFill>
              </a:rPr>
              <a:t>, 1988).</a:t>
            </a:r>
          </a:p>
        </p:txBody>
      </p:sp>
    </p:spTree>
    <p:extLst>
      <p:ext uri="{BB962C8B-B14F-4D97-AF65-F5344CB8AC3E}">
        <p14:creationId xmlns:p14="http://schemas.microsoft.com/office/powerpoint/2010/main" val="81045814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839200" cy="1143000"/>
          </a:xfrm>
        </p:spPr>
        <p:txBody>
          <a:bodyPr>
            <a:normAutofit/>
          </a:bodyPr>
          <a:lstStyle/>
          <a:p>
            <a:r>
              <a:rPr lang="en-US" dirty="0" smtClean="0"/>
              <a:t>“If I have high expectations for my students I will get lower ratings”  (myth) </a:t>
            </a:r>
            <a:endParaRPr lang="en-US" dirty="0"/>
          </a:p>
        </p:txBody>
      </p:sp>
      <p:sp>
        <p:nvSpPr>
          <p:cNvPr id="3" name="Content Placeholder 2"/>
          <p:cNvSpPr>
            <a:spLocks noGrp="1"/>
          </p:cNvSpPr>
          <p:nvPr>
            <p:ph idx="1"/>
          </p:nvPr>
        </p:nvSpPr>
        <p:spPr>
          <a:xfrm>
            <a:off x="-26158" y="1600200"/>
            <a:ext cx="5791200" cy="5029200"/>
          </a:xfrm>
        </p:spPr>
        <p:txBody>
          <a:bodyPr>
            <a:normAutofit fontScale="40000" lnSpcReduction="20000"/>
          </a:bodyPr>
          <a:lstStyle/>
          <a:p>
            <a:r>
              <a:rPr lang="en-US" dirty="0" err="1">
                <a:solidFill>
                  <a:schemeClr val="tx1">
                    <a:lumMod val="65000"/>
                    <a:lumOff val="35000"/>
                  </a:schemeClr>
                </a:solidFill>
              </a:rPr>
              <a:t>Abrami</a:t>
            </a:r>
            <a:r>
              <a:rPr lang="en-US" dirty="0">
                <a:solidFill>
                  <a:schemeClr val="tx1">
                    <a:lumMod val="65000"/>
                    <a:lumOff val="35000"/>
                  </a:schemeClr>
                </a:solidFill>
              </a:rPr>
              <a:t> (2001) and others have refuted this claim, arguing that the impact is not </a:t>
            </a:r>
            <a:r>
              <a:rPr lang="en-US" dirty="0" smtClean="0">
                <a:solidFill>
                  <a:schemeClr val="tx1">
                    <a:lumMod val="65000"/>
                    <a:lumOff val="35000"/>
                  </a:schemeClr>
                </a:solidFill>
              </a:rPr>
              <a:t>substantial. </a:t>
            </a:r>
            <a:r>
              <a:rPr lang="en-US" dirty="0" err="1" smtClean="0">
                <a:solidFill>
                  <a:schemeClr val="tx1">
                    <a:lumMod val="65000"/>
                    <a:lumOff val="35000"/>
                  </a:schemeClr>
                </a:solidFill>
              </a:rPr>
              <a:t>Abrami</a:t>
            </a:r>
            <a:r>
              <a:rPr lang="en-US" dirty="0" smtClean="0">
                <a:solidFill>
                  <a:schemeClr val="tx1">
                    <a:lumMod val="65000"/>
                    <a:lumOff val="35000"/>
                  </a:schemeClr>
                </a:solidFill>
              </a:rPr>
              <a:t> </a:t>
            </a:r>
            <a:r>
              <a:rPr lang="en-US" dirty="0">
                <a:solidFill>
                  <a:schemeClr val="tx1">
                    <a:lumMod val="65000"/>
                    <a:lumOff val="35000"/>
                  </a:schemeClr>
                </a:solidFill>
              </a:rPr>
              <a:t>argues that neither lenient nor harsh grading practices impact course ratings in any </a:t>
            </a:r>
            <a:r>
              <a:rPr lang="en-US" dirty="0" smtClean="0">
                <a:solidFill>
                  <a:schemeClr val="tx1">
                    <a:lumMod val="65000"/>
                    <a:lumOff val="35000"/>
                  </a:schemeClr>
                </a:solidFill>
              </a:rPr>
              <a:t>statistically meaningful </a:t>
            </a:r>
            <a:r>
              <a:rPr lang="en-US" dirty="0">
                <a:solidFill>
                  <a:schemeClr val="tx1">
                    <a:lumMod val="65000"/>
                    <a:lumOff val="35000"/>
                  </a:schemeClr>
                </a:solidFill>
              </a:rPr>
              <a:t>way. </a:t>
            </a:r>
            <a:endParaRPr lang="en-US" dirty="0" smtClean="0">
              <a:solidFill>
                <a:schemeClr val="tx1">
                  <a:lumMod val="65000"/>
                  <a:lumOff val="35000"/>
                </a:schemeClr>
              </a:solidFill>
            </a:endParaRPr>
          </a:p>
          <a:p>
            <a:endParaRPr lang="en-US" dirty="0">
              <a:solidFill>
                <a:schemeClr val="tx1">
                  <a:lumMod val="65000"/>
                  <a:lumOff val="35000"/>
                </a:schemeClr>
              </a:solidFill>
            </a:endParaRPr>
          </a:p>
          <a:p>
            <a:r>
              <a:rPr lang="en-US" dirty="0" smtClean="0">
                <a:solidFill>
                  <a:schemeClr val="tx1">
                    <a:lumMod val="65000"/>
                    <a:lumOff val="35000"/>
                  </a:schemeClr>
                </a:solidFill>
              </a:rPr>
              <a:t>Similarly</a:t>
            </a:r>
            <a:r>
              <a:rPr lang="en-US" dirty="0">
                <a:solidFill>
                  <a:schemeClr val="tx1">
                    <a:lumMod val="65000"/>
                    <a:lumOff val="35000"/>
                  </a:schemeClr>
                </a:solidFill>
              </a:rPr>
              <a:t>, Marsh (1987) and Marsh and Roche (1997) have argued that while </a:t>
            </a:r>
            <a:r>
              <a:rPr lang="en-US" dirty="0" smtClean="0">
                <a:solidFill>
                  <a:schemeClr val="tx1">
                    <a:lumMod val="65000"/>
                    <a:lumOff val="35000"/>
                  </a:schemeClr>
                </a:solidFill>
              </a:rPr>
              <a:t>grade expectations </a:t>
            </a:r>
            <a:r>
              <a:rPr lang="en-US" dirty="0">
                <a:solidFill>
                  <a:schemeClr val="tx1">
                    <a:lumMod val="65000"/>
                    <a:lumOff val="35000"/>
                  </a:schemeClr>
                </a:solidFill>
              </a:rPr>
              <a:t>may reveal a level of bias, the impact on ratings is weak and relatively </a:t>
            </a:r>
            <a:r>
              <a:rPr lang="en-US" dirty="0" smtClean="0">
                <a:solidFill>
                  <a:schemeClr val="tx1">
                    <a:lumMod val="65000"/>
                    <a:lumOff val="35000"/>
                  </a:schemeClr>
                </a:solidFill>
              </a:rPr>
              <a:t>unsubstantial. … Marsh </a:t>
            </a:r>
            <a:r>
              <a:rPr lang="en-US" dirty="0">
                <a:solidFill>
                  <a:schemeClr val="tx1">
                    <a:lumMod val="65000"/>
                    <a:lumOff val="35000"/>
                  </a:schemeClr>
                </a:solidFill>
              </a:rPr>
              <a:t>and Roche (2000) found that higher evaluations were </a:t>
            </a:r>
            <a:r>
              <a:rPr lang="en-US" dirty="0" smtClean="0">
                <a:solidFill>
                  <a:schemeClr val="tx1">
                    <a:lumMod val="65000"/>
                    <a:lumOff val="35000"/>
                  </a:schemeClr>
                </a:solidFill>
              </a:rPr>
              <a:t>given to </a:t>
            </a:r>
            <a:r>
              <a:rPr lang="en-US" dirty="0">
                <a:solidFill>
                  <a:schemeClr val="tx1">
                    <a:lumMod val="65000"/>
                    <a:lumOff val="35000"/>
                  </a:schemeClr>
                </a:solidFill>
              </a:rPr>
              <a:t>those courses and instructors with higher </a:t>
            </a:r>
            <a:r>
              <a:rPr lang="en-US" dirty="0" smtClean="0">
                <a:solidFill>
                  <a:schemeClr val="tx1">
                    <a:lumMod val="65000"/>
                    <a:lumOff val="35000"/>
                  </a:schemeClr>
                </a:solidFill>
              </a:rPr>
              <a:t>workloads. </a:t>
            </a:r>
          </a:p>
          <a:p>
            <a:endParaRPr lang="en-US" dirty="0">
              <a:solidFill>
                <a:schemeClr val="tx1">
                  <a:lumMod val="65000"/>
                  <a:lumOff val="35000"/>
                </a:schemeClr>
              </a:solidFill>
            </a:endParaRPr>
          </a:p>
          <a:p>
            <a:r>
              <a:rPr lang="en-US" dirty="0" err="1" smtClean="0">
                <a:solidFill>
                  <a:schemeClr val="tx1">
                    <a:lumMod val="65000"/>
                    <a:lumOff val="35000"/>
                  </a:schemeClr>
                </a:solidFill>
              </a:rPr>
              <a:t>Heckert</a:t>
            </a:r>
            <a:r>
              <a:rPr lang="en-US" dirty="0" smtClean="0">
                <a:solidFill>
                  <a:schemeClr val="tx1">
                    <a:lumMod val="65000"/>
                    <a:lumOff val="35000"/>
                  </a:schemeClr>
                </a:solidFill>
              </a:rPr>
              <a:t> </a:t>
            </a:r>
            <a:r>
              <a:rPr lang="en-US" dirty="0">
                <a:solidFill>
                  <a:schemeClr val="tx1">
                    <a:lumMod val="65000"/>
                    <a:lumOff val="35000"/>
                  </a:schemeClr>
                </a:solidFill>
              </a:rPr>
              <a:t>et al. (2006) review some of the studies on the grades-evaluation relationship, noting </a:t>
            </a:r>
            <a:r>
              <a:rPr lang="en-US" dirty="0" smtClean="0">
                <a:solidFill>
                  <a:schemeClr val="tx1">
                    <a:lumMod val="65000"/>
                    <a:lumOff val="35000"/>
                  </a:schemeClr>
                </a:solidFill>
              </a:rPr>
              <a:t>the conflicting </a:t>
            </a:r>
            <a:r>
              <a:rPr lang="en-US" dirty="0">
                <a:solidFill>
                  <a:schemeClr val="tx1">
                    <a:lumMod val="65000"/>
                    <a:lumOff val="35000"/>
                  </a:schemeClr>
                </a:solidFill>
              </a:rPr>
              <a:t>opinions in the literature. Their particular study tested the grading leniency hypothesis in </a:t>
            </a:r>
            <a:r>
              <a:rPr lang="en-US" dirty="0" smtClean="0">
                <a:solidFill>
                  <a:schemeClr val="tx1">
                    <a:lumMod val="65000"/>
                    <a:lumOff val="35000"/>
                  </a:schemeClr>
                </a:solidFill>
              </a:rPr>
              <a:t>a study </a:t>
            </a:r>
            <a:r>
              <a:rPr lang="en-US" dirty="0">
                <a:solidFill>
                  <a:schemeClr val="tx1">
                    <a:lumMod val="65000"/>
                    <a:lumOff val="35000"/>
                  </a:schemeClr>
                </a:solidFill>
              </a:rPr>
              <a:t>of 463 students by examining the impact of two variables: class difficulty and student </a:t>
            </a:r>
            <a:r>
              <a:rPr lang="en-US" dirty="0" smtClean="0">
                <a:solidFill>
                  <a:schemeClr val="tx1">
                    <a:lumMod val="65000"/>
                    <a:lumOff val="35000"/>
                  </a:schemeClr>
                </a:solidFill>
              </a:rPr>
              <a:t>effort. </a:t>
            </a:r>
          </a:p>
          <a:p>
            <a:endParaRPr lang="en-US" dirty="0">
              <a:solidFill>
                <a:schemeClr val="tx1">
                  <a:lumMod val="65000"/>
                  <a:lumOff val="35000"/>
                </a:schemeClr>
              </a:solidFill>
            </a:endParaRPr>
          </a:p>
          <a:p>
            <a:r>
              <a:rPr lang="en-US" dirty="0" err="1" smtClean="0">
                <a:solidFill>
                  <a:schemeClr val="tx1">
                    <a:lumMod val="65000"/>
                    <a:lumOff val="35000"/>
                  </a:schemeClr>
                </a:solidFill>
              </a:rPr>
              <a:t>Heckert</a:t>
            </a:r>
            <a:r>
              <a:rPr lang="en-US" dirty="0" smtClean="0">
                <a:solidFill>
                  <a:schemeClr val="tx1">
                    <a:lumMod val="65000"/>
                    <a:lumOff val="35000"/>
                  </a:schemeClr>
                </a:solidFill>
              </a:rPr>
              <a:t> </a:t>
            </a:r>
            <a:r>
              <a:rPr lang="en-US" dirty="0">
                <a:solidFill>
                  <a:schemeClr val="tx1">
                    <a:lumMod val="65000"/>
                    <a:lumOff val="35000"/>
                  </a:schemeClr>
                </a:solidFill>
              </a:rPr>
              <a:t>and colleagues found that higher evaluations were given to courses in which the difficulty </a:t>
            </a:r>
            <a:r>
              <a:rPr lang="en-US" dirty="0" smtClean="0">
                <a:solidFill>
                  <a:schemeClr val="tx1">
                    <a:lumMod val="65000"/>
                    <a:lumOff val="35000"/>
                  </a:schemeClr>
                </a:solidFill>
              </a:rPr>
              <a:t>level met </a:t>
            </a:r>
            <a:r>
              <a:rPr lang="en-US" dirty="0">
                <a:solidFill>
                  <a:schemeClr val="tx1">
                    <a:lumMod val="65000"/>
                    <a:lumOff val="35000"/>
                  </a:schemeClr>
                </a:solidFill>
              </a:rPr>
              <a:t>students’ expectations. In addition, evaluations were also positive when students indicated they </a:t>
            </a:r>
            <a:r>
              <a:rPr lang="en-US" dirty="0" smtClean="0">
                <a:solidFill>
                  <a:schemeClr val="tx1">
                    <a:lumMod val="65000"/>
                    <a:lumOff val="35000"/>
                  </a:schemeClr>
                </a:solidFill>
              </a:rPr>
              <a:t>had expended </a:t>
            </a:r>
            <a:r>
              <a:rPr lang="en-US" dirty="0">
                <a:solidFill>
                  <a:schemeClr val="tx1">
                    <a:lumMod val="65000"/>
                    <a:lumOff val="35000"/>
                  </a:schemeClr>
                </a:solidFill>
              </a:rPr>
              <a:t>more effort than anticipated. Overall, this study concluded that more demanding </a:t>
            </a:r>
            <a:r>
              <a:rPr lang="en-US" dirty="0" smtClean="0">
                <a:solidFill>
                  <a:schemeClr val="tx1">
                    <a:lumMod val="65000"/>
                    <a:lumOff val="35000"/>
                  </a:schemeClr>
                </a:solidFill>
              </a:rPr>
              <a:t>instructors received </a:t>
            </a:r>
            <a:r>
              <a:rPr lang="en-US" dirty="0">
                <a:solidFill>
                  <a:schemeClr val="tx1">
                    <a:lumMod val="65000"/>
                    <a:lumOff val="35000"/>
                  </a:schemeClr>
                </a:solidFill>
              </a:rPr>
              <a:t>higher evaluations and therefore refuted the grading leniency hypothesis and the notion </a:t>
            </a:r>
            <a:r>
              <a:rPr lang="en-US" dirty="0" smtClean="0">
                <a:solidFill>
                  <a:schemeClr val="tx1">
                    <a:lumMod val="65000"/>
                    <a:lumOff val="35000"/>
                  </a:schemeClr>
                </a:solidFill>
              </a:rPr>
              <a:t>that faculty </a:t>
            </a:r>
            <a:r>
              <a:rPr lang="en-US" dirty="0">
                <a:solidFill>
                  <a:schemeClr val="tx1">
                    <a:lumMod val="65000"/>
                    <a:lumOff val="35000"/>
                  </a:schemeClr>
                </a:solidFill>
              </a:rPr>
              <a:t>could “buy” better evaluations with higher grades.</a:t>
            </a:r>
          </a:p>
        </p:txBody>
      </p:sp>
      <p:sp>
        <p:nvSpPr>
          <p:cNvPr id="4" name="TextBox 3"/>
          <p:cNvSpPr txBox="1"/>
          <p:nvPr/>
        </p:nvSpPr>
        <p:spPr>
          <a:xfrm>
            <a:off x="5715000" y="1849272"/>
            <a:ext cx="3276600" cy="3785652"/>
          </a:xfrm>
          <a:prstGeom prst="rect">
            <a:avLst/>
          </a:prstGeom>
          <a:noFill/>
        </p:spPr>
        <p:txBody>
          <a:bodyPr wrap="square" rtlCol="0">
            <a:spAutoFit/>
          </a:bodyPr>
          <a:lstStyle/>
          <a:p>
            <a:r>
              <a:rPr lang="en-US" sz="2000" dirty="0" smtClean="0">
                <a:latin typeface="Cooper Black" pitchFamily="18" charset="0"/>
              </a:rPr>
              <a:t>“… higher evaluations were given to courses in which the difficulty level met students’ expectations. …”</a:t>
            </a:r>
          </a:p>
          <a:p>
            <a:endParaRPr lang="en-US" sz="2000" dirty="0">
              <a:latin typeface="Cooper Black" pitchFamily="18" charset="0"/>
            </a:endParaRPr>
          </a:p>
          <a:p>
            <a:r>
              <a:rPr lang="en-US" sz="2000" dirty="0" smtClean="0">
                <a:latin typeface="Cooper Black" pitchFamily="18" charset="0"/>
              </a:rPr>
              <a:t>“In addition, evaluations were also positive when students indicated they had expended more effort than anticipated…”</a:t>
            </a:r>
            <a:endParaRPr lang="en-US" sz="2000" dirty="0">
              <a:latin typeface="Cooper Black" pitchFamily="18" charset="0"/>
            </a:endParaRPr>
          </a:p>
        </p:txBody>
      </p:sp>
    </p:spTree>
    <p:extLst>
      <p:ext uri="{BB962C8B-B14F-4D97-AF65-F5344CB8AC3E}">
        <p14:creationId xmlns:p14="http://schemas.microsoft.com/office/powerpoint/2010/main" val="96209651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119"/>
            <a:ext cx="8229600" cy="1143000"/>
          </a:xfrm>
        </p:spPr>
        <p:txBody>
          <a:bodyPr/>
          <a:lstStyle/>
          <a:p>
            <a:r>
              <a:rPr lang="en-US" dirty="0" smtClean="0"/>
              <a:t>The Challenge: Integration</a:t>
            </a:r>
            <a:endParaRPr lang="en-US" dirty="0"/>
          </a:p>
        </p:txBody>
      </p:sp>
      <p:sp>
        <p:nvSpPr>
          <p:cNvPr id="3" name="Content Placeholder 2"/>
          <p:cNvSpPr>
            <a:spLocks noGrp="1"/>
          </p:cNvSpPr>
          <p:nvPr>
            <p:ph idx="1"/>
          </p:nvPr>
        </p:nvSpPr>
        <p:spPr>
          <a:xfrm>
            <a:off x="76200" y="1066800"/>
            <a:ext cx="8839200" cy="5943600"/>
          </a:xfrm>
        </p:spPr>
        <p:txBody>
          <a:bodyPr>
            <a:normAutofit lnSpcReduction="10000"/>
          </a:bodyPr>
          <a:lstStyle/>
          <a:p>
            <a:r>
              <a:rPr lang="en-US" sz="2000" dirty="0">
                <a:solidFill>
                  <a:schemeClr val="tx1">
                    <a:lumMod val="65000"/>
                    <a:lumOff val="35000"/>
                  </a:schemeClr>
                </a:solidFill>
              </a:rPr>
              <a:t>Since the widespread use of evaluation began, researchers have argued that course evaluation data </a:t>
            </a:r>
            <a:r>
              <a:rPr lang="en-US" sz="2000" dirty="0" smtClean="0">
                <a:solidFill>
                  <a:schemeClr val="tx1">
                    <a:lumMod val="65000"/>
                    <a:lumOff val="35000"/>
                  </a:schemeClr>
                </a:solidFill>
              </a:rPr>
              <a:t>can effectively </a:t>
            </a:r>
            <a:r>
              <a:rPr lang="en-US" sz="2000" dirty="0">
                <a:solidFill>
                  <a:schemeClr val="tx1">
                    <a:lumMod val="65000"/>
                    <a:lumOff val="35000"/>
                  </a:schemeClr>
                </a:solidFill>
              </a:rPr>
              <a:t>be used for the purpose of improving teaching and thereby student learning (</a:t>
            </a:r>
            <a:r>
              <a:rPr lang="en-US" sz="2000" dirty="0" err="1" smtClean="0">
                <a:solidFill>
                  <a:schemeClr val="tx1">
                    <a:lumMod val="65000"/>
                    <a:lumOff val="35000"/>
                  </a:schemeClr>
                </a:solidFill>
              </a:rPr>
              <a:t>Goldschmid</a:t>
            </a:r>
            <a:r>
              <a:rPr lang="en-US" sz="2000" dirty="0" smtClean="0">
                <a:solidFill>
                  <a:schemeClr val="tx1">
                    <a:lumMod val="65000"/>
                    <a:lumOff val="35000"/>
                  </a:schemeClr>
                </a:solidFill>
              </a:rPr>
              <a:t>, 1978</a:t>
            </a:r>
            <a:r>
              <a:rPr lang="en-US" sz="2000" dirty="0">
                <a:solidFill>
                  <a:schemeClr val="tx1">
                    <a:lumMod val="65000"/>
                    <a:lumOff val="35000"/>
                  </a:schemeClr>
                </a:solidFill>
              </a:rPr>
              <a:t>). </a:t>
            </a:r>
            <a:endParaRPr lang="en-US" sz="2000" dirty="0" smtClean="0">
              <a:solidFill>
                <a:schemeClr val="tx1">
                  <a:lumMod val="65000"/>
                  <a:lumOff val="35000"/>
                </a:schemeClr>
              </a:solidFill>
            </a:endParaRPr>
          </a:p>
          <a:p>
            <a:endParaRPr lang="en-US" sz="2000" dirty="0" smtClean="0">
              <a:solidFill>
                <a:schemeClr val="tx1">
                  <a:lumMod val="65000"/>
                  <a:lumOff val="35000"/>
                </a:schemeClr>
              </a:solidFill>
            </a:endParaRPr>
          </a:p>
          <a:p>
            <a:r>
              <a:rPr lang="en-US" sz="2000" dirty="0" smtClean="0">
                <a:solidFill>
                  <a:schemeClr val="tx1">
                    <a:lumMod val="65000"/>
                    <a:lumOff val="35000"/>
                  </a:schemeClr>
                </a:solidFill>
              </a:rPr>
              <a:t>However</a:t>
            </a:r>
            <a:r>
              <a:rPr lang="en-US" sz="2000" dirty="0">
                <a:solidFill>
                  <a:schemeClr val="tx1">
                    <a:lumMod val="65000"/>
                    <a:lumOff val="35000"/>
                  </a:schemeClr>
                </a:solidFill>
              </a:rPr>
              <a:t>, Marsh (2007) and </a:t>
            </a:r>
            <a:r>
              <a:rPr lang="en-US" sz="2000" dirty="0" err="1">
                <a:solidFill>
                  <a:schemeClr val="tx1">
                    <a:lumMod val="65000"/>
                    <a:lumOff val="35000"/>
                  </a:schemeClr>
                </a:solidFill>
              </a:rPr>
              <a:t>Goldschmid</a:t>
            </a:r>
            <a:r>
              <a:rPr lang="en-US" sz="2000" dirty="0">
                <a:solidFill>
                  <a:schemeClr val="tx1">
                    <a:lumMod val="65000"/>
                    <a:lumOff val="35000"/>
                  </a:schemeClr>
                </a:solidFill>
              </a:rPr>
              <a:t> (1978) have found that course evaluation data </a:t>
            </a:r>
            <a:r>
              <a:rPr lang="en-US" sz="2000" dirty="0" smtClean="0">
                <a:solidFill>
                  <a:schemeClr val="tx1">
                    <a:lumMod val="65000"/>
                    <a:lumOff val="35000"/>
                  </a:schemeClr>
                </a:solidFill>
              </a:rPr>
              <a:t>alone rarely </a:t>
            </a:r>
            <a:r>
              <a:rPr lang="en-US" sz="2000" dirty="0">
                <a:solidFill>
                  <a:schemeClr val="tx1">
                    <a:lumMod val="65000"/>
                    <a:lumOff val="35000"/>
                  </a:schemeClr>
                </a:solidFill>
              </a:rPr>
              <a:t>bring about changes to teaching </a:t>
            </a:r>
            <a:r>
              <a:rPr lang="en-US" sz="2000" dirty="0" err="1">
                <a:solidFill>
                  <a:schemeClr val="tx1">
                    <a:lumMod val="65000"/>
                    <a:lumOff val="35000"/>
                  </a:schemeClr>
                </a:solidFill>
              </a:rPr>
              <a:t>behaviours</a:t>
            </a:r>
            <a:r>
              <a:rPr lang="en-US" sz="2000" dirty="0">
                <a:solidFill>
                  <a:schemeClr val="tx1">
                    <a:lumMod val="65000"/>
                    <a:lumOff val="35000"/>
                  </a:schemeClr>
                </a:solidFill>
              </a:rPr>
              <a:t> since many faculty are not trained in data analysis </a:t>
            </a:r>
            <a:r>
              <a:rPr lang="en-US" sz="2000" dirty="0" smtClean="0">
                <a:solidFill>
                  <a:schemeClr val="tx1">
                    <a:lumMod val="65000"/>
                    <a:lumOff val="35000"/>
                  </a:schemeClr>
                </a:solidFill>
              </a:rPr>
              <a:t>and are </a:t>
            </a:r>
            <a:r>
              <a:rPr lang="en-US" sz="2000" dirty="0">
                <a:solidFill>
                  <a:schemeClr val="tx1">
                    <a:lumMod val="65000"/>
                    <a:lumOff val="35000"/>
                  </a:schemeClr>
                </a:solidFill>
              </a:rPr>
              <a:t>therefore less likely to have the necessary skills to interpret their ratings. </a:t>
            </a:r>
            <a:r>
              <a:rPr lang="en-US" sz="2000" dirty="0" smtClean="0">
                <a:solidFill>
                  <a:schemeClr val="tx1">
                    <a:lumMod val="65000"/>
                    <a:lumOff val="35000"/>
                  </a:schemeClr>
                </a:solidFill>
              </a:rPr>
              <a:t> </a:t>
            </a:r>
            <a:r>
              <a:rPr lang="en-US" sz="2000" b="1" dirty="0" smtClean="0"/>
              <a:t>What training is needed?</a:t>
            </a:r>
          </a:p>
          <a:p>
            <a:endParaRPr lang="en-US" sz="2000" dirty="0" smtClean="0">
              <a:solidFill>
                <a:schemeClr val="tx1">
                  <a:lumMod val="65000"/>
                  <a:lumOff val="35000"/>
                </a:schemeClr>
              </a:solidFill>
            </a:endParaRPr>
          </a:p>
          <a:p>
            <a:r>
              <a:rPr lang="en-US" sz="2000" dirty="0" smtClean="0">
                <a:solidFill>
                  <a:schemeClr val="tx1">
                    <a:lumMod val="65000"/>
                    <a:lumOff val="35000"/>
                  </a:schemeClr>
                </a:solidFill>
              </a:rPr>
              <a:t>Moreover</a:t>
            </a:r>
            <a:r>
              <a:rPr lang="en-US" sz="2000" dirty="0">
                <a:solidFill>
                  <a:schemeClr val="tx1">
                    <a:lumMod val="65000"/>
                    <a:lumOff val="35000"/>
                  </a:schemeClr>
                </a:solidFill>
              </a:rPr>
              <a:t>, many faculty </a:t>
            </a:r>
            <a:r>
              <a:rPr lang="en-US" sz="2000" dirty="0" smtClean="0">
                <a:solidFill>
                  <a:schemeClr val="tx1">
                    <a:lumMod val="65000"/>
                    <a:lumOff val="35000"/>
                  </a:schemeClr>
                </a:solidFill>
              </a:rPr>
              <a:t>are not </a:t>
            </a:r>
            <a:r>
              <a:rPr lang="en-US" sz="2000" dirty="0">
                <a:solidFill>
                  <a:schemeClr val="tx1">
                    <a:lumMod val="65000"/>
                    <a:lumOff val="35000"/>
                  </a:schemeClr>
                </a:solidFill>
              </a:rPr>
              <a:t>given the opportunity (voluntary or mandatory) to discuss their results with departmental chairs </a:t>
            </a:r>
            <a:r>
              <a:rPr lang="en-US" sz="2000" dirty="0" smtClean="0">
                <a:solidFill>
                  <a:schemeClr val="tx1">
                    <a:lumMod val="65000"/>
                    <a:lumOff val="35000"/>
                  </a:schemeClr>
                </a:solidFill>
              </a:rPr>
              <a:t>or deans </a:t>
            </a:r>
            <a:r>
              <a:rPr lang="en-US" sz="2000" dirty="0">
                <a:solidFill>
                  <a:schemeClr val="tx1">
                    <a:lumMod val="65000"/>
                    <a:lumOff val="35000"/>
                  </a:schemeClr>
                </a:solidFill>
              </a:rPr>
              <a:t>and only some take advantage of the services and resources offered by campus teaching </a:t>
            </a:r>
            <a:r>
              <a:rPr lang="en-US" sz="2000" dirty="0" smtClean="0">
                <a:solidFill>
                  <a:schemeClr val="tx1">
                    <a:lumMod val="65000"/>
                    <a:lumOff val="35000"/>
                  </a:schemeClr>
                </a:solidFill>
              </a:rPr>
              <a:t>and learning </a:t>
            </a:r>
            <a:r>
              <a:rPr lang="en-US" sz="2000" dirty="0">
                <a:solidFill>
                  <a:schemeClr val="tx1">
                    <a:lumMod val="65000"/>
                    <a:lumOff val="35000"/>
                  </a:schemeClr>
                </a:solidFill>
              </a:rPr>
              <a:t>support offices. </a:t>
            </a:r>
            <a:r>
              <a:rPr lang="en-US" sz="2000" dirty="0" smtClean="0">
                <a:solidFill>
                  <a:schemeClr val="tx1">
                    <a:lumMod val="65000"/>
                    <a:lumOff val="35000"/>
                  </a:schemeClr>
                </a:solidFill>
              </a:rPr>
              <a:t> </a:t>
            </a:r>
            <a:r>
              <a:rPr lang="en-US" sz="2000" b="1" dirty="0" smtClean="0"/>
              <a:t>Do you get this opportunity?</a:t>
            </a:r>
          </a:p>
          <a:p>
            <a:endParaRPr lang="en-US" sz="2000" dirty="0" smtClean="0">
              <a:solidFill>
                <a:schemeClr val="tx1">
                  <a:lumMod val="65000"/>
                  <a:lumOff val="35000"/>
                </a:schemeClr>
              </a:solidFill>
            </a:endParaRPr>
          </a:p>
          <a:p>
            <a:r>
              <a:rPr lang="en-US" sz="2000" dirty="0" smtClean="0">
                <a:solidFill>
                  <a:schemeClr val="tx1">
                    <a:lumMod val="65000"/>
                    <a:lumOff val="35000"/>
                  </a:schemeClr>
                </a:solidFill>
              </a:rPr>
              <a:t>As </a:t>
            </a:r>
            <a:r>
              <a:rPr lang="en-US" sz="2000" dirty="0">
                <a:solidFill>
                  <a:schemeClr val="tx1">
                    <a:lumMod val="65000"/>
                    <a:lumOff val="35000"/>
                  </a:schemeClr>
                </a:solidFill>
              </a:rPr>
              <a:t>a result, the majority of faculty simply conduct a cursory review of </a:t>
            </a:r>
            <a:r>
              <a:rPr lang="en-US" sz="2000" dirty="0" smtClean="0">
                <a:solidFill>
                  <a:schemeClr val="tx1">
                    <a:lumMod val="65000"/>
                    <a:lumOff val="35000"/>
                  </a:schemeClr>
                </a:solidFill>
              </a:rPr>
              <a:t>the collected </a:t>
            </a:r>
            <a:r>
              <a:rPr lang="en-US" sz="2000" dirty="0">
                <a:solidFill>
                  <a:schemeClr val="tx1">
                    <a:lumMod val="65000"/>
                    <a:lumOff val="35000"/>
                  </a:schemeClr>
                </a:solidFill>
              </a:rPr>
              <a:t>data and rarely attempt to make specific changes based on student feedback</a:t>
            </a:r>
            <a:r>
              <a:rPr lang="en-US" sz="2000" dirty="0" smtClean="0">
                <a:solidFill>
                  <a:schemeClr val="tx1">
                    <a:lumMod val="65000"/>
                    <a:lumOff val="35000"/>
                  </a:schemeClr>
                </a:solidFill>
              </a:rPr>
              <a:t>. (p. 16)</a:t>
            </a:r>
            <a:r>
              <a:rPr lang="en-US" sz="2000" b="1" dirty="0" smtClean="0"/>
              <a:t> What do you do?</a:t>
            </a:r>
            <a:endParaRPr lang="en-US" sz="2000" b="1" dirty="0"/>
          </a:p>
        </p:txBody>
      </p:sp>
    </p:spTree>
    <p:extLst>
      <p:ext uri="{BB962C8B-B14F-4D97-AF65-F5344CB8AC3E}">
        <p14:creationId xmlns:p14="http://schemas.microsoft.com/office/powerpoint/2010/main" val="177574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2588" y="457200"/>
            <a:ext cx="3048000" cy="1143000"/>
          </a:xfrm>
        </p:spPr>
        <p:txBody>
          <a:bodyPr>
            <a:normAutofit fontScale="90000"/>
          </a:bodyPr>
          <a:lstStyle/>
          <a:p>
            <a:r>
              <a:rPr lang="en-US" dirty="0" smtClean="0"/>
              <a:t>Towards a more valid instrument…</a:t>
            </a:r>
            <a:endParaRPr lang="en-US" dirty="0"/>
          </a:p>
        </p:txBody>
      </p:sp>
      <p:sp>
        <p:nvSpPr>
          <p:cNvPr id="3" name="Content Placeholder 2"/>
          <p:cNvSpPr>
            <a:spLocks noGrp="1"/>
          </p:cNvSpPr>
          <p:nvPr>
            <p:ph idx="1"/>
          </p:nvPr>
        </p:nvSpPr>
        <p:spPr>
          <a:xfrm>
            <a:off x="0" y="381000"/>
            <a:ext cx="4572000" cy="6477000"/>
          </a:xfrm>
        </p:spPr>
        <p:txBody>
          <a:bodyPr>
            <a:normAutofit lnSpcReduction="10000"/>
          </a:bodyPr>
          <a:lstStyle/>
          <a:p>
            <a:r>
              <a:rPr lang="en-US" sz="2800" dirty="0" err="1">
                <a:solidFill>
                  <a:schemeClr val="tx1">
                    <a:lumMod val="65000"/>
                    <a:lumOff val="35000"/>
                  </a:schemeClr>
                </a:solidFill>
              </a:rPr>
              <a:t>Ory</a:t>
            </a:r>
            <a:r>
              <a:rPr lang="en-US" sz="2800" dirty="0">
                <a:solidFill>
                  <a:schemeClr val="tx1">
                    <a:lumMod val="65000"/>
                    <a:lumOff val="35000"/>
                  </a:schemeClr>
                </a:solidFill>
              </a:rPr>
              <a:t> (2001) and </a:t>
            </a:r>
            <a:r>
              <a:rPr lang="en-US" sz="2800" dirty="0" err="1">
                <a:solidFill>
                  <a:schemeClr val="tx1">
                    <a:lumMod val="65000"/>
                    <a:lumOff val="35000"/>
                  </a:schemeClr>
                </a:solidFill>
              </a:rPr>
              <a:t>Theall</a:t>
            </a:r>
            <a:r>
              <a:rPr lang="en-US" sz="2800" dirty="0">
                <a:solidFill>
                  <a:schemeClr val="tx1">
                    <a:lumMod val="65000"/>
                    <a:lumOff val="35000"/>
                  </a:schemeClr>
                </a:solidFill>
              </a:rPr>
              <a:t> and Franklin (2001) note that, for evaluations to be valid measures of </a:t>
            </a:r>
            <a:r>
              <a:rPr lang="en-US" sz="2800" dirty="0" smtClean="0">
                <a:solidFill>
                  <a:schemeClr val="tx1">
                    <a:lumMod val="65000"/>
                    <a:lumOff val="35000"/>
                  </a:schemeClr>
                </a:solidFill>
              </a:rPr>
              <a:t>teaching effectiveness</a:t>
            </a:r>
            <a:r>
              <a:rPr lang="en-US" sz="2800" dirty="0">
                <a:solidFill>
                  <a:schemeClr val="tx1">
                    <a:lumMod val="65000"/>
                    <a:lumOff val="35000"/>
                  </a:schemeClr>
                </a:solidFill>
              </a:rPr>
              <a:t>, the questions on the evaluation instrument must reflect both 1) the ways in which </a:t>
            </a:r>
            <a:r>
              <a:rPr lang="en-US" sz="2800" dirty="0" smtClean="0">
                <a:solidFill>
                  <a:schemeClr val="tx1">
                    <a:lumMod val="65000"/>
                    <a:lumOff val="35000"/>
                  </a:schemeClr>
                </a:solidFill>
              </a:rPr>
              <a:t>the </a:t>
            </a:r>
            <a:r>
              <a:rPr lang="en-US" sz="2800" b="1" dirty="0" smtClean="0"/>
              <a:t>evaluations </a:t>
            </a:r>
            <a:r>
              <a:rPr lang="en-US" sz="2800" b="1" dirty="0"/>
              <a:t>are used </a:t>
            </a:r>
            <a:r>
              <a:rPr lang="en-US" sz="2800" dirty="0">
                <a:solidFill>
                  <a:schemeClr val="tx1">
                    <a:lumMod val="65000"/>
                    <a:lumOff val="35000"/>
                  </a:schemeClr>
                </a:solidFill>
              </a:rPr>
              <a:t>for formative or summative evaluation of teaching and 2) the current </a:t>
            </a:r>
            <a:r>
              <a:rPr lang="en-US" sz="2800" b="1" dirty="0" smtClean="0"/>
              <a:t>pedagogical and </a:t>
            </a:r>
            <a:r>
              <a:rPr lang="en-US" sz="2800" b="1" dirty="0"/>
              <a:t>instructional goals</a:t>
            </a:r>
            <a:r>
              <a:rPr lang="en-US" sz="2800" dirty="0"/>
              <a:t> </a:t>
            </a:r>
            <a:r>
              <a:rPr lang="en-US" sz="2800" dirty="0">
                <a:solidFill>
                  <a:schemeClr val="tx1">
                    <a:lumMod val="65000"/>
                    <a:lumOff val="35000"/>
                  </a:schemeClr>
                </a:solidFill>
              </a:rPr>
              <a:t>of the institution</a:t>
            </a:r>
            <a:r>
              <a:rPr lang="en-US" dirty="0">
                <a:solidFill>
                  <a:schemeClr val="tx1">
                    <a:lumMod val="65000"/>
                    <a:lumOff val="35000"/>
                  </a:schemeClr>
                </a:solidFill>
              </a:rPr>
              <a: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2286000"/>
            <a:ext cx="5177633" cy="4384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26277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 - Two</a:t>
            </a:r>
            <a:endParaRPr lang="en-US" dirty="0"/>
          </a:p>
        </p:txBody>
      </p:sp>
      <p:sp>
        <p:nvSpPr>
          <p:cNvPr id="3" name="Content Placeholder 2"/>
          <p:cNvSpPr>
            <a:spLocks noGrp="1"/>
          </p:cNvSpPr>
          <p:nvPr>
            <p:ph idx="1"/>
          </p:nvPr>
        </p:nvSpPr>
        <p:spPr/>
        <p:txBody>
          <a:bodyPr/>
          <a:lstStyle/>
          <a:p>
            <a:r>
              <a:rPr lang="en-US" dirty="0"/>
              <a:t>Participants should be able to articulate and implement a strategy for integrating the student </a:t>
            </a:r>
            <a:r>
              <a:rPr lang="en-US" dirty="0" smtClean="0"/>
              <a:t>feedback on </a:t>
            </a:r>
            <a:r>
              <a:rPr lang="en-US" dirty="0"/>
              <a:t>instruction into a larger plan for the continuous improvement of teaching.</a:t>
            </a:r>
          </a:p>
          <a:p>
            <a:endParaRPr lang="en-US" dirty="0"/>
          </a:p>
        </p:txBody>
      </p:sp>
    </p:spTree>
    <p:extLst>
      <p:ext uri="{BB962C8B-B14F-4D97-AF65-F5344CB8AC3E}">
        <p14:creationId xmlns:p14="http://schemas.microsoft.com/office/powerpoint/2010/main" val="272928502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Student Perspective</a:t>
            </a:r>
            <a:endParaRPr lang="en-US" dirty="0"/>
          </a:p>
        </p:txBody>
      </p:sp>
      <p:sp>
        <p:nvSpPr>
          <p:cNvPr id="3" name="Content Placeholder 2"/>
          <p:cNvSpPr>
            <a:spLocks noGrp="1"/>
          </p:cNvSpPr>
          <p:nvPr>
            <p:ph idx="1"/>
          </p:nvPr>
        </p:nvSpPr>
        <p:spPr>
          <a:xfrm>
            <a:off x="304800" y="2286001"/>
            <a:ext cx="7696200" cy="3505200"/>
          </a:xfrm>
        </p:spPr>
        <p:txBody>
          <a:bodyPr>
            <a:normAutofit fontScale="92500" lnSpcReduction="10000"/>
          </a:bodyPr>
          <a:lstStyle/>
          <a:p>
            <a:endParaRPr lang="en-US" dirty="0"/>
          </a:p>
          <a:p>
            <a:r>
              <a:rPr lang="en-US" b="1" dirty="0"/>
              <a:t>What would you tell a friend</a:t>
            </a:r>
            <a:r>
              <a:rPr lang="en-US" b="1" i="1" dirty="0"/>
              <a:t>? </a:t>
            </a:r>
            <a:r>
              <a:rPr lang="en-US" i="1" dirty="0"/>
              <a:t>“I would tell them that it helps you the most, your learning environment and how you are being taught is important, it helps to inform/encourage the professors to give you the best experience possible.. it's all for you.” </a:t>
            </a:r>
            <a:endParaRPr lang="en-US" dirty="0"/>
          </a:p>
          <a:p>
            <a:endParaRPr lang="en-US" dirty="0"/>
          </a:p>
        </p:txBody>
      </p:sp>
    </p:spTree>
    <p:extLst>
      <p:ext uri="{BB962C8B-B14F-4D97-AF65-F5344CB8AC3E}">
        <p14:creationId xmlns:p14="http://schemas.microsoft.com/office/powerpoint/2010/main" val="250155564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57300"/>
            <a:ext cx="8698152" cy="812800"/>
          </a:xfrm>
        </p:spPr>
        <p:txBody>
          <a:bodyPr/>
          <a:lstStyle/>
          <a:p>
            <a:pPr algn="ctr"/>
            <a:r>
              <a:rPr lang="en-US" sz="2400" dirty="0" smtClean="0"/>
              <a:t>Looking for patterns </a:t>
            </a:r>
            <a:br>
              <a:rPr lang="en-US" sz="2400" dirty="0" smtClean="0"/>
            </a:br>
            <a:r>
              <a:rPr lang="en-US" sz="2400" dirty="0" smtClean="0"/>
              <a:t>across classes and across disciplines…. </a:t>
            </a:r>
            <a:br>
              <a:rPr lang="en-US" sz="2400" dirty="0" smtClean="0"/>
            </a:br>
            <a:r>
              <a:rPr lang="en-US" sz="2400" dirty="0" smtClean="0">
                <a:solidFill>
                  <a:schemeClr val="bg1">
                    <a:lumMod val="50000"/>
                  </a:schemeClr>
                </a:solidFill>
              </a:rPr>
              <a:t>(Campus Presidents’ Dashboard Image)</a:t>
            </a:r>
            <a:endParaRPr lang="en-US" sz="2400" dirty="0">
              <a:solidFill>
                <a:schemeClr val="bg1">
                  <a:lumMod val="50000"/>
                </a:schemeClr>
              </a:solidFill>
            </a:endParaRPr>
          </a:p>
        </p:txBody>
      </p:sp>
      <p:grpSp>
        <p:nvGrpSpPr>
          <p:cNvPr id="21" name="Group 20"/>
          <p:cNvGrpSpPr/>
          <p:nvPr/>
        </p:nvGrpSpPr>
        <p:grpSpPr>
          <a:xfrm>
            <a:off x="62152" y="2819400"/>
            <a:ext cx="8940800" cy="3106054"/>
            <a:chOff x="62152" y="2819400"/>
            <a:chExt cx="8940800" cy="3106054"/>
          </a:xfrm>
        </p:grpSpPr>
        <p:pic>
          <p:nvPicPr>
            <p:cNvPr id="3" name="Picture 2"/>
            <p:cNvPicPr>
              <a:picLocks noChangeAspect="1"/>
            </p:cNvPicPr>
            <p:nvPr/>
          </p:nvPicPr>
          <p:blipFill>
            <a:blip r:embed="rId2"/>
            <a:stretch>
              <a:fillRect/>
            </a:stretch>
          </p:blipFill>
          <p:spPr>
            <a:xfrm>
              <a:off x="62152" y="2819400"/>
              <a:ext cx="8940800" cy="3048000"/>
            </a:xfrm>
            <a:prstGeom prst="rect">
              <a:avLst/>
            </a:prstGeom>
          </p:spPr>
        </p:pic>
        <p:pic>
          <p:nvPicPr>
            <p:cNvPr id="8" name="Picture 7"/>
            <p:cNvPicPr>
              <a:picLocks noChangeAspect="1"/>
            </p:cNvPicPr>
            <p:nvPr/>
          </p:nvPicPr>
          <p:blipFill>
            <a:blip r:embed="rId3"/>
            <a:stretch>
              <a:fillRect/>
            </a:stretch>
          </p:blipFill>
          <p:spPr>
            <a:xfrm>
              <a:off x="152400" y="4757466"/>
              <a:ext cx="4877223" cy="304826"/>
            </a:xfrm>
            <a:prstGeom prst="rect">
              <a:avLst/>
            </a:prstGeom>
          </p:spPr>
        </p:pic>
        <p:pic>
          <p:nvPicPr>
            <p:cNvPr id="15" name="Picture 14"/>
            <p:cNvPicPr>
              <a:picLocks noChangeAspect="1"/>
            </p:cNvPicPr>
            <p:nvPr/>
          </p:nvPicPr>
          <p:blipFill rotWithShape="1">
            <a:blip r:embed="rId4"/>
            <a:srcRect r="48438" b="25002"/>
            <a:stretch/>
          </p:blipFill>
          <p:spPr>
            <a:xfrm>
              <a:off x="1605612" y="5178630"/>
              <a:ext cx="3048211" cy="277102"/>
            </a:xfrm>
            <a:prstGeom prst="rect">
              <a:avLst/>
            </a:prstGeom>
          </p:spPr>
        </p:pic>
        <p:pic>
          <p:nvPicPr>
            <p:cNvPr id="18" name="Picture 17"/>
            <p:cNvPicPr>
              <a:picLocks noChangeAspect="1"/>
            </p:cNvPicPr>
            <p:nvPr/>
          </p:nvPicPr>
          <p:blipFill>
            <a:blip r:embed="rId5"/>
            <a:stretch>
              <a:fillRect/>
            </a:stretch>
          </p:blipFill>
          <p:spPr>
            <a:xfrm>
              <a:off x="1595718" y="5405604"/>
              <a:ext cx="3048264" cy="274344"/>
            </a:xfrm>
            <a:prstGeom prst="rect">
              <a:avLst/>
            </a:prstGeom>
          </p:spPr>
        </p:pic>
        <p:pic>
          <p:nvPicPr>
            <p:cNvPr id="19" name="Picture 18"/>
            <p:cNvPicPr>
              <a:picLocks noChangeAspect="1"/>
            </p:cNvPicPr>
            <p:nvPr/>
          </p:nvPicPr>
          <p:blipFill>
            <a:blip r:embed="rId5"/>
            <a:stretch>
              <a:fillRect/>
            </a:stretch>
          </p:blipFill>
          <p:spPr>
            <a:xfrm>
              <a:off x="1605612" y="5651110"/>
              <a:ext cx="3048264" cy="274344"/>
            </a:xfrm>
            <a:prstGeom prst="rect">
              <a:avLst/>
            </a:prstGeom>
          </p:spPr>
        </p:pic>
        <p:pic>
          <p:nvPicPr>
            <p:cNvPr id="20" name="Picture 19"/>
            <p:cNvPicPr>
              <a:picLocks noChangeAspect="1"/>
            </p:cNvPicPr>
            <p:nvPr/>
          </p:nvPicPr>
          <p:blipFill>
            <a:blip r:embed="rId5"/>
            <a:stretch>
              <a:fillRect/>
            </a:stretch>
          </p:blipFill>
          <p:spPr>
            <a:xfrm>
              <a:off x="1595718" y="4986010"/>
              <a:ext cx="3048264" cy="274344"/>
            </a:xfrm>
            <a:prstGeom prst="rect">
              <a:avLst/>
            </a:prstGeom>
          </p:spPr>
        </p:pic>
      </p:grpSp>
    </p:spTree>
    <p:extLst>
      <p:ext uri="{BB962C8B-B14F-4D97-AF65-F5344CB8AC3E}">
        <p14:creationId xmlns:p14="http://schemas.microsoft.com/office/powerpoint/2010/main" val="239172141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839200" cy="812800"/>
          </a:xfrm>
        </p:spPr>
        <p:txBody>
          <a:bodyPr/>
          <a:lstStyle/>
          <a:p>
            <a:r>
              <a:rPr lang="en-US" dirty="0" smtClean="0"/>
              <a:t>Questions for Reflection </a:t>
            </a:r>
            <a:br>
              <a:rPr lang="en-US" dirty="0" smtClean="0"/>
            </a:br>
            <a:r>
              <a:rPr lang="en-US" dirty="0" smtClean="0"/>
              <a:t>with Your Own Report of Results</a:t>
            </a:r>
            <a:br>
              <a:rPr lang="en-US" dirty="0" smtClean="0"/>
            </a:br>
            <a:r>
              <a:rPr lang="en-US" dirty="0" smtClean="0"/>
              <a:t>(Helpful in Conversations with Deans…)</a:t>
            </a:r>
            <a:endParaRPr lang="en-US" dirty="0"/>
          </a:p>
        </p:txBody>
      </p:sp>
      <p:sp>
        <p:nvSpPr>
          <p:cNvPr id="3" name="Content Placeholder 2"/>
          <p:cNvSpPr>
            <a:spLocks noGrp="1"/>
          </p:cNvSpPr>
          <p:nvPr>
            <p:ph idx="1"/>
          </p:nvPr>
        </p:nvSpPr>
        <p:spPr>
          <a:xfrm>
            <a:off x="990600" y="2362200"/>
            <a:ext cx="6934200" cy="4114799"/>
          </a:xfrm>
        </p:spPr>
        <p:txBody>
          <a:bodyPr>
            <a:normAutofit fontScale="62500" lnSpcReduction="20000"/>
          </a:bodyPr>
          <a:lstStyle/>
          <a:p>
            <a:pPr marL="514350" indent="-514350">
              <a:buFont typeface="+mj-lt"/>
              <a:buAutoNum type="arabicPeriod"/>
            </a:pPr>
            <a:r>
              <a:rPr lang="en-US" dirty="0" smtClean="0"/>
              <a:t>How can the student feedback translate into teaching strategies or some sort of action?</a:t>
            </a:r>
          </a:p>
          <a:p>
            <a:pPr marL="514350" indent="-514350">
              <a:buFont typeface="+mj-lt"/>
              <a:buAutoNum type="arabicPeriod"/>
            </a:pPr>
            <a:endParaRPr lang="en-US" dirty="0" smtClean="0"/>
          </a:p>
          <a:p>
            <a:pPr marL="514350" indent="-514350">
              <a:buFont typeface="+mj-lt"/>
              <a:buAutoNum type="arabicPeriod"/>
            </a:pPr>
            <a:r>
              <a:rPr lang="en-US" dirty="0" smtClean="0"/>
              <a:t>Have you been using a midterm evaluation to gather and respond to student ideas earlier in the term?</a:t>
            </a:r>
          </a:p>
          <a:p>
            <a:pPr marL="514350" indent="-514350">
              <a:buFont typeface="+mj-lt"/>
              <a:buAutoNum type="arabicPeriod"/>
            </a:pPr>
            <a:endParaRPr lang="en-US" dirty="0" smtClean="0"/>
          </a:p>
          <a:p>
            <a:pPr marL="514350" indent="-514350">
              <a:buFont typeface="+mj-lt"/>
              <a:buAutoNum type="arabicPeriod"/>
            </a:pPr>
            <a:r>
              <a:rPr lang="en-US" dirty="0" smtClean="0"/>
              <a:t>What is being done in your discipline’s Program Learning Outcomes Assessment Plan to strengthen the student experience (or specific to an item on their report)?</a:t>
            </a:r>
          </a:p>
          <a:p>
            <a:pPr marL="514350" indent="-514350">
              <a:buFont typeface="+mj-lt"/>
              <a:buAutoNum type="arabicPeriod"/>
            </a:pPr>
            <a:endParaRPr lang="en-US" dirty="0" smtClean="0"/>
          </a:p>
          <a:p>
            <a:pPr marL="514350" indent="-514350">
              <a:buFont typeface="+mj-lt"/>
              <a:buAutoNum type="arabicPeriod"/>
            </a:pPr>
            <a:r>
              <a:rPr lang="en-US" dirty="0" smtClean="0"/>
              <a:t>How can we improve the response rate in our division? What approaches are you using?</a:t>
            </a:r>
            <a:endParaRPr lang="en-US" dirty="0"/>
          </a:p>
        </p:txBody>
      </p:sp>
    </p:spTree>
    <p:extLst>
      <p:ext uri="{BB962C8B-B14F-4D97-AF65-F5344CB8AC3E}">
        <p14:creationId xmlns:p14="http://schemas.microsoft.com/office/powerpoint/2010/main" val="103222168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Suggest other resources</a:t>
            </a:r>
            <a:endParaRPr lang="en-US" dirty="0"/>
          </a:p>
        </p:txBody>
      </p:sp>
      <p:sp>
        <p:nvSpPr>
          <p:cNvPr id="3" name="Content Placeholder 2"/>
          <p:cNvSpPr>
            <a:spLocks noGrp="1"/>
          </p:cNvSpPr>
          <p:nvPr>
            <p:ph idx="1"/>
          </p:nvPr>
        </p:nvSpPr>
        <p:spPr>
          <a:xfrm>
            <a:off x="304800" y="2895600"/>
            <a:ext cx="7620000" cy="3505200"/>
          </a:xfrm>
        </p:spPr>
        <p:txBody>
          <a:bodyPr/>
          <a:lstStyle/>
          <a:p>
            <a:pPr marL="0" indent="0" algn="ctr">
              <a:buNone/>
            </a:pPr>
            <a:r>
              <a:rPr lang="en-US" dirty="0" smtClean="0">
                <a:hlinkClick r:id="rId2"/>
              </a:rPr>
              <a:t>www.valenciacollege.edu/via</a:t>
            </a:r>
            <a:endParaRPr lang="en-US" dirty="0" smtClean="0"/>
          </a:p>
          <a:p>
            <a:endParaRPr lang="en-US" dirty="0" smtClean="0"/>
          </a:p>
          <a:p>
            <a:r>
              <a:rPr lang="en-US" dirty="0" smtClean="0"/>
              <a:t>SF tab = faculty resources</a:t>
            </a:r>
          </a:p>
          <a:p>
            <a:r>
              <a:rPr lang="en-US" dirty="0" smtClean="0"/>
              <a:t>LOA tab = their program LOA plans</a:t>
            </a:r>
            <a:endParaRPr lang="en-US" dirty="0"/>
          </a:p>
          <a:p>
            <a:endParaRPr lang="en-US" dirty="0"/>
          </a:p>
        </p:txBody>
      </p:sp>
    </p:spTree>
    <p:extLst>
      <p:ext uri="{BB962C8B-B14F-4D97-AF65-F5344CB8AC3E}">
        <p14:creationId xmlns:p14="http://schemas.microsoft.com/office/powerpoint/2010/main" val="16048178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2971800" cy="812800"/>
          </a:xfrm>
        </p:spPr>
        <p:txBody>
          <a:bodyPr/>
          <a:lstStyle/>
          <a:p>
            <a:r>
              <a:rPr lang="en-US" dirty="0" smtClean="0"/>
              <a:t>Valencia Website</a:t>
            </a:r>
            <a:br>
              <a:rPr lang="en-US" dirty="0" smtClean="0"/>
            </a:br>
            <a:r>
              <a:rPr lang="en-US" dirty="0"/>
              <a:t/>
            </a:r>
            <a:br>
              <a:rPr lang="en-US" dirty="0"/>
            </a:br>
            <a:r>
              <a:rPr lang="en-US" sz="1600" dirty="0" smtClean="0"/>
              <a:t>www.valenciacollege.edu/via</a:t>
            </a:r>
            <a:endParaRPr lang="en-US" sz="1600" dirty="0"/>
          </a:p>
        </p:txBody>
      </p:sp>
      <p:pic>
        <p:nvPicPr>
          <p:cNvPr id="3" name="Picture 2"/>
          <p:cNvPicPr>
            <a:picLocks noChangeAspect="1"/>
          </p:cNvPicPr>
          <p:nvPr/>
        </p:nvPicPr>
        <p:blipFill>
          <a:blip r:embed="rId2"/>
          <a:stretch>
            <a:fillRect/>
          </a:stretch>
        </p:blipFill>
        <p:spPr>
          <a:xfrm>
            <a:off x="2895599" y="609600"/>
            <a:ext cx="6227437" cy="5791200"/>
          </a:xfrm>
          <a:prstGeom prst="rect">
            <a:avLst/>
          </a:prstGeom>
        </p:spPr>
      </p:pic>
    </p:spTree>
    <p:extLst>
      <p:ext uri="{BB962C8B-B14F-4D97-AF65-F5344CB8AC3E}">
        <p14:creationId xmlns:p14="http://schemas.microsoft.com/office/powerpoint/2010/main" val="127826195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095500"/>
            <a:ext cx="8150270" cy="3390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9350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6858000" cy="812800"/>
          </a:xfrm>
        </p:spPr>
        <p:txBody>
          <a:bodyPr/>
          <a:lstStyle/>
          <a:p>
            <a:r>
              <a:rPr lang="en-US" dirty="0" smtClean="0"/>
              <a:t>Key Points: </a:t>
            </a:r>
            <a:br>
              <a:rPr lang="en-US" dirty="0" smtClean="0"/>
            </a:br>
            <a:r>
              <a:rPr lang="en-US" dirty="0" smtClean="0"/>
              <a:t>Reflection Feedback Loop</a:t>
            </a:r>
            <a:endParaRPr lang="en-US" dirty="0"/>
          </a:p>
        </p:txBody>
      </p:sp>
      <p:sp>
        <p:nvSpPr>
          <p:cNvPr id="3" name="Content Placeholder 2"/>
          <p:cNvSpPr>
            <a:spLocks noGrp="1"/>
          </p:cNvSpPr>
          <p:nvPr>
            <p:ph idx="1"/>
          </p:nvPr>
        </p:nvSpPr>
        <p:spPr>
          <a:xfrm>
            <a:off x="0" y="1676400"/>
            <a:ext cx="8686800" cy="3505200"/>
          </a:xfrm>
        </p:spPr>
        <p:txBody>
          <a:bodyPr>
            <a:noAutofit/>
          </a:bodyPr>
          <a:lstStyle/>
          <a:p>
            <a:endParaRPr lang="en-US" sz="2800" dirty="0" smtClean="0"/>
          </a:p>
          <a:p>
            <a:r>
              <a:rPr lang="en-US" sz="2800" dirty="0" smtClean="0"/>
              <a:t>Strengthen Teaching </a:t>
            </a:r>
          </a:p>
          <a:p>
            <a:pPr marL="0" indent="0">
              <a:buNone/>
            </a:pPr>
            <a:r>
              <a:rPr lang="en-US" sz="2800" dirty="0" smtClean="0"/>
              <a:t>    &amp; Learning Using Multiple Sources</a:t>
            </a:r>
          </a:p>
          <a:p>
            <a:endParaRPr lang="en-US" sz="2800" dirty="0" smtClean="0"/>
          </a:p>
          <a:p>
            <a:r>
              <a:rPr lang="en-US" sz="2800" dirty="0" smtClean="0"/>
              <a:t>Consider Midterm Evaluations</a:t>
            </a:r>
          </a:p>
          <a:p>
            <a:r>
              <a:rPr lang="en-US" sz="2800" dirty="0" smtClean="0"/>
              <a:t>Build on the SFI Process with Reports</a:t>
            </a:r>
          </a:p>
          <a:p>
            <a:r>
              <a:rPr lang="en-US" sz="2800" dirty="0" smtClean="0"/>
              <a:t>Make a Plan</a:t>
            </a:r>
            <a:endParaRPr lang="en-US" sz="2800" dirty="0"/>
          </a:p>
        </p:txBody>
      </p:sp>
      <p:graphicFrame>
        <p:nvGraphicFramePr>
          <p:cNvPr id="4" name="Diagram 3"/>
          <p:cNvGraphicFramePr/>
          <p:nvPr>
            <p:extLst>
              <p:ext uri="{D42A27DB-BD31-4B8C-83A1-F6EECF244321}">
                <p14:modId xmlns:p14="http://schemas.microsoft.com/office/powerpoint/2010/main" val="3867648388"/>
              </p:ext>
            </p:extLst>
          </p:nvPr>
        </p:nvGraphicFramePr>
        <p:xfrm>
          <a:off x="4343400" y="228600"/>
          <a:ext cx="61722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9386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F64D8746-AEE4-408B-B14F-0581A586832C}"/>
                                            </p:graphicEl>
                                          </p:spTgt>
                                        </p:tgtEl>
                                        <p:attrNameLst>
                                          <p:attrName>style.visibility</p:attrName>
                                        </p:attrNameLst>
                                      </p:cBhvr>
                                      <p:to>
                                        <p:strVal val="visible"/>
                                      </p:to>
                                    </p:set>
                                    <p:animEffect transition="in" filter="fade">
                                      <p:cBhvr>
                                        <p:cTn id="7" dur="1000"/>
                                        <p:tgtEl>
                                          <p:spTgt spid="4">
                                            <p:graphicEl>
                                              <a:dgm id="{F64D8746-AEE4-408B-B14F-0581A586832C}"/>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F6A4678B-8C4F-483C-A5BD-3E6D1B418F7C}"/>
                                            </p:graphicEl>
                                          </p:spTgt>
                                        </p:tgtEl>
                                        <p:attrNameLst>
                                          <p:attrName>style.visibility</p:attrName>
                                        </p:attrNameLst>
                                      </p:cBhvr>
                                      <p:to>
                                        <p:strVal val="visible"/>
                                      </p:to>
                                    </p:set>
                                    <p:animEffect transition="in" filter="fade">
                                      <p:cBhvr>
                                        <p:cTn id="10" dur="1000"/>
                                        <p:tgtEl>
                                          <p:spTgt spid="4">
                                            <p:graphicEl>
                                              <a:dgm id="{F6A4678B-8C4F-483C-A5BD-3E6D1B418F7C}"/>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graphicEl>
                                              <a:dgm id="{70892046-C541-4EC9-890F-80B889CF7FE9}"/>
                                            </p:graphicEl>
                                          </p:spTgt>
                                        </p:tgtEl>
                                        <p:attrNameLst>
                                          <p:attrName>style.visibility</p:attrName>
                                        </p:attrNameLst>
                                      </p:cBhvr>
                                      <p:to>
                                        <p:strVal val="visible"/>
                                      </p:to>
                                    </p:set>
                                    <p:animEffect transition="in" filter="fade">
                                      <p:cBhvr>
                                        <p:cTn id="15" dur="1000"/>
                                        <p:tgtEl>
                                          <p:spTgt spid="4">
                                            <p:graphicEl>
                                              <a:dgm id="{70892046-C541-4EC9-890F-80B889CF7FE9}"/>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graphicEl>
                                              <a:dgm id="{2394CB4F-EB9B-4917-BA0A-97015B6AC760}"/>
                                            </p:graphicEl>
                                          </p:spTgt>
                                        </p:tgtEl>
                                        <p:attrNameLst>
                                          <p:attrName>style.visibility</p:attrName>
                                        </p:attrNameLst>
                                      </p:cBhvr>
                                      <p:to>
                                        <p:strVal val="visible"/>
                                      </p:to>
                                    </p:set>
                                    <p:animEffect transition="in" filter="fade">
                                      <p:cBhvr>
                                        <p:cTn id="18" dur="1000"/>
                                        <p:tgtEl>
                                          <p:spTgt spid="4">
                                            <p:graphicEl>
                                              <a:dgm id="{2394CB4F-EB9B-4917-BA0A-97015B6AC760}"/>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graphicEl>
                                              <a:dgm id="{85D15869-57AE-4EE2-831C-BBBAB0A65A45}"/>
                                            </p:graphicEl>
                                          </p:spTgt>
                                        </p:tgtEl>
                                        <p:attrNameLst>
                                          <p:attrName>style.visibility</p:attrName>
                                        </p:attrNameLst>
                                      </p:cBhvr>
                                      <p:to>
                                        <p:strVal val="visible"/>
                                      </p:to>
                                    </p:set>
                                    <p:animEffect transition="in" filter="fade">
                                      <p:cBhvr>
                                        <p:cTn id="23" dur="1000"/>
                                        <p:tgtEl>
                                          <p:spTgt spid="4">
                                            <p:graphicEl>
                                              <a:dgm id="{85D15869-57AE-4EE2-831C-BBBAB0A65A45}"/>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graphicEl>
                                              <a:dgm id="{30018908-AEC8-4004-8075-F9E719F7760E}"/>
                                            </p:graphicEl>
                                          </p:spTgt>
                                        </p:tgtEl>
                                        <p:attrNameLst>
                                          <p:attrName>style.visibility</p:attrName>
                                        </p:attrNameLst>
                                      </p:cBhvr>
                                      <p:to>
                                        <p:strVal val="visible"/>
                                      </p:to>
                                    </p:set>
                                    <p:animEffect transition="in" filter="fade">
                                      <p:cBhvr>
                                        <p:cTn id="26" dur="1000"/>
                                        <p:tgtEl>
                                          <p:spTgt spid="4">
                                            <p:graphicEl>
                                              <a:dgm id="{30018908-AEC8-4004-8075-F9E719F7760E}"/>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graphicEl>
                                              <a:dgm id="{7C48239A-F401-4AEE-B75E-92BCEF583425}"/>
                                            </p:graphicEl>
                                          </p:spTgt>
                                        </p:tgtEl>
                                        <p:attrNameLst>
                                          <p:attrName>style.visibility</p:attrName>
                                        </p:attrNameLst>
                                      </p:cBhvr>
                                      <p:to>
                                        <p:strVal val="visible"/>
                                      </p:to>
                                    </p:set>
                                    <p:animEffect transition="in" filter="fade">
                                      <p:cBhvr>
                                        <p:cTn id="31" dur="1000"/>
                                        <p:tgtEl>
                                          <p:spTgt spid="4">
                                            <p:graphicEl>
                                              <a:dgm id="{7C48239A-F401-4AEE-B75E-92BCEF583425}"/>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graphicEl>
                                              <a:dgm id="{92506471-B142-470A-B90D-D69293163668}"/>
                                            </p:graphicEl>
                                          </p:spTgt>
                                        </p:tgtEl>
                                        <p:attrNameLst>
                                          <p:attrName>style.visibility</p:attrName>
                                        </p:attrNameLst>
                                      </p:cBhvr>
                                      <p:to>
                                        <p:strVal val="visible"/>
                                      </p:to>
                                    </p:set>
                                    <p:animEffect transition="in" filter="fade">
                                      <p:cBhvr>
                                        <p:cTn id="34" dur="1000"/>
                                        <p:tgtEl>
                                          <p:spTgt spid="4">
                                            <p:graphicEl>
                                              <a:dgm id="{92506471-B142-470A-B90D-D69293163668}"/>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
                                            <p:graphicEl>
                                              <a:dgm id="{8C2D58DB-F6E7-467A-B46E-23EF08EC4D12}"/>
                                            </p:graphicEl>
                                          </p:spTgt>
                                        </p:tgtEl>
                                        <p:attrNameLst>
                                          <p:attrName>style.visibility</p:attrName>
                                        </p:attrNameLst>
                                      </p:cBhvr>
                                      <p:to>
                                        <p:strVal val="visible"/>
                                      </p:to>
                                    </p:set>
                                    <p:animEffect transition="in" filter="fade">
                                      <p:cBhvr>
                                        <p:cTn id="39" dur="1000"/>
                                        <p:tgtEl>
                                          <p:spTgt spid="4">
                                            <p:graphicEl>
                                              <a:dgm id="{8C2D58DB-F6E7-467A-B46E-23EF08EC4D12}"/>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
                                            <p:graphicEl>
                                              <a:dgm id="{7B49CEBB-97B9-4B30-A344-F8394E492520}"/>
                                            </p:graphicEl>
                                          </p:spTgt>
                                        </p:tgtEl>
                                        <p:attrNameLst>
                                          <p:attrName>style.visibility</p:attrName>
                                        </p:attrNameLst>
                                      </p:cBhvr>
                                      <p:to>
                                        <p:strVal val="visible"/>
                                      </p:to>
                                    </p:set>
                                    <p:animEffect transition="in" filter="fade">
                                      <p:cBhvr>
                                        <p:cTn id="42" dur="1000"/>
                                        <p:tgtEl>
                                          <p:spTgt spid="4">
                                            <p:graphicEl>
                                              <a:dgm id="{7B49CEBB-97B9-4B30-A344-F8394E492520}"/>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graphicEl>
                                              <a:dgm id="{75D00382-8013-4793-9F3A-0E105664BE5A}"/>
                                            </p:graphicEl>
                                          </p:spTgt>
                                        </p:tgtEl>
                                        <p:attrNameLst>
                                          <p:attrName>style.visibility</p:attrName>
                                        </p:attrNameLst>
                                      </p:cBhvr>
                                      <p:to>
                                        <p:strVal val="visible"/>
                                      </p:to>
                                    </p:set>
                                    <p:animEffect transition="in" filter="fade">
                                      <p:cBhvr>
                                        <p:cTn id="47" dur="1000"/>
                                        <p:tgtEl>
                                          <p:spTgt spid="4">
                                            <p:graphicEl>
                                              <a:dgm id="{75D00382-8013-4793-9F3A-0E105664BE5A}"/>
                                            </p:graphic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
                                            <p:graphicEl>
                                              <a:dgm id="{14527E48-673E-488E-B11F-F93A6D055BC8}"/>
                                            </p:graphicEl>
                                          </p:spTgt>
                                        </p:tgtEl>
                                        <p:attrNameLst>
                                          <p:attrName>style.visibility</p:attrName>
                                        </p:attrNameLst>
                                      </p:cBhvr>
                                      <p:to>
                                        <p:strVal val="visible"/>
                                      </p:to>
                                    </p:set>
                                    <p:animEffect transition="in" filter="fade">
                                      <p:cBhvr>
                                        <p:cTn id="50" dur="1000"/>
                                        <p:tgtEl>
                                          <p:spTgt spid="4">
                                            <p:graphicEl>
                                              <a:dgm id="{14527E48-673E-488E-B11F-F93A6D055BC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086600" cy="1143000"/>
          </a:xfrm>
        </p:spPr>
        <p:txBody>
          <a:bodyPr/>
          <a:lstStyle/>
          <a:p>
            <a:r>
              <a:rPr lang="en-US" dirty="0" smtClean="0"/>
              <a:t>Next Steps -</a:t>
            </a:r>
            <a:br>
              <a:rPr lang="en-US" dirty="0" smtClean="0"/>
            </a:br>
            <a:r>
              <a:rPr lang="en-US" dirty="0" smtClean="0"/>
              <a:t>Making a Plan….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64139706"/>
              </p:ext>
            </p:extLst>
          </p:nvPr>
        </p:nvGraphicFramePr>
        <p:xfrm>
          <a:off x="1143000" y="2286000"/>
          <a:ext cx="6858000" cy="350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04925" y="3505200"/>
            <a:ext cx="2178050" cy="112077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977530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Thank you….</a:t>
            </a:r>
            <a:endParaRPr lang="en-US" dirty="0"/>
          </a:p>
        </p:txBody>
      </p:sp>
      <p:sp>
        <p:nvSpPr>
          <p:cNvPr id="3" name="Content Placeholder 2"/>
          <p:cNvSpPr>
            <a:spLocks noGrp="1"/>
          </p:cNvSpPr>
          <p:nvPr>
            <p:ph idx="1"/>
          </p:nvPr>
        </p:nvSpPr>
        <p:spPr/>
        <p:txBody>
          <a:bodyPr/>
          <a:lstStyle/>
          <a:p>
            <a:r>
              <a:rPr lang="en-US" dirty="0" smtClean="0"/>
              <a:t>Questions?</a:t>
            </a:r>
            <a:endParaRPr lang="en-US" dirty="0"/>
          </a:p>
        </p:txBody>
      </p:sp>
    </p:spTree>
    <p:extLst>
      <p:ext uri="{BB962C8B-B14F-4D97-AF65-F5344CB8AC3E}">
        <p14:creationId xmlns:p14="http://schemas.microsoft.com/office/powerpoint/2010/main" val="36696949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 - Three</a:t>
            </a:r>
            <a:endParaRPr lang="en-US" dirty="0"/>
          </a:p>
        </p:txBody>
      </p:sp>
      <p:sp>
        <p:nvSpPr>
          <p:cNvPr id="3" name="Content Placeholder 2"/>
          <p:cNvSpPr>
            <a:spLocks noGrp="1"/>
          </p:cNvSpPr>
          <p:nvPr>
            <p:ph idx="1"/>
          </p:nvPr>
        </p:nvSpPr>
        <p:spPr/>
        <p:txBody>
          <a:bodyPr>
            <a:normAutofit fontScale="92500" lnSpcReduction="10000"/>
          </a:bodyPr>
          <a:lstStyle/>
          <a:p>
            <a:r>
              <a:rPr lang="en-US" dirty="0"/>
              <a:t>Participants should be able to discuss and address prevalent myths and relevant research regarding the student assessment of instruction as described in </a:t>
            </a:r>
            <a:r>
              <a:rPr lang="en-US" i="1" dirty="0"/>
              <a:t>Student Course Evaluations: Research, Models and Trends</a:t>
            </a:r>
            <a:r>
              <a:rPr lang="en-US" dirty="0"/>
              <a:t> (</a:t>
            </a:r>
            <a:r>
              <a:rPr lang="en-US" dirty="0" err="1"/>
              <a:t>Gravestock</a:t>
            </a:r>
            <a:r>
              <a:rPr lang="en-US" dirty="0"/>
              <a:t> and </a:t>
            </a:r>
            <a:r>
              <a:rPr lang="en-US" dirty="0" err="1"/>
              <a:t>Gregor</a:t>
            </a:r>
            <a:r>
              <a:rPr lang="en-US" dirty="0"/>
              <a:t>-Greenleaf, 2008.)</a:t>
            </a:r>
          </a:p>
          <a:p>
            <a:endParaRPr lang="en-US" dirty="0"/>
          </a:p>
        </p:txBody>
      </p:sp>
    </p:spTree>
    <p:extLst>
      <p:ext uri="{BB962C8B-B14F-4D97-AF65-F5344CB8AC3E}">
        <p14:creationId xmlns:p14="http://schemas.microsoft.com/office/powerpoint/2010/main" val="28553925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6858000" cy="812800"/>
          </a:xfrm>
        </p:spPr>
        <p:txBody>
          <a:bodyPr/>
          <a:lstStyle/>
          <a:p>
            <a:r>
              <a:rPr lang="en-US" sz="2400" dirty="0">
                <a:solidFill>
                  <a:srgbClr val="000000"/>
                </a:solidFill>
                <a:latin typeface="Segoe UI"/>
                <a:ea typeface="Calibri"/>
                <a:cs typeface="Times New Roman"/>
              </a:rPr>
              <a:t>History of the Changes: </a:t>
            </a:r>
            <a:r>
              <a:rPr lang="en-US" sz="2400" dirty="0" smtClean="0">
                <a:solidFill>
                  <a:srgbClr val="000000"/>
                </a:solidFill>
                <a:latin typeface="Segoe UI"/>
                <a:ea typeface="Calibri"/>
                <a:cs typeface="Times New Roman"/>
              </a:rPr>
              <a:t>Student </a:t>
            </a:r>
            <a:r>
              <a:rPr lang="en-US" sz="2400" dirty="0">
                <a:solidFill>
                  <a:srgbClr val="000000"/>
                </a:solidFill>
                <a:latin typeface="Segoe UI"/>
                <a:ea typeface="Calibri"/>
                <a:cs typeface="Times New Roman"/>
              </a:rPr>
              <a:t>Feedback on Instruction (SFI) through </a:t>
            </a:r>
            <a:r>
              <a:rPr lang="en-US" sz="2400" dirty="0" err="1">
                <a:solidFill>
                  <a:srgbClr val="000000"/>
                </a:solidFill>
                <a:latin typeface="Segoe UI"/>
                <a:ea typeface="Calibri"/>
                <a:cs typeface="Times New Roman"/>
              </a:rPr>
              <a:t>CoursEval</a:t>
            </a:r>
            <a:r>
              <a:rPr lang="en-US" sz="2800" dirty="0">
                <a:latin typeface="Calibri"/>
                <a:ea typeface="Calibri"/>
                <a:cs typeface="Times New Roman"/>
              </a:rPr>
              <a:t/>
            </a:r>
            <a:br>
              <a:rPr lang="en-US" sz="2800" dirty="0">
                <a:latin typeface="Calibri"/>
                <a:ea typeface="Calibri"/>
                <a:cs typeface="Times New Roman"/>
              </a:rPr>
            </a:br>
            <a:endParaRPr lang="en-US" dirty="0"/>
          </a:p>
        </p:txBody>
      </p:sp>
      <p:sp>
        <p:nvSpPr>
          <p:cNvPr id="3" name="Content Placeholder 2"/>
          <p:cNvSpPr>
            <a:spLocks noGrp="1"/>
          </p:cNvSpPr>
          <p:nvPr>
            <p:ph idx="1"/>
          </p:nvPr>
        </p:nvSpPr>
        <p:spPr>
          <a:xfrm>
            <a:off x="228600" y="1117600"/>
            <a:ext cx="8915400" cy="4724400"/>
          </a:xfrm>
        </p:spPr>
        <p:txBody>
          <a:bodyPr>
            <a:noAutofit/>
          </a:bodyPr>
          <a:lstStyle/>
          <a:p>
            <a:pPr>
              <a:spcBef>
                <a:spcPts val="0"/>
              </a:spcBef>
            </a:pPr>
            <a:r>
              <a:rPr lang="en-US" sz="2200" b="1" dirty="0" smtClean="0">
                <a:solidFill>
                  <a:srgbClr val="000000"/>
                </a:solidFill>
                <a:latin typeface="Segoe UI"/>
                <a:ea typeface="Calibri"/>
                <a:cs typeface="Times New Roman"/>
              </a:rPr>
              <a:t>In </a:t>
            </a:r>
            <a:r>
              <a:rPr lang="en-US" sz="2200" b="1" dirty="0">
                <a:solidFill>
                  <a:srgbClr val="000000"/>
                </a:solidFill>
                <a:latin typeface="Segoe UI"/>
                <a:ea typeface="Calibri"/>
                <a:cs typeface="Times New Roman"/>
              </a:rPr>
              <a:t>Spring 2012</a:t>
            </a:r>
            <a:r>
              <a:rPr lang="en-US" sz="2200" dirty="0">
                <a:solidFill>
                  <a:srgbClr val="000000"/>
                </a:solidFill>
                <a:latin typeface="Segoe UI"/>
                <a:ea typeface="Calibri"/>
                <a:cs typeface="Times New Roman"/>
              </a:rPr>
              <a:t>, under the leadership of Bob Gessner, Faculty Council (FC) began work to improve the Student Assessment of Instruction (SAI) through a committee  including representation from faculty, deans, and Institutional Assessment.  </a:t>
            </a:r>
            <a:endParaRPr lang="en-US" sz="2200" dirty="0" smtClean="0">
              <a:solidFill>
                <a:srgbClr val="000000"/>
              </a:solidFill>
              <a:latin typeface="Segoe UI"/>
              <a:ea typeface="Calibri"/>
              <a:cs typeface="Times New Roman"/>
            </a:endParaRPr>
          </a:p>
          <a:p>
            <a:pPr marL="0" marR="0">
              <a:spcBef>
                <a:spcPts val="0"/>
              </a:spcBef>
              <a:spcAft>
                <a:spcPts val="0"/>
              </a:spcAft>
            </a:pPr>
            <a:endParaRPr lang="en-US" sz="2200" dirty="0" smtClean="0">
              <a:solidFill>
                <a:srgbClr val="000000"/>
              </a:solidFill>
              <a:latin typeface="Segoe UI"/>
              <a:ea typeface="Calibri"/>
              <a:cs typeface="Times New Roman"/>
            </a:endParaRPr>
          </a:p>
          <a:p>
            <a:pPr>
              <a:spcBef>
                <a:spcPts val="0"/>
              </a:spcBef>
            </a:pPr>
            <a:r>
              <a:rPr lang="en-US" sz="2200" dirty="0" smtClean="0">
                <a:solidFill>
                  <a:srgbClr val="000000"/>
                </a:solidFill>
                <a:latin typeface="Segoe UI"/>
                <a:ea typeface="Calibri"/>
                <a:cs typeface="Times New Roman"/>
              </a:rPr>
              <a:t>In </a:t>
            </a:r>
            <a:r>
              <a:rPr lang="en-US" sz="2200" dirty="0">
                <a:solidFill>
                  <a:srgbClr val="000000"/>
                </a:solidFill>
                <a:latin typeface="Segoe UI"/>
                <a:ea typeface="Calibri"/>
                <a:cs typeface="Times New Roman"/>
              </a:rPr>
              <a:t>early fall term 2012, then Association President Rob McCaffrey sent out the first report from this committee to the entire College faculty, which dealt with </a:t>
            </a:r>
            <a:r>
              <a:rPr lang="en-US" sz="2200" b="1" dirty="0">
                <a:solidFill>
                  <a:srgbClr val="000000"/>
                </a:solidFill>
                <a:latin typeface="Segoe UI"/>
                <a:ea typeface="Calibri"/>
                <a:cs typeface="Times New Roman"/>
              </a:rPr>
              <a:t>recommendations to improve student participation</a:t>
            </a:r>
            <a:r>
              <a:rPr lang="en-US" sz="2200" dirty="0">
                <a:solidFill>
                  <a:srgbClr val="000000"/>
                </a:solidFill>
                <a:latin typeface="Segoe UI"/>
                <a:ea typeface="Calibri"/>
                <a:cs typeface="Times New Roman"/>
              </a:rPr>
              <a:t>.  In September 2012, FC sent a college-wide survey to faculty asking for their </a:t>
            </a:r>
            <a:r>
              <a:rPr lang="en-US" sz="2200" b="1" dirty="0">
                <a:solidFill>
                  <a:srgbClr val="000000"/>
                </a:solidFill>
                <a:latin typeface="Segoe UI"/>
                <a:ea typeface="Calibri"/>
                <a:cs typeface="Times New Roman"/>
              </a:rPr>
              <a:t>opinions about the areas of feedback </a:t>
            </a:r>
            <a:r>
              <a:rPr lang="en-US" sz="2200" dirty="0">
                <a:solidFill>
                  <a:srgbClr val="000000"/>
                </a:solidFill>
                <a:latin typeface="Segoe UI"/>
                <a:ea typeface="Calibri"/>
                <a:cs typeface="Times New Roman"/>
              </a:rPr>
              <a:t>(topics) most important to them.  </a:t>
            </a:r>
            <a:endParaRPr lang="en-US" sz="2200" dirty="0" smtClean="0">
              <a:solidFill>
                <a:srgbClr val="000000"/>
              </a:solidFill>
              <a:latin typeface="Segoe UI"/>
              <a:ea typeface="Calibri"/>
              <a:cs typeface="Times New Roman"/>
            </a:endParaRPr>
          </a:p>
          <a:p>
            <a:pPr marL="0" marR="0">
              <a:spcBef>
                <a:spcPts val="0"/>
              </a:spcBef>
              <a:spcAft>
                <a:spcPts val="0"/>
              </a:spcAft>
            </a:pPr>
            <a:endParaRPr lang="en-US" sz="2200" dirty="0" smtClean="0">
              <a:solidFill>
                <a:srgbClr val="000000"/>
              </a:solidFill>
              <a:latin typeface="Segoe UI"/>
              <a:ea typeface="Calibri"/>
              <a:cs typeface="Times New Roman"/>
            </a:endParaRPr>
          </a:p>
          <a:p>
            <a:pPr>
              <a:spcBef>
                <a:spcPts val="0"/>
              </a:spcBef>
            </a:pPr>
            <a:r>
              <a:rPr lang="en-US" sz="2200" dirty="0" smtClean="0">
                <a:solidFill>
                  <a:srgbClr val="000000"/>
                </a:solidFill>
                <a:latin typeface="Segoe UI"/>
                <a:ea typeface="Calibri"/>
                <a:cs typeface="Times New Roman"/>
              </a:rPr>
              <a:t>The </a:t>
            </a:r>
            <a:r>
              <a:rPr lang="en-US" sz="2200" dirty="0">
                <a:solidFill>
                  <a:srgbClr val="000000"/>
                </a:solidFill>
                <a:latin typeface="Segoe UI"/>
                <a:ea typeface="Calibri"/>
                <a:cs typeface="Times New Roman"/>
              </a:rPr>
              <a:t>Committee, established by the FC and led by Carl Creasman, continued to work through that fall and early 2013, and presented final changes to FC during the spring term 2013.  </a:t>
            </a:r>
            <a:r>
              <a:rPr lang="en-US" sz="2200" dirty="0" smtClean="0">
                <a:solidFill>
                  <a:srgbClr val="000000"/>
                </a:solidFill>
                <a:latin typeface="Segoe UI"/>
                <a:ea typeface="Calibri"/>
                <a:cs typeface="Times New Roman"/>
              </a:rPr>
              <a:t>FC </a:t>
            </a:r>
            <a:r>
              <a:rPr lang="en-US" sz="2200" b="1" dirty="0" smtClean="0">
                <a:solidFill>
                  <a:srgbClr val="000000"/>
                </a:solidFill>
                <a:latin typeface="Segoe UI"/>
                <a:ea typeface="Calibri"/>
                <a:cs typeface="Times New Roman"/>
              </a:rPr>
              <a:t>endorsed</a:t>
            </a:r>
            <a:r>
              <a:rPr lang="en-US" sz="2200" b="1" dirty="0">
                <a:solidFill>
                  <a:srgbClr val="000000"/>
                </a:solidFill>
                <a:latin typeface="Segoe UI"/>
                <a:ea typeface="Calibri"/>
                <a:cs typeface="Times New Roman"/>
              </a:rPr>
              <a:t> </a:t>
            </a:r>
            <a:r>
              <a:rPr lang="en-US" sz="2200" b="1" dirty="0" smtClean="0">
                <a:solidFill>
                  <a:srgbClr val="000000"/>
                </a:solidFill>
                <a:latin typeface="Segoe UI"/>
                <a:ea typeface="Calibri"/>
                <a:cs typeface="Times New Roman"/>
              </a:rPr>
              <a:t>several </a:t>
            </a:r>
            <a:r>
              <a:rPr lang="en-US" sz="2200" b="1" dirty="0">
                <a:solidFill>
                  <a:srgbClr val="000000"/>
                </a:solidFill>
                <a:latin typeface="Segoe UI"/>
                <a:ea typeface="Calibri"/>
                <a:cs typeface="Times New Roman"/>
              </a:rPr>
              <a:t>changes </a:t>
            </a:r>
            <a:r>
              <a:rPr lang="en-US" sz="2200" dirty="0">
                <a:solidFill>
                  <a:srgbClr val="000000"/>
                </a:solidFill>
                <a:latin typeface="Segoe UI"/>
                <a:ea typeface="Calibri"/>
                <a:cs typeface="Times New Roman"/>
              </a:rPr>
              <a:t>(see February minutes of FC), </a:t>
            </a:r>
            <a:r>
              <a:rPr lang="en-US" sz="2200" dirty="0" smtClean="0">
                <a:solidFill>
                  <a:srgbClr val="000000"/>
                </a:solidFill>
                <a:latin typeface="Segoe UI"/>
                <a:ea typeface="Calibri"/>
                <a:cs typeface="Times New Roman"/>
              </a:rPr>
              <a:t>and the pilot </a:t>
            </a:r>
            <a:r>
              <a:rPr lang="en-US" sz="2200" dirty="0" smtClean="0">
                <a:solidFill>
                  <a:srgbClr val="000000"/>
                </a:solidFill>
                <a:latin typeface="Segoe UI"/>
                <a:ea typeface="Calibri"/>
                <a:cs typeface="Times New Roman"/>
              </a:rPr>
              <a:t>has</a:t>
            </a:r>
            <a:r>
              <a:rPr lang="en-US" sz="2200" dirty="0" smtClean="0">
                <a:solidFill>
                  <a:srgbClr val="000000"/>
                </a:solidFill>
                <a:latin typeface="Segoe UI"/>
                <a:ea typeface="Calibri"/>
                <a:cs typeface="Times New Roman"/>
              </a:rPr>
              <a:t> now been completed.</a:t>
            </a:r>
            <a:r>
              <a:rPr lang="en-US" sz="2200" dirty="0">
                <a:solidFill>
                  <a:srgbClr val="000000"/>
                </a:solidFill>
                <a:latin typeface="Segoe UI"/>
                <a:ea typeface="Calibri"/>
                <a:cs typeface="Times New Roman"/>
              </a:rPr>
              <a:t> </a:t>
            </a:r>
            <a:endParaRPr lang="en-US" sz="2200" dirty="0">
              <a:latin typeface="Calibri"/>
              <a:ea typeface="Calibri"/>
              <a:cs typeface="Times New Roman"/>
            </a:endParaRPr>
          </a:p>
        </p:txBody>
      </p:sp>
    </p:spTree>
    <p:extLst>
      <p:ext uri="{BB962C8B-B14F-4D97-AF65-F5344CB8AC3E}">
        <p14:creationId xmlns:p14="http://schemas.microsoft.com/office/powerpoint/2010/main" val="865230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ormal Theme">
  <a:themeElements>
    <a:clrScheme name="Valencia College">
      <a:dk1>
        <a:sysClr val="windowText" lastClr="000000"/>
      </a:dk1>
      <a:lt1>
        <a:sysClr val="window" lastClr="FFFFFF"/>
      </a:lt1>
      <a:dk2>
        <a:srgbClr val="BF311A"/>
      </a:dk2>
      <a:lt2>
        <a:srgbClr val="EEECE1"/>
      </a:lt2>
      <a:accent1>
        <a:srgbClr val="BF311A"/>
      </a:accent1>
      <a:accent2>
        <a:srgbClr val="FDB913"/>
      </a:accent2>
      <a:accent3>
        <a:srgbClr val="666666"/>
      </a:accent3>
      <a:accent4>
        <a:srgbClr val="427892"/>
      </a:accent4>
      <a:accent5>
        <a:srgbClr val="4BACC6"/>
      </a:accent5>
      <a:accent6>
        <a:srgbClr val="F79646"/>
      </a:accent6>
      <a:hlink>
        <a:srgbClr val="FDB913"/>
      </a:hlink>
      <a:folHlink>
        <a:srgbClr val="CF7E0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Formal Theme</Template>
  <TotalTime>19124</TotalTime>
  <Words>3484</Words>
  <Application>Microsoft Office PowerPoint</Application>
  <PresentationFormat>On-screen Show (4:3)</PresentationFormat>
  <Paragraphs>292</Paragraphs>
  <Slides>78</Slides>
  <Notes>1</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78</vt:i4>
      </vt:variant>
    </vt:vector>
  </HeadingPairs>
  <TitlesOfParts>
    <vt:vector size="86" baseType="lpstr">
      <vt:lpstr>Aharoni</vt:lpstr>
      <vt:lpstr>Arial</vt:lpstr>
      <vt:lpstr>Calibri</vt:lpstr>
      <vt:lpstr>Cooper Black</vt:lpstr>
      <vt:lpstr>Palatino Linotype</vt:lpstr>
      <vt:lpstr>Segoe UI</vt:lpstr>
      <vt:lpstr>Times New Roman</vt:lpstr>
      <vt:lpstr>Formal Theme</vt:lpstr>
      <vt:lpstr>Select Slides… 2015Training Strengthening Teaching and Learning through the Results of Your Student Feedback on Instruction (SFI)  </vt:lpstr>
      <vt:lpstr>Webinar: State of the State</vt:lpstr>
      <vt:lpstr>This course will introduce faculty members to the basics of the student feedback on instruction (SFI) at Valencia College through our online course evaluation system, including ways of increasing student participation.  Advanced topics will also be covered such as the development of formative midterm assessment measures and strategies for acting on your results in terms of teaching practices and professional portfolio development. </vt:lpstr>
      <vt:lpstr>Terms to know…  Student Feedback on Instruction (SFI) – questions &amp; process  CoursEval – online program, the tool</vt:lpstr>
      <vt:lpstr>PowerPoint Presentation</vt:lpstr>
      <vt:lpstr>Outcomes – One</vt:lpstr>
      <vt:lpstr>Outcomes - Two</vt:lpstr>
      <vt:lpstr>Outcomes - Three</vt:lpstr>
      <vt:lpstr>History of the Changes: Student Feedback on Instruction (SFI) through CoursEval </vt:lpstr>
      <vt:lpstr>Changes</vt:lpstr>
      <vt:lpstr>PowerPoint Presentation</vt:lpstr>
      <vt:lpstr>Getting the Most Out of Your Results: Begin thinking about the kinds of questions  you want to ask over time – find a focus</vt:lpstr>
      <vt:lpstr>Key Points:  Reflection Feedback Loop</vt:lpstr>
      <vt:lpstr>Midterm Evaluations as Part of a Process</vt:lpstr>
      <vt:lpstr>Improving Teaching and Learning Using Multiple Sources of Feedback</vt:lpstr>
      <vt:lpstr>Where Can I Start this Term? Example of Design… Midterm</vt:lpstr>
      <vt:lpstr>Using the Feedback</vt:lpstr>
      <vt:lpstr>Use the Feedback  as Part of Your Reflection Loop</vt:lpstr>
      <vt:lpstr>SFI – end of term</vt:lpstr>
      <vt:lpstr>PowerPoint Presentation</vt:lpstr>
      <vt:lpstr>Views, Log-ins, and Accessing and Running Your Reports</vt:lpstr>
      <vt:lpstr>Log In</vt:lpstr>
      <vt:lpstr>Atlas Faculty Tab –  right side or VIA Website….</vt:lpstr>
      <vt:lpstr>A First Look… VIA Office</vt:lpstr>
      <vt:lpstr>Faculty View</vt:lpstr>
      <vt:lpstr>PowerPoint Presentation</vt:lpstr>
      <vt:lpstr>Watch Out  for Filters….</vt:lpstr>
      <vt:lpstr>Next steps regarding the CoursEval tool</vt:lpstr>
      <vt:lpstr>Reading an Individual Report </vt:lpstr>
      <vt:lpstr>PowerPoint Presentation</vt:lpstr>
      <vt:lpstr>PowerPoint Presentation</vt:lpstr>
      <vt:lpstr>Ideas for use… Strategies, Point Out Important Comments</vt:lpstr>
      <vt:lpstr>PowerPoint Presentation</vt:lpstr>
      <vt:lpstr>PowerPoint Presentation</vt:lpstr>
      <vt:lpstr>Options….</vt:lpstr>
      <vt:lpstr>Try out your options I…</vt:lpstr>
      <vt:lpstr>Try out your options II…</vt:lpstr>
      <vt:lpstr>PowerPoint Presentation</vt:lpstr>
      <vt:lpstr>What  “symbolic”  tells me….</vt:lpstr>
      <vt:lpstr>Administration of CoursEval</vt:lpstr>
      <vt:lpstr>PowerPoint Presentation</vt:lpstr>
      <vt:lpstr>Education</vt:lpstr>
      <vt:lpstr>We are….. Educating Students</vt:lpstr>
      <vt:lpstr>Faculty – Concerns They Have</vt:lpstr>
      <vt:lpstr>What Do Students Say?</vt:lpstr>
      <vt:lpstr>PowerPoint Presentation</vt:lpstr>
      <vt:lpstr>Most recent SFI opinion surveys….</vt:lpstr>
      <vt:lpstr>PowerPoint Presentation</vt:lpstr>
      <vt:lpstr>PowerPoint Presentation</vt:lpstr>
      <vt:lpstr>PowerPoint Presentation</vt:lpstr>
      <vt:lpstr>PowerPoint Presentation</vt:lpstr>
      <vt:lpstr>Student Comments from 2012 Still Relevant….</vt:lpstr>
      <vt:lpstr>PowerPoint Presentation</vt:lpstr>
      <vt:lpstr>Faculty Responses….Fall 2014 (N=403) </vt:lpstr>
      <vt:lpstr>PowerPoint Presentation</vt:lpstr>
      <vt:lpstr>PowerPoint Presentation</vt:lpstr>
      <vt:lpstr>PowerPoint Presentation</vt:lpstr>
      <vt:lpstr>PowerPoint Presentation</vt:lpstr>
      <vt:lpstr>Faculty Comments - 2014</vt:lpstr>
      <vt:lpstr>Added Changes to Instruction….</vt:lpstr>
      <vt:lpstr>Student Course Evaluations: Research, Models and Trends (Gravestock and Gregor-Greenleaf, 2008.) </vt:lpstr>
      <vt:lpstr>Reviewing the Literature</vt:lpstr>
      <vt:lpstr>Student Assessment of Instruction… means…</vt:lpstr>
      <vt:lpstr>Students as Evaluators – Are they accurate?</vt:lpstr>
      <vt:lpstr>Q: Which Topics Are More  Difficult for Them to Assess?</vt:lpstr>
      <vt:lpstr>Myths Dispelled</vt:lpstr>
      <vt:lpstr>“If I have high expectations for my students I will get lower ratings”  (myth) </vt:lpstr>
      <vt:lpstr>The Challenge: Integration</vt:lpstr>
      <vt:lpstr>Towards a more valid instrument…</vt:lpstr>
      <vt:lpstr>Another Student Perspective</vt:lpstr>
      <vt:lpstr>Looking for patterns  across classes and across disciplines….  (Campus Presidents’ Dashboard Image)</vt:lpstr>
      <vt:lpstr>Questions for Reflection  with Your Own Report of Results (Helpful in Conversations with Deans…)</vt:lpstr>
      <vt:lpstr>Suggest other resources</vt:lpstr>
      <vt:lpstr>Valencia Website  www.valenciacollege.edu/via</vt:lpstr>
      <vt:lpstr>PowerPoint Presentation</vt:lpstr>
      <vt:lpstr>Key Points:  Reflection Feedback Loop</vt:lpstr>
      <vt:lpstr>Next Steps - Making a Plan….</vt:lpstr>
      <vt:lpstr>Thank you….</vt:lpstr>
    </vt:vector>
  </TitlesOfParts>
  <Company>Valencia Community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client</dc:creator>
  <cp:lastModifiedBy>Laura Blasi</cp:lastModifiedBy>
  <cp:revision>105</cp:revision>
  <cp:lastPrinted>2014-09-19T15:50:12Z</cp:lastPrinted>
  <dcterms:created xsi:type="dcterms:W3CDTF">2011-09-28T17:29:33Z</dcterms:created>
  <dcterms:modified xsi:type="dcterms:W3CDTF">2015-04-23T20:59:48Z</dcterms:modified>
</cp:coreProperties>
</file>