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ewen\Desktop\combined%20raw%20data-printandweb(1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Anwser Distribution</a:t>
            </a:r>
            <a:r>
              <a:rPr lang="en-US" baseline="0"/>
              <a:t> for All Surveys Combined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COMBINED!$A$2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COMBINED!$B$1:$I$1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COMBINED!$B$2:$I$2</c:f>
              <c:numCache>
                <c:formatCode>0.0%</c:formatCode>
                <c:ptCount val="4"/>
                <c:pt idx="0">
                  <c:v>0.21068859198355602</c:v>
                </c:pt>
                <c:pt idx="1">
                  <c:v>0.36901698404529076</c:v>
                </c:pt>
                <c:pt idx="2">
                  <c:v>0.14866255144032922</c:v>
                </c:pt>
                <c:pt idx="3">
                  <c:v>0.23326467559217301</c:v>
                </c:pt>
              </c:numCache>
            </c:numRef>
          </c:val>
        </c:ser>
        <c:ser>
          <c:idx val="1"/>
          <c:order val="1"/>
          <c:tx>
            <c:strRef>
              <c:f>COMBINED!$A$3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COMBINED!$B$1:$I$1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COMBINED!$B$3:$I$3</c:f>
              <c:numCache>
                <c:formatCode>0.0%</c:formatCode>
                <c:ptCount val="4"/>
                <c:pt idx="0">
                  <c:v>0.131551901336074</c:v>
                </c:pt>
                <c:pt idx="1">
                  <c:v>0.19145651055069479</c:v>
                </c:pt>
                <c:pt idx="2">
                  <c:v>0.15483539094650206</c:v>
                </c:pt>
                <c:pt idx="3">
                  <c:v>0.24922760041194644</c:v>
                </c:pt>
              </c:numCache>
            </c:numRef>
          </c:val>
        </c:ser>
        <c:ser>
          <c:idx val="2"/>
          <c:order val="2"/>
          <c:tx>
            <c:strRef>
              <c:f>COMBINED!$A$4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COMBINED!$B$1:$I$1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COMBINED!$B$4:$I$4</c:f>
              <c:numCache>
                <c:formatCode>0.0%</c:formatCode>
                <c:ptCount val="4"/>
                <c:pt idx="0">
                  <c:v>0.18499486125385406</c:v>
                </c:pt>
                <c:pt idx="1">
                  <c:v>0.27534740092640247</c:v>
                </c:pt>
                <c:pt idx="2">
                  <c:v>0.15946502057613168</c:v>
                </c:pt>
                <c:pt idx="3">
                  <c:v>0.51750772399588052</c:v>
                </c:pt>
              </c:numCache>
            </c:numRef>
          </c:val>
        </c:ser>
        <c:ser>
          <c:idx val="3"/>
          <c:order val="3"/>
          <c:tx>
            <c:strRef>
              <c:f>COMBINED!$A$5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COMBINED!$B$1:$I$1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COMBINED!$B$5:$I$5</c:f>
              <c:numCache>
                <c:formatCode>0.0%</c:formatCode>
                <c:ptCount val="4"/>
                <c:pt idx="0">
                  <c:v>0.47276464542651592</c:v>
                </c:pt>
                <c:pt idx="1">
                  <c:v>0.16417910447761194</c:v>
                </c:pt>
                <c:pt idx="2">
                  <c:v>0.53703703703703709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72704"/>
        <c:axId val="84074496"/>
      </c:barChart>
      <c:catAx>
        <c:axId val="84072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4074496"/>
        <c:crosses val="autoZero"/>
        <c:auto val="1"/>
        <c:lblAlgn val="ctr"/>
        <c:lblOffset val="100"/>
        <c:noMultiLvlLbl val="0"/>
      </c:catAx>
      <c:valAx>
        <c:axId val="8407449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84072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Q1</a:t>
            </a:r>
            <a:r>
              <a:rPr lang="en-US" baseline="0"/>
              <a:t> Answer Distribution (by Campus)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'Q1'!$E$2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'Q1'!$F$1:$M$1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'Q1'!$F$2:$M$2</c:f>
              <c:numCache>
                <c:formatCode>0.0%</c:formatCode>
                <c:ptCount val="4"/>
                <c:pt idx="0">
                  <c:v>0.2118003025718608</c:v>
                </c:pt>
                <c:pt idx="1">
                  <c:v>0.2236180904522613</c:v>
                </c:pt>
                <c:pt idx="2">
                  <c:v>0.20863309352517986</c:v>
                </c:pt>
                <c:pt idx="3" formatCode="0.00%">
                  <c:v>0.13207547169811321</c:v>
                </c:pt>
              </c:numCache>
            </c:numRef>
          </c:val>
        </c:ser>
        <c:ser>
          <c:idx val="1"/>
          <c:order val="1"/>
          <c:tx>
            <c:strRef>
              <c:f>'Q1'!$E$3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'Q1'!$F$1:$M$1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'Q1'!$F$3:$M$3</c:f>
              <c:numCache>
                <c:formatCode>0.0%</c:formatCode>
                <c:ptCount val="4"/>
                <c:pt idx="0">
                  <c:v>0.13615733736762481</c:v>
                </c:pt>
                <c:pt idx="1">
                  <c:v>9.2964824120603015E-2</c:v>
                </c:pt>
                <c:pt idx="2">
                  <c:v>0.1498800959232614</c:v>
                </c:pt>
                <c:pt idx="3" formatCode="0.00%">
                  <c:v>7.5471698113207544E-2</c:v>
                </c:pt>
              </c:numCache>
            </c:numRef>
          </c:val>
        </c:ser>
        <c:ser>
          <c:idx val="2"/>
          <c:order val="2"/>
          <c:tx>
            <c:strRef>
              <c:f>'Q1'!$E$4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'Q1'!$F$1:$M$1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'Q1'!$F$4:$M$4</c:f>
              <c:numCache>
                <c:formatCode>0.0%</c:formatCode>
                <c:ptCount val="4"/>
                <c:pt idx="0">
                  <c:v>0.19515885022692889</c:v>
                </c:pt>
                <c:pt idx="1">
                  <c:v>0.20351758793969849</c:v>
                </c:pt>
                <c:pt idx="2">
                  <c:v>0.16306954436450841</c:v>
                </c:pt>
                <c:pt idx="3" formatCode="0.00%">
                  <c:v>0.26415094339622641</c:v>
                </c:pt>
              </c:numCache>
            </c:numRef>
          </c:val>
        </c:ser>
        <c:ser>
          <c:idx val="3"/>
          <c:order val="3"/>
          <c:tx>
            <c:strRef>
              <c:f>'Q1'!$E$5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'Q1'!$F$1:$M$1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'Q1'!$F$5:$M$5</c:f>
              <c:numCache>
                <c:formatCode>0.0%</c:formatCode>
                <c:ptCount val="4"/>
                <c:pt idx="0">
                  <c:v>0.4568835098335855</c:v>
                </c:pt>
                <c:pt idx="1">
                  <c:v>0.47989949748743721</c:v>
                </c:pt>
                <c:pt idx="2">
                  <c:v>0.47841726618705038</c:v>
                </c:pt>
                <c:pt idx="3" formatCode="0.00%">
                  <c:v>0.52830188679245282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201856"/>
        <c:axId val="84203392"/>
        <c:axId val="0"/>
      </c:bar3DChart>
      <c:catAx>
        <c:axId val="8420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4203392"/>
        <c:crosses val="autoZero"/>
        <c:auto val="1"/>
        <c:lblAlgn val="ctr"/>
        <c:lblOffset val="100"/>
        <c:noMultiLvlLbl val="0"/>
      </c:catAx>
      <c:valAx>
        <c:axId val="8420339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84201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Q2</a:t>
            </a:r>
            <a:r>
              <a:rPr lang="en-US" baseline="0"/>
              <a:t> Answer Distribution (by Campus)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'Q2'!$E$2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'Q2'!$F$1:$M$1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'Q2'!$F$2:$M$2</c:f>
              <c:numCache>
                <c:formatCode>0.0%</c:formatCode>
                <c:ptCount val="4"/>
                <c:pt idx="0">
                  <c:v>0.35249621785173979</c:v>
                </c:pt>
                <c:pt idx="1">
                  <c:v>0.38287153652392947</c:v>
                </c:pt>
                <c:pt idx="2">
                  <c:v>0.37259615384615385</c:v>
                </c:pt>
                <c:pt idx="3">
                  <c:v>0.41509433962264153</c:v>
                </c:pt>
              </c:numCache>
            </c:numRef>
          </c:val>
        </c:ser>
        <c:ser>
          <c:idx val="1"/>
          <c:order val="1"/>
          <c:tx>
            <c:strRef>
              <c:f>'Q2'!$E$3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'Q2'!$F$1:$M$1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'Q2'!$F$3:$M$3</c:f>
              <c:numCache>
                <c:formatCode>0.0%</c:formatCode>
                <c:ptCount val="4"/>
                <c:pt idx="0">
                  <c:v>0.19667170953101362</c:v>
                </c:pt>
                <c:pt idx="1">
                  <c:v>0.16372795969773299</c:v>
                </c:pt>
                <c:pt idx="2">
                  <c:v>0.20552884615384615</c:v>
                </c:pt>
                <c:pt idx="3">
                  <c:v>0.11320754716981132</c:v>
                </c:pt>
              </c:numCache>
            </c:numRef>
          </c:val>
        </c:ser>
        <c:ser>
          <c:idx val="2"/>
          <c:order val="2"/>
          <c:tx>
            <c:strRef>
              <c:f>'Q2'!$E$4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'Q2'!$F$1:$M$1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'Q2'!$F$4:$M$4</c:f>
              <c:numCache>
                <c:formatCode>0.0%</c:formatCode>
                <c:ptCount val="4"/>
                <c:pt idx="0">
                  <c:v>0.2692889561270802</c:v>
                </c:pt>
                <c:pt idx="1">
                  <c:v>0.27959697732997479</c:v>
                </c:pt>
                <c:pt idx="2">
                  <c:v>0.27163461538461536</c:v>
                </c:pt>
                <c:pt idx="3">
                  <c:v>0.37735849056603776</c:v>
                </c:pt>
              </c:numCache>
            </c:numRef>
          </c:val>
        </c:ser>
        <c:ser>
          <c:idx val="3"/>
          <c:order val="3"/>
          <c:tx>
            <c:strRef>
              <c:f>'Q2'!$E$5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'Q2'!$F$1:$M$1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'Q2'!$F$5:$M$5</c:f>
              <c:numCache>
                <c:formatCode>0.0%</c:formatCode>
                <c:ptCount val="4"/>
                <c:pt idx="0">
                  <c:v>0.18154311649016641</c:v>
                </c:pt>
                <c:pt idx="1">
                  <c:v>0.17380352644836272</c:v>
                </c:pt>
                <c:pt idx="2">
                  <c:v>0.15024038461538461</c:v>
                </c:pt>
                <c:pt idx="3">
                  <c:v>9.4339622641509441E-2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760256"/>
        <c:axId val="85762048"/>
        <c:axId val="0"/>
      </c:bar3DChart>
      <c:catAx>
        <c:axId val="85760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5762048"/>
        <c:crosses val="autoZero"/>
        <c:auto val="1"/>
        <c:lblAlgn val="ctr"/>
        <c:lblOffset val="100"/>
        <c:noMultiLvlLbl val="0"/>
      </c:catAx>
      <c:valAx>
        <c:axId val="8576204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85760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Q3</a:t>
            </a:r>
            <a:r>
              <a:rPr lang="en-US" baseline="0"/>
              <a:t> Answer Distribution (by Campus)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'Q3'!$E$2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'Q3'!$F$1:$M$1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'Q3'!$F$2:$M$2</c:f>
              <c:numCache>
                <c:formatCode>0.0%</c:formatCode>
                <c:ptCount val="4"/>
                <c:pt idx="0">
                  <c:v>0.15885022692889561</c:v>
                </c:pt>
                <c:pt idx="1">
                  <c:v>0.14357682619647355</c:v>
                </c:pt>
                <c:pt idx="2">
                  <c:v>0.14165666266506602</c:v>
                </c:pt>
                <c:pt idx="3">
                  <c:v>0.16981132075471697</c:v>
                </c:pt>
              </c:numCache>
            </c:numRef>
          </c:val>
        </c:ser>
        <c:ser>
          <c:idx val="1"/>
          <c:order val="1"/>
          <c:tx>
            <c:strRef>
              <c:f>'Q3'!$E$3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'Q3'!$F$1:$M$1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'Q3'!$F$3:$M$3</c:f>
              <c:numCache>
                <c:formatCode>0.0%</c:formatCode>
                <c:ptCount val="4"/>
                <c:pt idx="0">
                  <c:v>0.15128593040847202</c:v>
                </c:pt>
                <c:pt idx="1">
                  <c:v>0.13350125944584382</c:v>
                </c:pt>
                <c:pt idx="2">
                  <c:v>0.16566626650660263</c:v>
                </c:pt>
                <c:pt idx="3">
                  <c:v>0.18867924528301888</c:v>
                </c:pt>
              </c:numCache>
            </c:numRef>
          </c:val>
        </c:ser>
        <c:ser>
          <c:idx val="2"/>
          <c:order val="2"/>
          <c:tx>
            <c:strRef>
              <c:f>'Q3'!$E$4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'Q3'!$F$1:$M$1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'Q3'!$F$4:$M$4</c:f>
              <c:numCache>
                <c:formatCode>0.0%</c:formatCode>
                <c:ptCount val="4"/>
                <c:pt idx="0">
                  <c:v>0.17095310136157338</c:v>
                </c:pt>
                <c:pt idx="1">
                  <c:v>0.15365239294710328</c:v>
                </c:pt>
                <c:pt idx="2">
                  <c:v>0.15366146458583432</c:v>
                </c:pt>
                <c:pt idx="3">
                  <c:v>0.15094339622641509</c:v>
                </c:pt>
              </c:numCache>
            </c:numRef>
          </c:val>
        </c:ser>
        <c:ser>
          <c:idx val="3"/>
          <c:order val="3"/>
          <c:tx>
            <c:strRef>
              <c:f>'Q3'!$E$5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'Q3'!$F$1:$M$1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'Q3'!$F$5:$M$5</c:f>
              <c:numCache>
                <c:formatCode>0.0%</c:formatCode>
                <c:ptCount val="4"/>
                <c:pt idx="0">
                  <c:v>0.51891074130105896</c:v>
                </c:pt>
                <c:pt idx="1">
                  <c:v>0.56926952141057929</c:v>
                </c:pt>
                <c:pt idx="2">
                  <c:v>0.539015606242497</c:v>
                </c:pt>
                <c:pt idx="3">
                  <c:v>0.49056603773584906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21856"/>
        <c:axId val="102123392"/>
        <c:axId val="0"/>
      </c:bar3DChart>
      <c:catAx>
        <c:axId val="10212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123392"/>
        <c:crosses val="autoZero"/>
        <c:auto val="1"/>
        <c:lblAlgn val="ctr"/>
        <c:lblOffset val="100"/>
        <c:noMultiLvlLbl val="0"/>
      </c:catAx>
      <c:valAx>
        <c:axId val="10212339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2121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Q4</a:t>
            </a:r>
            <a:r>
              <a:rPr lang="en-US" baseline="0"/>
              <a:t> Answer Distribution (by Campus)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'Q4'!$E$2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'Q4'!$F$1:$M$1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'Q4'!$F$2:$M$2</c:f>
              <c:numCache>
                <c:formatCode>0.0%</c:formatCode>
                <c:ptCount val="4"/>
                <c:pt idx="0">
                  <c:v>0.2109256449165402</c:v>
                </c:pt>
                <c:pt idx="1">
                  <c:v>0.2141057934508816</c:v>
                </c:pt>
                <c:pt idx="2">
                  <c:v>0.25570228091236497</c:v>
                </c:pt>
                <c:pt idx="3">
                  <c:v>0.30188679245283018</c:v>
                </c:pt>
              </c:numCache>
            </c:numRef>
          </c:val>
        </c:ser>
        <c:ser>
          <c:idx val="1"/>
          <c:order val="1"/>
          <c:tx>
            <c:strRef>
              <c:f>'Q4'!$E$3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'Q4'!$F$1:$M$1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'Q4'!$F$3:$M$3</c:f>
              <c:numCache>
                <c:formatCode>0.0%</c:formatCode>
                <c:ptCount val="4"/>
                <c:pt idx="0">
                  <c:v>0.26403641881638845</c:v>
                </c:pt>
                <c:pt idx="1">
                  <c:v>0.26700251889168763</c:v>
                </c:pt>
                <c:pt idx="2">
                  <c:v>0.23529411764705882</c:v>
                </c:pt>
                <c:pt idx="3">
                  <c:v>0.15094339622641509</c:v>
                </c:pt>
              </c:numCache>
            </c:numRef>
          </c:val>
        </c:ser>
        <c:ser>
          <c:idx val="2"/>
          <c:order val="2"/>
          <c:tx>
            <c:strRef>
              <c:f>'Q4'!$E$4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'Q4'!$F$1:$M$1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'Q4'!$F$4:$M$4</c:f>
              <c:numCache>
                <c:formatCode>0.0%</c:formatCode>
                <c:ptCount val="4"/>
                <c:pt idx="0">
                  <c:v>0.52503793626707129</c:v>
                </c:pt>
                <c:pt idx="1">
                  <c:v>0.51889168765743077</c:v>
                </c:pt>
                <c:pt idx="2">
                  <c:v>0.50900360144057621</c:v>
                </c:pt>
                <c:pt idx="3">
                  <c:v>0.54716981132075471</c:v>
                </c:pt>
              </c:numCache>
            </c:numRef>
          </c:val>
        </c:ser>
        <c:ser>
          <c:idx val="3"/>
          <c:order val="3"/>
          <c:tx>
            <c:strRef>
              <c:f>'Q4'!$E$5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'Q4'!$F$1:$M$1</c:f>
              <c:strCache>
                <c:ptCount val="4"/>
                <c:pt idx="0">
                  <c:v>EC</c:v>
                </c:pt>
                <c:pt idx="1">
                  <c:v>OC</c:v>
                </c:pt>
                <c:pt idx="2">
                  <c:v>WC</c:v>
                </c:pt>
                <c:pt idx="3">
                  <c:v>WP</c:v>
                </c:pt>
              </c:strCache>
            </c:strRef>
          </c:cat>
          <c:val>
            <c:numRef>
              <c:f>'Q4'!$F$5:$M$5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762752"/>
        <c:axId val="102776832"/>
        <c:axId val="0"/>
      </c:bar3DChart>
      <c:catAx>
        <c:axId val="102762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776832"/>
        <c:crosses val="autoZero"/>
        <c:auto val="1"/>
        <c:lblAlgn val="ctr"/>
        <c:lblOffset val="100"/>
        <c:noMultiLvlLbl val="0"/>
      </c:catAx>
      <c:valAx>
        <c:axId val="10277683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2762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Q1</a:t>
            </a:r>
            <a:r>
              <a:rPr lang="en-US" baseline="0"/>
              <a:t> Answer Distribution (by Discipline)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'Q1 Discipline'!$E$2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'Q1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'Q1 Discipline'!$F$2:$W$2</c:f>
              <c:numCache>
                <c:formatCode>0.0%</c:formatCode>
                <c:ptCount val="9"/>
                <c:pt idx="0">
                  <c:v>0.15384615384615385</c:v>
                </c:pt>
                <c:pt idx="1">
                  <c:v>0.125</c:v>
                </c:pt>
                <c:pt idx="2">
                  <c:v>0.21512605042016808</c:v>
                </c:pt>
                <c:pt idx="3">
                  <c:v>0.24642857142857144</c:v>
                </c:pt>
                <c:pt idx="4">
                  <c:v>0.16883116883116883</c:v>
                </c:pt>
                <c:pt idx="5">
                  <c:v>0</c:v>
                </c:pt>
                <c:pt idx="6">
                  <c:v>0.18454935622317598</c:v>
                </c:pt>
                <c:pt idx="7">
                  <c:v>0.22368421052631579</c:v>
                </c:pt>
                <c:pt idx="8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'Q1 Discipline'!$E$3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'Q1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'Q1 Discipline'!$F$3:$W$3</c:f>
              <c:numCache>
                <c:formatCode>0.0%</c:formatCode>
                <c:ptCount val="9"/>
                <c:pt idx="0">
                  <c:v>7.6923076923076927E-2</c:v>
                </c:pt>
                <c:pt idx="1">
                  <c:v>4.1666666666666664E-2</c:v>
                </c:pt>
                <c:pt idx="2">
                  <c:v>0.13445378151260504</c:v>
                </c:pt>
                <c:pt idx="3">
                  <c:v>0.14642857142857144</c:v>
                </c:pt>
                <c:pt idx="4">
                  <c:v>0.12987012987012986</c:v>
                </c:pt>
                <c:pt idx="5">
                  <c:v>0</c:v>
                </c:pt>
                <c:pt idx="6">
                  <c:v>0.10300429184549356</c:v>
                </c:pt>
                <c:pt idx="7">
                  <c:v>0.19736842105263158</c:v>
                </c:pt>
                <c:pt idx="8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'Q1 Discipline'!$E$4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'Q1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'Q1 Discipline'!$F$4:$W$4</c:f>
              <c:numCache>
                <c:formatCode>0.0%</c:formatCode>
                <c:ptCount val="9"/>
                <c:pt idx="0">
                  <c:v>0.17307692307692307</c:v>
                </c:pt>
                <c:pt idx="1">
                  <c:v>0.16666666666666666</c:v>
                </c:pt>
                <c:pt idx="2">
                  <c:v>0.20168067226890757</c:v>
                </c:pt>
                <c:pt idx="3">
                  <c:v>0.17142857142857143</c:v>
                </c:pt>
                <c:pt idx="4">
                  <c:v>0.25974025974025972</c:v>
                </c:pt>
                <c:pt idx="5">
                  <c:v>0</c:v>
                </c:pt>
                <c:pt idx="6">
                  <c:v>0.12446351931330472</c:v>
                </c:pt>
                <c:pt idx="7">
                  <c:v>0.10526315789473684</c:v>
                </c:pt>
                <c:pt idx="8">
                  <c:v>0.18181818181818182</c:v>
                </c:pt>
              </c:numCache>
            </c:numRef>
          </c:val>
        </c:ser>
        <c:ser>
          <c:idx val="3"/>
          <c:order val="3"/>
          <c:tx>
            <c:strRef>
              <c:f>'Q1 Discipline'!$E$5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'Q1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'Q1 Discipline'!$F$5:$W$5</c:f>
              <c:numCache>
                <c:formatCode>0.0%</c:formatCode>
                <c:ptCount val="9"/>
                <c:pt idx="0">
                  <c:v>0.59615384615384615</c:v>
                </c:pt>
                <c:pt idx="1">
                  <c:v>0.66666666666666663</c:v>
                </c:pt>
                <c:pt idx="2">
                  <c:v>0.44873949579831934</c:v>
                </c:pt>
                <c:pt idx="3">
                  <c:v>0.43571428571428572</c:v>
                </c:pt>
                <c:pt idx="4">
                  <c:v>0.44155844155844154</c:v>
                </c:pt>
                <c:pt idx="5">
                  <c:v>1</c:v>
                </c:pt>
                <c:pt idx="6">
                  <c:v>0.58798283261802575</c:v>
                </c:pt>
                <c:pt idx="7">
                  <c:v>0.47368421052631576</c:v>
                </c:pt>
                <c:pt idx="8">
                  <c:v>0.63636363636363635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403904"/>
        <c:axId val="103405440"/>
        <c:axId val="0"/>
      </c:bar3DChart>
      <c:catAx>
        <c:axId val="103403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405440"/>
        <c:crosses val="autoZero"/>
        <c:auto val="1"/>
        <c:lblAlgn val="ctr"/>
        <c:lblOffset val="100"/>
        <c:noMultiLvlLbl val="0"/>
      </c:catAx>
      <c:valAx>
        <c:axId val="10340544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3403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Q2 </a:t>
            </a:r>
            <a:r>
              <a:rPr lang="en-US" baseline="0"/>
              <a:t>Answer Distribution (by Discipline)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'Q2 Discipline'!$E$2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'Q2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'Q2 Discipline'!$F$2:$W$2</c:f>
              <c:numCache>
                <c:formatCode>0.0%</c:formatCode>
                <c:ptCount val="9"/>
                <c:pt idx="0">
                  <c:v>0.38461538461538464</c:v>
                </c:pt>
                <c:pt idx="1">
                  <c:v>0.33333333333333331</c:v>
                </c:pt>
                <c:pt idx="2">
                  <c:v>0.33501683501683499</c:v>
                </c:pt>
                <c:pt idx="3">
                  <c:v>0.40860215053763443</c:v>
                </c:pt>
                <c:pt idx="4">
                  <c:v>0.37662337662337664</c:v>
                </c:pt>
                <c:pt idx="5">
                  <c:v>0</c:v>
                </c:pt>
                <c:pt idx="6">
                  <c:v>0.48927038626609443</c:v>
                </c:pt>
                <c:pt idx="7">
                  <c:v>0.36842105263157893</c:v>
                </c:pt>
                <c:pt idx="8">
                  <c:v>0.54545454545454541</c:v>
                </c:pt>
              </c:numCache>
            </c:numRef>
          </c:val>
        </c:ser>
        <c:ser>
          <c:idx val="1"/>
          <c:order val="1"/>
          <c:tx>
            <c:strRef>
              <c:f>'Q2 Discipline'!$E$3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'Q2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'Q2 Discipline'!$F$3:$W$3</c:f>
              <c:numCache>
                <c:formatCode>0.0%</c:formatCode>
                <c:ptCount val="9"/>
                <c:pt idx="0">
                  <c:v>0.17307692307692307</c:v>
                </c:pt>
                <c:pt idx="1">
                  <c:v>0.125</c:v>
                </c:pt>
                <c:pt idx="2">
                  <c:v>0.20622895622895623</c:v>
                </c:pt>
                <c:pt idx="3">
                  <c:v>0.22580645161290322</c:v>
                </c:pt>
                <c:pt idx="4">
                  <c:v>0.14285714285714285</c:v>
                </c:pt>
                <c:pt idx="5">
                  <c:v>0.33333333333333331</c:v>
                </c:pt>
                <c:pt idx="6">
                  <c:v>0.12446351931330472</c:v>
                </c:pt>
                <c:pt idx="7">
                  <c:v>0.11842105263157894</c:v>
                </c:pt>
                <c:pt idx="8">
                  <c:v>0.18181818181818182</c:v>
                </c:pt>
              </c:numCache>
            </c:numRef>
          </c:val>
        </c:ser>
        <c:ser>
          <c:idx val="2"/>
          <c:order val="2"/>
          <c:tx>
            <c:strRef>
              <c:f>'Q2 Discipline'!$E$4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'Q2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'Q2 Discipline'!$F$4:$W$4</c:f>
              <c:numCache>
                <c:formatCode>0.0%</c:formatCode>
                <c:ptCount val="9"/>
                <c:pt idx="0">
                  <c:v>0.28846153846153844</c:v>
                </c:pt>
                <c:pt idx="1">
                  <c:v>0.33333333333333331</c:v>
                </c:pt>
                <c:pt idx="2">
                  <c:v>0.28282828282828282</c:v>
                </c:pt>
                <c:pt idx="3">
                  <c:v>0.22939068100358423</c:v>
                </c:pt>
                <c:pt idx="4">
                  <c:v>0.32467532467532467</c:v>
                </c:pt>
                <c:pt idx="5">
                  <c:v>0.66666666666666663</c:v>
                </c:pt>
                <c:pt idx="6">
                  <c:v>0.24463519313304721</c:v>
                </c:pt>
                <c:pt idx="7">
                  <c:v>0.35526315789473684</c:v>
                </c:pt>
                <c:pt idx="8">
                  <c:v>9.0909090909090912E-2</c:v>
                </c:pt>
              </c:numCache>
            </c:numRef>
          </c:val>
        </c:ser>
        <c:ser>
          <c:idx val="3"/>
          <c:order val="3"/>
          <c:tx>
            <c:strRef>
              <c:f>'Q2 Discipline'!$E$5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'Q2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'Q2 Discipline'!$F$5:$W$5</c:f>
              <c:numCache>
                <c:formatCode>0.0%</c:formatCode>
                <c:ptCount val="9"/>
                <c:pt idx="0">
                  <c:v>0.15384615384615385</c:v>
                </c:pt>
                <c:pt idx="1">
                  <c:v>0.20833333333333334</c:v>
                </c:pt>
                <c:pt idx="2">
                  <c:v>0.17592592592592593</c:v>
                </c:pt>
                <c:pt idx="3">
                  <c:v>0.13620071684587814</c:v>
                </c:pt>
                <c:pt idx="4">
                  <c:v>0.15584415584415584</c:v>
                </c:pt>
                <c:pt idx="5">
                  <c:v>0</c:v>
                </c:pt>
                <c:pt idx="6">
                  <c:v>0.14163090128755365</c:v>
                </c:pt>
                <c:pt idx="7">
                  <c:v>0.15789473684210525</c:v>
                </c:pt>
                <c:pt idx="8">
                  <c:v>0.18181818181818182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786752"/>
        <c:axId val="103792640"/>
        <c:axId val="0"/>
      </c:bar3DChart>
      <c:catAx>
        <c:axId val="103786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792640"/>
        <c:crosses val="autoZero"/>
        <c:auto val="1"/>
        <c:lblAlgn val="ctr"/>
        <c:lblOffset val="100"/>
        <c:noMultiLvlLbl val="0"/>
      </c:catAx>
      <c:valAx>
        <c:axId val="10379264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3786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Q3 </a:t>
            </a:r>
            <a:r>
              <a:rPr lang="en-US" baseline="0"/>
              <a:t>Answer Distribution (by Discipline)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'Q3 Discipline'!$E$2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'Q3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'Q3 Discipline'!$F$2:$W$2</c:f>
              <c:numCache>
                <c:formatCode>0.0%</c:formatCode>
                <c:ptCount val="9"/>
                <c:pt idx="0">
                  <c:v>0.17307692307692307</c:v>
                </c:pt>
                <c:pt idx="1">
                  <c:v>4.1666666666666664E-2</c:v>
                </c:pt>
                <c:pt idx="2">
                  <c:v>0.15993265993265993</c:v>
                </c:pt>
                <c:pt idx="3">
                  <c:v>0.15357142857142858</c:v>
                </c:pt>
                <c:pt idx="4">
                  <c:v>0.12987012987012986</c:v>
                </c:pt>
                <c:pt idx="5">
                  <c:v>0</c:v>
                </c:pt>
                <c:pt idx="6">
                  <c:v>0.14285714285714285</c:v>
                </c:pt>
                <c:pt idx="7">
                  <c:v>0.13157894736842105</c:v>
                </c:pt>
                <c:pt idx="8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'Q3 Discipline'!$E$3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'Q3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'Q3 Discipline'!$F$3:$W$3</c:f>
              <c:numCache>
                <c:formatCode>0.0%</c:formatCode>
                <c:ptCount val="9"/>
                <c:pt idx="0">
                  <c:v>0.13461538461538461</c:v>
                </c:pt>
                <c:pt idx="1">
                  <c:v>0.125</c:v>
                </c:pt>
                <c:pt idx="2">
                  <c:v>0.15404040404040403</c:v>
                </c:pt>
                <c:pt idx="3">
                  <c:v>0.16785714285714284</c:v>
                </c:pt>
                <c:pt idx="4">
                  <c:v>0.19480519480519481</c:v>
                </c:pt>
                <c:pt idx="5">
                  <c:v>0.33333333333333331</c:v>
                </c:pt>
                <c:pt idx="6">
                  <c:v>0.19480519480519481</c:v>
                </c:pt>
                <c:pt idx="7">
                  <c:v>0.14473684210526316</c:v>
                </c:pt>
                <c:pt idx="8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'Q3 Discipline'!$E$4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'Q3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'Q3 Discipline'!$F$4:$W$4</c:f>
              <c:numCache>
                <c:formatCode>0.0%</c:formatCode>
                <c:ptCount val="9"/>
                <c:pt idx="0">
                  <c:v>0.13461538461538461</c:v>
                </c:pt>
                <c:pt idx="1">
                  <c:v>0.25</c:v>
                </c:pt>
                <c:pt idx="2">
                  <c:v>0.16414141414141414</c:v>
                </c:pt>
                <c:pt idx="3">
                  <c:v>0.15357142857142858</c:v>
                </c:pt>
                <c:pt idx="4">
                  <c:v>9.0909090909090912E-2</c:v>
                </c:pt>
                <c:pt idx="5">
                  <c:v>0.33333333333333331</c:v>
                </c:pt>
                <c:pt idx="6">
                  <c:v>0.51948051948051943</c:v>
                </c:pt>
                <c:pt idx="7">
                  <c:v>0.19736842105263158</c:v>
                </c:pt>
                <c:pt idx="8">
                  <c:v>0.27272727272727271</c:v>
                </c:pt>
              </c:numCache>
            </c:numRef>
          </c:val>
        </c:ser>
        <c:ser>
          <c:idx val="3"/>
          <c:order val="3"/>
          <c:tx>
            <c:strRef>
              <c:f>'Q3 Discipline'!$E$5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'Q3 Discipline'!$F$1:$W$1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'Q3 Discipline'!$F$5:$W$5</c:f>
              <c:numCache>
                <c:formatCode>0.0%</c:formatCode>
                <c:ptCount val="9"/>
                <c:pt idx="0">
                  <c:v>0.55769230769230771</c:v>
                </c:pt>
                <c:pt idx="1">
                  <c:v>0.58333333333333337</c:v>
                </c:pt>
                <c:pt idx="2">
                  <c:v>0.52188552188552184</c:v>
                </c:pt>
                <c:pt idx="3">
                  <c:v>0.52500000000000002</c:v>
                </c:pt>
                <c:pt idx="4">
                  <c:v>0.58441558441558439</c:v>
                </c:pt>
                <c:pt idx="5">
                  <c:v>0.33333333333333331</c:v>
                </c:pt>
                <c:pt idx="6">
                  <c:v>0.14285714285714285</c:v>
                </c:pt>
                <c:pt idx="7">
                  <c:v>0.52631578947368418</c:v>
                </c:pt>
                <c:pt idx="8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81152"/>
        <c:axId val="104482688"/>
        <c:axId val="0"/>
      </c:bar3DChart>
      <c:catAx>
        <c:axId val="104481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482688"/>
        <c:crosses val="autoZero"/>
        <c:auto val="1"/>
        <c:lblAlgn val="ctr"/>
        <c:lblOffset val="100"/>
        <c:noMultiLvlLbl val="0"/>
      </c:catAx>
      <c:valAx>
        <c:axId val="10448268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4481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Q4 </a:t>
            </a:r>
            <a:r>
              <a:rPr lang="en-US" baseline="0"/>
              <a:t>Answer Distribution (by Discipline)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'Q4 Discipline (2)'!$E$2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'Q4 Discipline (2)'!$F$1:$W$1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'Q4 Discipline (2)'!$F$2:$W$2</c:f>
              <c:numCache>
                <c:formatCode>0.0%</c:formatCode>
                <c:ptCount val="9"/>
                <c:pt idx="0">
                  <c:v>0.13157894736842105</c:v>
                </c:pt>
                <c:pt idx="1">
                  <c:v>4.1666666666666664E-2</c:v>
                </c:pt>
                <c:pt idx="2">
                  <c:v>0.25273799494524007</c:v>
                </c:pt>
                <c:pt idx="3">
                  <c:v>0.1484593837535014</c:v>
                </c:pt>
                <c:pt idx="4">
                  <c:v>0.27500000000000002</c:v>
                </c:pt>
                <c:pt idx="5">
                  <c:v>0.33333333333333331</c:v>
                </c:pt>
                <c:pt idx="6">
                  <c:v>0.18534482758620691</c:v>
                </c:pt>
                <c:pt idx="7">
                  <c:v>0.25287356321839083</c:v>
                </c:pt>
                <c:pt idx="8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'Q4 Discipline (2)'!$E$3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'Q4 Discipline (2)'!$F$1:$W$1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'Q4 Discipline (2)'!$F$3:$W$3</c:f>
              <c:numCache>
                <c:formatCode>0.0%</c:formatCode>
                <c:ptCount val="9"/>
                <c:pt idx="0">
                  <c:v>0.11842105263157894</c:v>
                </c:pt>
                <c:pt idx="1">
                  <c:v>0.20833333333333334</c:v>
                </c:pt>
                <c:pt idx="2">
                  <c:v>0.26958719460825609</c:v>
                </c:pt>
                <c:pt idx="3">
                  <c:v>0.19887955182072828</c:v>
                </c:pt>
                <c:pt idx="4">
                  <c:v>0.22500000000000001</c:v>
                </c:pt>
                <c:pt idx="5">
                  <c:v>0</c:v>
                </c:pt>
                <c:pt idx="6">
                  <c:v>0.17672413793103448</c:v>
                </c:pt>
                <c:pt idx="7">
                  <c:v>0.21839080459770116</c:v>
                </c:pt>
                <c:pt idx="8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'Q4 Discipline (2)'!$E$4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'Q4 Discipline (2)'!$F$1:$W$1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'Q4 Discipline (2)'!$F$4:$W$4</c:f>
              <c:numCache>
                <c:formatCode>0.0%</c:formatCode>
                <c:ptCount val="9"/>
                <c:pt idx="0">
                  <c:v>0.43421052631578949</c:v>
                </c:pt>
                <c:pt idx="1">
                  <c:v>0.75</c:v>
                </c:pt>
                <c:pt idx="2">
                  <c:v>0.47767481044650378</c:v>
                </c:pt>
                <c:pt idx="3">
                  <c:v>0.43697478991596639</c:v>
                </c:pt>
                <c:pt idx="4">
                  <c:v>0.46250000000000002</c:v>
                </c:pt>
                <c:pt idx="5">
                  <c:v>0.66666666666666663</c:v>
                </c:pt>
                <c:pt idx="6">
                  <c:v>0.63793103448275867</c:v>
                </c:pt>
                <c:pt idx="7">
                  <c:v>0.40229885057471265</c:v>
                </c:pt>
                <c:pt idx="8">
                  <c:v>0.27272727272727271</c:v>
                </c:pt>
              </c:numCache>
            </c:numRef>
          </c:val>
        </c:ser>
        <c:ser>
          <c:idx val="3"/>
          <c:order val="3"/>
          <c:tx>
            <c:strRef>
              <c:f>'Q4 Discipline (2)'!$E$5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'Q4 Discipline (2)'!$F$1:$W$1</c:f>
              <c:strCache>
                <c:ptCount val="9"/>
                <c:pt idx="0">
                  <c:v>AST</c:v>
                </c:pt>
                <c:pt idx="1">
                  <c:v>BOT</c:v>
                </c:pt>
                <c:pt idx="2">
                  <c:v>BSC</c:v>
                </c:pt>
                <c:pt idx="3">
                  <c:v>CHM</c:v>
                </c:pt>
                <c:pt idx="4">
                  <c:v>ESC</c:v>
                </c:pt>
                <c:pt idx="5">
                  <c:v>GLY</c:v>
                </c:pt>
                <c:pt idx="6">
                  <c:v>MCB</c:v>
                </c:pt>
                <c:pt idx="7">
                  <c:v>MET</c:v>
                </c:pt>
                <c:pt idx="8">
                  <c:v>OCE</c:v>
                </c:pt>
              </c:strCache>
            </c:strRef>
          </c:cat>
          <c:val>
            <c:numRef>
              <c:f>'Q4 Discipline (2)'!$F$5:$W$5</c:f>
              <c:numCache>
                <c:formatCode>0.0%</c:formatCode>
                <c:ptCount val="9"/>
                <c:pt idx="0">
                  <c:v>0.31578947368421051</c:v>
                </c:pt>
                <c:pt idx="1">
                  <c:v>0</c:v>
                </c:pt>
                <c:pt idx="2">
                  <c:v>0</c:v>
                </c:pt>
                <c:pt idx="3">
                  <c:v>0.21568627450980393</c:v>
                </c:pt>
                <c:pt idx="4">
                  <c:v>3.7499999999999999E-2</c:v>
                </c:pt>
                <c:pt idx="5">
                  <c:v>0</c:v>
                </c:pt>
                <c:pt idx="6">
                  <c:v>0</c:v>
                </c:pt>
                <c:pt idx="7">
                  <c:v>0.12643678160919541</c:v>
                </c:pt>
                <c:pt idx="8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48608"/>
        <c:axId val="104554496"/>
        <c:axId val="0"/>
      </c:bar3DChart>
      <c:catAx>
        <c:axId val="10454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554496"/>
        <c:crosses val="autoZero"/>
        <c:auto val="1"/>
        <c:lblAlgn val="ctr"/>
        <c:lblOffset val="100"/>
        <c:noMultiLvlLbl val="0"/>
      </c:catAx>
      <c:valAx>
        <c:axId val="10455449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04548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EEEA-042D-47E0-8F2F-D22F7BE906B7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F5D5D-7CC7-4712-9DAE-571F62DDD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7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Mary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Christina</a:t>
            </a: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AC8F9318-6090-4560-A20B-4313E768B65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Mary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Mary</a:t>
            </a: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5F794CEB-8A78-47E8-86FC-1A4C6F1CA93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3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BC68-05F0-494D-AA49-AF02AFEA36FE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7D92-4B20-40CA-88DC-31497F31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Assessing Scientific Reasoning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Day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073851"/>
              </p:ext>
            </p:extLst>
          </p:nvPr>
        </p:nvGraphicFramePr>
        <p:xfrm>
          <a:off x="304800" y="228600"/>
          <a:ext cx="8305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2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998099"/>
              </p:ext>
            </p:extLst>
          </p:nvPr>
        </p:nvGraphicFramePr>
        <p:xfrm>
          <a:off x="228600" y="3810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0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02938"/>
              </p:ext>
            </p:extLst>
          </p:nvPr>
        </p:nvGraphicFramePr>
        <p:xfrm>
          <a:off x="304800" y="228600"/>
          <a:ext cx="8458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2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55300"/>
              </p:ext>
            </p:extLst>
          </p:nvPr>
        </p:nvGraphicFramePr>
        <p:xfrm>
          <a:off x="228600" y="3048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66553"/>
              </p:ext>
            </p:extLst>
          </p:nvPr>
        </p:nvGraphicFramePr>
        <p:xfrm>
          <a:off x="152400" y="2286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7"/>
          <p:cNvSpPr>
            <a:spLocks noGrp="1"/>
          </p:cNvSpPr>
          <p:nvPr>
            <p:ph type="title"/>
          </p:nvPr>
        </p:nvSpPr>
        <p:spPr>
          <a:xfrm>
            <a:off x="152400" y="1295400"/>
            <a:ext cx="30480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 smtClean="0"/>
              <a:t>Scientific Reasoning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Objective Questions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17268" r="29404" b="10104"/>
          <a:stretch>
            <a:fillRect/>
          </a:stretch>
        </p:blipFill>
        <p:spPr bwMode="auto">
          <a:xfrm>
            <a:off x="3276600" y="152400"/>
            <a:ext cx="5461000" cy="6400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Model in Practice:  Scientific Reasoning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67650" cy="4800600"/>
          </a:xfrm>
        </p:spPr>
        <p:txBody>
          <a:bodyPr/>
          <a:lstStyle/>
          <a:p>
            <a:r>
              <a:rPr lang="en-US" sz="2400" b="1" dirty="0" smtClean="0"/>
              <a:t>General Education Program Learning Outcome:  </a:t>
            </a:r>
            <a:r>
              <a:rPr lang="en-US" sz="2400" dirty="0" smtClean="0">
                <a:solidFill>
                  <a:srgbClr val="FF0000"/>
                </a:solidFill>
              </a:rPr>
              <a:t>Students will be able to use processes, procedures, data or evidence to solve problems and make effective decisions.  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Target Courses:  </a:t>
            </a:r>
            <a:r>
              <a:rPr lang="en-US" sz="2400" dirty="0" smtClean="0"/>
              <a:t>All General Education Science Courses</a:t>
            </a:r>
          </a:p>
          <a:p>
            <a:pPr lvl="1">
              <a:buFont typeface="Verdana" pitchFamily="34" charset="0"/>
              <a:buNone/>
            </a:pPr>
            <a:endParaRPr lang="en-US" sz="2400" dirty="0" smtClean="0"/>
          </a:p>
          <a:p>
            <a:r>
              <a:rPr lang="en-US" sz="2400" b="1" dirty="0" smtClean="0"/>
              <a:t>Course Level Performance Indicator: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	Students will be able to assess scientific reasoning in current (~2 years) science news stories. </a:t>
            </a:r>
          </a:p>
          <a:p>
            <a:pPr>
              <a:buFont typeface="Wingdings 2" pitchFamily="18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16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7"/>
          <p:cNvSpPr>
            <a:spLocks noGrp="1"/>
          </p:cNvSpPr>
          <p:nvPr>
            <p:ph type="title"/>
          </p:nvPr>
        </p:nvSpPr>
        <p:spPr>
          <a:xfrm>
            <a:off x="152400" y="1295400"/>
            <a:ext cx="30480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 smtClean="0"/>
              <a:t>Scientific Reasoning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Objective Questions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17268" r="29404" b="10104"/>
          <a:stretch>
            <a:fillRect/>
          </a:stretch>
        </p:blipFill>
        <p:spPr bwMode="auto">
          <a:xfrm>
            <a:off x="3276600" y="152400"/>
            <a:ext cx="546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3"/>
          <p:cNvSpPr txBox="1">
            <a:spLocks noChangeArrowheads="1"/>
          </p:cNvSpPr>
          <p:nvPr/>
        </p:nvSpPr>
        <p:spPr bwMode="auto">
          <a:xfrm>
            <a:off x="304800" y="5791200"/>
            <a:ext cx="251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700" b="1" i="1">
                <a:solidFill>
                  <a:srgbClr val="00B0F0"/>
                </a:solidFill>
              </a:rPr>
              <a:t>Blue Handout </a:t>
            </a:r>
          </a:p>
        </p:txBody>
      </p:sp>
    </p:spTree>
    <p:extLst>
      <p:ext uri="{BB962C8B-B14F-4D97-AF65-F5344CB8AC3E}">
        <p14:creationId xmlns:p14="http://schemas.microsoft.com/office/powerpoint/2010/main" val="5603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Model in Practice:  Scientific Reasoning</a:t>
            </a:r>
            <a:endParaRPr lang="en-US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b="1" dirty="0" smtClean="0"/>
              <a:t>All Gen. Education Science Courses (2009-2011)</a:t>
            </a:r>
          </a:p>
          <a:p>
            <a:pPr marL="365125" lvl="1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400" b="1" dirty="0" smtClean="0"/>
          </a:p>
          <a:p>
            <a:pPr>
              <a:buClr>
                <a:srgbClr val="3891A7"/>
              </a:buClr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College-wide assessment available to all students enrolled </a:t>
            </a:r>
          </a:p>
          <a:p>
            <a:pPr lvl="1">
              <a:buClr>
                <a:srgbClr val="3891A7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Spring term Gen. Ed. Science courses (8574 students/150 course sections)</a:t>
            </a:r>
          </a:p>
          <a:p>
            <a:pPr lvl="1">
              <a:buClr>
                <a:srgbClr val="3891A7"/>
              </a:buClr>
              <a:defRPr/>
            </a:pPr>
            <a:r>
              <a:rPr lang="en-US" sz="2400" dirty="0" err="1" smtClean="0">
                <a:solidFill>
                  <a:srgbClr val="000000"/>
                </a:solidFill>
              </a:rPr>
              <a:t>ClassClimate</a:t>
            </a:r>
            <a:r>
              <a:rPr lang="en-US" sz="2400" dirty="0" smtClean="0">
                <a:solidFill>
                  <a:srgbClr val="000000"/>
                </a:solidFill>
              </a:rPr>
              <a:t> Survey Tool using  </a:t>
            </a:r>
            <a:r>
              <a:rPr lang="en-US" sz="2400" dirty="0" err="1" smtClean="0">
                <a:solidFill>
                  <a:srgbClr val="000000"/>
                </a:solidFill>
              </a:rPr>
              <a:t>scanable</a:t>
            </a:r>
            <a:r>
              <a:rPr lang="en-US" sz="2400" dirty="0" smtClean="0">
                <a:solidFill>
                  <a:srgbClr val="000000"/>
                </a:solidFill>
              </a:rPr>
              <a:t> paper and online response options</a:t>
            </a:r>
          </a:p>
          <a:p>
            <a:pPr lvl="1">
              <a:buClr>
                <a:srgbClr val="3891A7"/>
              </a:buClr>
              <a:defRPr/>
            </a:pPr>
            <a:r>
              <a:rPr lang="en-US" sz="2400" dirty="0" smtClean="0"/>
              <a:t>1950 s</a:t>
            </a:r>
            <a:r>
              <a:rPr lang="en-US" sz="2400" dirty="0" smtClean="0">
                <a:solidFill>
                  <a:srgbClr val="000000"/>
                </a:solidFill>
              </a:rPr>
              <a:t>tudents participated (onsite)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b="1" dirty="0" smtClean="0"/>
          </a:p>
          <a:p>
            <a:pPr>
              <a:buClr>
                <a:srgbClr val="3891A7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201580"/>
              </p:ext>
            </p:extLst>
          </p:nvPr>
        </p:nvGraphicFramePr>
        <p:xfrm>
          <a:off x="457200" y="381000"/>
          <a:ext cx="8153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488980"/>
              </p:ext>
            </p:extLst>
          </p:nvPr>
        </p:nvGraphicFramePr>
        <p:xfrm>
          <a:off x="685800" y="685800"/>
          <a:ext cx="7848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149481"/>
              </p:ext>
            </p:extLst>
          </p:nvPr>
        </p:nvGraphicFramePr>
        <p:xfrm>
          <a:off x="381000" y="228600"/>
          <a:ext cx="8153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287163"/>
              </p:ext>
            </p:extLst>
          </p:nvPr>
        </p:nvGraphicFramePr>
        <p:xfrm>
          <a:off x="304800" y="304800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0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178</Words>
  <Application>Microsoft Office PowerPoint</Application>
  <PresentationFormat>On-screen Show (4:3)</PresentationFormat>
  <Paragraphs>34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Assessing Scientific Reasoning</vt:lpstr>
      <vt:lpstr>Scientific Reasoning  Objective Questions</vt:lpstr>
      <vt:lpstr>Model in Practice:  Scientific Reasoning</vt:lpstr>
      <vt:lpstr>Scientific Reasoning  Objective Questions</vt:lpstr>
      <vt:lpstr>Model in Practice:  Scientific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Scientific Reasoning</dc:title>
  <dc:creator>client</dc:creator>
  <cp:lastModifiedBy>Kurt Ewen</cp:lastModifiedBy>
  <cp:revision>3</cp:revision>
  <dcterms:created xsi:type="dcterms:W3CDTF">2011-05-06T09:46:30Z</dcterms:created>
  <dcterms:modified xsi:type="dcterms:W3CDTF">2011-06-17T12:02:31Z</dcterms:modified>
</cp:coreProperties>
</file>