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1"/>
  </p:sldMasterIdLst>
  <p:notesMasterIdLst>
    <p:notesMasterId r:id="rId51"/>
  </p:notesMasterIdLst>
  <p:handoutMasterIdLst>
    <p:handoutMasterId r:id="rId52"/>
  </p:handoutMasterIdLst>
  <p:sldIdLst>
    <p:sldId id="256" r:id="rId2"/>
    <p:sldId id="414" r:id="rId3"/>
    <p:sldId id="451" r:id="rId4"/>
    <p:sldId id="412" r:id="rId5"/>
    <p:sldId id="465" r:id="rId6"/>
    <p:sldId id="470" r:id="rId7"/>
    <p:sldId id="392" r:id="rId8"/>
    <p:sldId id="419" r:id="rId9"/>
    <p:sldId id="469" r:id="rId10"/>
    <p:sldId id="468" r:id="rId11"/>
    <p:sldId id="407" r:id="rId12"/>
    <p:sldId id="420" r:id="rId13"/>
    <p:sldId id="472" r:id="rId14"/>
    <p:sldId id="257" r:id="rId15"/>
    <p:sldId id="449" r:id="rId16"/>
    <p:sldId id="435" r:id="rId17"/>
    <p:sldId id="422" r:id="rId18"/>
    <p:sldId id="450" r:id="rId19"/>
    <p:sldId id="293" r:id="rId20"/>
    <p:sldId id="411" r:id="rId21"/>
    <p:sldId id="309" r:id="rId22"/>
    <p:sldId id="258" r:id="rId23"/>
    <p:sldId id="322" r:id="rId24"/>
    <p:sldId id="307" r:id="rId25"/>
    <p:sldId id="431" r:id="rId26"/>
    <p:sldId id="421" r:id="rId27"/>
    <p:sldId id="461" r:id="rId28"/>
    <p:sldId id="443" r:id="rId29"/>
    <p:sldId id="462" r:id="rId30"/>
    <p:sldId id="463" r:id="rId31"/>
    <p:sldId id="464" r:id="rId32"/>
    <p:sldId id="466" r:id="rId33"/>
    <p:sldId id="453" r:id="rId34"/>
    <p:sldId id="454" r:id="rId35"/>
    <p:sldId id="455" r:id="rId36"/>
    <p:sldId id="467" r:id="rId37"/>
    <p:sldId id="458" r:id="rId38"/>
    <p:sldId id="459" r:id="rId39"/>
    <p:sldId id="460" r:id="rId40"/>
    <p:sldId id="274" r:id="rId41"/>
    <p:sldId id="275" r:id="rId42"/>
    <p:sldId id="266" r:id="rId43"/>
    <p:sldId id="436" r:id="rId44"/>
    <p:sldId id="437" r:id="rId45"/>
    <p:sldId id="438" r:id="rId46"/>
    <p:sldId id="439" r:id="rId47"/>
    <p:sldId id="440" r:id="rId48"/>
    <p:sldId id="441" r:id="rId49"/>
    <p:sldId id="442" r:id="rId50"/>
  </p:sldIdLst>
  <p:sldSz cx="9144000" cy="6858000" type="overhead"/>
  <p:notesSz cx="69342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5" autoAdjust="0"/>
  </p:normalViewPr>
  <p:slideViewPr>
    <p:cSldViewPr>
      <p:cViewPr varScale="1">
        <p:scale>
          <a:sx n="84" d="100"/>
          <a:sy n="84" d="100"/>
        </p:scale>
        <p:origin x="-1402" y="-67"/>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928" y="-91"/>
      </p:cViewPr>
      <p:guideLst>
        <p:guide orient="horz" pos="2149"/>
        <p:guide pos="29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4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594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3005138" cy="45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atin typeface="Times New Roman" pitchFamily="18" charset="0"/>
              </a:defRPr>
            </a:lvl1pPr>
          </a:lstStyle>
          <a:p>
            <a:endParaRPr lang="en-US" dirty="0"/>
          </a:p>
        </p:txBody>
      </p:sp>
      <p:sp>
        <p:nvSpPr>
          <p:cNvPr id="2051" name="Rectangle 3"/>
          <p:cNvSpPr>
            <a:spLocks noGrp="1" noChangeArrowheads="1"/>
          </p:cNvSpPr>
          <p:nvPr>
            <p:ph type="dt" idx="1"/>
          </p:nvPr>
        </p:nvSpPr>
        <p:spPr bwMode="auto">
          <a:xfrm>
            <a:off x="3929063" y="-1588"/>
            <a:ext cx="3005137" cy="45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atin typeface="Times New Roman" pitchFamily="18" charset="0"/>
              </a:defRPr>
            </a:lvl1pPr>
          </a:lstStyle>
          <a:p>
            <a:endParaRPr lang="en-US" dirty="0"/>
          </a:p>
        </p:txBody>
      </p:sp>
      <p:sp>
        <p:nvSpPr>
          <p:cNvPr id="2052" name="Rectangle 4"/>
          <p:cNvSpPr>
            <a:spLocks noGrp="1" noRot="1" noChangeAspect="1" noChangeArrowheads="1" noTextEdit="1"/>
          </p:cNvSpPr>
          <p:nvPr>
            <p:ph type="sldImg" idx="2"/>
          </p:nvPr>
        </p:nvSpPr>
        <p:spPr bwMode="auto">
          <a:xfrm>
            <a:off x="1176338" y="679450"/>
            <a:ext cx="4583112" cy="343693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346575"/>
            <a:ext cx="5086350" cy="412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693150"/>
            <a:ext cx="3005138"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atin typeface="Times New Roman" pitchFamily="18" charset="0"/>
              </a:defRPr>
            </a:lvl1pPr>
          </a:lstStyle>
          <a:p>
            <a:endParaRPr lang="en-US" dirty="0"/>
          </a:p>
        </p:txBody>
      </p:sp>
      <p:sp>
        <p:nvSpPr>
          <p:cNvPr id="2055" name="Rectangle 7"/>
          <p:cNvSpPr>
            <a:spLocks noGrp="1" noChangeArrowheads="1"/>
          </p:cNvSpPr>
          <p:nvPr>
            <p:ph type="sldNum" sz="quarter" idx="5"/>
          </p:nvPr>
        </p:nvSpPr>
        <p:spPr bwMode="auto">
          <a:xfrm>
            <a:off x="3929063" y="8693150"/>
            <a:ext cx="3005137"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atin typeface="Times New Roman" pitchFamily="18" charset="0"/>
              </a:defRPr>
            </a:lvl1pPr>
          </a:lstStyle>
          <a:p>
            <a:fld id="{120BFCFE-C7D2-47CE-B7C1-EF3346ED0F0E}" type="slidenum">
              <a:rPr lang="en-US"/>
              <a:pPr/>
              <a:t>‹#›</a:t>
            </a:fld>
            <a:endParaRPr lang="en-US" dirty="0"/>
          </a:p>
        </p:txBody>
      </p:sp>
    </p:spTree>
    <p:extLst>
      <p:ext uri="{BB962C8B-B14F-4D97-AF65-F5344CB8AC3E}">
        <p14:creationId xmlns:p14="http://schemas.microsoft.com/office/powerpoint/2010/main" val="3666809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cap="flat"/>
        </p:spPr>
      </p:sp>
      <p:sp>
        <p:nvSpPr>
          <p:cNvPr id="23555" name="Rectangle 3"/>
          <p:cNvSpPr>
            <a:spLocks noGrp="1" noChangeArrowheads="1"/>
          </p:cNvSpPr>
          <p:nvPr>
            <p:ph type="body" idx="1"/>
          </p:nvPr>
        </p:nvSpPr>
        <p:spPr>
          <a:ln/>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Rot="1" noChangeAspect="1" noChangeArrowheads="1" noTextEdit="1"/>
          </p:cNvSpPr>
          <p:nvPr>
            <p:ph type="sldImg"/>
          </p:nvPr>
        </p:nvSpPr>
        <p:spPr>
          <a:xfrm>
            <a:off x="531813" y="230188"/>
            <a:ext cx="1016000" cy="762000"/>
          </a:xfrm>
          <a:ln/>
        </p:spPr>
      </p:sp>
      <p:sp>
        <p:nvSpPr>
          <p:cNvPr id="218115" name="Rectangle 3"/>
          <p:cNvSpPr>
            <a:spLocks noGrp="1" noChangeArrowheads="1"/>
          </p:cNvSpPr>
          <p:nvPr>
            <p:ph type="body" idx="1"/>
          </p:nvPr>
        </p:nvSpPr>
        <p:spPr>
          <a:xfrm>
            <a:off x="230188" y="992188"/>
            <a:ext cx="6473825" cy="7464425"/>
          </a:xfrm>
        </p:spPr>
        <p:txBody>
          <a:bodyPr/>
          <a:lstStyle/>
          <a:p>
            <a:r>
              <a:rPr lang="en-US" b="1" dirty="0"/>
              <a:t>The CPA profession is in the middle of profound changes – new potential forms of membership (ie. XYZ); more sophisticated clients and internal users of information; growing public availability of information and greater access to professional information (eg. CPA2BIZ); greater competition from non-traditional sources; demographic changes; globalization; and narrower forms of specialization to name a few.  Some would say that the practice looks totally different than it did 25 years ago.  Others predict that it will look totally different again in 25 years, though likely sooner.  At this point, no one is sure what it will mean to be a CPA in 2010 let alone 2025.  But one thing is clear – the technological needs to support the practice as well as members in Industry are changing rapidly and dramatically.  And, it is incumbent upon each of us to rise to the challenge – and succeed!</a:t>
            </a:r>
            <a:endParaRPr lang="en-US" dirty="0"/>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Rot="1" noChangeAspect="1" noChangeArrowheads="1" noTextEdit="1"/>
          </p:cNvSpPr>
          <p:nvPr>
            <p:ph type="sldImg"/>
          </p:nvPr>
        </p:nvSpPr>
        <p:spPr>
          <a:xfrm>
            <a:off x="1181100" y="685800"/>
            <a:ext cx="4572000" cy="3429000"/>
          </a:xfrm>
          <a:ln/>
        </p:spPr>
      </p:sp>
      <p:sp>
        <p:nvSpPr>
          <p:cNvPr id="287747" name="Rectangle 3"/>
          <p:cNvSpPr>
            <a:spLocks noGrp="1" noChangeArrowheads="1"/>
          </p:cNvSpPr>
          <p:nvPr>
            <p:ph type="body" idx="1"/>
          </p:nvPr>
        </p:nvSpPr>
        <p:spPr>
          <a:xfrm>
            <a:off x="923925" y="4343400"/>
            <a:ext cx="5086350" cy="4114800"/>
          </a:xfrm>
        </p:spPr>
        <p:txBody>
          <a:bodyPr/>
          <a:lstStyle/>
          <a:p>
            <a:r>
              <a:rPr lang="en-US" dirty="0"/>
              <a:t>Over all four tests, there were exactly 100 flawed test questions (out of 219 total questions) – 46%</a:t>
            </a:r>
          </a:p>
          <a:p>
            <a:r>
              <a:rPr lang="en-US" dirty="0"/>
              <a:t>Flawed items were 4 to 15 percentage points more difficult than standard items.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Rot="1" noChangeAspect="1" noChangeArrowheads="1" noTextEdit="1"/>
          </p:cNvSpPr>
          <p:nvPr>
            <p:ph type="sldImg"/>
          </p:nvPr>
        </p:nvSpPr>
        <p:spPr>
          <a:xfrm>
            <a:off x="1181100" y="685800"/>
            <a:ext cx="4572000" cy="3429000"/>
          </a:xfrm>
          <a:ln/>
        </p:spPr>
      </p:sp>
      <p:sp>
        <p:nvSpPr>
          <p:cNvPr id="289795" name="Rectangle 3"/>
          <p:cNvSpPr>
            <a:spLocks noGrp="1" noChangeArrowheads="1"/>
          </p:cNvSpPr>
          <p:nvPr>
            <p:ph type="body" idx="1"/>
          </p:nvPr>
        </p:nvSpPr>
        <p:spPr>
          <a:xfrm>
            <a:off x="923925" y="4343400"/>
            <a:ext cx="5086350" cy="4114800"/>
          </a:xfrm>
        </p:spPr>
        <p:txBody>
          <a:bodyPr/>
          <a:lstStyle/>
          <a:p>
            <a:r>
              <a:rPr lang="en-US" dirty="0"/>
              <a:t>Passing rates were 2 to 35 percentage-points lower for the flawed vs. the standard items.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Rot="1" noChangeAspect="1" noChangeArrowheads="1" noTextEdit="1"/>
          </p:cNvSpPr>
          <p:nvPr>
            <p:ph type="sldImg"/>
          </p:nvPr>
        </p:nvSpPr>
        <p:spPr>
          <a:ln/>
        </p:spPr>
      </p:sp>
      <p:sp>
        <p:nvSpPr>
          <p:cNvPr id="78851" name="Rectangle 1027"/>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Rot="1" noChangeAspect="1"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8066" name="Group 2"/>
          <p:cNvGrpSpPr>
            <a:grpSpLocks/>
          </p:cNvGrpSpPr>
          <p:nvPr/>
        </p:nvGrpSpPr>
        <p:grpSpPr bwMode="auto">
          <a:xfrm>
            <a:off x="0" y="0"/>
            <a:ext cx="9140825" cy="6850063"/>
            <a:chOff x="0" y="0"/>
            <a:chExt cx="5758" cy="4315"/>
          </a:xfrm>
        </p:grpSpPr>
        <p:grpSp>
          <p:nvGrpSpPr>
            <p:cNvPr id="88067" name="Group 3"/>
            <p:cNvGrpSpPr>
              <a:grpSpLocks/>
            </p:cNvGrpSpPr>
            <p:nvPr userDrawn="1"/>
          </p:nvGrpSpPr>
          <p:grpSpPr bwMode="auto">
            <a:xfrm>
              <a:off x="1728" y="2230"/>
              <a:ext cx="4027" cy="2085"/>
              <a:chOff x="1728" y="2230"/>
              <a:chExt cx="4027" cy="2085"/>
            </a:xfrm>
          </p:grpSpPr>
          <p:sp>
            <p:nvSpPr>
              <p:cNvPr id="8806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806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807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807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807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88073"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8074"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88075"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noProof="0" smtClean="0"/>
              <a:t>Click to edit Master title style</a:t>
            </a:r>
          </a:p>
        </p:txBody>
      </p:sp>
      <p:sp>
        <p:nvSpPr>
          <p:cNvPr id="8807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88077" name="Rectangle 13"/>
          <p:cNvSpPr>
            <a:spLocks noGrp="1" noChangeArrowheads="1"/>
          </p:cNvSpPr>
          <p:nvPr>
            <p:ph type="dt" sz="quarter" idx="2"/>
          </p:nvPr>
        </p:nvSpPr>
        <p:spPr>
          <a:xfrm>
            <a:off x="457200" y="6248400"/>
            <a:ext cx="2133600" cy="476250"/>
          </a:xfrm>
        </p:spPr>
        <p:txBody>
          <a:bodyPr/>
          <a:lstStyle>
            <a:lvl1pPr>
              <a:defRPr/>
            </a:lvl1pPr>
          </a:lstStyle>
          <a:p>
            <a:endParaRPr lang="en-US" dirty="0"/>
          </a:p>
        </p:txBody>
      </p:sp>
      <p:sp>
        <p:nvSpPr>
          <p:cNvPr id="88078" name="Rectangle 14"/>
          <p:cNvSpPr>
            <a:spLocks noGrp="1" noChangeArrowheads="1"/>
          </p:cNvSpPr>
          <p:nvPr>
            <p:ph type="ftr" sz="quarter" idx="3"/>
          </p:nvPr>
        </p:nvSpPr>
        <p:spPr>
          <a:xfrm>
            <a:off x="3124200" y="6251575"/>
            <a:ext cx="2895600" cy="476250"/>
          </a:xfrm>
        </p:spPr>
        <p:txBody>
          <a:bodyPr/>
          <a:lstStyle>
            <a:lvl1pPr>
              <a:defRPr/>
            </a:lvl1pPr>
          </a:lstStyle>
          <a:p>
            <a:r>
              <a:rPr lang="en-US" dirty="0"/>
              <a:t>Copyright  2006, Steven M. Downing    All Rights Reserved</a:t>
            </a:r>
          </a:p>
        </p:txBody>
      </p:sp>
      <p:sp>
        <p:nvSpPr>
          <p:cNvPr id="88079" name="Rectangle 15"/>
          <p:cNvSpPr>
            <a:spLocks noGrp="1" noChangeArrowheads="1"/>
          </p:cNvSpPr>
          <p:nvPr>
            <p:ph type="sldNum" sz="quarter" idx="4"/>
          </p:nvPr>
        </p:nvSpPr>
        <p:spPr>
          <a:xfrm>
            <a:off x="6553200" y="6254750"/>
            <a:ext cx="2133600" cy="476250"/>
          </a:xfrm>
        </p:spPr>
        <p:txBody>
          <a:bodyPr/>
          <a:lstStyle>
            <a:lvl1pPr>
              <a:defRPr/>
            </a:lvl1pPr>
          </a:lstStyle>
          <a:p>
            <a:fld id="{76167163-B301-4FF0-AC44-B9C1276F95F0}"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FC8FC9BC-B233-41EA-BC79-61ED602D17FC}"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2963376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154A9529-621C-44A4-9C59-662361D52490}"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1963454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51575"/>
            <a:ext cx="2133600" cy="476250"/>
          </a:xfrm>
        </p:spPr>
        <p:txBody>
          <a:bodyPr/>
          <a:lstStyle>
            <a:lvl1pPr>
              <a:defRPr/>
            </a:lvl1pPr>
          </a:lstStyle>
          <a:p>
            <a:endParaRPr lang="en-US" dirty="0"/>
          </a:p>
        </p:txBody>
      </p:sp>
      <p:sp>
        <p:nvSpPr>
          <p:cNvPr id="5" name="Slide Number Placeholder 4"/>
          <p:cNvSpPr>
            <a:spLocks noGrp="1"/>
          </p:cNvSpPr>
          <p:nvPr>
            <p:ph type="sldNum" sz="quarter" idx="11"/>
          </p:nvPr>
        </p:nvSpPr>
        <p:spPr>
          <a:xfrm>
            <a:off x="6553200" y="6248400"/>
            <a:ext cx="2133600" cy="476250"/>
          </a:xfrm>
        </p:spPr>
        <p:txBody>
          <a:bodyPr/>
          <a:lstStyle>
            <a:lvl1pPr>
              <a:defRPr/>
            </a:lvl1pPr>
          </a:lstStyle>
          <a:p>
            <a:fld id="{8E396FBC-1195-409E-ACF6-31BF5F06FE69}" type="slidenum">
              <a:rPr lang="en-US"/>
              <a:pPr/>
              <a:t>‹#›</a:t>
            </a:fld>
            <a:endParaRPr lang="en-US" dirty="0"/>
          </a:p>
        </p:txBody>
      </p:sp>
      <p:sp>
        <p:nvSpPr>
          <p:cNvPr id="6" name="Footer Placeholder 5"/>
          <p:cNvSpPr>
            <a:spLocks noGrp="1"/>
          </p:cNvSpPr>
          <p:nvPr>
            <p:ph type="ftr" sz="quarter" idx="12"/>
          </p:nvPr>
        </p:nvSpPr>
        <p:spPr>
          <a:xfrm>
            <a:off x="3124200" y="6248400"/>
            <a:ext cx="2895600" cy="476250"/>
          </a:xfrm>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69226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51575"/>
            <a:ext cx="2133600" cy="476250"/>
          </a:xfrm>
        </p:spPr>
        <p:txBody>
          <a:bodyPr/>
          <a:lstStyle>
            <a:lvl1pPr>
              <a:defRPr/>
            </a:lvl1pPr>
          </a:lstStyle>
          <a:p>
            <a:endParaRPr lang="en-US" dirty="0"/>
          </a:p>
        </p:txBody>
      </p:sp>
      <p:sp>
        <p:nvSpPr>
          <p:cNvPr id="5" name="Slide Number Placeholder 4"/>
          <p:cNvSpPr>
            <a:spLocks noGrp="1"/>
          </p:cNvSpPr>
          <p:nvPr>
            <p:ph type="sldNum" sz="quarter" idx="11"/>
          </p:nvPr>
        </p:nvSpPr>
        <p:spPr>
          <a:xfrm>
            <a:off x="6553200" y="6248400"/>
            <a:ext cx="2133600" cy="476250"/>
          </a:xfrm>
        </p:spPr>
        <p:txBody>
          <a:bodyPr/>
          <a:lstStyle>
            <a:lvl1pPr>
              <a:defRPr/>
            </a:lvl1pPr>
          </a:lstStyle>
          <a:p>
            <a:fld id="{A30562FA-0A86-4CAF-B67E-9112995E944D}" type="slidenum">
              <a:rPr lang="en-US"/>
              <a:pPr/>
              <a:t>‹#›</a:t>
            </a:fld>
            <a:endParaRPr lang="en-US" dirty="0"/>
          </a:p>
        </p:txBody>
      </p:sp>
      <p:sp>
        <p:nvSpPr>
          <p:cNvPr id="6" name="Footer Placeholder 5"/>
          <p:cNvSpPr>
            <a:spLocks noGrp="1"/>
          </p:cNvSpPr>
          <p:nvPr>
            <p:ph type="ftr" sz="quarter" idx="12"/>
          </p:nvPr>
        </p:nvSpPr>
        <p:spPr>
          <a:xfrm>
            <a:off x="3124200" y="6248400"/>
            <a:ext cx="2895600" cy="476250"/>
          </a:xfrm>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1553503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0F4620B0-B2CD-4677-BA1C-04C283DE9DDE}"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141474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0B17D3E9-6BB2-476C-8920-0BF3F140D376}"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1818005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28147334-9101-4DF9-98F9-8FC2F88753E7}" type="slidenum">
              <a:rPr lang="en-US"/>
              <a:pPr/>
              <a:t>‹#›</a:t>
            </a:fld>
            <a:endParaRPr lang="en-US" dirty="0"/>
          </a:p>
        </p:txBody>
      </p:sp>
      <p:sp>
        <p:nvSpPr>
          <p:cNvPr id="7" name="Footer Placeholder 6"/>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604212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Slide Number Placeholder 7"/>
          <p:cNvSpPr>
            <a:spLocks noGrp="1"/>
          </p:cNvSpPr>
          <p:nvPr>
            <p:ph type="sldNum" sz="quarter" idx="11"/>
          </p:nvPr>
        </p:nvSpPr>
        <p:spPr/>
        <p:txBody>
          <a:bodyPr/>
          <a:lstStyle>
            <a:lvl1pPr>
              <a:defRPr/>
            </a:lvl1pPr>
          </a:lstStyle>
          <a:p>
            <a:fld id="{644E6ED2-1CA6-49BF-801D-2E27EA29BBEA}" type="slidenum">
              <a:rPr lang="en-US"/>
              <a:pPr/>
              <a:t>‹#›</a:t>
            </a:fld>
            <a:endParaRPr lang="en-US" dirty="0"/>
          </a:p>
        </p:txBody>
      </p:sp>
      <p:sp>
        <p:nvSpPr>
          <p:cNvPr id="9" name="Footer Placeholder 8"/>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118075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Slide Number Placeholder 3"/>
          <p:cNvSpPr>
            <a:spLocks noGrp="1"/>
          </p:cNvSpPr>
          <p:nvPr>
            <p:ph type="sldNum" sz="quarter" idx="11"/>
          </p:nvPr>
        </p:nvSpPr>
        <p:spPr/>
        <p:txBody>
          <a:bodyPr/>
          <a:lstStyle>
            <a:lvl1pPr>
              <a:defRPr/>
            </a:lvl1pPr>
          </a:lstStyle>
          <a:p>
            <a:fld id="{B6663F58-14B5-447A-A9D0-DAAC6856E42B}" type="slidenum">
              <a:rPr lang="en-US"/>
              <a:pPr/>
              <a:t>‹#›</a:t>
            </a:fld>
            <a:endParaRPr lang="en-US" dirty="0"/>
          </a:p>
        </p:txBody>
      </p:sp>
      <p:sp>
        <p:nvSpPr>
          <p:cNvPr id="5" name="Footer Placeholder 4"/>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3065940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Slide Number Placeholder 2"/>
          <p:cNvSpPr>
            <a:spLocks noGrp="1"/>
          </p:cNvSpPr>
          <p:nvPr>
            <p:ph type="sldNum" sz="quarter" idx="11"/>
          </p:nvPr>
        </p:nvSpPr>
        <p:spPr/>
        <p:txBody>
          <a:bodyPr/>
          <a:lstStyle>
            <a:lvl1pPr>
              <a:defRPr/>
            </a:lvl1pPr>
          </a:lstStyle>
          <a:p>
            <a:fld id="{43B8D7C0-5C82-4D41-A208-605087B62A97}" type="slidenum">
              <a:rPr lang="en-US"/>
              <a:pPr/>
              <a:t>‹#›</a:t>
            </a:fld>
            <a:endParaRPr lang="en-US" dirty="0"/>
          </a:p>
        </p:txBody>
      </p:sp>
      <p:sp>
        <p:nvSpPr>
          <p:cNvPr id="4" name="Footer Placeholder 3"/>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3698491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076F026D-0565-441D-BA10-22EC77CF1F10}" type="slidenum">
              <a:rPr lang="en-US"/>
              <a:pPr/>
              <a:t>‹#›</a:t>
            </a:fld>
            <a:endParaRPr lang="en-US" dirty="0"/>
          </a:p>
        </p:txBody>
      </p:sp>
      <p:sp>
        <p:nvSpPr>
          <p:cNvPr id="7" name="Footer Placeholder 6"/>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235223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FC215FB4-A78E-4E85-A06E-A8CE6BB76AD8}" type="slidenum">
              <a:rPr lang="en-US"/>
              <a:pPr/>
              <a:t>‹#›</a:t>
            </a:fld>
            <a:endParaRPr lang="en-US" dirty="0"/>
          </a:p>
        </p:txBody>
      </p:sp>
      <p:sp>
        <p:nvSpPr>
          <p:cNvPr id="7" name="Footer Placeholder 6"/>
          <p:cNvSpPr>
            <a:spLocks noGrp="1"/>
          </p:cNvSpPr>
          <p:nvPr>
            <p:ph type="ftr" sz="quarter" idx="12"/>
          </p:nvPr>
        </p:nvSpPr>
        <p:spPr/>
        <p:txBody>
          <a:bodyPr/>
          <a:lstStyle>
            <a:lvl1pPr>
              <a:defRPr/>
            </a:lvl1pPr>
          </a:lstStyle>
          <a:p>
            <a:r>
              <a:rPr lang="en-US" dirty="0"/>
              <a:t>Copyright  2006, Steven M. Downing    All Rights Reserved</a:t>
            </a:r>
          </a:p>
        </p:txBody>
      </p:sp>
    </p:spTree>
    <p:extLst>
      <p:ext uri="{BB962C8B-B14F-4D97-AF65-F5344CB8AC3E}">
        <p14:creationId xmlns:p14="http://schemas.microsoft.com/office/powerpoint/2010/main" val="111886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1026"/>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mn-lt"/>
              </a:defRPr>
            </a:lvl1pPr>
          </a:lstStyle>
          <a:p>
            <a:endParaRPr lang="en-US" dirty="0"/>
          </a:p>
        </p:txBody>
      </p:sp>
      <p:sp>
        <p:nvSpPr>
          <p:cNvPr id="87043" name="Rectangle 1027"/>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mn-lt"/>
              </a:defRPr>
            </a:lvl1pPr>
          </a:lstStyle>
          <a:p>
            <a:fld id="{70BD3B24-F7E3-4E08-A96B-067C495AA460}" type="slidenum">
              <a:rPr lang="en-US"/>
              <a:pPr/>
              <a:t>‹#›</a:t>
            </a:fld>
            <a:endParaRPr lang="en-US" dirty="0"/>
          </a:p>
        </p:txBody>
      </p:sp>
      <p:grpSp>
        <p:nvGrpSpPr>
          <p:cNvPr id="87044" name="Group 1028"/>
          <p:cNvGrpSpPr>
            <a:grpSpLocks/>
          </p:cNvGrpSpPr>
          <p:nvPr/>
        </p:nvGrpSpPr>
        <p:grpSpPr bwMode="auto">
          <a:xfrm>
            <a:off x="0" y="0"/>
            <a:ext cx="9140825" cy="6850063"/>
            <a:chOff x="0" y="0"/>
            <a:chExt cx="5758" cy="4315"/>
          </a:xfrm>
        </p:grpSpPr>
        <p:grpSp>
          <p:nvGrpSpPr>
            <p:cNvPr id="87045" name="Group 1029"/>
            <p:cNvGrpSpPr>
              <a:grpSpLocks/>
            </p:cNvGrpSpPr>
            <p:nvPr userDrawn="1"/>
          </p:nvGrpSpPr>
          <p:grpSpPr bwMode="auto">
            <a:xfrm>
              <a:off x="1728" y="2230"/>
              <a:ext cx="4027" cy="2085"/>
              <a:chOff x="1728" y="2230"/>
              <a:chExt cx="4027" cy="2085"/>
            </a:xfrm>
          </p:grpSpPr>
          <p:sp>
            <p:nvSpPr>
              <p:cNvPr id="87046" name="Freeform 1030"/>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7047" name="Freeform 1031"/>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7048" name="Freeform 1032"/>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7049" name="Freeform 1033"/>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7050" name="Freeform 1034"/>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87051" name="Freeform 1035"/>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7052" name="Freeform 1036"/>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87053" name="Rectangle 1037"/>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7054" name="Rectangle 1038"/>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mn-lt"/>
              </a:defRPr>
            </a:lvl1pPr>
          </a:lstStyle>
          <a:p>
            <a:r>
              <a:rPr lang="en-US" dirty="0"/>
              <a:t>Copyright  2006, Steven M. Downing    All Rights Reserved</a:t>
            </a:r>
          </a:p>
        </p:txBody>
      </p:sp>
      <p:sp>
        <p:nvSpPr>
          <p:cNvPr id="87055" name="Rectangle 1039"/>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latin typeface="+mj-lt"/>
          <a:ea typeface="+mj-ea"/>
          <a:cs typeface="+mj-cs"/>
        </a:defRPr>
      </a:lvl1pPr>
      <a:lvl2pPr algn="ctr" rtl="0" fontAlgn="base">
        <a:spcBef>
          <a:spcPct val="0"/>
        </a:spcBef>
        <a:spcAft>
          <a:spcPct val="0"/>
        </a:spcAft>
        <a:defRPr sz="4400" b="1">
          <a:solidFill>
            <a:schemeClr val="tx2"/>
          </a:solidFill>
          <a:latin typeface="Garamond" pitchFamily="18" charset="0"/>
        </a:defRPr>
      </a:lvl2pPr>
      <a:lvl3pPr algn="ctr" rtl="0" fontAlgn="base">
        <a:spcBef>
          <a:spcPct val="0"/>
        </a:spcBef>
        <a:spcAft>
          <a:spcPct val="0"/>
        </a:spcAft>
        <a:defRPr sz="4400" b="1">
          <a:solidFill>
            <a:schemeClr val="tx2"/>
          </a:solidFill>
          <a:latin typeface="Garamond" pitchFamily="18" charset="0"/>
        </a:defRPr>
      </a:lvl3pPr>
      <a:lvl4pPr algn="ctr" rtl="0" fontAlgn="base">
        <a:spcBef>
          <a:spcPct val="0"/>
        </a:spcBef>
        <a:spcAft>
          <a:spcPct val="0"/>
        </a:spcAft>
        <a:defRPr sz="4400" b="1">
          <a:solidFill>
            <a:schemeClr val="tx2"/>
          </a:solidFill>
          <a:latin typeface="Garamond" pitchFamily="18" charset="0"/>
        </a:defRPr>
      </a:lvl4pPr>
      <a:lvl5pPr algn="ctr" rtl="0" fontAlgn="base">
        <a:spcBef>
          <a:spcPct val="0"/>
        </a:spcBef>
        <a:spcAft>
          <a:spcPct val="0"/>
        </a:spcAft>
        <a:defRPr sz="4400" b="1">
          <a:solidFill>
            <a:schemeClr val="tx2"/>
          </a:solidFill>
          <a:latin typeface="Garamond" pitchFamily="18" charset="0"/>
        </a:defRPr>
      </a:lvl5pPr>
      <a:lvl6pPr marL="457200" algn="ctr" rtl="0" fontAlgn="base">
        <a:spcBef>
          <a:spcPct val="0"/>
        </a:spcBef>
        <a:spcAft>
          <a:spcPct val="0"/>
        </a:spcAft>
        <a:defRPr sz="4400" b="1">
          <a:solidFill>
            <a:schemeClr val="tx2"/>
          </a:solidFill>
          <a:latin typeface="Garamond" pitchFamily="18" charset="0"/>
        </a:defRPr>
      </a:lvl6pPr>
      <a:lvl7pPr marL="914400" algn="ctr" rtl="0" fontAlgn="base">
        <a:spcBef>
          <a:spcPct val="0"/>
        </a:spcBef>
        <a:spcAft>
          <a:spcPct val="0"/>
        </a:spcAft>
        <a:defRPr sz="4400" b="1">
          <a:solidFill>
            <a:schemeClr val="tx2"/>
          </a:solidFill>
          <a:latin typeface="Garamond" pitchFamily="18" charset="0"/>
        </a:defRPr>
      </a:lvl7pPr>
      <a:lvl8pPr marL="1371600" algn="ctr" rtl="0" fontAlgn="base">
        <a:spcBef>
          <a:spcPct val="0"/>
        </a:spcBef>
        <a:spcAft>
          <a:spcPct val="0"/>
        </a:spcAft>
        <a:defRPr sz="4400" b="1">
          <a:solidFill>
            <a:schemeClr val="tx2"/>
          </a:solidFill>
          <a:latin typeface="Garamond" pitchFamily="18" charset="0"/>
        </a:defRPr>
      </a:lvl8pPr>
      <a:lvl9pPr marL="1828800" algn="ctr" rtl="0" fontAlgn="base">
        <a:spcBef>
          <a:spcPct val="0"/>
        </a:spcBef>
        <a:spcAft>
          <a:spcPct val="0"/>
        </a:spcAft>
        <a:defRPr sz="4400" b="1">
          <a:solidFill>
            <a:schemeClr val="tx2"/>
          </a:solidFill>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762000" y="1600200"/>
            <a:ext cx="7543800" cy="1752600"/>
          </a:xfrm>
          <a:noFill/>
          <a:ln/>
        </p:spPr>
        <p:txBody>
          <a:bodyPr lIns="92075" tIns="46038" rIns="92075" bIns="46038"/>
          <a:lstStyle/>
          <a:p>
            <a:r>
              <a:rPr lang="en-US" sz="3200" dirty="0"/>
              <a:t>Creating Effective Multiple-Choice </a:t>
            </a:r>
            <a:r>
              <a:rPr lang="en-US" sz="3200" dirty="0" smtClean="0"/>
              <a:t>Items</a:t>
            </a:r>
            <a:r>
              <a:rPr lang="en-US" sz="4400" u="sng" dirty="0" smtClean="0"/>
              <a:t/>
            </a:r>
            <a:br>
              <a:rPr lang="en-US" sz="4400" u="sng" dirty="0" smtClean="0"/>
            </a:br>
            <a:r>
              <a:rPr lang="en-US" sz="4400" u="sng" dirty="0" smtClean="0"/>
              <a:t/>
            </a:r>
            <a:br>
              <a:rPr lang="en-US" sz="4400" u="sng" dirty="0" smtClean="0"/>
            </a:br>
            <a:r>
              <a:rPr lang="en-US" sz="3200" dirty="0" smtClean="0"/>
              <a:t>Designing Items to Test Critical Thinking</a:t>
            </a:r>
            <a:r>
              <a:rPr lang="en-US" sz="3200" b="0" dirty="0" smtClean="0"/>
              <a:t> </a:t>
            </a:r>
            <a:r>
              <a:rPr lang="en-US" sz="4800" b="0" dirty="0"/>
              <a:t/>
            </a:r>
            <a:br>
              <a:rPr lang="en-US" sz="4800" b="0" dirty="0"/>
            </a:br>
            <a:r>
              <a:rPr lang="en-US" sz="4800" b="0" dirty="0" smtClean="0"/>
              <a:t/>
            </a:r>
            <a:br>
              <a:rPr lang="en-US" sz="4800" b="0" dirty="0" smtClean="0"/>
            </a:br>
            <a:r>
              <a:rPr lang="en-US" sz="3600" b="0" i="1" dirty="0" smtClean="0"/>
              <a:t>Valencia College</a:t>
            </a:r>
            <a:r>
              <a:rPr lang="en-US" sz="3200" b="0" i="1" dirty="0"/>
              <a:t/>
            </a:r>
            <a:br>
              <a:rPr lang="en-US" sz="3200" b="0" i="1" dirty="0"/>
            </a:br>
            <a:r>
              <a:rPr lang="en-US" sz="1600" b="0" dirty="0" smtClean="0"/>
              <a:t>October 10, 2014</a:t>
            </a:r>
            <a:endParaRPr lang="en-US" sz="1600" b="0" dirty="0"/>
          </a:p>
        </p:txBody>
      </p:sp>
      <p:sp>
        <p:nvSpPr>
          <p:cNvPr id="5123" name="Rectangle 3"/>
          <p:cNvSpPr>
            <a:spLocks noGrp="1" noChangeArrowheads="1"/>
          </p:cNvSpPr>
          <p:nvPr>
            <p:ph type="subTitle" sz="quarter" idx="1"/>
          </p:nvPr>
        </p:nvSpPr>
        <p:spPr>
          <a:xfrm>
            <a:off x="1752600" y="4876800"/>
            <a:ext cx="6003925" cy="1123950"/>
          </a:xfrm>
          <a:noFill/>
          <a:ln/>
        </p:spPr>
        <p:txBody>
          <a:bodyPr lIns="92075" tIns="46038" rIns="92075" bIns="46038"/>
          <a:lstStyle/>
          <a:p>
            <a:endParaRPr lang="en-US" sz="1800" dirty="0" smtClean="0"/>
          </a:p>
          <a:p>
            <a:r>
              <a:rPr lang="en-US" sz="1800" dirty="0" smtClean="0"/>
              <a:t>Steven </a:t>
            </a:r>
            <a:r>
              <a:rPr lang="en-US" sz="1800" dirty="0"/>
              <a:t>M. Downing, </a:t>
            </a:r>
            <a:r>
              <a:rPr lang="en-US" sz="1800" dirty="0" smtClean="0"/>
              <a:t>PhD</a:t>
            </a:r>
          </a:p>
          <a:p>
            <a:r>
              <a:rPr lang="en-US" sz="1400" dirty="0" smtClean="0"/>
              <a:t>Emeritus</a:t>
            </a:r>
            <a:endParaRPr lang="en-US" sz="1400" dirty="0"/>
          </a:p>
          <a:p>
            <a:r>
              <a:rPr lang="en-US" sz="1400" dirty="0"/>
              <a:t>University of Illinois at Chicago</a:t>
            </a:r>
          </a:p>
          <a:p>
            <a:r>
              <a:rPr lang="en-US" sz="1400" dirty="0"/>
              <a:t>Department of Medical Education</a:t>
            </a:r>
          </a:p>
          <a:p>
            <a:r>
              <a:rPr lang="en-US" sz="1400" dirty="0"/>
              <a:t>sdowning@uic.edu</a:t>
            </a:r>
          </a:p>
          <a:p>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p:txBody>
          <a:bodyPr/>
          <a:lstStyle/>
          <a:p>
            <a:r>
              <a:rPr lang="en-US" u="sng" dirty="0"/>
              <a:t>Research Results</a:t>
            </a:r>
          </a:p>
        </p:txBody>
      </p:sp>
      <p:sp>
        <p:nvSpPr>
          <p:cNvPr id="111619" name="Rectangle 3"/>
          <p:cNvSpPr>
            <a:spLocks noGrp="1" noChangeArrowheads="1"/>
          </p:cNvSpPr>
          <p:nvPr>
            <p:ph idx="1"/>
          </p:nvPr>
        </p:nvSpPr>
        <p:spPr>
          <a:xfrm>
            <a:off x="457200" y="1524000"/>
            <a:ext cx="8686800" cy="4038600"/>
          </a:xfrm>
        </p:spPr>
        <p:txBody>
          <a:bodyPr/>
          <a:lstStyle/>
          <a:p>
            <a:r>
              <a:rPr lang="en-US" u="sng" dirty="0"/>
              <a:t>Negatively</a:t>
            </a:r>
            <a:r>
              <a:rPr lang="en-US" dirty="0"/>
              <a:t> worded test items tend to be:</a:t>
            </a:r>
          </a:p>
          <a:p>
            <a:pPr lvl="1"/>
            <a:r>
              <a:rPr lang="en-US" dirty="0"/>
              <a:t>More confusing than positively worded questions</a:t>
            </a:r>
          </a:p>
          <a:p>
            <a:pPr lvl="2"/>
            <a:r>
              <a:rPr lang="en-US" dirty="0"/>
              <a:t>Examinees and item writers/reviewers</a:t>
            </a:r>
          </a:p>
          <a:p>
            <a:pPr lvl="1"/>
            <a:r>
              <a:rPr lang="en-US" dirty="0"/>
              <a:t>More likely to test low-level recall content</a:t>
            </a:r>
          </a:p>
          <a:p>
            <a:pPr lvl="1"/>
            <a:r>
              <a:rPr lang="en-US" dirty="0"/>
              <a:t>More difficult than positively worded items (mixed)</a:t>
            </a:r>
          </a:p>
          <a:p>
            <a:pPr lvl="1"/>
            <a:r>
              <a:rPr lang="en-US" dirty="0"/>
              <a:t>Less discriminating than positive questions (mixed)</a:t>
            </a:r>
          </a:p>
          <a:p>
            <a:pPr lvl="1"/>
            <a:r>
              <a:rPr lang="en-US" dirty="0"/>
              <a:t>Less reliable (mixed)</a:t>
            </a:r>
          </a:p>
          <a:p>
            <a:pPr lvl="1"/>
            <a:endParaRPr lang="en-US" dirty="0"/>
          </a:p>
          <a:p>
            <a:pPr lvl="1">
              <a:buFont typeface="Wingdings" pitchFamily="2" charset="2"/>
              <a:buNone/>
            </a:pPr>
            <a:endParaRPr lang="en-US" dirty="0"/>
          </a:p>
        </p:txBody>
      </p:sp>
    </p:spTree>
    <p:extLst>
      <p:ext uri="{BB962C8B-B14F-4D97-AF65-F5344CB8AC3E}">
        <p14:creationId xmlns:p14="http://schemas.microsoft.com/office/powerpoint/2010/main" val="6172266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11618"/>
                                        </p:tgtEl>
                                        <p:attrNameLst>
                                          <p:attrName>style.visibility</p:attrName>
                                        </p:attrNameLst>
                                      </p:cBhvr>
                                      <p:to>
                                        <p:strVal val="visible"/>
                                      </p:to>
                                    </p:set>
                                    <p:anim calcmode="lin" valueType="num">
                                      <p:cBhvr additive="base">
                                        <p:cTn id="7" dur="500" fill="hold"/>
                                        <p:tgtEl>
                                          <p:spTgt spid="111618"/>
                                        </p:tgtEl>
                                        <p:attrNameLst>
                                          <p:attrName>ppt_x</p:attrName>
                                        </p:attrNameLst>
                                      </p:cBhvr>
                                      <p:tavLst>
                                        <p:tav tm="0">
                                          <p:val>
                                            <p:strVal val="#ppt_x"/>
                                          </p:val>
                                        </p:tav>
                                        <p:tav tm="100000">
                                          <p:val>
                                            <p:strVal val="#ppt_x"/>
                                          </p:val>
                                        </p:tav>
                                      </p:tavLst>
                                    </p:anim>
                                    <p:anim calcmode="lin" valueType="num">
                                      <p:cBhvr additive="base">
                                        <p:cTn id="8" dur="500" fill="hold"/>
                                        <p:tgtEl>
                                          <p:spTgt spid="11161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1619">
                                            <p:txEl>
                                              <p:pRg st="0" end="0"/>
                                            </p:txEl>
                                          </p:spTgt>
                                        </p:tgtEl>
                                        <p:attrNameLst>
                                          <p:attrName>style.visibility</p:attrName>
                                        </p:attrNameLst>
                                      </p:cBhvr>
                                      <p:to>
                                        <p:strVal val="visible"/>
                                      </p:to>
                                    </p:set>
                                    <p:anim calcmode="lin" valueType="num">
                                      <p:cBhvr additive="base">
                                        <p:cTn id="13" dur="500" fill="hold"/>
                                        <p:tgtEl>
                                          <p:spTgt spid="11161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1619">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11619">
                                            <p:txEl>
                                              <p:pRg st="1" end="1"/>
                                            </p:txEl>
                                          </p:spTgt>
                                        </p:tgtEl>
                                        <p:attrNameLst>
                                          <p:attrName>style.visibility</p:attrName>
                                        </p:attrNameLst>
                                      </p:cBhvr>
                                      <p:to>
                                        <p:strVal val="visible"/>
                                      </p:to>
                                    </p:set>
                                    <p:anim calcmode="lin" valueType="num">
                                      <p:cBhvr additive="base">
                                        <p:cTn id="17" dur="500" fill="hold"/>
                                        <p:tgtEl>
                                          <p:spTgt spid="11161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1619">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11619">
                                            <p:txEl>
                                              <p:pRg st="2" end="2"/>
                                            </p:txEl>
                                          </p:spTgt>
                                        </p:tgtEl>
                                        <p:attrNameLst>
                                          <p:attrName>style.visibility</p:attrName>
                                        </p:attrNameLst>
                                      </p:cBhvr>
                                      <p:to>
                                        <p:strVal val="visible"/>
                                      </p:to>
                                    </p:set>
                                    <p:anim calcmode="lin" valueType="num">
                                      <p:cBhvr additive="base">
                                        <p:cTn id="21" dur="500" fill="hold"/>
                                        <p:tgtEl>
                                          <p:spTgt spid="111619">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1619">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11619">
                                            <p:txEl>
                                              <p:pRg st="3" end="3"/>
                                            </p:txEl>
                                          </p:spTgt>
                                        </p:tgtEl>
                                        <p:attrNameLst>
                                          <p:attrName>style.visibility</p:attrName>
                                        </p:attrNameLst>
                                      </p:cBhvr>
                                      <p:to>
                                        <p:strVal val="visible"/>
                                      </p:to>
                                    </p:set>
                                    <p:anim calcmode="lin" valueType="num">
                                      <p:cBhvr additive="base">
                                        <p:cTn id="25" dur="500" fill="hold"/>
                                        <p:tgtEl>
                                          <p:spTgt spid="1116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1619">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11619">
                                            <p:txEl>
                                              <p:pRg st="4" end="4"/>
                                            </p:txEl>
                                          </p:spTgt>
                                        </p:tgtEl>
                                        <p:attrNameLst>
                                          <p:attrName>style.visibility</p:attrName>
                                        </p:attrNameLst>
                                      </p:cBhvr>
                                      <p:to>
                                        <p:strVal val="visible"/>
                                      </p:to>
                                    </p:set>
                                    <p:anim calcmode="lin" valueType="num">
                                      <p:cBhvr additive="base">
                                        <p:cTn id="29" dur="500" fill="hold"/>
                                        <p:tgtEl>
                                          <p:spTgt spid="111619">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1619">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11619">
                                            <p:txEl>
                                              <p:pRg st="5" end="5"/>
                                            </p:txEl>
                                          </p:spTgt>
                                        </p:tgtEl>
                                        <p:attrNameLst>
                                          <p:attrName>style.visibility</p:attrName>
                                        </p:attrNameLst>
                                      </p:cBhvr>
                                      <p:to>
                                        <p:strVal val="visible"/>
                                      </p:to>
                                    </p:set>
                                    <p:anim calcmode="lin" valueType="num">
                                      <p:cBhvr additive="base">
                                        <p:cTn id="33" dur="500" fill="hold"/>
                                        <p:tgtEl>
                                          <p:spTgt spid="111619">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11619">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11619">
                                            <p:txEl>
                                              <p:pRg st="6" end="6"/>
                                            </p:txEl>
                                          </p:spTgt>
                                        </p:tgtEl>
                                        <p:attrNameLst>
                                          <p:attrName>style.visibility</p:attrName>
                                        </p:attrNameLst>
                                      </p:cBhvr>
                                      <p:to>
                                        <p:strVal val="visible"/>
                                      </p:to>
                                    </p:set>
                                    <p:anim calcmode="lin" valueType="num">
                                      <p:cBhvr additive="base">
                                        <p:cTn id="37" dur="500" fill="hold"/>
                                        <p:tgtEl>
                                          <p:spTgt spid="11161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16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autoUpdateAnimBg="0"/>
      <p:bldP spid="11161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Text Box 2"/>
          <p:cNvSpPr txBox="1">
            <a:spLocks noChangeArrowheads="1"/>
          </p:cNvSpPr>
          <p:nvPr/>
        </p:nvSpPr>
        <p:spPr bwMode="auto">
          <a:xfrm>
            <a:off x="457200" y="1143000"/>
            <a:ext cx="8308172"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r>
              <a:rPr lang="en-US" sz="3200" b="1" dirty="0">
                <a:latin typeface="Garamond" pitchFamily="18" charset="0"/>
              </a:rPr>
              <a:t>The approximate duration that cocaine can be </a:t>
            </a:r>
          </a:p>
          <a:p>
            <a:r>
              <a:rPr lang="en-US" sz="3200" b="1" dirty="0">
                <a:latin typeface="Garamond" pitchFamily="18" charset="0"/>
              </a:rPr>
              <a:t>detected by urine </a:t>
            </a:r>
            <a:r>
              <a:rPr lang="en-US" sz="3200" b="1" dirty="0" smtClean="0">
                <a:latin typeface="Garamond" pitchFamily="18" charset="0"/>
              </a:rPr>
              <a:t>toxicology </a:t>
            </a:r>
            <a:r>
              <a:rPr lang="en-US" sz="3200" b="1" dirty="0">
                <a:latin typeface="Garamond" pitchFamily="18" charset="0"/>
              </a:rPr>
              <a:t>is:</a:t>
            </a:r>
          </a:p>
          <a:p>
            <a:endParaRPr lang="en-US" sz="3200" b="1" dirty="0">
              <a:latin typeface="Garamond" pitchFamily="18" charset="0"/>
            </a:endParaRPr>
          </a:p>
          <a:p>
            <a:r>
              <a:rPr lang="en-US" sz="3200" b="1" dirty="0">
                <a:latin typeface="Garamond" pitchFamily="18" charset="0"/>
              </a:rPr>
              <a:t>A.  	12 hours</a:t>
            </a:r>
          </a:p>
          <a:p>
            <a:r>
              <a:rPr lang="en-US" sz="3200" b="1" dirty="0">
                <a:latin typeface="Garamond" pitchFamily="18" charset="0"/>
              </a:rPr>
              <a:t>B.  	24 hours</a:t>
            </a:r>
          </a:p>
          <a:p>
            <a:r>
              <a:rPr lang="en-US" sz="3200" b="1" dirty="0">
                <a:latin typeface="Garamond" pitchFamily="18" charset="0"/>
              </a:rPr>
              <a:t>*C.	48-72 hours</a:t>
            </a:r>
          </a:p>
          <a:p>
            <a:r>
              <a:rPr lang="en-US" sz="3200" b="1" dirty="0" smtClean="0">
                <a:latin typeface="Garamond" pitchFamily="18" charset="0"/>
              </a:rPr>
              <a:t>D.     5-7 </a:t>
            </a:r>
            <a:r>
              <a:rPr lang="en-US" sz="3200" b="1" dirty="0">
                <a:latin typeface="Garamond" pitchFamily="18" charset="0"/>
              </a:rPr>
              <a:t>days</a:t>
            </a:r>
          </a:p>
          <a:p>
            <a:r>
              <a:rPr lang="en-US" sz="3200" b="1" dirty="0">
                <a:latin typeface="Garamond" pitchFamily="18" charset="0"/>
              </a:rPr>
              <a:t>E. 	7-10 days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issues with this item?</a:t>
            </a:r>
            <a:endParaRPr lang="en-US" dirty="0"/>
          </a:p>
        </p:txBody>
      </p:sp>
      <p:sp>
        <p:nvSpPr>
          <p:cNvPr id="3" name="Rectangle 2"/>
          <p:cNvSpPr/>
          <p:nvPr/>
        </p:nvSpPr>
        <p:spPr>
          <a:xfrm>
            <a:off x="838200" y="1447800"/>
            <a:ext cx="7543800" cy="4308872"/>
          </a:xfrm>
          <a:prstGeom prst="rect">
            <a:avLst/>
          </a:prstGeom>
        </p:spPr>
        <p:txBody>
          <a:bodyPr wrap="square">
            <a:spAutoFit/>
          </a:bodyPr>
          <a:lstStyle/>
          <a:p>
            <a:r>
              <a:rPr lang="en-US" dirty="0"/>
              <a:t> </a:t>
            </a:r>
          </a:p>
          <a:p>
            <a:r>
              <a:rPr lang="en-US" sz="3200" dirty="0" smtClean="0"/>
              <a:t>A </a:t>
            </a:r>
            <a:r>
              <a:rPr lang="en-US" sz="3200" dirty="0"/>
              <a:t>worldwide vaccine program </a:t>
            </a:r>
            <a:r>
              <a:rPr lang="en-US" sz="3200" b="1" dirty="0"/>
              <a:t>has </a:t>
            </a:r>
            <a:r>
              <a:rPr lang="en-US" sz="3200" b="1" u="sng" dirty="0"/>
              <a:t>just about</a:t>
            </a:r>
            <a:r>
              <a:rPr lang="en-US" sz="3200" b="1" dirty="0"/>
              <a:t> eliminated</a:t>
            </a:r>
            <a:r>
              <a:rPr lang="en-US" sz="3200" dirty="0"/>
              <a:t> which of the following diseases, </a:t>
            </a:r>
            <a:r>
              <a:rPr lang="en-US" sz="3200" dirty="0" smtClean="0"/>
              <a:t>which </a:t>
            </a:r>
            <a:r>
              <a:rPr lang="en-US" sz="3200" dirty="0"/>
              <a:t>causes paralysis, from the earth?</a:t>
            </a:r>
          </a:p>
          <a:p>
            <a:r>
              <a:rPr lang="en-US" sz="3200" dirty="0"/>
              <a:t>	a.  hepatitis A</a:t>
            </a:r>
          </a:p>
          <a:p>
            <a:r>
              <a:rPr lang="en-US" sz="3200" dirty="0"/>
              <a:t>	b.  polio</a:t>
            </a:r>
          </a:p>
          <a:p>
            <a:r>
              <a:rPr lang="en-US" sz="3200" dirty="0"/>
              <a:t>	c.  typhoid fever</a:t>
            </a:r>
          </a:p>
          <a:p>
            <a:r>
              <a:rPr lang="en-US" sz="3200" dirty="0"/>
              <a:t>	d.  tetanus</a:t>
            </a:r>
          </a:p>
          <a:p>
            <a:r>
              <a:rPr lang="en-US" sz="3200" dirty="0"/>
              <a:t>	e.  botulism</a:t>
            </a:r>
          </a:p>
        </p:txBody>
      </p:sp>
    </p:spTree>
    <p:extLst>
      <p:ext uri="{BB962C8B-B14F-4D97-AF65-F5344CB8AC3E}">
        <p14:creationId xmlns:p14="http://schemas.microsoft.com/office/powerpoint/2010/main" val="3034770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this item?</a:t>
            </a:r>
            <a:endParaRPr lang="en-US" dirty="0"/>
          </a:p>
        </p:txBody>
      </p:sp>
      <p:sp>
        <p:nvSpPr>
          <p:cNvPr id="4" name="TextBox 3"/>
          <p:cNvSpPr txBox="1"/>
          <p:nvPr/>
        </p:nvSpPr>
        <p:spPr>
          <a:xfrm>
            <a:off x="1524000" y="1828800"/>
            <a:ext cx="6629400" cy="3416320"/>
          </a:xfrm>
          <a:prstGeom prst="rect">
            <a:avLst/>
          </a:prstGeom>
          <a:noFill/>
        </p:spPr>
        <p:txBody>
          <a:bodyPr wrap="square" rtlCol="0">
            <a:spAutoFit/>
          </a:bodyPr>
          <a:lstStyle/>
          <a:p>
            <a:r>
              <a:rPr lang="en-US" sz="3600" i="1" dirty="0" smtClean="0"/>
              <a:t>Anaphylactic </a:t>
            </a:r>
            <a:r>
              <a:rPr lang="en-US" sz="3600" i="1" dirty="0"/>
              <a:t>shock may be caused by</a:t>
            </a:r>
            <a:r>
              <a:rPr lang="en-US" sz="3600" i="1" dirty="0" smtClean="0"/>
              <a:t>:</a:t>
            </a:r>
          </a:p>
          <a:p>
            <a:endParaRPr lang="en-US" sz="3600" dirty="0"/>
          </a:p>
          <a:p>
            <a:r>
              <a:rPr lang="en-US" sz="3600" dirty="0"/>
              <a:t>A. acute </a:t>
            </a:r>
            <a:r>
              <a:rPr lang="en-US" sz="3600" dirty="0" smtClean="0"/>
              <a:t>allergic reaction</a:t>
            </a:r>
            <a:r>
              <a:rPr lang="en-US" sz="3600" dirty="0"/>
              <a:t> </a:t>
            </a:r>
          </a:p>
          <a:p>
            <a:r>
              <a:rPr lang="en-US" sz="3600" dirty="0"/>
              <a:t>B. diabetic coma </a:t>
            </a:r>
          </a:p>
          <a:p>
            <a:r>
              <a:rPr lang="en-US" sz="3600" dirty="0"/>
              <a:t>C. epileptic seizure </a:t>
            </a:r>
          </a:p>
          <a:p>
            <a:r>
              <a:rPr lang="en-US" sz="3600" dirty="0"/>
              <a:t>D. heart fibrillation</a:t>
            </a:r>
          </a:p>
        </p:txBody>
      </p:sp>
    </p:spTree>
    <p:extLst>
      <p:ext uri="{BB962C8B-B14F-4D97-AF65-F5344CB8AC3E}">
        <p14:creationId xmlns:p14="http://schemas.microsoft.com/office/powerpoint/2010/main" val="644783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304800" y="533400"/>
            <a:ext cx="8229600" cy="1143000"/>
          </a:xfrm>
          <a:noFill/>
          <a:ln/>
        </p:spPr>
        <p:txBody>
          <a:bodyPr lIns="92075" tIns="46038" rIns="92075" bIns="46038"/>
          <a:lstStyle/>
          <a:p>
            <a:r>
              <a:rPr lang="en-US" sz="4000" dirty="0"/>
              <a:t>Some Essentials of Effective MCQs</a:t>
            </a:r>
          </a:p>
        </p:txBody>
      </p:sp>
      <p:sp>
        <p:nvSpPr>
          <p:cNvPr id="8195" name="Rectangle 3"/>
          <p:cNvSpPr>
            <a:spLocks noGrp="1" noChangeArrowheads="1"/>
          </p:cNvSpPr>
          <p:nvPr>
            <p:ph idx="1"/>
          </p:nvPr>
        </p:nvSpPr>
        <p:spPr>
          <a:xfrm>
            <a:off x="328613" y="1941513"/>
            <a:ext cx="8815387" cy="4114800"/>
          </a:xfrm>
          <a:noFill/>
          <a:ln/>
        </p:spPr>
        <p:txBody>
          <a:bodyPr lIns="92075" tIns="46038" rIns="92075" bIns="46038"/>
          <a:lstStyle/>
          <a:p>
            <a:r>
              <a:rPr lang="en-US" u="sng" dirty="0"/>
              <a:t>Focus </a:t>
            </a:r>
            <a:r>
              <a:rPr lang="en-US" dirty="0"/>
              <a:t>on a </a:t>
            </a:r>
          </a:p>
          <a:p>
            <a:pPr lvl="1"/>
            <a:r>
              <a:rPr lang="en-US" u="sng" dirty="0"/>
              <a:t>single</a:t>
            </a:r>
            <a:r>
              <a:rPr lang="en-US" dirty="0"/>
              <a:t> </a:t>
            </a:r>
          </a:p>
          <a:p>
            <a:pPr lvl="1"/>
            <a:r>
              <a:rPr lang="en-US" u="sng" dirty="0"/>
              <a:t>important</a:t>
            </a:r>
            <a:r>
              <a:rPr lang="en-US" dirty="0"/>
              <a:t> topic</a:t>
            </a:r>
          </a:p>
          <a:p>
            <a:pPr lvl="2"/>
            <a:r>
              <a:rPr lang="en-US" dirty="0"/>
              <a:t>Write a clear “testing point” or objective for item</a:t>
            </a:r>
          </a:p>
          <a:p>
            <a:r>
              <a:rPr lang="en-US" dirty="0"/>
              <a:t>Pose a </a:t>
            </a:r>
            <a:r>
              <a:rPr lang="en-US" u="sng" dirty="0"/>
              <a:t>clear </a:t>
            </a:r>
            <a:r>
              <a:rPr lang="en-US" dirty="0"/>
              <a:t>question</a:t>
            </a:r>
          </a:p>
          <a:p>
            <a:pPr lvl="2"/>
            <a:r>
              <a:rPr lang="en-US" dirty="0"/>
              <a:t>Review, edit, rewrite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195">
                                            <p:txEl>
                                              <p:pRg st="1" end="1"/>
                                            </p:txEl>
                                          </p:spTgt>
                                        </p:tgtEl>
                                        <p:attrNameLst>
                                          <p:attrName>style.visibility</p:attrName>
                                        </p:attrNameLst>
                                      </p:cBhvr>
                                      <p:to>
                                        <p:strVal val="visible"/>
                                      </p:to>
                                    </p:set>
                                    <p:animEffect transition="in" filter="fade">
                                      <p:cBhvr>
                                        <p:cTn id="15" dur="2000"/>
                                        <p:tgtEl>
                                          <p:spTgt spid="819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195">
                                            <p:txEl>
                                              <p:pRg st="2" end="2"/>
                                            </p:txEl>
                                          </p:spTgt>
                                        </p:tgtEl>
                                        <p:attrNameLst>
                                          <p:attrName>style.visibility</p:attrName>
                                        </p:attrNameLst>
                                      </p:cBhvr>
                                      <p:to>
                                        <p:strVal val="visible"/>
                                      </p:to>
                                    </p:set>
                                    <p:animEffect transition="in" filter="fade">
                                      <p:cBhvr>
                                        <p:cTn id="18" dur="2000"/>
                                        <p:tgtEl>
                                          <p:spTgt spid="8195">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195">
                                            <p:txEl>
                                              <p:pRg st="3" end="3"/>
                                            </p:txEl>
                                          </p:spTgt>
                                        </p:tgtEl>
                                        <p:attrNameLst>
                                          <p:attrName>style.visibility</p:attrName>
                                        </p:attrNameLst>
                                      </p:cBhvr>
                                      <p:to>
                                        <p:strVal val="visible"/>
                                      </p:to>
                                    </p:set>
                                    <p:animEffect transition="in" filter="fade">
                                      <p:cBhvr>
                                        <p:cTn id="21" dur="2000"/>
                                        <p:tgtEl>
                                          <p:spTgt spid="8195">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195">
                                            <p:txEl>
                                              <p:pRg st="4" end="4"/>
                                            </p:txEl>
                                          </p:spTgt>
                                        </p:tgtEl>
                                        <p:attrNameLst>
                                          <p:attrName>style.visibility</p:attrName>
                                        </p:attrNameLst>
                                      </p:cBhvr>
                                      <p:to>
                                        <p:strVal val="visible"/>
                                      </p:to>
                                    </p:set>
                                    <p:animEffect transition="in" filter="fade">
                                      <p:cBhvr>
                                        <p:cTn id="26" dur="2000"/>
                                        <p:tgtEl>
                                          <p:spTgt spid="8195">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195">
                                            <p:txEl>
                                              <p:pRg st="5" end="5"/>
                                            </p:txEl>
                                          </p:spTgt>
                                        </p:tgtEl>
                                        <p:attrNameLst>
                                          <p:attrName>style.visibility</p:attrName>
                                        </p:attrNameLst>
                                      </p:cBhvr>
                                      <p:to>
                                        <p:strVal val="visible"/>
                                      </p:to>
                                    </p:set>
                                    <p:animEffect transition="in" filter="fade">
                                      <p:cBhvr>
                                        <p:cTn id="29" dur="20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1026"/>
          <p:cNvSpPr>
            <a:spLocks noGrp="1" noRot="1" noChangeArrowheads="1"/>
          </p:cNvSpPr>
          <p:nvPr>
            <p:ph type="title"/>
          </p:nvPr>
        </p:nvSpPr>
        <p:spPr/>
        <p:txBody>
          <a:bodyPr/>
          <a:lstStyle/>
          <a:p>
            <a:r>
              <a:rPr lang="en-US" dirty="0"/>
              <a:t>Testing Point</a:t>
            </a:r>
          </a:p>
        </p:txBody>
      </p:sp>
      <p:sp>
        <p:nvSpPr>
          <p:cNvPr id="179203" name="Rectangle 1027"/>
          <p:cNvSpPr>
            <a:spLocks noGrp="1" noChangeArrowheads="1"/>
          </p:cNvSpPr>
          <p:nvPr>
            <p:ph idx="1"/>
          </p:nvPr>
        </p:nvSpPr>
        <p:spPr>
          <a:xfrm>
            <a:off x="457200" y="1371600"/>
            <a:ext cx="8229600" cy="4525963"/>
          </a:xfrm>
        </p:spPr>
        <p:txBody>
          <a:bodyPr/>
          <a:lstStyle/>
          <a:p>
            <a:r>
              <a:rPr lang="en-US" dirty="0"/>
              <a:t>Every item must have:</a:t>
            </a:r>
          </a:p>
          <a:p>
            <a:pPr lvl="1"/>
            <a:r>
              <a:rPr lang="en-US" dirty="0"/>
              <a:t>Clearly stated “testing point” or objective</a:t>
            </a:r>
          </a:p>
          <a:p>
            <a:r>
              <a:rPr lang="en-US" dirty="0"/>
              <a:t>Examples</a:t>
            </a:r>
            <a:r>
              <a:rPr lang="en-US" dirty="0" smtClean="0"/>
              <a:t>:</a:t>
            </a:r>
          </a:p>
          <a:p>
            <a:pPr lvl="1"/>
            <a:r>
              <a:rPr lang="en-US" dirty="0" smtClean="0"/>
              <a:t>“…primary reason for U.S. entry into WW I” </a:t>
            </a:r>
          </a:p>
          <a:p>
            <a:pPr lvl="1"/>
            <a:r>
              <a:rPr lang="en-US" dirty="0" smtClean="0"/>
              <a:t>“…</a:t>
            </a:r>
            <a:r>
              <a:rPr lang="en-US" dirty="0"/>
              <a:t>appropriate recommendation for influenza vaccine in pregnancy.”</a:t>
            </a:r>
          </a:p>
          <a:p>
            <a:pPr lvl="1"/>
            <a:r>
              <a:rPr lang="en-US" dirty="0"/>
              <a:t>“…most sensitive lab investigation for clinical presentation X.”</a:t>
            </a:r>
          </a:p>
          <a:p>
            <a:pPr lvl="1"/>
            <a:r>
              <a:rPr lang="en-US" dirty="0"/>
              <a:t>“…most common adverse effect of drug x in population y is….”</a:t>
            </a:r>
          </a:p>
        </p:txBody>
      </p:sp>
    </p:spTree>
    <p:extLst>
      <p:ext uri="{BB962C8B-B14F-4D97-AF65-F5344CB8AC3E}">
        <p14:creationId xmlns:p14="http://schemas.microsoft.com/office/powerpoint/2010/main" val="10240985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79202"/>
                                        </p:tgtEl>
                                        <p:attrNameLst>
                                          <p:attrName>style.visibility</p:attrName>
                                        </p:attrNameLst>
                                      </p:cBhvr>
                                      <p:to>
                                        <p:strVal val="visible"/>
                                      </p:to>
                                    </p:set>
                                    <p:anim calcmode="lin" valueType="num">
                                      <p:cBhvr additive="base">
                                        <p:cTn id="7" dur="500" fill="hold"/>
                                        <p:tgtEl>
                                          <p:spTgt spid="179202"/>
                                        </p:tgtEl>
                                        <p:attrNameLst>
                                          <p:attrName>ppt_x</p:attrName>
                                        </p:attrNameLst>
                                      </p:cBhvr>
                                      <p:tavLst>
                                        <p:tav tm="0">
                                          <p:val>
                                            <p:strVal val="#ppt_x"/>
                                          </p:val>
                                        </p:tav>
                                        <p:tav tm="100000">
                                          <p:val>
                                            <p:strVal val="#ppt_x"/>
                                          </p:val>
                                        </p:tav>
                                      </p:tavLst>
                                    </p:anim>
                                    <p:anim calcmode="lin" valueType="num">
                                      <p:cBhvr additive="base">
                                        <p:cTn id="8" dur="500" fill="hold"/>
                                        <p:tgtEl>
                                          <p:spTgt spid="17920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7920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7920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7920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7920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7920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7920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792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2" grpId="0" autoUpdateAnimBg="0"/>
      <p:bldP spid="17920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About This Item?</a:t>
            </a:r>
            <a:endParaRPr lang="en-US" dirty="0"/>
          </a:p>
        </p:txBody>
      </p:sp>
      <p:sp>
        <p:nvSpPr>
          <p:cNvPr id="4" name="Rectangle 3"/>
          <p:cNvSpPr/>
          <p:nvPr/>
        </p:nvSpPr>
        <p:spPr>
          <a:xfrm>
            <a:off x="381000" y="1447800"/>
            <a:ext cx="8001000" cy="5262979"/>
          </a:xfrm>
          <a:prstGeom prst="rect">
            <a:avLst/>
          </a:prstGeom>
        </p:spPr>
        <p:txBody>
          <a:bodyPr wrap="square">
            <a:spAutoFit/>
          </a:bodyPr>
          <a:lstStyle/>
          <a:p>
            <a:r>
              <a:rPr lang="en-US" sz="2400" b="1" dirty="0" smtClean="0"/>
              <a:t>The </a:t>
            </a:r>
            <a:r>
              <a:rPr lang="en-US" sz="2400" b="1" dirty="0"/>
              <a:t>materiality principle</a:t>
            </a:r>
            <a:r>
              <a:rPr lang="en-US" sz="2400" b="1" dirty="0" smtClean="0"/>
              <a:t>:</a:t>
            </a:r>
          </a:p>
          <a:p>
            <a:r>
              <a:rPr lang="en-US" sz="2400" b="1" dirty="0"/>
              <a:t/>
            </a:r>
            <a:br>
              <a:rPr lang="en-US" sz="2400" b="1" dirty="0"/>
            </a:br>
            <a:r>
              <a:rPr lang="en-US" sz="2400" b="1" dirty="0"/>
              <a:t>A. States that an amount can be ignored if its effect on financial statements is unimportant to the user's business </a:t>
            </a:r>
            <a:r>
              <a:rPr lang="en-US" sz="2400" b="1" dirty="0" smtClean="0"/>
              <a:t>decisions</a:t>
            </a:r>
          </a:p>
          <a:p>
            <a:r>
              <a:rPr lang="en-US" sz="2400" b="1" dirty="0"/>
              <a:t/>
            </a:r>
            <a:br>
              <a:rPr lang="en-US" sz="2400" b="1" dirty="0"/>
            </a:br>
            <a:r>
              <a:rPr lang="en-US" sz="2400" b="1" dirty="0"/>
              <a:t>B. Requires use of the allowance method for bad </a:t>
            </a:r>
            <a:r>
              <a:rPr lang="en-US" sz="2400" b="1" dirty="0" smtClean="0"/>
              <a:t>debts</a:t>
            </a:r>
          </a:p>
          <a:p>
            <a:r>
              <a:rPr lang="en-US" sz="2400" b="1" dirty="0"/>
              <a:t/>
            </a:r>
            <a:br>
              <a:rPr lang="en-US" sz="2400" b="1" dirty="0"/>
            </a:br>
            <a:r>
              <a:rPr lang="en-US" sz="2400" b="1" dirty="0"/>
              <a:t>C. Requires use of the direct write-off </a:t>
            </a:r>
            <a:r>
              <a:rPr lang="en-US" sz="2400" b="1" dirty="0" smtClean="0"/>
              <a:t>method</a:t>
            </a:r>
          </a:p>
          <a:p>
            <a:r>
              <a:rPr lang="en-US" sz="2400" b="1" dirty="0"/>
              <a:t/>
            </a:r>
            <a:br>
              <a:rPr lang="en-US" sz="2400" b="1" dirty="0"/>
            </a:br>
            <a:r>
              <a:rPr lang="en-US" sz="2400" b="1" dirty="0"/>
              <a:t>D. States that bad debts not be written </a:t>
            </a:r>
            <a:r>
              <a:rPr lang="en-US" sz="2400" b="1" dirty="0" smtClean="0"/>
              <a:t>off</a:t>
            </a:r>
          </a:p>
          <a:p>
            <a:r>
              <a:rPr lang="en-US" sz="2400" b="1" dirty="0"/>
              <a:t/>
            </a:r>
            <a:br>
              <a:rPr lang="en-US" sz="2400" b="1" dirty="0"/>
            </a:br>
            <a:r>
              <a:rPr lang="en-US" sz="2400" b="1" dirty="0"/>
              <a:t>E. Requires that expenses be reported in the same period as the sales they helped produce</a:t>
            </a:r>
          </a:p>
        </p:txBody>
      </p:sp>
    </p:spTree>
    <p:extLst>
      <p:ext uri="{BB962C8B-B14F-4D97-AF65-F5344CB8AC3E}">
        <p14:creationId xmlns:p14="http://schemas.microsoft.com/office/powerpoint/2010/main" val="15220802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1417638"/>
          </a:xfrm>
        </p:spPr>
        <p:txBody>
          <a:bodyPr/>
          <a:lstStyle/>
          <a:p>
            <a:r>
              <a:rPr lang="en-US" dirty="0" smtClean="0"/>
              <a:t>Any Problems with this Item?</a:t>
            </a:r>
            <a:endParaRPr lang="en-US" dirty="0"/>
          </a:p>
        </p:txBody>
      </p:sp>
      <p:sp>
        <p:nvSpPr>
          <p:cNvPr id="4" name="Rectangle 3"/>
          <p:cNvSpPr/>
          <p:nvPr/>
        </p:nvSpPr>
        <p:spPr>
          <a:xfrm>
            <a:off x="1371600" y="1219200"/>
            <a:ext cx="6629400" cy="4832092"/>
          </a:xfrm>
          <a:prstGeom prst="rect">
            <a:avLst/>
          </a:prstGeom>
        </p:spPr>
        <p:txBody>
          <a:bodyPr wrap="square">
            <a:spAutoFit/>
          </a:bodyPr>
          <a:lstStyle/>
          <a:p>
            <a:r>
              <a:rPr lang="en-US" sz="2800" dirty="0"/>
              <a:t>Which of the following name(s) is(are) correct?</a:t>
            </a:r>
          </a:p>
          <a:p>
            <a:r>
              <a:rPr lang="en-US" sz="2800" dirty="0"/>
              <a:t>            1.         sulfide ion S</a:t>
            </a:r>
            <a:r>
              <a:rPr lang="en-US" sz="2800" baseline="30000" dirty="0"/>
              <a:t>2-</a:t>
            </a:r>
            <a:endParaRPr lang="en-US" sz="2800" dirty="0"/>
          </a:p>
          <a:p>
            <a:r>
              <a:rPr lang="en-US" sz="2800" baseline="30000" dirty="0"/>
              <a:t>                   </a:t>
            </a:r>
            <a:r>
              <a:rPr lang="en-US" sz="2800" dirty="0"/>
              <a:t>2.        </a:t>
            </a:r>
            <a:r>
              <a:rPr lang="en-US" sz="2800" dirty="0" smtClean="0"/>
              <a:t>ammonium chloride NH</a:t>
            </a:r>
            <a:r>
              <a:rPr lang="en-US" sz="2800" baseline="-25000" dirty="0" smtClean="0"/>
              <a:t>4</a:t>
            </a:r>
            <a:r>
              <a:rPr lang="en-US" sz="2800" dirty="0" smtClean="0"/>
              <a:t>Cl</a:t>
            </a:r>
            <a:endParaRPr lang="en-US" sz="2800" dirty="0"/>
          </a:p>
          <a:p>
            <a:r>
              <a:rPr lang="en-US" sz="2800" dirty="0"/>
              <a:t>            3.         hydrochloric acid HCl (aq)</a:t>
            </a:r>
          </a:p>
          <a:p>
            <a:r>
              <a:rPr lang="en-US" sz="2800" dirty="0"/>
              <a:t>            4.         barium oxide BaO</a:t>
            </a:r>
          </a:p>
          <a:p>
            <a:r>
              <a:rPr lang="en-US" sz="2800" dirty="0"/>
              <a:t>                        a.         all</a:t>
            </a:r>
          </a:p>
          <a:p>
            <a:r>
              <a:rPr lang="en-US" sz="2800" dirty="0"/>
              <a:t>                        b.         none</a:t>
            </a:r>
          </a:p>
          <a:p>
            <a:r>
              <a:rPr lang="en-US" sz="2800" dirty="0"/>
              <a:t>                        c.         1, 2</a:t>
            </a:r>
          </a:p>
          <a:p>
            <a:r>
              <a:rPr lang="en-US" sz="2800" dirty="0"/>
              <a:t>                        d.         3, 4</a:t>
            </a:r>
          </a:p>
          <a:p>
            <a:r>
              <a:rPr lang="en-US" sz="2800" dirty="0"/>
              <a:t>                        e.         1, 3, 4</a:t>
            </a:r>
          </a:p>
        </p:txBody>
      </p:sp>
    </p:spTree>
    <p:extLst>
      <p:ext uri="{BB962C8B-B14F-4D97-AF65-F5344CB8AC3E}">
        <p14:creationId xmlns:p14="http://schemas.microsoft.com/office/powerpoint/2010/main" val="19580773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Text Box 2"/>
          <p:cNvSpPr txBox="1">
            <a:spLocks noChangeArrowheads="1"/>
          </p:cNvSpPr>
          <p:nvPr/>
        </p:nvSpPr>
        <p:spPr bwMode="auto">
          <a:xfrm>
            <a:off x="1965325" y="21828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p>
        </p:txBody>
      </p:sp>
      <p:sp>
        <p:nvSpPr>
          <p:cNvPr id="309251" name="Text Box 3"/>
          <p:cNvSpPr txBox="1">
            <a:spLocks noChangeArrowheads="1"/>
          </p:cNvSpPr>
          <p:nvPr/>
        </p:nvSpPr>
        <p:spPr bwMode="auto">
          <a:xfrm>
            <a:off x="15089" y="914400"/>
            <a:ext cx="941244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r>
              <a:rPr lang="en-US" b="1" dirty="0">
                <a:latin typeface="Garamond" pitchFamily="18" charset="0"/>
              </a:rPr>
              <a:t>Correct statements about epidural anesthesia include:</a:t>
            </a:r>
          </a:p>
          <a:p>
            <a:r>
              <a:rPr lang="en-US" b="1" dirty="0">
                <a:latin typeface="Garamond" pitchFamily="18" charset="0"/>
              </a:rPr>
              <a:t>	</a:t>
            </a:r>
          </a:p>
          <a:p>
            <a:pPr>
              <a:buFontTx/>
              <a:buAutoNum type="arabicPeriod"/>
            </a:pPr>
            <a:r>
              <a:rPr lang="en-US" b="1" dirty="0">
                <a:latin typeface="Garamond" pitchFamily="18" charset="0"/>
              </a:rPr>
              <a:t>  Hypotension associated with this intervention results from the </a:t>
            </a:r>
          </a:p>
          <a:p>
            <a:r>
              <a:rPr lang="en-US" b="1" dirty="0">
                <a:latin typeface="Garamond" pitchFamily="18" charset="0"/>
              </a:rPr>
              <a:t>chemical symapthectomy caused by the bupivicaine used.</a:t>
            </a:r>
          </a:p>
          <a:p>
            <a:pPr>
              <a:buFontTx/>
              <a:buAutoNum type="arabicPeriod" startAt="2"/>
            </a:pPr>
            <a:r>
              <a:rPr lang="en-US" b="1" dirty="0">
                <a:latin typeface="Garamond" pitchFamily="18" charset="0"/>
              </a:rPr>
              <a:t>  Ephedrine is contraindicated for correction of the hypotension </a:t>
            </a:r>
          </a:p>
          <a:p>
            <a:r>
              <a:rPr lang="en-US" b="1" dirty="0">
                <a:latin typeface="Garamond" pitchFamily="18" charset="0"/>
              </a:rPr>
              <a:t>because it decreases placental perfusion.</a:t>
            </a:r>
          </a:p>
          <a:p>
            <a:pPr>
              <a:buFontTx/>
              <a:buAutoNum type="arabicPeriod" startAt="3"/>
            </a:pPr>
            <a:r>
              <a:rPr lang="en-US" b="1" dirty="0">
                <a:latin typeface="Garamond" pitchFamily="18" charset="0"/>
              </a:rPr>
              <a:t>  Epidural analgesia does not prolong the duration of the first stage</a:t>
            </a:r>
          </a:p>
          <a:p>
            <a:r>
              <a:rPr lang="en-US" b="1" dirty="0">
                <a:latin typeface="Garamond" pitchFamily="18" charset="0"/>
              </a:rPr>
              <a:t> of labor, but it does prolong the second stage.</a:t>
            </a:r>
          </a:p>
          <a:p>
            <a:r>
              <a:rPr lang="en-US" b="1" dirty="0">
                <a:latin typeface="Garamond" pitchFamily="18" charset="0"/>
              </a:rPr>
              <a:t>4.    Post dural tap headaches only occur with spinal</a:t>
            </a:r>
          </a:p>
          <a:p>
            <a:r>
              <a:rPr lang="en-US" b="1" dirty="0">
                <a:latin typeface="Garamond" pitchFamily="18" charset="0"/>
              </a:rPr>
              <a:t> anesthesia and are never associated with epidural anesthesia.</a:t>
            </a:r>
          </a:p>
          <a:p>
            <a:r>
              <a:rPr lang="en-US" b="1" dirty="0">
                <a:latin typeface="Garamond" pitchFamily="18" charset="0"/>
              </a:rPr>
              <a:t>		A.   1 and 3 are correct</a:t>
            </a:r>
          </a:p>
          <a:p>
            <a:r>
              <a:rPr lang="en-US" b="1" dirty="0">
                <a:latin typeface="Garamond" pitchFamily="18" charset="0"/>
              </a:rPr>
              <a:t>		B .  2 and 4 are correct</a:t>
            </a:r>
          </a:p>
          <a:p>
            <a:r>
              <a:rPr lang="en-US" b="1" dirty="0">
                <a:latin typeface="Garamond" pitchFamily="18" charset="0"/>
              </a:rPr>
              <a:t>		C.  </a:t>
            </a:r>
            <a:r>
              <a:rPr lang="en-US" b="1" dirty="0" smtClean="0">
                <a:latin typeface="Garamond" pitchFamily="18" charset="0"/>
              </a:rPr>
              <a:t> Only </a:t>
            </a:r>
            <a:r>
              <a:rPr lang="en-US" b="1" dirty="0">
                <a:latin typeface="Garamond" pitchFamily="18" charset="0"/>
              </a:rPr>
              <a:t>3 is correct</a:t>
            </a:r>
          </a:p>
          <a:p>
            <a:r>
              <a:rPr lang="en-US" b="1" dirty="0">
                <a:latin typeface="Garamond" pitchFamily="18" charset="0"/>
              </a:rPr>
              <a:t>		D.  </a:t>
            </a:r>
            <a:r>
              <a:rPr lang="en-US" b="1" dirty="0" smtClean="0">
                <a:latin typeface="Garamond" pitchFamily="18" charset="0"/>
              </a:rPr>
              <a:t> All </a:t>
            </a:r>
            <a:r>
              <a:rPr lang="en-US" b="1" dirty="0">
                <a:latin typeface="Garamond" pitchFamily="18" charset="0"/>
              </a:rPr>
              <a:t>are correct</a:t>
            </a:r>
          </a:p>
          <a:p>
            <a:r>
              <a:rPr lang="en-US" b="1" dirty="0">
                <a:latin typeface="Garamond" pitchFamily="18" charset="0"/>
              </a:rPr>
              <a:t>		E.   </a:t>
            </a:r>
            <a:r>
              <a:rPr lang="en-US" b="1" dirty="0" smtClean="0">
                <a:latin typeface="Garamond" pitchFamily="18" charset="0"/>
              </a:rPr>
              <a:t> None </a:t>
            </a:r>
            <a:r>
              <a:rPr lang="en-US" b="1" dirty="0">
                <a:latin typeface="Garamond" pitchFamily="18" charset="0"/>
              </a:rPr>
              <a:t>are correct</a:t>
            </a:r>
          </a:p>
        </p:txBody>
      </p:sp>
      <p:sp>
        <p:nvSpPr>
          <p:cNvPr id="309252" name="Text Box 4"/>
          <p:cNvSpPr txBox="1">
            <a:spLocks noChangeArrowheads="1"/>
          </p:cNvSpPr>
          <p:nvPr/>
        </p:nvSpPr>
        <p:spPr bwMode="auto">
          <a:xfrm>
            <a:off x="3336925" y="492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p>
        </p:txBody>
      </p:sp>
      <p:sp>
        <p:nvSpPr>
          <p:cNvPr id="309253" name="Text Box 5"/>
          <p:cNvSpPr txBox="1">
            <a:spLocks noChangeArrowheads="1"/>
          </p:cNvSpPr>
          <p:nvPr/>
        </p:nvSpPr>
        <p:spPr bwMode="auto">
          <a:xfrm>
            <a:off x="1676400" y="381000"/>
            <a:ext cx="541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1" u="sng" dirty="0"/>
              <a:t>Multiple True-False Format:  Avoid</a:t>
            </a:r>
          </a:p>
        </p:txBody>
      </p:sp>
    </p:spTree>
    <p:extLst>
      <p:ext uri="{BB962C8B-B14F-4D97-AF65-F5344CB8AC3E}">
        <p14:creationId xmlns:p14="http://schemas.microsoft.com/office/powerpoint/2010/main" val="747625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a:xfrm>
            <a:off x="228600" y="0"/>
            <a:ext cx="9144000" cy="1395413"/>
          </a:xfrm>
        </p:spPr>
        <p:txBody>
          <a:bodyPr/>
          <a:lstStyle/>
          <a:p>
            <a:r>
              <a:rPr lang="en-US" sz="3600" dirty="0"/>
              <a:t>Essentials Principles:  Achievement Testing</a:t>
            </a:r>
          </a:p>
        </p:txBody>
      </p:sp>
      <p:sp>
        <p:nvSpPr>
          <p:cNvPr id="77827" name="Rectangle 3"/>
          <p:cNvSpPr>
            <a:spLocks noGrp="1" noChangeArrowheads="1"/>
          </p:cNvSpPr>
          <p:nvPr>
            <p:ph idx="1"/>
          </p:nvPr>
        </p:nvSpPr>
        <p:spPr>
          <a:xfrm>
            <a:off x="457200" y="1219200"/>
            <a:ext cx="8229600" cy="4525963"/>
          </a:xfrm>
        </p:spPr>
        <p:txBody>
          <a:bodyPr/>
          <a:lstStyle/>
          <a:p>
            <a:r>
              <a:rPr lang="en-US" dirty="0"/>
              <a:t>Every test item </a:t>
            </a:r>
            <a:r>
              <a:rPr lang="en-US" u="sng" dirty="0" smtClean="0"/>
              <a:t>samples</a:t>
            </a:r>
            <a:r>
              <a:rPr lang="en-US" dirty="0" smtClean="0"/>
              <a:t>: </a:t>
            </a:r>
            <a:endParaRPr lang="en-US" dirty="0"/>
          </a:p>
          <a:p>
            <a:pPr lvl="1"/>
            <a:r>
              <a:rPr lang="en-US" dirty="0"/>
              <a:t>s</a:t>
            </a:r>
            <a:r>
              <a:rPr lang="en-US" dirty="0" smtClean="0"/>
              <a:t>ome specific </a:t>
            </a:r>
            <a:r>
              <a:rPr lang="en-US" dirty="0"/>
              <a:t>domain of knowledge </a:t>
            </a:r>
          </a:p>
          <a:p>
            <a:pPr lvl="1"/>
            <a:r>
              <a:rPr lang="en-US" dirty="0"/>
              <a:t>important cognitive knowledge </a:t>
            </a:r>
          </a:p>
          <a:p>
            <a:pPr lvl="1"/>
            <a:r>
              <a:rPr lang="en-US" dirty="0"/>
              <a:t>at the appropriate cognitive level</a:t>
            </a:r>
          </a:p>
          <a:p>
            <a:r>
              <a:rPr lang="en-US" u="sng" dirty="0"/>
              <a:t>Inferences</a:t>
            </a:r>
            <a:r>
              <a:rPr lang="en-US" dirty="0"/>
              <a:t> from </a:t>
            </a:r>
            <a:r>
              <a:rPr lang="en-US" u="sng" dirty="0"/>
              <a:t>samples</a:t>
            </a:r>
            <a:r>
              <a:rPr lang="en-US" dirty="0"/>
              <a:t> to total domain </a:t>
            </a:r>
          </a:p>
          <a:p>
            <a:r>
              <a:rPr lang="en-US" dirty="0"/>
              <a:t>If the examinee </a:t>
            </a:r>
            <a:r>
              <a:rPr lang="en-US" u="sng" dirty="0"/>
              <a:t>knows</a:t>
            </a:r>
            <a:r>
              <a:rPr lang="en-US" dirty="0"/>
              <a:t> the information sampled, gets item correct and vise versa</a:t>
            </a:r>
          </a:p>
          <a:p>
            <a:pPr lvl="1"/>
            <a:r>
              <a:rPr lang="en-US" dirty="0"/>
              <a:t>All other conditions represent measurement error</a:t>
            </a:r>
          </a:p>
          <a:p>
            <a:pPr>
              <a:buFont typeface="Wingdings" pitchFamily="2" charset="2"/>
              <a:buNone/>
            </a:pPr>
            <a:endParaRPr lang="en-US" dirty="0"/>
          </a:p>
          <a:p>
            <a:endParaRPr lang="en-US"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78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78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7827">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77827">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7782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778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Rot="1" noChangeArrowheads="1"/>
          </p:cNvSpPr>
          <p:nvPr>
            <p:ph type="title"/>
          </p:nvPr>
        </p:nvSpPr>
        <p:spPr>
          <a:xfrm>
            <a:off x="304800" y="0"/>
            <a:ext cx="8229600" cy="1143000"/>
          </a:xfrm>
        </p:spPr>
        <p:txBody>
          <a:bodyPr/>
          <a:lstStyle/>
          <a:p>
            <a:r>
              <a:rPr lang="en-US" dirty="0"/>
              <a:t>Objectives</a:t>
            </a:r>
          </a:p>
        </p:txBody>
      </p:sp>
      <p:sp>
        <p:nvSpPr>
          <p:cNvPr id="261123" name="Rectangle 3"/>
          <p:cNvSpPr>
            <a:spLocks noGrp="1" noChangeArrowheads="1"/>
          </p:cNvSpPr>
          <p:nvPr>
            <p:ph idx="1"/>
          </p:nvPr>
        </p:nvSpPr>
        <p:spPr>
          <a:xfrm>
            <a:off x="381000" y="1295400"/>
            <a:ext cx="8458200" cy="5029200"/>
          </a:xfrm>
        </p:spPr>
        <p:txBody>
          <a:bodyPr/>
          <a:lstStyle/>
          <a:p>
            <a:pPr marL="609600" indent="-609600">
              <a:buFont typeface="Wingdings" pitchFamily="2" charset="2"/>
              <a:buNone/>
            </a:pPr>
            <a:r>
              <a:rPr lang="en-US" sz="2000" b="1" dirty="0"/>
              <a:t>	At the conclusion of this workshop, participants will be able to:</a:t>
            </a:r>
          </a:p>
          <a:p>
            <a:pPr marL="1371600" lvl="2" indent="-457200">
              <a:buFont typeface="Wingdings" pitchFamily="2" charset="2"/>
              <a:buNone/>
            </a:pPr>
            <a:endParaRPr lang="en-US" b="1" dirty="0">
              <a:latin typeface="Garamond" pitchFamily="18" charset="0"/>
            </a:endParaRPr>
          </a:p>
          <a:p>
            <a:pPr marL="1371600" lvl="2" indent="-457200"/>
            <a:r>
              <a:rPr lang="en-US" b="1" dirty="0">
                <a:latin typeface="Garamond" pitchFamily="18" charset="0"/>
              </a:rPr>
              <a:t>Discuss the strengths and </a:t>
            </a:r>
            <a:r>
              <a:rPr lang="en-US" b="1" dirty="0" smtClean="0">
                <a:latin typeface="Garamond" pitchFamily="18" charset="0"/>
              </a:rPr>
              <a:t>limitations of </a:t>
            </a:r>
            <a:r>
              <a:rPr lang="en-US" b="1" dirty="0">
                <a:latin typeface="Garamond" pitchFamily="18" charset="0"/>
              </a:rPr>
              <a:t>various selected-response item types:</a:t>
            </a:r>
          </a:p>
          <a:p>
            <a:pPr marL="1752600" lvl="3" indent="-381000"/>
            <a:r>
              <a:rPr lang="en-US" b="1" dirty="0" smtClean="0">
                <a:latin typeface="Garamond" pitchFamily="18" charset="0"/>
              </a:rPr>
              <a:t>Multiple-choice, </a:t>
            </a:r>
            <a:r>
              <a:rPr lang="en-US" b="1" dirty="0">
                <a:latin typeface="Garamond" pitchFamily="18" charset="0"/>
              </a:rPr>
              <a:t>testlets and complex formats </a:t>
            </a:r>
            <a:endParaRPr lang="en-US" b="1" dirty="0" smtClean="0">
              <a:latin typeface="Garamond" pitchFamily="18" charset="0"/>
            </a:endParaRPr>
          </a:p>
          <a:p>
            <a:pPr marL="1752600" lvl="3" indent="-381000"/>
            <a:r>
              <a:rPr lang="en-US" b="1" dirty="0" smtClean="0">
                <a:latin typeface="Garamond" pitchFamily="18" charset="0"/>
              </a:rPr>
              <a:t>Identify </a:t>
            </a:r>
            <a:r>
              <a:rPr lang="en-US" b="1" dirty="0">
                <a:latin typeface="Garamond" pitchFamily="18" charset="0"/>
              </a:rPr>
              <a:t>cognitive levels of </a:t>
            </a:r>
            <a:r>
              <a:rPr lang="en-US" b="1" dirty="0" smtClean="0">
                <a:latin typeface="Garamond" pitchFamily="18" charset="0"/>
              </a:rPr>
              <a:t>MCQs </a:t>
            </a:r>
          </a:p>
          <a:p>
            <a:pPr marL="1752600" lvl="3" indent="-381000"/>
            <a:r>
              <a:rPr lang="en-US" b="1" dirty="0">
                <a:latin typeface="Garamond" pitchFamily="18" charset="0"/>
              </a:rPr>
              <a:t>Identify items intended to measure higher-order cognitive </a:t>
            </a:r>
            <a:r>
              <a:rPr lang="en-US" b="1" dirty="0" smtClean="0">
                <a:latin typeface="Garamond" pitchFamily="18" charset="0"/>
              </a:rPr>
              <a:t>knowledge</a:t>
            </a:r>
          </a:p>
          <a:p>
            <a:pPr marL="1371600" lvl="2" indent="-457200"/>
            <a:r>
              <a:rPr lang="en-US" b="1" dirty="0" smtClean="0">
                <a:latin typeface="Garamond" pitchFamily="18" charset="0"/>
              </a:rPr>
              <a:t>Identify </a:t>
            </a:r>
            <a:r>
              <a:rPr lang="en-US" b="1" dirty="0">
                <a:latin typeface="Garamond" pitchFamily="18" charset="0"/>
              </a:rPr>
              <a:t>common MC item flaws</a:t>
            </a:r>
          </a:p>
          <a:p>
            <a:pPr marL="1371600" lvl="2" indent="-457200"/>
            <a:r>
              <a:rPr lang="en-US" b="1" dirty="0">
                <a:latin typeface="Garamond" pitchFamily="18" charset="0"/>
              </a:rPr>
              <a:t>Suggest edits to flawed items to improve quality</a:t>
            </a:r>
          </a:p>
          <a:p>
            <a:pPr marL="1371600" lvl="2" indent="-457200"/>
            <a:endParaRPr lang="en-US" b="1" dirty="0">
              <a:latin typeface="Garamond" pitchFamily="18" charset="0"/>
            </a:endParaRPr>
          </a:p>
          <a:p>
            <a:pPr marL="1371600" lvl="2" indent="-457200"/>
            <a:endParaRPr lang="en-US" b="1" dirty="0">
              <a:latin typeface="Garamond" pitchFamily="18" charset="0"/>
            </a:endParaRPr>
          </a:p>
        </p:txBody>
      </p:sp>
    </p:spTree>
    <p:extLst>
      <p:ext uri="{BB962C8B-B14F-4D97-AF65-F5344CB8AC3E}">
        <p14:creationId xmlns:p14="http://schemas.microsoft.com/office/powerpoint/2010/main" val="3111091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2322" name="Rectangle 2"/>
          <p:cNvSpPr>
            <a:spLocks noGrp="1" noRot="1" noChangeArrowheads="1"/>
          </p:cNvSpPr>
          <p:nvPr>
            <p:ph type="title"/>
          </p:nvPr>
        </p:nvSpPr>
        <p:spPr>
          <a:noFill/>
          <a:ln/>
        </p:spPr>
        <p:txBody>
          <a:bodyPr lIns="92075" tIns="46038" rIns="92075" bIns="46038"/>
          <a:lstStyle/>
          <a:p>
            <a:r>
              <a:rPr lang="en-US" b="0" dirty="0"/>
              <a:t>More Essentials of Effective MCQs</a:t>
            </a:r>
          </a:p>
        </p:txBody>
      </p:sp>
      <p:sp>
        <p:nvSpPr>
          <p:cNvPr id="312323" name="Rectangle 3"/>
          <p:cNvSpPr>
            <a:spLocks noGrp="1" noChangeArrowheads="1"/>
          </p:cNvSpPr>
          <p:nvPr>
            <p:ph idx="1"/>
          </p:nvPr>
        </p:nvSpPr>
        <p:spPr>
          <a:xfrm>
            <a:off x="328613" y="1941513"/>
            <a:ext cx="8815387" cy="4114800"/>
          </a:xfrm>
          <a:noFill/>
          <a:ln/>
        </p:spPr>
        <p:txBody>
          <a:bodyPr lIns="92075" tIns="46038" rIns="92075" bIns="46038"/>
          <a:lstStyle/>
          <a:p>
            <a:r>
              <a:rPr lang="en-US" dirty="0"/>
              <a:t>Eliminate irrelevant difficulty</a:t>
            </a:r>
          </a:p>
          <a:p>
            <a:r>
              <a:rPr lang="en-US" dirty="0"/>
              <a:t>Avoid item faults that benefit the testwise</a:t>
            </a:r>
          </a:p>
          <a:p>
            <a:r>
              <a:rPr lang="en-US" dirty="0"/>
              <a:t>Test relevant material, </a:t>
            </a:r>
            <a:r>
              <a:rPr lang="en-US" dirty="0" smtClean="0"/>
              <a:t>vignettes </a:t>
            </a:r>
            <a:r>
              <a:rPr lang="en-US" dirty="0"/>
              <a:t>in the </a:t>
            </a:r>
            <a:r>
              <a:rPr lang="en-US" dirty="0" smtClean="0"/>
              <a:t>stem (where possible)</a:t>
            </a:r>
            <a:endParaRPr lang="en-US" dirty="0"/>
          </a:p>
          <a:p>
            <a:pPr lvl="1"/>
            <a:r>
              <a:rPr lang="en-US" dirty="0"/>
              <a:t>Test higher-order cognitive knowledge</a:t>
            </a:r>
          </a:p>
          <a:p>
            <a:pPr lvl="2"/>
            <a:r>
              <a:rPr lang="en-US" dirty="0"/>
              <a:t>Application, problem solving, judgment, synthesis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2322"/>
                                        </p:tgtEl>
                                        <p:attrNameLst>
                                          <p:attrName>style.visibility</p:attrName>
                                        </p:attrNameLst>
                                      </p:cBhvr>
                                      <p:to>
                                        <p:strVal val="visible"/>
                                      </p:to>
                                    </p:set>
                                    <p:animEffect transition="in" filter="fade">
                                      <p:cBhvr>
                                        <p:cTn id="7" dur="2000"/>
                                        <p:tgtEl>
                                          <p:spTgt spid="3123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2323">
                                            <p:txEl>
                                              <p:pRg st="0" end="0"/>
                                            </p:txEl>
                                          </p:spTgt>
                                        </p:tgtEl>
                                        <p:attrNameLst>
                                          <p:attrName>style.visibility</p:attrName>
                                        </p:attrNameLst>
                                      </p:cBhvr>
                                      <p:to>
                                        <p:strVal val="visible"/>
                                      </p:to>
                                    </p:set>
                                    <p:animEffect transition="in" filter="fade">
                                      <p:cBhvr>
                                        <p:cTn id="12" dur="2000"/>
                                        <p:tgtEl>
                                          <p:spTgt spid="3123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2323">
                                            <p:txEl>
                                              <p:pRg st="1" end="1"/>
                                            </p:txEl>
                                          </p:spTgt>
                                        </p:tgtEl>
                                        <p:attrNameLst>
                                          <p:attrName>style.visibility</p:attrName>
                                        </p:attrNameLst>
                                      </p:cBhvr>
                                      <p:to>
                                        <p:strVal val="visible"/>
                                      </p:to>
                                    </p:set>
                                    <p:animEffect transition="in" filter="fade">
                                      <p:cBhvr>
                                        <p:cTn id="17" dur="2000"/>
                                        <p:tgtEl>
                                          <p:spTgt spid="3123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2323">
                                            <p:txEl>
                                              <p:pRg st="2" end="2"/>
                                            </p:txEl>
                                          </p:spTgt>
                                        </p:tgtEl>
                                        <p:attrNameLst>
                                          <p:attrName>style.visibility</p:attrName>
                                        </p:attrNameLst>
                                      </p:cBhvr>
                                      <p:to>
                                        <p:strVal val="visible"/>
                                      </p:to>
                                    </p:set>
                                    <p:animEffect transition="in" filter="fade">
                                      <p:cBhvr>
                                        <p:cTn id="22" dur="2000"/>
                                        <p:tgtEl>
                                          <p:spTgt spid="31232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12323">
                                            <p:txEl>
                                              <p:pRg st="3" end="3"/>
                                            </p:txEl>
                                          </p:spTgt>
                                        </p:tgtEl>
                                        <p:attrNameLst>
                                          <p:attrName>style.visibility</p:attrName>
                                        </p:attrNameLst>
                                      </p:cBhvr>
                                      <p:to>
                                        <p:strVal val="visible"/>
                                      </p:to>
                                    </p:set>
                                    <p:animEffect transition="in" filter="fade">
                                      <p:cBhvr>
                                        <p:cTn id="25" dur="2000"/>
                                        <p:tgtEl>
                                          <p:spTgt spid="312323">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12323">
                                            <p:txEl>
                                              <p:pRg st="4" end="4"/>
                                            </p:txEl>
                                          </p:spTgt>
                                        </p:tgtEl>
                                        <p:attrNameLst>
                                          <p:attrName>style.visibility</p:attrName>
                                        </p:attrNameLst>
                                      </p:cBhvr>
                                      <p:to>
                                        <p:strVal val="visible"/>
                                      </p:to>
                                    </p:set>
                                    <p:animEffect transition="in" filter="fade">
                                      <p:cBhvr>
                                        <p:cTn id="28" dur="2000"/>
                                        <p:tgtEl>
                                          <p:spTgt spid="3123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2" grpId="0"/>
      <p:bldP spid="31232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rrowheads="1"/>
          </p:cNvSpPr>
          <p:nvPr>
            <p:ph type="title"/>
          </p:nvPr>
        </p:nvSpPr>
        <p:spPr/>
        <p:txBody>
          <a:bodyPr/>
          <a:lstStyle/>
          <a:p>
            <a:r>
              <a:rPr lang="en-US" dirty="0"/>
              <a:t>Levels of Cognitive Process</a:t>
            </a:r>
          </a:p>
        </p:txBody>
      </p:sp>
      <p:sp>
        <p:nvSpPr>
          <p:cNvPr id="118787" name="Text Box 3"/>
          <p:cNvSpPr txBox="1">
            <a:spLocks noChangeArrowheads="1"/>
          </p:cNvSpPr>
          <p:nvPr/>
        </p:nvSpPr>
        <p:spPr bwMode="auto">
          <a:xfrm>
            <a:off x="4251325" y="33258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p>
        </p:txBody>
      </p:sp>
      <p:sp>
        <p:nvSpPr>
          <p:cNvPr id="118789" name="Text Box 5"/>
          <p:cNvSpPr txBox="1">
            <a:spLocks noChangeArrowheads="1"/>
          </p:cNvSpPr>
          <p:nvPr/>
        </p:nvSpPr>
        <p:spPr bwMode="auto">
          <a:xfrm>
            <a:off x="3946525" y="30972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p>
        </p:txBody>
      </p:sp>
      <p:sp>
        <p:nvSpPr>
          <p:cNvPr id="118798" name="Text Box 14"/>
          <p:cNvSpPr txBox="1">
            <a:spLocks noChangeArrowheads="1"/>
          </p:cNvSpPr>
          <p:nvPr/>
        </p:nvSpPr>
        <p:spPr bwMode="auto">
          <a:xfrm>
            <a:off x="533400" y="3733800"/>
            <a:ext cx="1905000" cy="252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200" b="1" dirty="0"/>
              <a:t>Recalls Facts</a:t>
            </a:r>
          </a:p>
          <a:p>
            <a:endParaRPr lang="en-US" sz="3200" dirty="0"/>
          </a:p>
          <a:p>
            <a:endParaRPr lang="en-US" sz="3200" b="1" dirty="0"/>
          </a:p>
          <a:p>
            <a:endParaRPr lang="en-US" sz="3200" b="1" dirty="0"/>
          </a:p>
        </p:txBody>
      </p:sp>
      <p:sp>
        <p:nvSpPr>
          <p:cNvPr id="118800" name="Text Box 16"/>
          <p:cNvSpPr txBox="1">
            <a:spLocks noChangeArrowheads="1"/>
          </p:cNvSpPr>
          <p:nvPr/>
        </p:nvSpPr>
        <p:spPr bwMode="auto">
          <a:xfrm>
            <a:off x="609600" y="2057400"/>
            <a:ext cx="264001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200" b="1" dirty="0"/>
              <a:t>Remembers</a:t>
            </a:r>
          </a:p>
          <a:p>
            <a:r>
              <a:rPr lang="en-US" sz="3200" b="1" dirty="0"/>
              <a:t>Facts</a:t>
            </a:r>
          </a:p>
        </p:txBody>
      </p:sp>
      <p:sp>
        <p:nvSpPr>
          <p:cNvPr id="118801" name="Text Box 17"/>
          <p:cNvSpPr txBox="1">
            <a:spLocks noChangeArrowheads="1"/>
          </p:cNvSpPr>
          <p:nvPr/>
        </p:nvSpPr>
        <p:spPr bwMode="auto">
          <a:xfrm>
            <a:off x="3124200" y="1981200"/>
            <a:ext cx="2971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b="1" dirty="0"/>
              <a:t>Manipulates  Knowledge</a:t>
            </a:r>
          </a:p>
        </p:txBody>
      </p:sp>
      <p:sp>
        <p:nvSpPr>
          <p:cNvPr id="118802" name="Text Box 18"/>
          <p:cNvSpPr txBox="1">
            <a:spLocks noChangeArrowheads="1"/>
          </p:cNvSpPr>
          <p:nvPr/>
        </p:nvSpPr>
        <p:spPr bwMode="auto">
          <a:xfrm>
            <a:off x="2819400" y="3581400"/>
            <a:ext cx="3505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b="1" dirty="0"/>
              <a:t>Applies</a:t>
            </a:r>
          </a:p>
          <a:p>
            <a:pPr algn="ctr"/>
            <a:r>
              <a:rPr lang="en-US" sz="3200" b="1" dirty="0" smtClean="0"/>
              <a:t>Facts, Concepts</a:t>
            </a:r>
            <a:endParaRPr lang="en-US" sz="3200" b="1" dirty="0"/>
          </a:p>
          <a:p>
            <a:pPr algn="ctr"/>
            <a:r>
              <a:rPr lang="en-US" sz="3200" b="1" dirty="0"/>
              <a:t>  Knowledge</a:t>
            </a:r>
          </a:p>
        </p:txBody>
      </p:sp>
      <p:sp>
        <p:nvSpPr>
          <p:cNvPr id="118804" name="Text Box 20"/>
          <p:cNvSpPr txBox="1">
            <a:spLocks noChangeArrowheads="1"/>
          </p:cNvSpPr>
          <p:nvPr/>
        </p:nvSpPr>
        <p:spPr bwMode="auto">
          <a:xfrm>
            <a:off x="6629400" y="1676400"/>
            <a:ext cx="18288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200" b="1" dirty="0"/>
              <a:t>Solves Novel</a:t>
            </a:r>
          </a:p>
          <a:p>
            <a:r>
              <a:rPr lang="en-US" sz="3200" b="1" dirty="0"/>
              <a:t>Problems</a:t>
            </a:r>
          </a:p>
        </p:txBody>
      </p:sp>
      <p:sp>
        <p:nvSpPr>
          <p:cNvPr id="118805" name="Text Box 21"/>
          <p:cNvSpPr txBox="1">
            <a:spLocks noChangeArrowheads="1"/>
          </p:cNvSpPr>
          <p:nvPr/>
        </p:nvSpPr>
        <p:spPr bwMode="auto">
          <a:xfrm>
            <a:off x="6705600" y="3505200"/>
            <a:ext cx="23495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200" b="1" dirty="0"/>
              <a:t>Problem Solves New </a:t>
            </a:r>
          </a:p>
          <a:p>
            <a:r>
              <a:rPr lang="en-US" sz="3200" b="1" dirty="0" smtClean="0"/>
              <a:t>Problems: </a:t>
            </a:r>
          </a:p>
          <a:p>
            <a:r>
              <a:rPr lang="en-US" sz="3200" b="1" dirty="0" smtClean="0"/>
              <a:t>Creative</a:t>
            </a:r>
            <a:endParaRPr lang="en-US" sz="3200" b="1" dirty="0"/>
          </a:p>
        </p:txBody>
      </p:sp>
      <p:sp>
        <p:nvSpPr>
          <p:cNvPr id="118808" name="AutoShape 24"/>
          <p:cNvSpPr>
            <a:spLocks noChangeArrowheads="1"/>
          </p:cNvSpPr>
          <p:nvPr/>
        </p:nvSpPr>
        <p:spPr bwMode="auto">
          <a:xfrm>
            <a:off x="762000" y="3276600"/>
            <a:ext cx="7543800" cy="304800"/>
          </a:xfrm>
          <a:prstGeom prst="rightArrow">
            <a:avLst>
              <a:gd name="adj1" fmla="val 40000"/>
              <a:gd name="adj2" fmla="val 612448"/>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p:nvSpPr>
        <p:spPr>
          <a:xfrm>
            <a:off x="4285306" y="5677913"/>
            <a:ext cx="4769793" cy="584775"/>
          </a:xfrm>
          <a:prstGeom prst="rect">
            <a:avLst/>
          </a:prstGeom>
          <a:noFill/>
        </p:spPr>
        <p:txBody>
          <a:bodyPr wrap="square" rtlCol="0">
            <a:spAutoFit/>
          </a:bodyPr>
          <a:lstStyle/>
          <a:p>
            <a:r>
              <a:rPr lang="en-US" sz="3200" b="1" u="sng" dirty="0" smtClean="0"/>
              <a:t>CRITICAL THINKING</a:t>
            </a:r>
            <a:endParaRPr lang="en-US" sz="3200" b="1" u="sng"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0" y="274638"/>
            <a:ext cx="9144000" cy="1143000"/>
          </a:xfrm>
          <a:noFill/>
          <a:ln/>
        </p:spPr>
        <p:txBody>
          <a:bodyPr lIns="92075" tIns="46038" rIns="92075" bIns="46038"/>
          <a:lstStyle/>
          <a:p>
            <a:r>
              <a:rPr lang="en-US" b="0" u="sng" dirty="0"/>
              <a:t>Item Cognitive Levels: Bloom Simplified</a:t>
            </a:r>
          </a:p>
        </p:txBody>
      </p:sp>
      <p:sp>
        <p:nvSpPr>
          <p:cNvPr id="9219" name="Rectangle 3"/>
          <p:cNvSpPr>
            <a:spLocks noGrp="1" noChangeArrowheads="1"/>
          </p:cNvSpPr>
          <p:nvPr>
            <p:ph sz="half" idx="1"/>
          </p:nvPr>
        </p:nvSpPr>
        <p:spPr>
          <a:xfrm>
            <a:off x="304800" y="1752600"/>
            <a:ext cx="4262438" cy="4144963"/>
          </a:xfrm>
          <a:noFill/>
          <a:ln/>
        </p:spPr>
        <p:txBody>
          <a:bodyPr lIns="92075" tIns="46038" rIns="92075" bIns="46038"/>
          <a:lstStyle/>
          <a:p>
            <a:r>
              <a:rPr lang="en-US" dirty="0" smtClean="0"/>
              <a:t> Memory  </a:t>
            </a:r>
            <a:r>
              <a:rPr lang="en-US" dirty="0">
                <a:sym typeface="Symbol" pitchFamily="18" charset="2"/>
              </a:rPr>
              <a:t>       </a:t>
            </a:r>
            <a:endParaRPr lang="en-US" dirty="0"/>
          </a:p>
          <a:p>
            <a:pPr marL="0" indent="0">
              <a:buNone/>
            </a:pPr>
            <a:endParaRPr lang="en-US" dirty="0"/>
          </a:p>
          <a:p>
            <a:pPr marL="0" indent="0">
              <a:buNone/>
            </a:pPr>
            <a:endParaRPr lang="en-US" dirty="0"/>
          </a:p>
          <a:p>
            <a:r>
              <a:rPr lang="en-US" dirty="0" smtClean="0"/>
              <a:t>  Application  </a:t>
            </a:r>
            <a:r>
              <a:rPr lang="en-US" dirty="0">
                <a:sym typeface="Symbol" pitchFamily="18" charset="2"/>
              </a:rPr>
              <a:t>    </a:t>
            </a:r>
            <a:endParaRPr lang="en-US" dirty="0"/>
          </a:p>
          <a:p>
            <a:pPr marL="0" indent="0">
              <a:buNone/>
            </a:pPr>
            <a:endParaRPr lang="en-US" dirty="0"/>
          </a:p>
          <a:p>
            <a:r>
              <a:rPr lang="en-US" dirty="0" smtClean="0"/>
              <a:t>  Problem </a:t>
            </a:r>
            <a:r>
              <a:rPr lang="en-US" dirty="0"/>
              <a:t>Solving  </a:t>
            </a:r>
            <a:r>
              <a:rPr lang="en-US" dirty="0">
                <a:sym typeface="Symbol" pitchFamily="18" charset="2"/>
              </a:rPr>
              <a:t>    </a:t>
            </a:r>
            <a:endParaRPr lang="en-US" dirty="0"/>
          </a:p>
          <a:p>
            <a:pPr>
              <a:buFont typeface="Wingdings" pitchFamily="2" charset="2"/>
              <a:buNone/>
            </a:pPr>
            <a:endParaRPr lang="en-US" dirty="0"/>
          </a:p>
        </p:txBody>
      </p:sp>
      <p:sp>
        <p:nvSpPr>
          <p:cNvPr id="9220" name="Rectangle 4"/>
          <p:cNvSpPr>
            <a:spLocks noGrp="1" noChangeArrowheads="1"/>
          </p:cNvSpPr>
          <p:nvPr>
            <p:ph sz="half" idx="2"/>
          </p:nvPr>
        </p:nvSpPr>
        <p:spPr>
          <a:xfrm>
            <a:off x="4648200" y="1524000"/>
            <a:ext cx="4038600" cy="4495800"/>
          </a:xfrm>
          <a:noFill/>
          <a:ln/>
        </p:spPr>
        <p:txBody>
          <a:bodyPr lIns="92075" tIns="46038" rIns="92075" bIns="46038"/>
          <a:lstStyle/>
          <a:p>
            <a:r>
              <a:rPr lang="en-US" b="1" dirty="0" smtClean="0"/>
              <a:t>Recalls</a:t>
            </a:r>
            <a:r>
              <a:rPr lang="en-US" dirty="0" smtClean="0"/>
              <a:t> </a:t>
            </a:r>
            <a:r>
              <a:rPr lang="en-US" dirty="0"/>
              <a:t>facts, </a:t>
            </a:r>
            <a:r>
              <a:rPr lang="en-US" dirty="0" smtClean="0"/>
              <a:t>concepts (info, facts, simple data)</a:t>
            </a:r>
            <a:endParaRPr lang="en-US" dirty="0"/>
          </a:p>
          <a:p>
            <a:r>
              <a:rPr lang="en-US" b="1" dirty="0" smtClean="0"/>
              <a:t>Uses </a:t>
            </a:r>
            <a:r>
              <a:rPr lang="en-US" dirty="0" smtClean="0"/>
              <a:t>info, data</a:t>
            </a:r>
            <a:r>
              <a:rPr lang="en-US" dirty="0"/>
              <a:t>, </a:t>
            </a:r>
            <a:r>
              <a:rPr lang="en-US" dirty="0" smtClean="0"/>
              <a:t>concepts, visuals</a:t>
            </a:r>
            <a:r>
              <a:rPr lang="en-US" dirty="0"/>
              <a:t>, </a:t>
            </a:r>
            <a:r>
              <a:rPr lang="en-US" dirty="0" smtClean="0"/>
              <a:t>principles: interp</a:t>
            </a:r>
            <a:endParaRPr lang="en-US" dirty="0"/>
          </a:p>
          <a:p>
            <a:r>
              <a:rPr lang="en-US" b="1" dirty="0" smtClean="0"/>
              <a:t>Reasons</a:t>
            </a:r>
            <a:r>
              <a:rPr lang="en-US" dirty="0" smtClean="0"/>
              <a:t>, generates new info, Inferences, generates solutions to novel problems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1026"/>
          <p:cNvSpPr>
            <a:spLocks noGrp="1" noRot="1" noChangeArrowheads="1"/>
          </p:cNvSpPr>
          <p:nvPr>
            <p:ph type="title"/>
          </p:nvPr>
        </p:nvSpPr>
        <p:spPr/>
        <p:txBody>
          <a:bodyPr/>
          <a:lstStyle/>
          <a:p>
            <a:r>
              <a:rPr lang="en-US" dirty="0"/>
              <a:t>Tests:  Inferences to </a:t>
            </a:r>
            <a:r>
              <a:rPr lang="en-US" dirty="0" smtClean="0"/>
              <a:t>Domain:</a:t>
            </a:r>
            <a:r>
              <a:rPr lang="en-US" sz="2800" dirty="0" smtClean="0"/>
              <a:t> Whole Test</a:t>
            </a:r>
            <a:endParaRPr lang="en-US" sz="2800" dirty="0"/>
          </a:p>
        </p:txBody>
      </p:sp>
      <p:sp>
        <p:nvSpPr>
          <p:cNvPr id="144387" name="Rectangle 1027"/>
          <p:cNvSpPr>
            <a:spLocks noGrp="1" noChangeArrowheads="1"/>
          </p:cNvSpPr>
          <p:nvPr>
            <p:ph idx="1"/>
          </p:nvPr>
        </p:nvSpPr>
        <p:spPr/>
        <p:txBody>
          <a:bodyPr/>
          <a:lstStyle/>
          <a:p>
            <a:r>
              <a:rPr lang="en-US" dirty="0"/>
              <a:t>Tests should reflect teaching/learning objectives </a:t>
            </a:r>
          </a:p>
          <a:p>
            <a:r>
              <a:rPr lang="en-US" u="sng" dirty="0"/>
              <a:t>Proportional sampling </a:t>
            </a:r>
            <a:r>
              <a:rPr lang="en-US" dirty="0"/>
              <a:t>of objectives</a:t>
            </a:r>
          </a:p>
          <a:p>
            <a:pPr lvl="1"/>
            <a:r>
              <a:rPr lang="en-US" dirty="0"/>
              <a:t>Items allocated to tests in some reasonable proportions, reflecting:</a:t>
            </a:r>
          </a:p>
          <a:p>
            <a:pPr lvl="2"/>
            <a:r>
              <a:rPr lang="en-US" dirty="0"/>
              <a:t>Learning objectives</a:t>
            </a:r>
          </a:p>
          <a:p>
            <a:pPr lvl="2"/>
            <a:r>
              <a:rPr lang="en-US" dirty="0"/>
              <a:t>Appropriate cognitive levels</a:t>
            </a:r>
          </a:p>
          <a:p>
            <a:pPr lvl="2"/>
            <a:r>
              <a:rPr lang="en-US" dirty="0"/>
              <a:t>Instructional time (time on task)</a:t>
            </a:r>
          </a:p>
          <a:p>
            <a:pPr lvl="2"/>
            <a:r>
              <a:rPr lang="en-US" dirty="0"/>
              <a:t>Overall importance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4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43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443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443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4438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443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443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rrowheads="1"/>
          </p:cNvSpPr>
          <p:nvPr>
            <p:ph type="title"/>
          </p:nvPr>
        </p:nvSpPr>
        <p:spPr>
          <a:xfrm>
            <a:off x="457200" y="0"/>
            <a:ext cx="8229600" cy="685800"/>
          </a:xfrm>
        </p:spPr>
        <p:txBody>
          <a:bodyPr/>
          <a:lstStyle/>
          <a:p>
            <a:r>
              <a:rPr lang="en-US" sz="3200" dirty="0"/>
              <a:t>Example:  </a:t>
            </a:r>
            <a:r>
              <a:rPr lang="en-US" sz="3200" dirty="0" smtClean="0"/>
              <a:t>Psychology/Behavioral </a:t>
            </a:r>
            <a:r>
              <a:rPr lang="en-US" sz="3200" dirty="0"/>
              <a:t>Science</a:t>
            </a:r>
          </a:p>
        </p:txBody>
      </p:sp>
      <p:graphicFrame>
        <p:nvGraphicFramePr>
          <p:cNvPr id="114771" name="Group 83"/>
          <p:cNvGraphicFramePr>
            <a:graphicFrameLocks noGrp="1"/>
          </p:cNvGraphicFramePr>
          <p:nvPr>
            <p:ph type="tbl" idx="1"/>
            <p:extLst>
              <p:ext uri="{D42A27DB-BD31-4B8C-83A1-F6EECF244321}">
                <p14:modId xmlns:p14="http://schemas.microsoft.com/office/powerpoint/2010/main" val="4213721564"/>
              </p:ext>
            </p:extLst>
          </p:nvPr>
        </p:nvGraphicFramePr>
        <p:xfrm>
          <a:off x="152400" y="936625"/>
          <a:ext cx="8991600" cy="5519105"/>
        </p:xfrm>
        <a:graphic>
          <a:graphicData uri="http://schemas.openxmlformats.org/drawingml/2006/table">
            <a:tbl>
              <a:tblPr/>
              <a:tblGrid>
                <a:gridCol w="2514600"/>
                <a:gridCol w="1338263"/>
                <a:gridCol w="1204912"/>
                <a:gridCol w="1952625"/>
                <a:gridCol w="1981200"/>
              </a:tblGrid>
              <a:tr h="5413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Content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Recall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App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Prob Solv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TOTALS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45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Mental Health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13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Cog. Development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10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Personality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85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Learning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45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Assessment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Cognitive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825">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TOTALS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Arial"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noFill/>
          <a:ln/>
        </p:spPr>
        <p:txBody>
          <a:bodyPr lIns="92075" tIns="46038" rIns="92075" bIns="46038"/>
          <a:lstStyle/>
          <a:p>
            <a:r>
              <a:rPr lang="en-US" b="0" dirty="0" smtClean="0"/>
              <a:t>More General </a:t>
            </a:r>
            <a:r>
              <a:rPr lang="en-US" b="0" dirty="0"/>
              <a:t>MCQ Guidelines</a:t>
            </a:r>
          </a:p>
        </p:txBody>
      </p:sp>
      <p:sp>
        <p:nvSpPr>
          <p:cNvPr id="22531" name="Rectangle 3"/>
          <p:cNvSpPr>
            <a:spLocks noGrp="1" noChangeArrowheads="1"/>
          </p:cNvSpPr>
          <p:nvPr>
            <p:ph idx="1"/>
          </p:nvPr>
        </p:nvSpPr>
        <p:spPr>
          <a:xfrm>
            <a:off x="661988" y="1600200"/>
            <a:ext cx="8024812" cy="4525963"/>
          </a:xfrm>
          <a:noFill/>
          <a:ln/>
        </p:spPr>
        <p:txBody>
          <a:bodyPr lIns="92075" tIns="46038" rIns="92075" bIns="46038"/>
          <a:lstStyle/>
          <a:p>
            <a:r>
              <a:rPr lang="en-US" dirty="0"/>
              <a:t>Focus on important/essential information</a:t>
            </a:r>
          </a:p>
          <a:p>
            <a:r>
              <a:rPr lang="en-US" dirty="0"/>
              <a:t>Assure that question can be answered without reading options</a:t>
            </a:r>
          </a:p>
          <a:p>
            <a:r>
              <a:rPr lang="en-US" dirty="0"/>
              <a:t>Write clear, concise items; avoid superfluous information</a:t>
            </a:r>
          </a:p>
          <a:p>
            <a:r>
              <a:rPr lang="en-US" dirty="0"/>
              <a:t>Include most information in stem, avoiding lengthy options</a:t>
            </a:r>
          </a:p>
          <a:p>
            <a:r>
              <a:rPr lang="en-US" dirty="0"/>
              <a:t>Don’t use trick questions</a:t>
            </a:r>
          </a:p>
        </p:txBody>
      </p:sp>
    </p:spTree>
    <p:extLst>
      <p:ext uri="{BB962C8B-B14F-4D97-AF65-F5344CB8AC3E}">
        <p14:creationId xmlns:p14="http://schemas.microsoft.com/office/powerpoint/2010/main" val="25879695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dissolve">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dissolve">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dissolve">
                                      <p:cBhvr>
                                        <p:cTn id="17" dur="5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dissolve">
                                      <p:cBhvr>
                                        <p:cTn id="22" dur="500"/>
                                        <p:tgtEl>
                                          <p:spTgt spid="225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animEffect transition="in" filter="dissolve">
                                      <p:cBhvr>
                                        <p:cTn id="27" dur="5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17090" name="Picture 2" descr="Offic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58825"/>
            <a:ext cx="9144000" cy="6099175"/>
          </a:xfrm>
          <a:prstGeom prst="rect">
            <a:avLst/>
          </a:prstGeom>
          <a:noFill/>
          <a:extLst>
            <a:ext uri="{909E8E84-426E-40DD-AFC4-6F175D3DCCD1}">
              <a14:hiddenFill xmlns:a14="http://schemas.microsoft.com/office/drawing/2010/main">
                <a:solidFill>
                  <a:srgbClr val="FFFFFF"/>
                </a:solidFill>
              </a14:hiddenFill>
            </a:ext>
          </a:extLst>
        </p:spPr>
      </p:pic>
      <p:sp>
        <p:nvSpPr>
          <p:cNvPr id="217091" name="Rectangle 3"/>
          <p:cNvSpPr>
            <a:spLocks noGrp="1" noRot="1" noChangeArrowheads="1"/>
          </p:cNvSpPr>
          <p:nvPr>
            <p:ph type="title"/>
          </p:nvPr>
        </p:nvSpPr>
        <p:spPr>
          <a:xfrm>
            <a:off x="723900" y="279400"/>
            <a:ext cx="7696200" cy="1143000"/>
          </a:xfrm>
        </p:spPr>
        <p:txBody>
          <a:bodyPr/>
          <a:lstStyle/>
          <a:p>
            <a:r>
              <a:rPr lang="en-US" dirty="0"/>
              <a:t>Welcome To My World</a:t>
            </a:r>
          </a:p>
        </p:txBody>
      </p:sp>
    </p:spTree>
    <p:extLst>
      <p:ext uri="{BB962C8B-B14F-4D97-AF65-F5344CB8AC3E}">
        <p14:creationId xmlns:p14="http://schemas.microsoft.com/office/powerpoint/2010/main" val="1915871063"/>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noFill/>
          <a:ln/>
        </p:spPr>
        <p:txBody>
          <a:bodyPr lIns="92075" tIns="46038" rIns="92075" bIns="46038"/>
          <a:lstStyle/>
          <a:p>
            <a:r>
              <a:rPr lang="en-US" u="sng" dirty="0"/>
              <a:t>Small Group Item Review</a:t>
            </a:r>
            <a:endParaRPr lang="en-US" b="0" u="sng" dirty="0"/>
          </a:p>
        </p:txBody>
      </p:sp>
      <p:sp>
        <p:nvSpPr>
          <p:cNvPr id="11267" name="Rectangle 3"/>
          <p:cNvSpPr>
            <a:spLocks noGrp="1" noChangeArrowheads="1"/>
          </p:cNvSpPr>
          <p:nvPr>
            <p:ph idx="1"/>
          </p:nvPr>
        </p:nvSpPr>
        <p:spPr>
          <a:xfrm>
            <a:off x="685800" y="1524000"/>
            <a:ext cx="7675563" cy="4572000"/>
          </a:xfrm>
          <a:noFill/>
          <a:ln/>
        </p:spPr>
        <p:txBody>
          <a:bodyPr lIns="92075" tIns="46038" rIns="92075" bIns="46038"/>
          <a:lstStyle/>
          <a:p>
            <a:pPr>
              <a:lnSpc>
                <a:spcPct val="80000"/>
              </a:lnSpc>
            </a:pPr>
            <a:r>
              <a:rPr lang="en-US" dirty="0" smtClean="0"/>
              <a:t>Review items in small group</a:t>
            </a:r>
          </a:p>
          <a:p>
            <a:pPr>
              <a:lnSpc>
                <a:spcPct val="80000"/>
              </a:lnSpc>
            </a:pPr>
            <a:r>
              <a:rPr lang="en-US" dirty="0" smtClean="0"/>
              <a:t>Questions for discussion</a:t>
            </a:r>
          </a:p>
          <a:p>
            <a:pPr lvl="1">
              <a:lnSpc>
                <a:spcPct val="80000"/>
              </a:lnSpc>
            </a:pPr>
            <a:r>
              <a:rPr lang="en-US" dirty="0" smtClean="0"/>
              <a:t>What is the testing point?</a:t>
            </a:r>
          </a:p>
          <a:p>
            <a:pPr lvl="1">
              <a:lnSpc>
                <a:spcPct val="80000"/>
              </a:lnSpc>
            </a:pPr>
            <a:r>
              <a:rPr lang="en-US" dirty="0" smtClean="0"/>
              <a:t>Any flaws in the item?</a:t>
            </a:r>
          </a:p>
          <a:p>
            <a:pPr lvl="2">
              <a:lnSpc>
                <a:spcPct val="80000"/>
              </a:lnSpc>
            </a:pPr>
            <a:r>
              <a:rPr lang="en-US" dirty="0" smtClean="0"/>
              <a:t>Suggested edits?</a:t>
            </a:r>
          </a:p>
          <a:p>
            <a:pPr lvl="1">
              <a:lnSpc>
                <a:spcPct val="80000"/>
              </a:lnSpc>
            </a:pPr>
            <a:r>
              <a:rPr lang="en-US" dirty="0" smtClean="0"/>
              <a:t>What cognitive level? </a:t>
            </a:r>
          </a:p>
          <a:p>
            <a:pPr lvl="1">
              <a:lnSpc>
                <a:spcPct val="80000"/>
              </a:lnSpc>
            </a:pPr>
            <a:r>
              <a:rPr lang="en-US" dirty="0" smtClean="0"/>
              <a:t>Does this item test critical thinking skills?</a:t>
            </a:r>
          </a:p>
          <a:p>
            <a:pPr lvl="2">
              <a:lnSpc>
                <a:spcPct val="80000"/>
              </a:lnSpc>
            </a:pPr>
            <a:r>
              <a:rPr lang="en-US" dirty="0" smtClean="0"/>
              <a:t>Why or why not?</a:t>
            </a:r>
          </a:p>
          <a:p>
            <a:pPr lvl="1">
              <a:lnSpc>
                <a:spcPct val="80000"/>
              </a:lnSpc>
            </a:pPr>
            <a:endParaRPr lang="en-US" dirty="0" smtClean="0"/>
          </a:p>
          <a:p>
            <a:pPr>
              <a:lnSpc>
                <a:spcPct val="80000"/>
              </a:lnSpc>
            </a:pPr>
            <a:r>
              <a:rPr lang="en-US" dirty="0" smtClean="0"/>
              <a:t>Presentation of items to group</a:t>
            </a:r>
          </a:p>
          <a:p>
            <a:pPr>
              <a:lnSpc>
                <a:spcPct val="80000"/>
              </a:lnSpc>
              <a:buFont typeface="Wingdings" pitchFamily="2" charset="2"/>
              <a:buNone/>
            </a:pPr>
            <a:endParaRPr lang="en-US" sz="2800" dirty="0"/>
          </a:p>
        </p:txBody>
      </p:sp>
    </p:spTree>
    <p:extLst>
      <p:ext uri="{BB962C8B-B14F-4D97-AF65-F5344CB8AC3E}">
        <p14:creationId xmlns:p14="http://schemas.microsoft.com/office/powerpoint/2010/main" val="3955808981"/>
      </p:ext>
    </p:extLst>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additive="base">
                                        <p:cTn id="17"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 calcmode="lin" valueType="num">
                                      <p:cBhvr additive="base">
                                        <p:cTn id="21"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267">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additive="base">
                                        <p:cTn id="25"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1267">
                                            <p:txEl>
                                              <p:pRg st="5" end="5"/>
                                            </p:txEl>
                                          </p:spTgt>
                                        </p:tgtEl>
                                        <p:attrNameLst>
                                          <p:attrName>style.visibility</p:attrName>
                                        </p:attrNameLst>
                                      </p:cBhvr>
                                      <p:to>
                                        <p:strVal val="visible"/>
                                      </p:to>
                                    </p:set>
                                    <p:anim calcmode="lin" valueType="num">
                                      <p:cBhvr additive="base">
                                        <p:cTn id="29"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267">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1267">
                                            <p:txEl>
                                              <p:pRg st="6" end="6"/>
                                            </p:txEl>
                                          </p:spTgt>
                                        </p:tgtEl>
                                        <p:attrNameLst>
                                          <p:attrName>style.visibility</p:attrName>
                                        </p:attrNameLst>
                                      </p:cBhvr>
                                      <p:to>
                                        <p:strVal val="visible"/>
                                      </p:to>
                                    </p:set>
                                    <p:anim calcmode="lin" valueType="num">
                                      <p:cBhvr additive="base">
                                        <p:cTn id="33"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1267">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1267">
                                            <p:txEl>
                                              <p:pRg st="7" end="7"/>
                                            </p:txEl>
                                          </p:spTgt>
                                        </p:tgtEl>
                                        <p:attrNameLst>
                                          <p:attrName>style.visibility</p:attrName>
                                        </p:attrNameLst>
                                      </p:cBhvr>
                                      <p:to>
                                        <p:strVal val="visible"/>
                                      </p:to>
                                    </p:set>
                                    <p:anim calcmode="lin" valueType="num">
                                      <p:cBhvr additive="base">
                                        <p:cTn id="37"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267">
                                            <p:txEl>
                                              <p:pRg st="9" end="9"/>
                                            </p:txEl>
                                          </p:spTgt>
                                        </p:tgtEl>
                                        <p:attrNameLst>
                                          <p:attrName>style.visibility</p:attrName>
                                        </p:attrNameLst>
                                      </p:cBhvr>
                                      <p:to>
                                        <p:strVal val="visible"/>
                                      </p:to>
                                    </p:set>
                                    <p:anim calcmode="lin" valueType="num">
                                      <p:cBhvr additive="base">
                                        <p:cTn id="43" dur="500" fill="hold"/>
                                        <p:tgtEl>
                                          <p:spTgt spid="11267">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26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200400"/>
            <a:ext cx="7772400" cy="1362075"/>
          </a:xfrm>
        </p:spPr>
        <p:txBody>
          <a:bodyPr/>
          <a:lstStyle/>
          <a:p>
            <a:pPr algn="ctr"/>
            <a:r>
              <a:rPr lang="en-US" dirty="0" smtClean="0"/>
              <a:t>Break</a:t>
            </a:r>
            <a:endParaRPr lang="en-US" dirty="0"/>
          </a:p>
        </p:txBody>
      </p:sp>
    </p:spTree>
    <p:extLst>
      <p:ext uri="{BB962C8B-B14F-4D97-AF65-F5344CB8AC3E}">
        <p14:creationId xmlns:p14="http://schemas.microsoft.com/office/powerpoint/2010/main" val="2044479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lstStyle/>
          <a:p>
            <a:r>
              <a:rPr lang="en-US" sz="5400" dirty="0" smtClean="0"/>
              <a:t>Item Sets</a:t>
            </a:r>
            <a:endParaRPr lang="en-US" sz="5400" dirty="0"/>
          </a:p>
        </p:txBody>
      </p:sp>
    </p:spTree>
    <p:extLst>
      <p:ext uri="{BB962C8B-B14F-4D97-AF65-F5344CB8AC3E}">
        <p14:creationId xmlns:p14="http://schemas.microsoft.com/office/powerpoint/2010/main" val="2704690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Framework</a:t>
            </a:r>
            <a:br>
              <a:rPr lang="en-US" u="sng" dirty="0" smtClean="0"/>
            </a:br>
            <a:r>
              <a:rPr lang="en-US" sz="3200" u="sng" dirty="0" smtClean="0"/>
              <a:t>Cognitive Assessment</a:t>
            </a:r>
            <a:endParaRPr lang="en-US" sz="3200" u="sng" dirty="0"/>
          </a:p>
        </p:txBody>
      </p:sp>
      <p:sp>
        <p:nvSpPr>
          <p:cNvPr id="3" name="Content Placeholder 2"/>
          <p:cNvSpPr>
            <a:spLocks noGrp="1"/>
          </p:cNvSpPr>
          <p:nvPr>
            <p:ph idx="1"/>
          </p:nvPr>
        </p:nvSpPr>
        <p:spPr>
          <a:xfrm>
            <a:off x="457200" y="1752600"/>
            <a:ext cx="8229600" cy="4525963"/>
          </a:xfrm>
        </p:spPr>
        <p:txBody>
          <a:bodyPr/>
          <a:lstStyle/>
          <a:p>
            <a:r>
              <a:rPr lang="en-US" dirty="0" smtClean="0"/>
              <a:t>Summative Assessment</a:t>
            </a:r>
          </a:p>
          <a:p>
            <a:pPr lvl="1"/>
            <a:r>
              <a:rPr lang="en-US" dirty="0" smtClean="0"/>
              <a:t>Some “stakes” from the summative tests</a:t>
            </a:r>
          </a:p>
          <a:p>
            <a:pPr lvl="1"/>
            <a:r>
              <a:rPr lang="en-US" u="sng" dirty="0" smtClean="0"/>
              <a:t>Not</a:t>
            </a:r>
            <a:r>
              <a:rPr lang="en-US" dirty="0" smtClean="0"/>
              <a:t> formative testing primarily intended for feedback/teaching/learning</a:t>
            </a:r>
          </a:p>
          <a:p>
            <a:r>
              <a:rPr lang="en-US" dirty="0" smtClean="0"/>
              <a:t>Selected-Response (SR) Items</a:t>
            </a:r>
          </a:p>
          <a:p>
            <a:pPr lvl="1"/>
            <a:r>
              <a:rPr lang="en-US" dirty="0" smtClean="0"/>
              <a:t>Multiple-choice type formats (lots of variants)</a:t>
            </a:r>
          </a:p>
          <a:p>
            <a:pPr lvl="1"/>
            <a:r>
              <a:rPr lang="en-US" u="sng" dirty="0" smtClean="0"/>
              <a:t>Not</a:t>
            </a:r>
            <a:r>
              <a:rPr lang="en-US" dirty="0" smtClean="0"/>
              <a:t> constructed-response (CR) items</a:t>
            </a:r>
          </a:p>
          <a:p>
            <a:pPr lvl="2"/>
            <a:r>
              <a:rPr lang="en-US" dirty="0" smtClean="0"/>
              <a:t>Essays, performance exams, oral exams</a:t>
            </a:r>
          </a:p>
          <a:p>
            <a:pPr lvl="1"/>
            <a:endParaRPr lang="en-US" dirty="0"/>
          </a:p>
        </p:txBody>
      </p:sp>
    </p:spTree>
    <p:extLst>
      <p:ext uri="{BB962C8B-B14F-4D97-AF65-F5344CB8AC3E}">
        <p14:creationId xmlns:p14="http://schemas.microsoft.com/office/powerpoint/2010/main" val="27179801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Rot="1" noChangeArrowheads="1"/>
          </p:cNvSpPr>
          <p:nvPr>
            <p:ph type="title"/>
          </p:nvPr>
        </p:nvSpPr>
        <p:spPr/>
        <p:txBody>
          <a:bodyPr/>
          <a:lstStyle/>
          <a:p>
            <a:r>
              <a:rPr lang="en-US" b="0" dirty="0"/>
              <a:t>Item Sets—Testlets</a:t>
            </a:r>
          </a:p>
        </p:txBody>
      </p:sp>
      <p:sp>
        <p:nvSpPr>
          <p:cNvPr id="190467" name="Rectangle 3"/>
          <p:cNvSpPr>
            <a:spLocks noGrp="1" noChangeArrowheads="1"/>
          </p:cNvSpPr>
          <p:nvPr>
            <p:ph idx="1"/>
          </p:nvPr>
        </p:nvSpPr>
        <p:spPr/>
        <p:txBody>
          <a:bodyPr/>
          <a:lstStyle/>
          <a:p>
            <a:r>
              <a:rPr lang="en-US" dirty="0"/>
              <a:t>Item </a:t>
            </a:r>
            <a:r>
              <a:rPr lang="en-US" dirty="0" smtClean="0"/>
              <a:t>stem—scenario </a:t>
            </a:r>
            <a:r>
              <a:rPr lang="en-US" dirty="0"/>
              <a:t>with all relevant information and data for several MCQs</a:t>
            </a:r>
          </a:p>
          <a:p>
            <a:pPr lvl="1"/>
            <a:r>
              <a:rPr lang="en-US" dirty="0"/>
              <a:t>Each question must be </a:t>
            </a:r>
            <a:r>
              <a:rPr lang="en-US" u="sng" dirty="0"/>
              <a:t>independent</a:t>
            </a:r>
            <a:r>
              <a:rPr lang="en-US" dirty="0"/>
              <a:t> of other questions in set</a:t>
            </a:r>
          </a:p>
          <a:p>
            <a:pPr lvl="2"/>
            <a:r>
              <a:rPr lang="en-US" dirty="0"/>
              <a:t>Answer to one question </a:t>
            </a:r>
            <a:r>
              <a:rPr lang="en-US" dirty="0" smtClean="0"/>
              <a:t>can not </a:t>
            </a:r>
            <a:r>
              <a:rPr lang="en-US" dirty="0"/>
              <a:t>depend on correct answer to other questions</a:t>
            </a:r>
          </a:p>
          <a:p>
            <a:pPr lvl="1"/>
            <a:r>
              <a:rPr lang="en-US" dirty="0"/>
              <a:t>Items </a:t>
            </a:r>
            <a:r>
              <a:rPr lang="en-US" dirty="0" smtClean="0"/>
              <a:t>can not </a:t>
            </a:r>
            <a:r>
              <a:rPr lang="en-US" dirty="0"/>
              <a:t>cue answers to other questions</a:t>
            </a:r>
          </a:p>
        </p:txBody>
      </p:sp>
    </p:spTree>
    <p:extLst>
      <p:ext uri="{BB962C8B-B14F-4D97-AF65-F5344CB8AC3E}">
        <p14:creationId xmlns:p14="http://schemas.microsoft.com/office/powerpoint/2010/main" val="2238791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19046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19046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19046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9618" name="Rectangle 2"/>
          <p:cNvSpPr>
            <a:spLocks noGrp="1" noRot="1" noChangeArrowheads="1"/>
          </p:cNvSpPr>
          <p:nvPr>
            <p:ph type="title"/>
          </p:nvPr>
        </p:nvSpPr>
        <p:spPr/>
        <p:txBody>
          <a:bodyPr/>
          <a:lstStyle/>
          <a:p>
            <a:r>
              <a:rPr lang="en-US" dirty="0"/>
              <a:t>Testlets</a:t>
            </a:r>
          </a:p>
        </p:txBody>
      </p:sp>
      <p:sp>
        <p:nvSpPr>
          <p:cNvPr id="239619" name="Rectangle 3"/>
          <p:cNvSpPr>
            <a:spLocks noGrp="1" noChangeArrowheads="1"/>
          </p:cNvSpPr>
          <p:nvPr>
            <p:ph idx="1"/>
          </p:nvPr>
        </p:nvSpPr>
        <p:spPr/>
        <p:txBody>
          <a:bodyPr/>
          <a:lstStyle/>
          <a:p>
            <a:pPr>
              <a:lnSpc>
                <a:spcPct val="90000"/>
              </a:lnSpc>
            </a:pPr>
            <a:r>
              <a:rPr lang="en-US" dirty="0"/>
              <a:t>Strengths:</a:t>
            </a:r>
          </a:p>
          <a:p>
            <a:pPr lvl="1">
              <a:lnSpc>
                <a:spcPct val="90000"/>
              </a:lnSpc>
            </a:pPr>
            <a:r>
              <a:rPr lang="en-US" dirty="0"/>
              <a:t>Easier to write than stand-alone MC </a:t>
            </a:r>
            <a:r>
              <a:rPr lang="en-US" dirty="0" smtClean="0"/>
              <a:t>items (?)</a:t>
            </a:r>
            <a:endParaRPr lang="en-US" dirty="0"/>
          </a:p>
          <a:p>
            <a:pPr lvl="1">
              <a:lnSpc>
                <a:spcPct val="90000"/>
              </a:lnSpc>
            </a:pPr>
            <a:r>
              <a:rPr lang="en-US" dirty="0"/>
              <a:t>In-depth sampling of content</a:t>
            </a:r>
          </a:p>
          <a:p>
            <a:pPr lvl="1">
              <a:lnSpc>
                <a:spcPct val="90000"/>
              </a:lnSpc>
            </a:pPr>
            <a:r>
              <a:rPr lang="en-US" dirty="0"/>
              <a:t>Strong psychometrics</a:t>
            </a:r>
          </a:p>
          <a:p>
            <a:pPr>
              <a:lnSpc>
                <a:spcPct val="90000"/>
              </a:lnSpc>
            </a:pPr>
            <a:r>
              <a:rPr lang="en-US" dirty="0"/>
              <a:t>Limitations:</a:t>
            </a:r>
          </a:p>
          <a:p>
            <a:pPr lvl="1">
              <a:lnSpc>
                <a:spcPct val="90000"/>
              </a:lnSpc>
            </a:pPr>
            <a:r>
              <a:rPr lang="en-US" dirty="0"/>
              <a:t>Oversampling of domain possible</a:t>
            </a:r>
          </a:p>
          <a:p>
            <a:pPr lvl="1">
              <a:lnSpc>
                <a:spcPct val="90000"/>
              </a:lnSpc>
            </a:pPr>
            <a:r>
              <a:rPr lang="en-US" dirty="0"/>
              <a:t>Cluing issues</a:t>
            </a:r>
          </a:p>
          <a:p>
            <a:pPr lvl="1">
              <a:lnSpc>
                <a:spcPct val="90000"/>
              </a:lnSpc>
            </a:pPr>
            <a:r>
              <a:rPr lang="en-US" dirty="0"/>
              <a:t>Lack of independence of items in set</a:t>
            </a:r>
          </a:p>
          <a:p>
            <a:pPr lvl="1">
              <a:lnSpc>
                <a:spcPct val="90000"/>
              </a:lnSpc>
            </a:pPr>
            <a:r>
              <a:rPr lang="en-US" dirty="0"/>
              <a:t>Analysis at the “testlet” level, not item level</a:t>
            </a:r>
          </a:p>
        </p:txBody>
      </p:sp>
    </p:spTree>
    <p:extLst>
      <p:ext uri="{BB962C8B-B14F-4D97-AF65-F5344CB8AC3E}">
        <p14:creationId xmlns:p14="http://schemas.microsoft.com/office/powerpoint/2010/main" val="36001372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9618"/>
                                        </p:tgtEl>
                                        <p:attrNameLst>
                                          <p:attrName>style.visibility</p:attrName>
                                        </p:attrNameLst>
                                      </p:cBhvr>
                                      <p:to>
                                        <p:strVal val="visible"/>
                                      </p:to>
                                    </p:set>
                                    <p:animEffect transition="in" filter="fade">
                                      <p:cBhvr>
                                        <p:cTn id="7" dur="2000"/>
                                        <p:tgtEl>
                                          <p:spTgt spid="2396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9619">
                                            <p:txEl>
                                              <p:pRg st="0" end="0"/>
                                            </p:txEl>
                                          </p:spTgt>
                                        </p:tgtEl>
                                        <p:attrNameLst>
                                          <p:attrName>style.visibility</p:attrName>
                                        </p:attrNameLst>
                                      </p:cBhvr>
                                      <p:to>
                                        <p:strVal val="visible"/>
                                      </p:to>
                                    </p:set>
                                    <p:animEffect transition="in" filter="fade">
                                      <p:cBhvr>
                                        <p:cTn id="12" dur="2000"/>
                                        <p:tgtEl>
                                          <p:spTgt spid="23961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39619">
                                            <p:txEl>
                                              <p:pRg st="1" end="1"/>
                                            </p:txEl>
                                          </p:spTgt>
                                        </p:tgtEl>
                                        <p:attrNameLst>
                                          <p:attrName>style.visibility</p:attrName>
                                        </p:attrNameLst>
                                      </p:cBhvr>
                                      <p:to>
                                        <p:strVal val="visible"/>
                                      </p:to>
                                    </p:set>
                                    <p:animEffect transition="in" filter="fade">
                                      <p:cBhvr>
                                        <p:cTn id="15" dur="2000"/>
                                        <p:tgtEl>
                                          <p:spTgt spid="23961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39619">
                                            <p:txEl>
                                              <p:pRg st="2" end="2"/>
                                            </p:txEl>
                                          </p:spTgt>
                                        </p:tgtEl>
                                        <p:attrNameLst>
                                          <p:attrName>style.visibility</p:attrName>
                                        </p:attrNameLst>
                                      </p:cBhvr>
                                      <p:to>
                                        <p:strVal val="visible"/>
                                      </p:to>
                                    </p:set>
                                    <p:animEffect transition="in" filter="fade">
                                      <p:cBhvr>
                                        <p:cTn id="18" dur="2000"/>
                                        <p:tgtEl>
                                          <p:spTgt spid="23961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39619">
                                            <p:txEl>
                                              <p:pRg st="3" end="3"/>
                                            </p:txEl>
                                          </p:spTgt>
                                        </p:tgtEl>
                                        <p:attrNameLst>
                                          <p:attrName>style.visibility</p:attrName>
                                        </p:attrNameLst>
                                      </p:cBhvr>
                                      <p:to>
                                        <p:strVal val="visible"/>
                                      </p:to>
                                    </p:set>
                                    <p:animEffect transition="in" filter="fade">
                                      <p:cBhvr>
                                        <p:cTn id="21" dur="2000"/>
                                        <p:tgtEl>
                                          <p:spTgt spid="239619">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39619">
                                            <p:txEl>
                                              <p:pRg st="4" end="4"/>
                                            </p:txEl>
                                          </p:spTgt>
                                        </p:tgtEl>
                                        <p:attrNameLst>
                                          <p:attrName>style.visibility</p:attrName>
                                        </p:attrNameLst>
                                      </p:cBhvr>
                                      <p:to>
                                        <p:strVal val="visible"/>
                                      </p:to>
                                    </p:set>
                                    <p:animEffect transition="in" filter="fade">
                                      <p:cBhvr>
                                        <p:cTn id="26" dur="2000"/>
                                        <p:tgtEl>
                                          <p:spTgt spid="239619">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39619">
                                            <p:txEl>
                                              <p:pRg st="5" end="5"/>
                                            </p:txEl>
                                          </p:spTgt>
                                        </p:tgtEl>
                                        <p:attrNameLst>
                                          <p:attrName>style.visibility</p:attrName>
                                        </p:attrNameLst>
                                      </p:cBhvr>
                                      <p:to>
                                        <p:strVal val="visible"/>
                                      </p:to>
                                    </p:set>
                                    <p:animEffect transition="in" filter="fade">
                                      <p:cBhvr>
                                        <p:cTn id="29" dur="2000"/>
                                        <p:tgtEl>
                                          <p:spTgt spid="239619">
                                            <p:txEl>
                                              <p:pRg st="5" end="5"/>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39619">
                                            <p:txEl>
                                              <p:pRg st="6" end="6"/>
                                            </p:txEl>
                                          </p:spTgt>
                                        </p:tgtEl>
                                        <p:attrNameLst>
                                          <p:attrName>style.visibility</p:attrName>
                                        </p:attrNameLst>
                                      </p:cBhvr>
                                      <p:to>
                                        <p:strVal val="visible"/>
                                      </p:to>
                                    </p:set>
                                    <p:animEffect transition="in" filter="fade">
                                      <p:cBhvr>
                                        <p:cTn id="32" dur="2000"/>
                                        <p:tgtEl>
                                          <p:spTgt spid="239619">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39619">
                                            <p:txEl>
                                              <p:pRg st="7" end="7"/>
                                            </p:txEl>
                                          </p:spTgt>
                                        </p:tgtEl>
                                        <p:attrNameLst>
                                          <p:attrName>style.visibility</p:attrName>
                                        </p:attrNameLst>
                                      </p:cBhvr>
                                      <p:to>
                                        <p:strVal val="visible"/>
                                      </p:to>
                                    </p:set>
                                    <p:animEffect transition="in" filter="fade">
                                      <p:cBhvr>
                                        <p:cTn id="35" dur="2000"/>
                                        <p:tgtEl>
                                          <p:spTgt spid="239619">
                                            <p:txEl>
                                              <p:pRg st="7" end="7"/>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39619">
                                            <p:txEl>
                                              <p:pRg st="8" end="8"/>
                                            </p:txEl>
                                          </p:spTgt>
                                        </p:tgtEl>
                                        <p:attrNameLst>
                                          <p:attrName>style.visibility</p:attrName>
                                        </p:attrNameLst>
                                      </p:cBhvr>
                                      <p:to>
                                        <p:strVal val="visible"/>
                                      </p:to>
                                    </p:set>
                                    <p:animEffect transition="in" filter="fade">
                                      <p:cBhvr>
                                        <p:cTn id="38" dur="2000"/>
                                        <p:tgtEl>
                                          <p:spTgt spid="2396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8" grpId="0"/>
      <p:bldP spid="23961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0"/>
            <a:ext cx="8229600" cy="1143000"/>
          </a:xfrm>
        </p:spPr>
        <p:txBody>
          <a:bodyPr/>
          <a:lstStyle/>
          <a:p>
            <a:r>
              <a:rPr lang="en-US" sz="4800" dirty="0" smtClean="0"/>
              <a:t>Situational Items</a:t>
            </a:r>
            <a:endParaRPr lang="en-US" sz="4800" dirty="0"/>
          </a:p>
        </p:txBody>
      </p:sp>
    </p:spTree>
    <p:extLst>
      <p:ext uri="{BB962C8B-B14F-4D97-AF65-F5344CB8AC3E}">
        <p14:creationId xmlns:p14="http://schemas.microsoft.com/office/powerpoint/2010/main" val="24539959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1026"/>
          <p:cNvSpPr>
            <a:spLocks noGrp="1" noRot="1" noChangeArrowheads="1"/>
          </p:cNvSpPr>
          <p:nvPr>
            <p:ph type="title"/>
          </p:nvPr>
        </p:nvSpPr>
        <p:spPr>
          <a:xfrm>
            <a:off x="457200" y="152400"/>
            <a:ext cx="8229600" cy="1143000"/>
          </a:xfrm>
        </p:spPr>
        <p:txBody>
          <a:bodyPr/>
          <a:lstStyle/>
          <a:p>
            <a:r>
              <a:rPr lang="en-US" sz="4000" b="0" u="sng" dirty="0" smtClean="0"/>
              <a:t>Situational </a:t>
            </a:r>
            <a:r>
              <a:rPr lang="en-US" sz="4000" b="0" u="sng" dirty="0"/>
              <a:t>Item </a:t>
            </a:r>
            <a:r>
              <a:rPr lang="en-US" sz="4000" b="0" u="sng" dirty="0" smtClean="0"/>
              <a:t>Stems: Critical Thinking</a:t>
            </a:r>
            <a:br>
              <a:rPr lang="en-US" sz="4000" b="0" u="sng" dirty="0" smtClean="0"/>
            </a:br>
            <a:r>
              <a:rPr lang="en-US" sz="4000" b="0" u="sng" dirty="0" smtClean="0"/>
              <a:t>Scenarios</a:t>
            </a:r>
            <a:endParaRPr lang="en-US" sz="4000" b="0" u="sng" dirty="0"/>
          </a:p>
        </p:txBody>
      </p:sp>
      <p:sp>
        <p:nvSpPr>
          <p:cNvPr id="69635" name="Rectangle 1027"/>
          <p:cNvSpPr>
            <a:spLocks noGrp="1" noChangeArrowheads="1"/>
          </p:cNvSpPr>
          <p:nvPr>
            <p:ph idx="1"/>
          </p:nvPr>
        </p:nvSpPr>
        <p:spPr>
          <a:xfrm>
            <a:off x="533400" y="1371600"/>
            <a:ext cx="8229600" cy="4525963"/>
          </a:xfrm>
        </p:spPr>
        <p:txBody>
          <a:bodyPr/>
          <a:lstStyle/>
          <a:p>
            <a:r>
              <a:rPr lang="en-US" dirty="0"/>
              <a:t>Test at higher cognitive levels—application or problem solving</a:t>
            </a:r>
          </a:p>
          <a:p>
            <a:r>
              <a:rPr lang="en-US" dirty="0"/>
              <a:t>Important to competent, </a:t>
            </a:r>
            <a:r>
              <a:rPr lang="en-US" dirty="0" smtClean="0"/>
              <a:t>safe “practice” or future </a:t>
            </a:r>
            <a:r>
              <a:rPr lang="en-US" dirty="0"/>
              <a:t>learning</a:t>
            </a:r>
          </a:p>
          <a:p>
            <a:r>
              <a:rPr lang="en-US" dirty="0"/>
              <a:t>More interesting and relevant than lower level “memory” or recall item content</a:t>
            </a:r>
          </a:p>
          <a:p>
            <a:r>
              <a:rPr lang="en-US" dirty="0"/>
              <a:t>Samples the domain of most </a:t>
            </a:r>
            <a:r>
              <a:rPr lang="en-US" dirty="0" smtClean="0"/>
              <a:t>interest for instructors/learners</a:t>
            </a:r>
            <a:endParaRPr lang="en-US" dirty="0"/>
          </a:p>
          <a:p>
            <a:r>
              <a:rPr lang="en-US" dirty="0"/>
              <a:t>Generally, more challenging questions</a:t>
            </a:r>
          </a:p>
        </p:txBody>
      </p:sp>
    </p:spTree>
    <p:extLst>
      <p:ext uri="{BB962C8B-B14F-4D97-AF65-F5344CB8AC3E}">
        <p14:creationId xmlns:p14="http://schemas.microsoft.com/office/powerpoint/2010/main" val="37767347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9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96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96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96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96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Item Stem</a:t>
            </a:r>
            <a:endParaRPr lang="en-US" dirty="0"/>
          </a:p>
        </p:txBody>
      </p:sp>
      <p:sp>
        <p:nvSpPr>
          <p:cNvPr id="3" name="Content Placeholder 2"/>
          <p:cNvSpPr>
            <a:spLocks noGrp="1"/>
          </p:cNvSpPr>
          <p:nvPr>
            <p:ph idx="1"/>
          </p:nvPr>
        </p:nvSpPr>
        <p:spPr>
          <a:xfrm>
            <a:off x="457200" y="1371600"/>
            <a:ext cx="8229600" cy="4525963"/>
          </a:xfrm>
        </p:spPr>
        <p:txBody>
          <a:bodyPr/>
          <a:lstStyle/>
          <a:p>
            <a:pPr marL="0" indent="0">
              <a:buNone/>
            </a:pPr>
            <a:r>
              <a:rPr lang="en-US" sz="2400" dirty="0"/>
              <a:t>Dr. Aziz, a U.S. citizen living in Chicago, is detained by the </a:t>
            </a:r>
            <a:r>
              <a:rPr lang="en-US" sz="2400" dirty="0" smtClean="0"/>
              <a:t>FBI (NSA/CIA) </a:t>
            </a:r>
            <a:r>
              <a:rPr lang="en-US" sz="2400" dirty="0"/>
              <a:t>for “questioning” concerning her association with </a:t>
            </a:r>
            <a:r>
              <a:rPr lang="en-US" sz="2400" dirty="0" smtClean="0"/>
              <a:t>foreign nationals.  Dr</a:t>
            </a:r>
            <a:r>
              <a:rPr lang="en-US" sz="2400" dirty="0"/>
              <a:t>. Aziz is not allowed to speak with her attorney and is held in an undisclosed location. She is not charged with any crime, but is held as a “material witness” for an indefinite period of time.  Which document forbids this action of the government against Dr. Aziz</a:t>
            </a:r>
            <a:r>
              <a:rPr lang="en-US" sz="2400" dirty="0" smtClean="0"/>
              <a:t>?</a:t>
            </a:r>
            <a:endParaRPr lang="en-US" sz="2400" dirty="0"/>
          </a:p>
          <a:p>
            <a:pPr marL="457200" lvl="0" indent="-457200">
              <a:buAutoNum type="arabicPeriod"/>
            </a:pPr>
            <a:r>
              <a:rPr lang="en-US" sz="2400" dirty="0" smtClean="0"/>
              <a:t>The </a:t>
            </a:r>
            <a:r>
              <a:rPr lang="en-US" sz="2400" dirty="0"/>
              <a:t>first amendment </a:t>
            </a:r>
          </a:p>
          <a:p>
            <a:pPr marL="457200" lvl="0" indent="-457200">
              <a:buAutoNum type="arabicPeriod"/>
            </a:pPr>
            <a:r>
              <a:rPr lang="en-US" sz="2400" dirty="0" smtClean="0"/>
              <a:t>Bill </a:t>
            </a:r>
            <a:r>
              <a:rPr lang="en-US" sz="2400" dirty="0"/>
              <a:t>of </a:t>
            </a:r>
            <a:r>
              <a:rPr lang="en-US" sz="2400" dirty="0" smtClean="0"/>
              <a:t>Rights</a:t>
            </a:r>
          </a:p>
          <a:p>
            <a:pPr marL="457200" lvl="0" indent="-457200">
              <a:buAutoNum type="arabicPeriod"/>
            </a:pPr>
            <a:r>
              <a:rPr lang="en-US" sz="2400" dirty="0" smtClean="0"/>
              <a:t>Declaration </a:t>
            </a:r>
            <a:r>
              <a:rPr lang="en-US" sz="2400" dirty="0"/>
              <a:t>of </a:t>
            </a:r>
            <a:r>
              <a:rPr lang="en-US" sz="2400" dirty="0" smtClean="0"/>
              <a:t>Independence</a:t>
            </a:r>
          </a:p>
          <a:p>
            <a:pPr marL="457200" lvl="0" indent="-457200">
              <a:buAutoNum type="arabicPeriod"/>
            </a:pPr>
            <a:r>
              <a:rPr lang="en-US" sz="2400" dirty="0" smtClean="0"/>
              <a:t>The </a:t>
            </a:r>
            <a:r>
              <a:rPr lang="en-US" sz="2400" dirty="0"/>
              <a:t>fourteenth amendment </a:t>
            </a:r>
          </a:p>
          <a:p>
            <a:pPr marL="0" indent="0">
              <a:buNone/>
            </a:pPr>
            <a:endParaRPr lang="en-US" sz="1100" dirty="0"/>
          </a:p>
        </p:txBody>
      </p:sp>
    </p:spTree>
    <p:extLst>
      <p:ext uri="{BB962C8B-B14F-4D97-AF65-F5344CB8AC3E}">
        <p14:creationId xmlns:p14="http://schemas.microsoft.com/office/powerpoint/2010/main" val="26490920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ctrTitle" sz="quarter"/>
          </p:nvPr>
        </p:nvSpPr>
        <p:spPr>
          <a:xfrm>
            <a:off x="381000" y="533400"/>
            <a:ext cx="8382000" cy="2667000"/>
          </a:xfrm>
        </p:spPr>
        <p:txBody>
          <a:bodyPr/>
          <a:lstStyle/>
          <a:p>
            <a:pPr marL="762000" indent="-762000" algn="l"/>
            <a:r>
              <a:rPr lang="en-US" sz="3600" dirty="0"/>
              <a:t>	</a:t>
            </a:r>
            <a:r>
              <a:rPr lang="en-US" sz="2800" b="0" dirty="0">
                <a:latin typeface="Arial" charset="0"/>
              </a:rPr>
              <a:t>A 17-year-old female with a history of systemic</a:t>
            </a:r>
            <a:br>
              <a:rPr lang="en-US" sz="2800" b="0" dirty="0">
                <a:latin typeface="Arial" charset="0"/>
              </a:rPr>
            </a:br>
            <a:r>
              <a:rPr lang="en-US" sz="2800" b="0" dirty="0">
                <a:latin typeface="Arial" charset="0"/>
              </a:rPr>
              <a:t>lupus erythematosus has a rapid plasma reagin (RPR) performed as part of an evaluation for new seizure.  The RPR titer is 1:2 and the FTA (fluorescent treponemal antibody) is negative.  The patient is not sexually active.  The most likely explanation for this patient’s serologic profile is:</a:t>
            </a:r>
          </a:p>
        </p:txBody>
      </p:sp>
      <p:sp>
        <p:nvSpPr>
          <p:cNvPr id="282627" name="Rectangle 3"/>
          <p:cNvSpPr>
            <a:spLocks noGrp="1" noChangeArrowheads="1"/>
          </p:cNvSpPr>
          <p:nvPr>
            <p:ph type="subTitle" sz="quarter" idx="1"/>
          </p:nvPr>
        </p:nvSpPr>
        <p:spPr>
          <a:xfrm>
            <a:off x="1143000" y="4038600"/>
            <a:ext cx="7086600" cy="2819400"/>
          </a:xfrm>
        </p:spPr>
        <p:txBody>
          <a:bodyPr/>
          <a:lstStyle/>
          <a:p>
            <a:pPr algn="l">
              <a:lnSpc>
                <a:spcPct val="90000"/>
              </a:lnSpc>
            </a:pPr>
            <a:r>
              <a:rPr lang="en-US" sz="2800" b="1" dirty="0"/>
              <a:t>a</a:t>
            </a:r>
            <a:r>
              <a:rPr lang="en-US" sz="2800" dirty="0"/>
              <a:t>.  Prozone </a:t>
            </a:r>
            <a:r>
              <a:rPr lang="en-US" sz="2800" dirty="0" smtClean="0"/>
              <a:t>phenomenon</a:t>
            </a:r>
            <a:endParaRPr lang="en-US" sz="2800" dirty="0"/>
          </a:p>
          <a:p>
            <a:pPr algn="l">
              <a:lnSpc>
                <a:spcPct val="90000"/>
              </a:lnSpc>
            </a:pPr>
            <a:r>
              <a:rPr lang="en-US" sz="2800" dirty="0"/>
              <a:t>b.  False positive test result</a:t>
            </a:r>
          </a:p>
          <a:p>
            <a:pPr algn="l">
              <a:lnSpc>
                <a:spcPct val="90000"/>
              </a:lnSpc>
            </a:pPr>
            <a:r>
              <a:rPr lang="en-US" sz="2800" dirty="0"/>
              <a:t>c.  Congenital syphilis</a:t>
            </a:r>
          </a:p>
          <a:p>
            <a:pPr algn="l">
              <a:lnSpc>
                <a:spcPct val="90000"/>
              </a:lnSpc>
            </a:pPr>
            <a:r>
              <a:rPr lang="en-US" sz="2800" dirty="0"/>
              <a:t>d.  Leptospirosis</a:t>
            </a:r>
          </a:p>
          <a:p>
            <a:pPr algn="l">
              <a:lnSpc>
                <a:spcPct val="90000"/>
              </a:lnSpc>
            </a:pPr>
            <a:r>
              <a:rPr lang="en-US" sz="2800" dirty="0"/>
              <a:t>e.  Thyroid disease</a:t>
            </a:r>
          </a:p>
        </p:txBody>
      </p:sp>
    </p:spTree>
    <p:extLst>
      <p:ext uri="{BB962C8B-B14F-4D97-AF65-F5344CB8AC3E}">
        <p14:creationId xmlns:p14="http://schemas.microsoft.com/office/powerpoint/2010/main" val="2276182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7400"/>
            <a:ext cx="8229600" cy="1143000"/>
          </a:xfrm>
        </p:spPr>
        <p:txBody>
          <a:bodyPr/>
          <a:lstStyle/>
          <a:p>
            <a:r>
              <a:rPr lang="en-US" sz="4800" dirty="0" smtClean="0"/>
              <a:t>General Guidelines</a:t>
            </a:r>
            <a:endParaRPr lang="en-US" sz="4800" dirty="0"/>
          </a:p>
        </p:txBody>
      </p:sp>
    </p:spTree>
    <p:extLst>
      <p:ext uri="{BB962C8B-B14F-4D97-AF65-F5344CB8AC3E}">
        <p14:creationId xmlns:p14="http://schemas.microsoft.com/office/powerpoint/2010/main" val="6029441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noFill/>
          <a:ln/>
        </p:spPr>
        <p:txBody>
          <a:bodyPr lIns="92075" tIns="46038" rIns="92075" bIns="46038"/>
          <a:lstStyle/>
          <a:p>
            <a:r>
              <a:rPr lang="en-US" b="0" dirty="0"/>
              <a:t>More General Guidelines</a:t>
            </a:r>
            <a:r>
              <a:rPr lang="en-US" dirty="0"/>
              <a:t> </a:t>
            </a:r>
          </a:p>
        </p:txBody>
      </p:sp>
      <p:sp>
        <p:nvSpPr>
          <p:cNvPr id="24579" name="Rectangle 3"/>
          <p:cNvSpPr>
            <a:spLocks noGrp="1" noChangeArrowheads="1"/>
          </p:cNvSpPr>
          <p:nvPr>
            <p:ph idx="1"/>
          </p:nvPr>
        </p:nvSpPr>
        <p:spPr>
          <a:noFill/>
          <a:ln/>
        </p:spPr>
        <p:txBody>
          <a:bodyPr lIns="92075" tIns="46038" rIns="92075" bIns="46038"/>
          <a:lstStyle/>
          <a:p>
            <a:r>
              <a:rPr lang="en-US" sz="2800" dirty="0"/>
              <a:t>Write options that are grammatically consistent with stem and about equal length</a:t>
            </a:r>
          </a:p>
          <a:p>
            <a:r>
              <a:rPr lang="en-US" sz="2800" dirty="0"/>
              <a:t> List options in logical or numeric order</a:t>
            </a:r>
          </a:p>
          <a:p>
            <a:r>
              <a:rPr lang="en-US" sz="2800" dirty="0"/>
              <a:t> Avoid mutually exclusive options</a:t>
            </a:r>
          </a:p>
          <a:p>
            <a:r>
              <a:rPr lang="en-US" sz="2800" dirty="0"/>
              <a:t> Keep options homogeneous</a:t>
            </a:r>
          </a:p>
          <a:p>
            <a:r>
              <a:rPr lang="en-US" sz="2800" dirty="0"/>
              <a:t> Use plausible distractors</a:t>
            </a:r>
          </a:p>
          <a:p>
            <a:r>
              <a:rPr lang="en-US" sz="2800" dirty="0"/>
              <a:t> Avoid negatively worded stems and/or options</a:t>
            </a:r>
          </a:p>
          <a:p>
            <a:r>
              <a:rPr lang="en-US" sz="2800" dirty="0"/>
              <a:t> Avoid absolutes such as </a:t>
            </a:r>
            <a:r>
              <a:rPr lang="en-US" sz="2800" i="1" dirty="0"/>
              <a:t>always, never, all</a:t>
            </a:r>
          </a:p>
        </p:txBody>
      </p:sp>
    </p:spTree>
    <p:extLst>
      <p:ext uri="{BB962C8B-B14F-4D97-AF65-F5344CB8AC3E}">
        <p14:creationId xmlns:p14="http://schemas.microsoft.com/office/powerpoint/2010/main" val="22381603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 calcmode="lin" valueType="num">
                                      <p:cBhvr additive="base">
                                        <p:cTn id="31" dur="500" fill="hold"/>
                                        <p:tgtEl>
                                          <p:spTgt spid="2457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45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4579">
                                            <p:txEl>
                                              <p:pRg st="5" end="5"/>
                                            </p:txEl>
                                          </p:spTgt>
                                        </p:tgtEl>
                                        <p:attrNameLst>
                                          <p:attrName>style.visibility</p:attrName>
                                        </p:attrNameLst>
                                      </p:cBhvr>
                                      <p:to>
                                        <p:strVal val="visible"/>
                                      </p:to>
                                    </p:set>
                                    <p:anim calcmode="lin" valueType="num">
                                      <p:cBhvr additive="base">
                                        <p:cTn id="37" dur="500" fill="hold"/>
                                        <p:tgtEl>
                                          <p:spTgt spid="2457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457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4579">
                                            <p:txEl>
                                              <p:pRg st="6" end="6"/>
                                            </p:txEl>
                                          </p:spTgt>
                                        </p:tgtEl>
                                        <p:attrNameLst>
                                          <p:attrName>style.visibility</p:attrName>
                                        </p:attrNameLst>
                                      </p:cBhvr>
                                      <p:to>
                                        <p:strVal val="visible"/>
                                      </p:to>
                                    </p:set>
                                    <p:anim calcmode="lin" valueType="num">
                                      <p:cBhvr additive="base">
                                        <p:cTn id="43" dur="500" fill="hold"/>
                                        <p:tgtEl>
                                          <p:spTgt spid="2457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457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1026"/>
          <p:cNvSpPr>
            <a:spLocks noGrp="1" noRot="1" noChangeArrowheads="1"/>
          </p:cNvSpPr>
          <p:nvPr>
            <p:ph type="title"/>
          </p:nvPr>
        </p:nvSpPr>
        <p:spPr/>
        <p:txBody>
          <a:bodyPr/>
          <a:lstStyle/>
          <a:p>
            <a:r>
              <a:rPr lang="en-US" b="0" dirty="0"/>
              <a:t>More Principles	</a:t>
            </a:r>
          </a:p>
        </p:txBody>
      </p:sp>
      <p:sp>
        <p:nvSpPr>
          <p:cNvPr id="75779" name="Rectangle 1027"/>
          <p:cNvSpPr>
            <a:spLocks noGrp="1" noChangeArrowheads="1"/>
          </p:cNvSpPr>
          <p:nvPr>
            <p:ph idx="1"/>
          </p:nvPr>
        </p:nvSpPr>
        <p:spPr/>
        <p:txBody>
          <a:bodyPr/>
          <a:lstStyle/>
          <a:p>
            <a:pPr>
              <a:lnSpc>
                <a:spcPct val="90000"/>
              </a:lnSpc>
            </a:pPr>
            <a:r>
              <a:rPr lang="en-US" dirty="0"/>
              <a:t>Avoid overspecific questions (ie, citing a specific reference)</a:t>
            </a:r>
          </a:p>
          <a:p>
            <a:pPr>
              <a:lnSpc>
                <a:spcPct val="90000"/>
              </a:lnSpc>
            </a:pPr>
            <a:r>
              <a:rPr lang="en-US" dirty="0"/>
              <a:t>Avoid “numbers” questions (ie, frequency of x is 5%, 12.5%, 20%)</a:t>
            </a:r>
          </a:p>
          <a:p>
            <a:pPr>
              <a:lnSpc>
                <a:spcPct val="90000"/>
              </a:lnSpc>
            </a:pPr>
            <a:r>
              <a:rPr lang="en-US" dirty="0"/>
              <a:t>Do NOT use overly complex, convoluted formats (ie, Partial K-types—B if A &amp; C; C if C &amp; D)</a:t>
            </a:r>
          </a:p>
          <a:p>
            <a:pPr>
              <a:lnSpc>
                <a:spcPct val="90000"/>
              </a:lnSpc>
            </a:pPr>
            <a:r>
              <a:rPr lang="en-US" dirty="0"/>
              <a:t>Avoid the MTF-type format (ie, Which of the following is true?  Or, NOT true?</a:t>
            </a:r>
          </a:p>
        </p:txBody>
      </p:sp>
    </p:spTree>
    <p:extLst>
      <p:ext uri="{BB962C8B-B14F-4D97-AF65-F5344CB8AC3E}">
        <p14:creationId xmlns:p14="http://schemas.microsoft.com/office/powerpoint/2010/main" val="3801852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7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57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57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57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ext Box 2"/>
          <p:cNvSpPr txBox="1">
            <a:spLocks noChangeArrowheads="1"/>
          </p:cNvSpPr>
          <p:nvPr/>
        </p:nvSpPr>
        <p:spPr bwMode="auto">
          <a:xfrm>
            <a:off x="304800" y="990600"/>
            <a:ext cx="80772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r>
              <a:rPr lang="en-US" sz="3200" i="1" dirty="0">
                <a:latin typeface="Arial" charset="0"/>
                <a:cs typeface="Times New Roman" pitchFamily="18" charset="0"/>
              </a:rPr>
              <a:t>	Which of the following will NOT occur after therapeutic administration of chlorpheniramine?</a:t>
            </a:r>
          </a:p>
          <a:p>
            <a:endParaRPr lang="en-US" sz="3200" i="1" dirty="0">
              <a:latin typeface="Arial" charset="0"/>
              <a:cs typeface="Times New Roman" pitchFamily="18" charset="0"/>
            </a:endParaRPr>
          </a:p>
          <a:p>
            <a:r>
              <a:rPr lang="en-US" sz="3200" i="1" dirty="0">
                <a:latin typeface="Arial" charset="0"/>
                <a:cs typeface="Times New Roman" pitchFamily="18" charset="0"/>
              </a:rPr>
              <a:t>A.   Dry mouth.</a:t>
            </a:r>
            <a:endParaRPr lang="en-US" sz="3200" dirty="0">
              <a:latin typeface="Arial" charset="0"/>
              <a:cs typeface="Times New Roman" pitchFamily="18" charset="0"/>
            </a:endParaRPr>
          </a:p>
          <a:p>
            <a:r>
              <a:rPr lang="en-US" sz="3200" i="1" dirty="0">
                <a:cs typeface="Times New Roman" pitchFamily="18" charset="0"/>
              </a:rPr>
              <a:t>B.	   </a:t>
            </a:r>
            <a:r>
              <a:rPr lang="en-US" sz="3200" i="1" dirty="0">
                <a:latin typeface="Arial" charset="0"/>
                <a:cs typeface="Times New Roman" pitchFamily="18" charset="0"/>
              </a:rPr>
              <a:t>Sedation.</a:t>
            </a:r>
            <a:endParaRPr lang="en-US" sz="3200" dirty="0">
              <a:latin typeface="Arial" charset="0"/>
              <a:cs typeface="Times New Roman" pitchFamily="18" charset="0"/>
            </a:endParaRPr>
          </a:p>
          <a:p>
            <a:pPr>
              <a:buFontTx/>
              <a:buAutoNum type="alphaUcPeriod" startAt="3"/>
            </a:pPr>
            <a:r>
              <a:rPr lang="en-US" sz="3200" i="1" dirty="0">
                <a:latin typeface="Arial" charset="0"/>
                <a:cs typeface="Times New Roman" pitchFamily="18" charset="0"/>
              </a:rPr>
              <a:t>   Decrease in gastric acid </a:t>
            </a:r>
            <a:r>
              <a:rPr lang="en-US" sz="3200" i="1" dirty="0" smtClean="0">
                <a:latin typeface="Arial" charset="0"/>
                <a:cs typeface="Times New Roman" pitchFamily="18" charset="0"/>
              </a:rPr>
              <a:t>production.</a:t>
            </a:r>
            <a:endParaRPr lang="en-US" sz="3200" i="1" dirty="0">
              <a:latin typeface="Arial" charset="0"/>
              <a:cs typeface="Times New Roman" pitchFamily="18" charset="0"/>
            </a:endParaRPr>
          </a:p>
          <a:p>
            <a:pPr>
              <a:buFontTx/>
              <a:buAutoNum type="alphaUcPeriod" startAt="3"/>
            </a:pPr>
            <a:r>
              <a:rPr lang="en-US" sz="3200" i="1" dirty="0">
                <a:latin typeface="Arial" charset="0"/>
                <a:cs typeface="Times New Roman" pitchFamily="18" charset="0"/>
              </a:rPr>
              <a:t>   Drowsiness.</a:t>
            </a:r>
          </a:p>
          <a:p>
            <a:pPr>
              <a:buFontTx/>
              <a:buAutoNum type="alphaUcPeriod" startAt="3"/>
            </a:pPr>
            <a:r>
              <a:rPr lang="en-US" sz="3200" i="1" dirty="0">
                <a:latin typeface="Arial" charset="0"/>
                <a:cs typeface="Times New Roman" pitchFamily="18" charset="0"/>
              </a:rPr>
              <a:t>   All of the above.</a:t>
            </a:r>
            <a:r>
              <a:rPr lang="en-US" sz="3200" dirty="0">
                <a:latin typeface="Arial" charset="0"/>
                <a:cs typeface="Times New Roman" pitchFamily="18" charset="0"/>
              </a:rPr>
              <a:t> </a:t>
            </a:r>
          </a:p>
        </p:txBody>
      </p:sp>
      <p:sp>
        <p:nvSpPr>
          <p:cNvPr id="174083" name="Text Box 3"/>
          <p:cNvSpPr txBox="1">
            <a:spLocks noChangeArrowheads="1"/>
          </p:cNvSpPr>
          <p:nvPr/>
        </p:nvSpPr>
        <p:spPr bwMode="auto">
          <a:xfrm>
            <a:off x="1747319" y="228600"/>
            <a:ext cx="6521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dirty="0"/>
              <a:t>   </a:t>
            </a:r>
            <a:r>
              <a:rPr lang="en-US" sz="3600" b="1" u="sng" dirty="0"/>
              <a:t>Example Flawed Item</a:t>
            </a:r>
          </a:p>
        </p:txBody>
      </p:sp>
    </p:spTree>
    <p:extLst>
      <p:ext uri="{BB962C8B-B14F-4D97-AF65-F5344CB8AC3E}">
        <p14:creationId xmlns:p14="http://schemas.microsoft.com/office/powerpoint/2010/main" val="3994163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24" name="Rectangle 12"/>
          <p:cNvSpPr>
            <a:spLocks noChangeArrowheads="1"/>
          </p:cNvSpPr>
          <p:nvPr/>
        </p:nvSpPr>
        <p:spPr bwMode="auto">
          <a:xfrm>
            <a:off x="457200" y="274638"/>
            <a:ext cx="822960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800" dirty="0">
                <a:solidFill>
                  <a:schemeClr val="tx2"/>
                </a:solidFill>
              </a:rPr>
              <a:t>Anatomy of a Test Item</a:t>
            </a:r>
          </a:p>
        </p:txBody>
      </p:sp>
      <p:sp>
        <p:nvSpPr>
          <p:cNvPr id="166925" name="Rectangle 13"/>
          <p:cNvSpPr>
            <a:spLocks noChangeArrowheads="1"/>
          </p:cNvSpPr>
          <p:nvPr/>
        </p:nvSpPr>
        <p:spPr bwMode="auto">
          <a:xfrm>
            <a:off x="457200" y="1676400"/>
            <a:ext cx="5181600" cy="429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spcBef>
                <a:spcPct val="20000"/>
              </a:spcBef>
              <a:buClr>
                <a:schemeClr val="accent2"/>
              </a:buClr>
              <a:buFont typeface="Wingdings" pitchFamily="2" charset="2"/>
              <a:buNone/>
            </a:pPr>
            <a:r>
              <a:rPr lang="en-US" dirty="0"/>
              <a:t>A 25-year-old woman is seen for prenatal care at 14 weeks of gestation. She informs you that she has human immunodeficiency virus and takes zidovudine, lamivudine, and efavirenz daily. The fetal malformation for which her fetus is at the greatest teratogenic risk is</a:t>
            </a:r>
          </a:p>
          <a:p>
            <a:pPr eaLnBrk="1" hangingPunct="1">
              <a:spcBef>
                <a:spcPct val="20000"/>
              </a:spcBef>
              <a:buClr>
                <a:schemeClr val="accent2"/>
              </a:buClr>
              <a:buFont typeface="Wingdings" pitchFamily="2" charset="2"/>
              <a:buChar char="o"/>
            </a:pPr>
            <a:endParaRPr lang="en-US" dirty="0"/>
          </a:p>
          <a:p>
            <a:pPr eaLnBrk="1" hangingPunct="1">
              <a:spcBef>
                <a:spcPct val="20000"/>
              </a:spcBef>
              <a:buClr>
                <a:schemeClr val="accent2"/>
              </a:buClr>
              <a:buFont typeface="Wingdings" pitchFamily="2" charset="2"/>
              <a:buChar char="o"/>
            </a:pPr>
            <a:endParaRPr lang="en-US" dirty="0"/>
          </a:p>
          <a:p>
            <a:pPr eaLnBrk="1" hangingPunct="1">
              <a:spcBef>
                <a:spcPct val="20000"/>
              </a:spcBef>
              <a:buClr>
                <a:schemeClr val="accent2"/>
              </a:buClr>
              <a:buFont typeface="Wingdings" pitchFamily="2" charset="2"/>
              <a:buNone/>
            </a:pPr>
            <a:r>
              <a:rPr lang="en-US" dirty="0"/>
              <a:t>(A) ambiguous genitalia</a:t>
            </a:r>
          </a:p>
          <a:p>
            <a:pPr eaLnBrk="1" hangingPunct="1">
              <a:spcBef>
                <a:spcPct val="20000"/>
              </a:spcBef>
              <a:buClr>
                <a:schemeClr val="accent2"/>
              </a:buClr>
              <a:buFont typeface="Wingdings" pitchFamily="2" charset="2"/>
              <a:buNone/>
            </a:pPr>
            <a:r>
              <a:rPr lang="en-US" dirty="0"/>
              <a:t>(B) duodenal atresia</a:t>
            </a:r>
          </a:p>
          <a:p>
            <a:pPr eaLnBrk="1" hangingPunct="1">
              <a:spcBef>
                <a:spcPct val="20000"/>
              </a:spcBef>
              <a:buClr>
                <a:schemeClr val="accent2"/>
              </a:buClr>
              <a:buFont typeface="Wingdings" pitchFamily="2" charset="2"/>
              <a:buNone/>
            </a:pPr>
            <a:r>
              <a:rPr lang="en-US" dirty="0"/>
              <a:t>*(C) neural tube defect</a:t>
            </a:r>
          </a:p>
          <a:p>
            <a:pPr eaLnBrk="1" hangingPunct="1">
              <a:spcBef>
                <a:spcPct val="20000"/>
              </a:spcBef>
              <a:buClr>
                <a:schemeClr val="accent2"/>
              </a:buClr>
              <a:buFont typeface="Wingdings" pitchFamily="2" charset="2"/>
              <a:buNone/>
            </a:pPr>
            <a:r>
              <a:rPr lang="en-US" dirty="0"/>
              <a:t>(D) polydactyly</a:t>
            </a:r>
          </a:p>
          <a:p>
            <a:pPr eaLnBrk="1" hangingPunct="1">
              <a:spcBef>
                <a:spcPct val="20000"/>
              </a:spcBef>
              <a:buClr>
                <a:schemeClr val="accent2"/>
              </a:buClr>
              <a:buFont typeface="Wingdings" pitchFamily="2" charset="2"/>
              <a:buNone/>
            </a:pPr>
            <a:r>
              <a:rPr lang="en-US" dirty="0"/>
              <a:t>(E) ventricular septal defect</a:t>
            </a:r>
          </a:p>
        </p:txBody>
      </p:sp>
      <p:sp>
        <p:nvSpPr>
          <p:cNvPr id="166926" name="AutoShape 14"/>
          <p:cNvSpPr>
            <a:spLocks/>
          </p:cNvSpPr>
          <p:nvPr/>
        </p:nvSpPr>
        <p:spPr bwMode="auto">
          <a:xfrm>
            <a:off x="5943600" y="1600200"/>
            <a:ext cx="381000" cy="1295400"/>
          </a:xfrm>
          <a:prstGeom prst="rightBrace">
            <a:avLst>
              <a:gd name="adj1" fmla="val 28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66927" name="AutoShape 15"/>
          <p:cNvSpPr>
            <a:spLocks/>
          </p:cNvSpPr>
          <p:nvPr/>
        </p:nvSpPr>
        <p:spPr bwMode="auto">
          <a:xfrm>
            <a:off x="5943600" y="2971800"/>
            <a:ext cx="381000" cy="685800"/>
          </a:xfrm>
          <a:prstGeom prst="rightBrace">
            <a:avLst>
              <a:gd name="adj1" fmla="val 15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66928" name="AutoShape 16"/>
          <p:cNvSpPr>
            <a:spLocks/>
          </p:cNvSpPr>
          <p:nvPr/>
        </p:nvSpPr>
        <p:spPr bwMode="auto">
          <a:xfrm>
            <a:off x="5943600" y="4343400"/>
            <a:ext cx="457200" cy="1600200"/>
          </a:xfrm>
          <a:prstGeom prst="rightBrace">
            <a:avLst>
              <a:gd name="adj1" fmla="val 291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66929" name="Text Box 17"/>
          <p:cNvSpPr txBox="1">
            <a:spLocks noChangeArrowheads="1"/>
          </p:cNvSpPr>
          <p:nvPr/>
        </p:nvSpPr>
        <p:spPr bwMode="auto">
          <a:xfrm>
            <a:off x="6400800" y="1676400"/>
            <a:ext cx="2743200" cy="99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3200" b="1" dirty="0">
                <a:latin typeface="Arial" charset="0"/>
              </a:rPr>
              <a:t>     STEM</a:t>
            </a:r>
          </a:p>
          <a:p>
            <a:pPr algn="ctr" eaLnBrk="1" hangingPunct="1">
              <a:spcBef>
                <a:spcPct val="50000"/>
              </a:spcBef>
            </a:pPr>
            <a:r>
              <a:rPr lang="en-US" dirty="0">
                <a:latin typeface="Arial" charset="0"/>
              </a:rPr>
              <a:t>(CLINICAL SCENARIO)</a:t>
            </a:r>
          </a:p>
        </p:txBody>
      </p:sp>
      <p:sp>
        <p:nvSpPr>
          <p:cNvPr id="166930" name="Text Box 18"/>
          <p:cNvSpPr txBox="1">
            <a:spLocks noChangeArrowheads="1"/>
          </p:cNvSpPr>
          <p:nvPr/>
        </p:nvSpPr>
        <p:spPr bwMode="auto">
          <a:xfrm>
            <a:off x="6019800" y="2924175"/>
            <a:ext cx="312420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200" b="1" dirty="0">
                <a:latin typeface="Arial" charset="0"/>
              </a:rPr>
              <a:t>LEAD-IN</a:t>
            </a:r>
          </a:p>
          <a:p>
            <a:pPr algn="ctr" eaLnBrk="1" hangingPunct="1">
              <a:spcBef>
                <a:spcPct val="50000"/>
              </a:spcBef>
            </a:pPr>
            <a:r>
              <a:rPr lang="en-US" sz="1600" dirty="0">
                <a:latin typeface="Arial" charset="0"/>
              </a:rPr>
              <a:t>(</a:t>
            </a:r>
            <a:r>
              <a:rPr lang="en-US" dirty="0">
                <a:latin typeface="Arial" charset="0"/>
              </a:rPr>
              <a:t>DIRECT QUESTION OR INCOMPLETE SENTENCE</a:t>
            </a:r>
            <a:r>
              <a:rPr lang="en-US" sz="1600" dirty="0">
                <a:latin typeface="Arial" charset="0"/>
              </a:rPr>
              <a:t>)</a:t>
            </a:r>
          </a:p>
        </p:txBody>
      </p:sp>
      <p:sp>
        <p:nvSpPr>
          <p:cNvPr id="166931" name="Text Box 19"/>
          <p:cNvSpPr txBox="1">
            <a:spLocks noChangeArrowheads="1"/>
          </p:cNvSpPr>
          <p:nvPr/>
        </p:nvSpPr>
        <p:spPr bwMode="auto">
          <a:xfrm>
            <a:off x="6248400" y="4448175"/>
            <a:ext cx="2667000" cy="155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200" b="1" dirty="0">
                <a:latin typeface="Arial" charset="0"/>
              </a:rPr>
              <a:t>OPTIONS</a:t>
            </a:r>
          </a:p>
          <a:p>
            <a:pPr algn="ctr" eaLnBrk="1" hangingPunct="1">
              <a:spcBef>
                <a:spcPct val="50000"/>
              </a:spcBef>
            </a:pPr>
            <a:r>
              <a:rPr lang="en-US" dirty="0">
                <a:latin typeface="Arial" charset="0"/>
              </a:rPr>
              <a:t>(1 CORRECT ANSWER </a:t>
            </a:r>
            <a:r>
              <a:rPr lang="en-US" dirty="0" smtClean="0">
                <a:latin typeface="Arial" charset="0"/>
              </a:rPr>
              <a:t>AND 2-4 </a:t>
            </a:r>
            <a:r>
              <a:rPr lang="en-US" dirty="0">
                <a:latin typeface="Arial" charset="0"/>
              </a:rPr>
              <a:t>DISTRACTORS)</a:t>
            </a:r>
          </a:p>
        </p:txBody>
      </p:sp>
    </p:spTree>
    <p:extLst>
      <p:ext uri="{BB962C8B-B14F-4D97-AF65-F5344CB8AC3E}">
        <p14:creationId xmlns:p14="http://schemas.microsoft.com/office/powerpoint/2010/main" val="9373891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506413" y="457200"/>
            <a:ext cx="8637587" cy="762000"/>
          </a:xfrm>
          <a:noFill/>
          <a:ln/>
        </p:spPr>
        <p:txBody>
          <a:bodyPr lIns="92075" tIns="46038" rIns="92075" bIns="46038"/>
          <a:lstStyle/>
          <a:p>
            <a:r>
              <a:rPr lang="en-US" b="0" dirty="0" smtClean="0"/>
              <a:t>General Item Content Guidelines</a:t>
            </a:r>
            <a:endParaRPr lang="en-US" b="0" dirty="0"/>
          </a:p>
        </p:txBody>
      </p:sp>
      <p:sp>
        <p:nvSpPr>
          <p:cNvPr id="25603" name="Rectangle 3"/>
          <p:cNvSpPr>
            <a:spLocks noGrp="1" noChangeArrowheads="1"/>
          </p:cNvSpPr>
          <p:nvPr>
            <p:ph idx="1"/>
          </p:nvPr>
        </p:nvSpPr>
        <p:spPr>
          <a:xfrm>
            <a:off x="381000" y="1752600"/>
            <a:ext cx="8229600" cy="4525963"/>
          </a:xfrm>
          <a:noFill/>
          <a:ln/>
        </p:spPr>
        <p:txBody>
          <a:bodyPr lIns="92075" tIns="46038" rIns="92075" bIns="46038"/>
          <a:lstStyle/>
          <a:p>
            <a:r>
              <a:rPr lang="en-US" dirty="0"/>
              <a:t>Items SHOULD test material that is:</a:t>
            </a:r>
          </a:p>
          <a:p>
            <a:pPr lvl="1"/>
            <a:r>
              <a:rPr lang="en-US" dirty="0"/>
              <a:t>sufficiently important or essential </a:t>
            </a:r>
            <a:r>
              <a:rPr lang="en-US" dirty="0" smtClean="0"/>
              <a:t>information</a:t>
            </a:r>
          </a:p>
          <a:p>
            <a:pPr lvl="2"/>
            <a:r>
              <a:rPr lang="en-US" dirty="0"/>
              <a:t>h</a:t>
            </a:r>
            <a:r>
              <a:rPr lang="en-US" dirty="0" smtClean="0"/>
              <a:t>igher cognitive levels = critical thinking</a:t>
            </a:r>
            <a:endParaRPr lang="en-US" dirty="0"/>
          </a:p>
          <a:p>
            <a:pPr lvl="1"/>
            <a:r>
              <a:rPr lang="en-US" dirty="0"/>
              <a:t>realistic and noncontroversial</a:t>
            </a:r>
          </a:p>
          <a:p>
            <a:pPr lvl="1"/>
            <a:r>
              <a:rPr lang="en-US" dirty="0"/>
              <a:t>d</a:t>
            </a:r>
            <a:r>
              <a:rPr lang="en-US" dirty="0" smtClean="0"/>
              <a:t>efensible:  </a:t>
            </a:r>
            <a:r>
              <a:rPr lang="en-US" dirty="0"/>
              <a:t>one correct answer, with references</a:t>
            </a:r>
          </a:p>
          <a:p>
            <a:pPr lvl="1"/>
            <a:r>
              <a:rPr lang="en-US" dirty="0"/>
              <a:t>r</a:t>
            </a:r>
            <a:r>
              <a:rPr lang="en-US" dirty="0" smtClean="0"/>
              <a:t>elevant </a:t>
            </a:r>
            <a:r>
              <a:rPr lang="en-US" dirty="0"/>
              <a:t>to </a:t>
            </a:r>
            <a:r>
              <a:rPr lang="en-US" dirty="0" smtClean="0"/>
              <a:t>future learning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dissolve">
                                      <p:cBhvr>
                                        <p:cTn id="7" dur="500"/>
                                        <p:tgtEl>
                                          <p:spTgt spid="2560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5603">
                                            <p:txEl>
                                              <p:pRg st="1" end="1"/>
                                            </p:txEl>
                                          </p:spTgt>
                                        </p:tgtEl>
                                        <p:attrNameLst>
                                          <p:attrName>style.visibility</p:attrName>
                                        </p:attrNameLst>
                                      </p:cBhvr>
                                      <p:to>
                                        <p:strVal val="visible"/>
                                      </p:to>
                                    </p:set>
                                    <p:animEffect transition="in" filter="dissolve">
                                      <p:cBhvr>
                                        <p:cTn id="10" dur="500"/>
                                        <p:tgtEl>
                                          <p:spTgt spid="2560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animEffect transition="in" filter="dissolve">
                                      <p:cBhvr>
                                        <p:cTn id="13" dur="500"/>
                                        <p:tgtEl>
                                          <p:spTgt spid="2560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5603">
                                            <p:txEl>
                                              <p:pRg st="3" end="3"/>
                                            </p:txEl>
                                          </p:spTgt>
                                        </p:tgtEl>
                                        <p:attrNameLst>
                                          <p:attrName>style.visibility</p:attrName>
                                        </p:attrNameLst>
                                      </p:cBhvr>
                                      <p:to>
                                        <p:strVal val="visible"/>
                                      </p:to>
                                    </p:set>
                                    <p:animEffect transition="in" filter="dissolve">
                                      <p:cBhvr>
                                        <p:cTn id="16" dur="500"/>
                                        <p:tgtEl>
                                          <p:spTgt spid="2560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5603">
                                            <p:txEl>
                                              <p:pRg st="4" end="4"/>
                                            </p:txEl>
                                          </p:spTgt>
                                        </p:tgtEl>
                                        <p:attrNameLst>
                                          <p:attrName>style.visibility</p:attrName>
                                        </p:attrNameLst>
                                      </p:cBhvr>
                                      <p:to>
                                        <p:strVal val="visible"/>
                                      </p:to>
                                    </p:set>
                                    <p:animEffect transition="in" filter="dissolve">
                                      <p:cBhvr>
                                        <p:cTn id="19" dur="500"/>
                                        <p:tgtEl>
                                          <p:spTgt spid="25603">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5603">
                                            <p:txEl>
                                              <p:pRg st="5" end="5"/>
                                            </p:txEl>
                                          </p:spTgt>
                                        </p:tgtEl>
                                        <p:attrNameLst>
                                          <p:attrName>style.visibility</p:attrName>
                                        </p:attrNameLst>
                                      </p:cBhvr>
                                      <p:to>
                                        <p:strVal val="visible"/>
                                      </p:to>
                                    </p:set>
                                    <p:animEffect transition="in" filter="dissolve">
                                      <p:cBhvr>
                                        <p:cTn id="22" dur="500"/>
                                        <p:tgtEl>
                                          <p:spTgt spid="256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317500" y="457200"/>
            <a:ext cx="8637588" cy="1027113"/>
          </a:xfrm>
          <a:noFill/>
          <a:ln/>
        </p:spPr>
        <p:txBody>
          <a:bodyPr lIns="92075" tIns="46038" rIns="92075" bIns="46038"/>
          <a:lstStyle/>
          <a:p>
            <a:r>
              <a:rPr lang="en-US" b="0" dirty="0"/>
              <a:t>General Content Guidelines</a:t>
            </a:r>
            <a:r>
              <a:rPr lang="en-US" dirty="0"/>
              <a:t> </a:t>
            </a:r>
          </a:p>
        </p:txBody>
      </p:sp>
      <p:sp>
        <p:nvSpPr>
          <p:cNvPr id="26627" name="Rectangle 3"/>
          <p:cNvSpPr>
            <a:spLocks noGrp="1" noChangeArrowheads="1"/>
          </p:cNvSpPr>
          <p:nvPr>
            <p:ph idx="1"/>
          </p:nvPr>
        </p:nvSpPr>
        <p:spPr>
          <a:noFill/>
          <a:ln/>
        </p:spPr>
        <p:txBody>
          <a:bodyPr lIns="92075" tIns="46038" rIns="92075" bIns="46038"/>
          <a:lstStyle/>
          <a:p>
            <a:pPr>
              <a:lnSpc>
                <a:spcPct val="90000"/>
              </a:lnSpc>
            </a:pPr>
            <a:r>
              <a:rPr lang="en-US" sz="2800" dirty="0"/>
              <a:t>Items SHOULD NOT test content that is:</a:t>
            </a:r>
          </a:p>
          <a:p>
            <a:pPr lvl="1">
              <a:lnSpc>
                <a:spcPct val="90000"/>
              </a:lnSpc>
            </a:pPr>
            <a:r>
              <a:rPr lang="en-US" sz="2400" b="1" dirty="0"/>
              <a:t>purely factual – memory only</a:t>
            </a:r>
          </a:p>
          <a:p>
            <a:pPr lvl="1">
              <a:lnSpc>
                <a:spcPct val="90000"/>
              </a:lnSpc>
            </a:pPr>
            <a:r>
              <a:rPr lang="en-US" sz="2400" b="1" dirty="0"/>
              <a:t>esoteric or rarely used</a:t>
            </a:r>
          </a:p>
          <a:p>
            <a:pPr lvl="1">
              <a:lnSpc>
                <a:spcPct val="90000"/>
              </a:lnSpc>
            </a:pPr>
            <a:r>
              <a:rPr lang="en-US" sz="2400" b="1" dirty="0"/>
              <a:t>controversial</a:t>
            </a:r>
          </a:p>
          <a:p>
            <a:pPr lvl="1">
              <a:lnSpc>
                <a:spcPct val="90000"/>
              </a:lnSpc>
            </a:pPr>
            <a:r>
              <a:rPr lang="en-US" sz="2400" b="1" dirty="0"/>
              <a:t>i</a:t>
            </a:r>
            <a:r>
              <a:rPr lang="en-US" sz="2400" b="1" dirty="0" smtClean="0"/>
              <a:t>ndefensible:  </a:t>
            </a:r>
            <a:r>
              <a:rPr lang="en-US" sz="2400" b="1" dirty="0"/>
              <a:t>has no or more than one correct answer</a:t>
            </a:r>
          </a:p>
          <a:p>
            <a:pPr lvl="1">
              <a:lnSpc>
                <a:spcPct val="90000"/>
              </a:lnSpc>
            </a:pPr>
            <a:r>
              <a:rPr lang="en-US" sz="2400" b="1" dirty="0"/>
              <a:t>opinion only</a:t>
            </a:r>
          </a:p>
          <a:p>
            <a:pPr lvl="1">
              <a:lnSpc>
                <a:spcPct val="90000"/>
              </a:lnSpc>
            </a:pPr>
            <a:r>
              <a:rPr lang="en-US" sz="2400" b="1" dirty="0" smtClean="0"/>
              <a:t>only of interest to the instructor but </a:t>
            </a:r>
            <a:r>
              <a:rPr lang="en-US" sz="2400" b="1" dirty="0"/>
              <a:t>not essential to </a:t>
            </a:r>
            <a:r>
              <a:rPr lang="en-US" sz="2400" b="1" dirty="0" smtClean="0"/>
              <a:t>safe practice, future learning or mastery of course objectives</a:t>
            </a:r>
            <a:endParaRPr lang="en-US" sz="2400" b="1" dirty="0"/>
          </a:p>
          <a:p>
            <a:pPr lvl="1">
              <a:lnSpc>
                <a:spcPct val="90000"/>
              </a:lnSpc>
            </a:pPr>
            <a:r>
              <a:rPr lang="en-US" sz="2400" b="1" dirty="0"/>
              <a:t>t</a:t>
            </a:r>
            <a:r>
              <a:rPr lang="en-US" sz="2400" b="1" dirty="0" smtClean="0"/>
              <a:t>ricky</a:t>
            </a:r>
          </a:p>
          <a:p>
            <a:pPr lvl="1">
              <a:lnSpc>
                <a:spcPct val="90000"/>
              </a:lnSpc>
            </a:pPr>
            <a:r>
              <a:rPr lang="en-US" sz="2400" b="1" dirty="0" smtClean="0"/>
              <a:t>tests constructs other than those intended</a:t>
            </a:r>
            <a:endParaRPr lang="en-US" sz="2400" b="1" dirty="0"/>
          </a:p>
          <a:p>
            <a:pPr lvl="1">
              <a:lnSpc>
                <a:spcPct val="90000"/>
              </a:lnSpc>
              <a:buFont typeface="Wingdings" pitchFamily="2" charset="2"/>
              <a:buNone/>
            </a:pP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anim calcmode="lin" valueType="num">
                                      <p:cBhvr additive="base">
                                        <p:cTn id="23"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6627">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anim calcmode="lin" valueType="num">
                                      <p:cBhvr additive="base">
                                        <p:cTn id="27" dur="500" fill="hold"/>
                                        <p:tgtEl>
                                          <p:spTgt spid="2662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6627">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26627">
                                            <p:txEl>
                                              <p:pRg st="6" end="6"/>
                                            </p:txEl>
                                          </p:spTgt>
                                        </p:tgtEl>
                                        <p:attrNameLst>
                                          <p:attrName>style.visibility</p:attrName>
                                        </p:attrNameLst>
                                      </p:cBhvr>
                                      <p:to>
                                        <p:strVal val="visible"/>
                                      </p:to>
                                    </p:set>
                                    <p:anim calcmode="lin" valueType="num">
                                      <p:cBhvr additive="base">
                                        <p:cTn id="31" dur="500" fill="hold"/>
                                        <p:tgtEl>
                                          <p:spTgt spid="2662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26627">
                                            <p:txEl>
                                              <p:pRg st="7" end="7"/>
                                            </p:txEl>
                                          </p:spTgt>
                                        </p:tgtEl>
                                        <p:attrNameLst>
                                          <p:attrName>style.visibility</p:attrName>
                                        </p:attrNameLst>
                                      </p:cBhvr>
                                      <p:to>
                                        <p:strVal val="visible"/>
                                      </p:to>
                                    </p:set>
                                    <p:anim calcmode="lin" valueType="num">
                                      <p:cBhvr additive="base">
                                        <p:cTn id="35" dur="500" fill="hold"/>
                                        <p:tgtEl>
                                          <p:spTgt spid="26627">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6627">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26627">
                                            <p:txEl>
                                              <p:pRg st="8" end="8"/>
                                            </p:txEl>
                                          </p:spTgt>
                                        </p:tgtEl>
                                        <p:attrNameLst>
                                          <p:attrName>style.visibility</p:attrName>
                                        </p:attrNameLst>
                                      </p:cBhvr>
                                      <p:to>
                                        <p:strVal val="visible"/>
                                      </p:to>
                                    </p:set>
                                    <p:anim calcmode="lin" valueType="num">
                                      <p:cBhvr additive="base">
                                        <p:cTn id="39" dur="500" fill="hold"/>
                                        <p:tgtEl>
                                          <p:spTgt spid="26627">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2662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722313" y="533400"/>
            <a:ext cx="8421687" cy="762000"/>
          </a:xfrm>
          <a:noFill/>
          <a:ln/>
        </p:spPr>
        <p:txBody>
          <a:bodyPr lIns="92075" tIns="46038" rIns="92075" bIns="46038"/>
          <a:lstStyle/>
          <a:p>
            <a:r>
              <a:rPr lang="en-US" b="0" dirty="0"/>
              <a:t>Summary: </a:t>
            </a:r>
            <a:br>
              <a:rPr lang="en-US" b="0" dirty="0"/>
            </a:br>
            <a:r>
              <a:rPr lang="en-US" sz="4000" b="0" dirty="0"/>
              <a:t>Essential Principles of Effective MCQs</a:t>
            </a:r>
          </a:p>
        </p:txBody>
      </p:sp>
      <p:sp>
        <p:nvSpPr>
          <p:cNvPr id="27651" name="Rectangle 3"/>
          <p:cNvSpPr>
            <a:spLocks noGrp="1" noChangeArrowheads="1"/>
          </p:cNvSpPr>
          <p:nvPr>
            <p:ph idx="1"/>
          </p:nvPr>
        </p:nvSpPr>
        <p:spPr>
          <a:xfrm>
            <a:off x="457200" y="1752600"/>
            <a:ext cx="8229600" cy="4373563"/>
          </a:xfrm>
          <a:noFill/>
          <a:ln/>
        </p:spPr>
        <p:txBody>
          <a:bodyPr lIns="92075" tIns="46038" rIns="92075" bIns="46038"/>
          <a:lstStyle/>
          <a:p>
            <a:r>
              <a:rPr lang="en-US" sz="2800" dirty="0"/>
              <a:t> Test only essential/very important content</a:t>
            </a:r>
          </a:p>
          <a:p>
            <a:r>
              <a:rPr lang="en-US" sz="2800" dirty="0"/>
              <a:t> Present one and only one correct answer</a:t>
            </a:r>
          </a:p>
          <a:p>
            <a:r>
              <a:rPr lang="en-US" sz="2800" dirty="0"/>
              <a:t> Don’t clue correct answer through item faults</a:t>
            </a:r>
          </a:p>
          <a:p>
            <a:r>
              <a:rPr lang="en-US" sz="2800" dirty="0"/>
              <a:t> Revise, review and edit the item thoroughly</a:t>
            </a:r>
          </a:p>
          <a:p>
            <a:r>
              <a:rPr lang="en-US" sz="2800" dirty="0"/>
              <a:t> Use plausible incorrect answers</a:t>
            </a:r>
          </a:p>
          <a:p>
            <a:r>
              <a:rPr lang="en-US" sz="2800" dirty="0"/>
              <a:t> Use as many options as </a:t>
            </a:r>
            <a:r>
              <a:rPr lang="en-US" sz="2800" dirty="0" smtClean="0"/>
              <a:t>reasonable – 3 is usually sufficient</a:t>
            </a:r>
            <a:endParaRPr lang="en-US" sz="2800" dirty="0"/>
          </a:p>
          <a:p>
            <a:r>
              <a:rPr lang="en-US" sz="2800" dirty="0" smtClean="0"/>
              <a:t> Test </a:t>
            </a:r>
            <a:r>
              <a:rPr lang="en-US" sz="2800" dirty="0"/>
              <a:t>higher-order cognitive material (application, problem-solving) using </a:t>
            </a:r>
            <a:r>
              <a:rPr lang="en-US" sz="2800" dirty="0" smtClean="0"/>
              <a:t>situational </a:t>
            </a:r>
            <a:r>
              <a:rPr lang="en-US" sz="2800" dirty="0"/>
              <a:t>stems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7651">
                                            <p:txEl>
                                              <p:pRg st="4" end="4"/>
                                            </p:txEl>
                                          </p:spTgt>
                                        </p:tgtEl>
                                        <p:attrNameLst>
                                          <p:attrName>style.visibility</p:attrName>
                                        </p:attrNameLst>
                                      </p:cBhvr>
                                      <p:to>
                                        <p:strVal val="visible"/>
                                      </p:to>
                                    </p:set>
                                    <p:anim calcmode="lin" valueType="num">
                                      <p:cBhvr additive="base">
                                        <p:cTn id="31" dur="500" fill="hold"/>
                                        <p:tgtEl>
                                          <p:spTgt spid="2765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76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7651">
                                            <p:txEl>
                                              <p:pRg st="5" end="5"/>
                                            </p:txEl>
                                          </p:spTgt>
                                        </p:tgtEl>
                                        <p:attrNameLst>
                                          <p:attrName>style.visibility</p:attrName>
                                        </p:attrNameLst>
                                      </p:cBhvr>
                                      <p:to>
                                        <p:strVal val="visible"/>
                                      </p:to>
                                    </p:set>
                                    <p:anim calcmode="lin" valueType="num">
                                      <p:cBhvr additive="base">
                                        <p:cTn id="37" dur="500" fill="hold"/>
                                        <p:tgtEl>
                                          <p:spTgt spid="2765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76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7651">
                                            <p:txEl>
                                              <p:pRg st="6" end="6"/>
                                            </p:txEl>
                                          </p:spTgt>
                                        </p:tgtEl>
                                        <p:attrNameLst>
                                          <p:attrName>style.visibility</p:attrName>
                                        </p:attrNameLst>
                                      </p:cBhvr>
                                      <p:to>
                                        <p:strVal val="visible"/>
                                      </p:to>
                                    </p:set>
                                    <p:anim calcmode="lin" valueType="num">
                                      <p:cBhvr additive="base">
                                        <p:cTn id="43" dur="500" fill="hold"/>
                                        <p:tgtEl>
                                          <p:spTgt spid="2765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765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idx="1"/>
          </p:nvPr>
        </p:nvSpPr>
        <p:spPr>
          <a:xfrm>
            <a:off x="228600" y="1219200"/>
            <a:ext cx="8686800" cy="4525963"/>
          </a:xfrm>
        </p:spPr>
        <p:txBody>
          <a:bodyPr/>
          <a:lstStyle/>
          <a:p>
            <a:pPr>
              <a:buFont typeface="Wingdings" pitchFamily="2" charset="2"/>
              <a:buNone/>
            </a:pPr>
            <a:endParaRPr lang="en-US" dirty="0"/>
          </a:p>
          <a:p>
            <a:pPr>
              <a:buFont typeface="Wingdings" pitchFamily="2" charset="2"/>
              <a:buNone/>
            </a:pPr>
            <a:endParaRPr lang="en-US" dirty="0"/>
          </a:p>
          <a:p>
            <a:pPr>
              <a:buFont typeface="Wingdings" pitchFamily="2" charset="2"/>
              <a:buNone/>
            </a:pPr>
            <a:r>
              <a:rPr lang="en-US" b="1" dirty="0"/>
              <a:t>Do Poorly Written Items Make A Difference?</a:t>
            </a:r>
          </a:p>
        </p:txBody>
      </p:sp>
    </p:spTree>
    <p:extLst>
      <p:ext uri="{BB962C8B-B14F-4D97-AF65-F5344CB8AC3E}">
        <p14:creationId xmlns:p14="http://schemas.microsoft.com/office/powerpoint/2010/main" val="34957709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8" name="Rectangle 2"/>
          <p:cNvSpPr>
            <a:spLocks noGrp="1" noRot="1" noChangeArrowheads="1"/>
          </p:cNvSpPr>
          <p:nvPr>
            <p:ph type="title"/>
          </p:nvPr>
        </p:nvSpPr>
        <p:spPr/>
        <p:txBody>
          <a:bodyPr/>
          <a:lstStyle/>
          <a:p>
            <a:r>
              <a:rPr lang="en-US" dirty="0"/>
              <a:t>Methods</a:t>
            </a:r>
          </a:p>
        </p:txBody>
      </p:sp>
      <p:sp>
        <p:nvSpPr>
          <p:cNvPr id="301059" name="Rectangle 3"/>
          <p:cNvSpPr>
            <a:spLocks noGrp="1" noChangeArrowheads="1"/>
          </p:cNvSpPr>
          <p:nvPr>
            <p:ph idx="1"/>
          </p:nvPr>
        </p:nvSpPr>
        <p:spPr/>
        <p:txBody>
          <a:bodyPr/>
          <a:lstStyle/>
          <a:p>
            <a:r>
              <a:rPr lang="en-US" sz="2800" dirty="0"/>
              <a:t>Four Y</a:t>
            </a:r>
            <a:r>
              <a:rPr lang="en-US" sz="2800" dirty="0" smtClean="0"/>
              <a:t>r 1 &amp; 2 classroom </a:t>
            </a:r>
            <a:r>
              <a:rPr lang="en-US" sz="2800" dirty="0"/>
              <a:t>achievement tests in basic science </a:t>
            </a:r>
            <a:r>
              <a:rPr lang="en-US" sz="2800" dirty="0" smtClean="0"/>
              <a:t>courses (Med School)</a:t>
            </a:r>
            <a:endParaRPr lang="en-US" sz="2800" dirty="0"/>
          </a:p>
          <a:p>
            <a:r>
              <a:rPr lang="en-US" sz="2800" dirty="0"/>
              <a:t>Operational definitions:</a:t>
            </a:r>
          </a:p>
          <a:p>
            <a:pPr lvl="1"/>
            <a:r>
              <a:rPr lang="en-US" sz="2400" u="sng" dirty="0"/>
              <a:t>Standard Question</a:t>
            </a:r>
            <a:r>
              <a:rPr lang="en-US" sz="2400" dirty="0"/>
              <a:t>:   No violations of 31 principles (Haladyna, Downing, &amp; Rodriguez, 2002)</a:t>
            </a:r>
          </a:p>
          <a:p>
            <a:pPr lvl="1"/>
            <a:r>
              <a:rPr lang="en-US" sz="2400" u="sng" dirty="0"/>
              <a:t>Flawed Question</a:t>
            </a:r>
            <a:r>
              <a:rPr lang="en-US" sz="2400" dirty="0"/>
              <a:t>:   One or more violations of principles</a:t>
            </a:r>
          </a:p>
          <a:p>
            <a:r>
              <a:rPr lang="en-US" sz="2800" dirty="0"/>
              <a:t>Three independent raters	</a:t>
            </a:r>
          </a:p>
          <a:p>
            <a:pPr lvl="1"/>
            <a:r>
              <a:rPr lang="en-US" sz="2400" dirty="0"/>
              <a:t>Recorded type of violation</a:t>
            </a:r>
          </a:p>
          <a:p>
            <a:endParaRPr lang="en-US" sz="2800" dirty="0"/>
          </a:p>
        </p:txBody>
      </p:sp>
    </p:spTree>
    <p:extLst>
      <p:ext uri="{BB962C8B-B14F-4D97-AF65-F5344CB8AC3E}">
        <p14:creationId xmlns:p14="http://schemas.microsoft.com/office/powerpoint/2010/main" val="41084697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10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105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010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0105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105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010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9"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Rot="1" noChangeArrowheads="1"/>
          </p:cNvSpPr>
          <p:nvPr>
            <p:ph type="title"/>
          </p:nvPr>
        </p:nvSpPr>
        <p:spPr/>
        <p:txBody>
          <a:bodyPr/>
          <a:lstStyle/>
          <a:p>
            <a:r>
              <a:rPr lang="en-US" dirty="0"/>
              <a:t>Methods</a:t>
            </a:r>
          </a:p>
        </p:txBody>
      </p:sp>
      <p:sp>
        <p:nvSpPr>
          <p:cNvPr id="303107" name="Rectangle 3"/>
          <p:cNvSpPr>
            <a:spLocks noGrp="1" noChangeArrowheads="1"/>
          </p:cNvSpPr>
          <p:nvPr>
            <p:ph idx="1"/>
          </p:nvPr>
        </p:nvSpPr>
        <p:spPr/>
        <p:txBody>
          <a:bodyPr/>
          <a:lstStyle/>
          <a:p>
            <a:pPr>
              <a:lnSpc>
                <a:spcPct val="90000"/>
              </a:lnSpc>
            </a:pPr>
            <a:r>
              <a:rPr lang="en-US" dirty="0"/>
              <a:t>For each of 4 tests, scored and analyzed three scales:</a:t>
            </a:r>
          </a:p>
          <a:p>
            <a:pPr lvl="1">
              <a:lnSpc>
                <a:spcPct val="90000"/>
              </a:lnSpc>
            </a:pPr>
            <a:r>
              <a:rPr lang="en-US" b="1" dirty="0"/>
              <a:t>Standard-Item Subscale</a:t>
            </a:r>
          </a:p>
          <a:p>
            <a:pPr lvl="1">
              <a:lnSpc>
                <a:spcPct val="90000"/>
              </a:lnSpc>
            </a:pPr>
            <a:r>
              <a:rPr lang="en-US" b="1" dirty="0"/>
              <a:t>Flawed-Item Subscale</a:t>
            </a:r>
          </a:p>
          <a:p>
            <a:pPr lvl="1">
              <a:lnSpc>
                <a:spcPct val="90000"/>
              </a:lnSpc>
            </a:pPr>
            <a:r>
              <a:rPr lang="en-US" b="1" dirty="0"/>
              <a:t>Total Scale </a:t>
            </a:r>
          </a:p>
          <a:p>
            <a:pPr>
              <a:lnSpc>
                <a:spcPct val="90000"/>
              </a:lnSpc>
            </a:pPr>
            <a:r>
              <a:rPr lang="en-US" dirty="0"/>
              <a:t>For each scale, computed mean item difficulty, discrimination, scale KR 20 reliability, passing score, passing rate</a:t>
            </a:r>
          </a:p>
        </p:txBody>
      </p:sp>
    </p:spTree>
    <p:extLst>
      <p:ext uri="{BB962C8B-B14F-4D97-AF65-F5344CB8AC3E}">
        <p14:creationId xmlns:p14="http://schemas.microsoft.com/office/powerpoint/2010/main" val="10215685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31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0310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0310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03107">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031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4674" name="Rectangle 2"/>
          <p:cNvSpPr>
            <a:spLocks noGrp="1" noRot="1" noChangeArrowheads="1"/>
          </p:cNvSpPr>
          <p:nvPr>
            <p:ph type="title"/>
          </p:nvPr>
        </p:nvSpPr>
        <p:spPr>
          <a:xfrm>
            <a:off x="1143000" y="381000"/>
            <a:ext cx="7772400" cy="838200"/>
          </a:xfrm>
        </p:spPr>
        <p:txBody>
          <a:bodyPr/>
          <a:lstStyle/>
          <a:p>
            <a:r>
              <a:rPr lang="en-US" dirty="0"/>
              <a:t>Results</a:t>
            </a:r>
          </a:p>
        </p:txBody>
      </p:sp>
      <p:sp>
        <p:nvSpPr>
          <p:cNvPr id="284675" name="Rectangle 3"/>
          <p:cNvSpPr>
            <a:spLocks noGrp="1" noChangeArrowheads="1"/>
          </p:cNvSpPr>
          <p:nvPr>
            <p:ph idx="1"/>
          </p:nvPr>
        </p:nvSpPr>
        <p:spPr>
          <a:xfrm>
            <a:off x="990600" y="1219200"/>
            <a:ext cx="8153400" cy="4830763"/>
          </a:xfrm>
        </p:spPr>
        <p:txBody>
          <a:bodyPr/>
          <a:lstStyle/>
          <a:p>
            <a:pPr>
              <a:lnSpc>
                <a:spcPct val="90000"/>
              </a:lnSpc>
              <a:buFont typeface="Wingdings" pitchFamily="2" charset="2"/>
              <a:buNone/>
            </a:pPr>
            <a:r>
              <a:rPr lang="en-US" b="1" dirty="0"/>
              <a:t>Frequency of flaws</a:t>
            </a:r>
          </a:p>
          <a:p>
            <a:pPr lvl="1">
              <a:lnSpc>
                <a:spcPct val="90000"/>
              </a:lnSpc>
            </a:pPr>
            <a:r>
              <a:rPr lang="en-US" dirty="0"/>
              <a:t>100/219 (46 percent) flawed items</a:t>
            </a:r>
          </a:p>
          <a:p>
            <a:pPr lvl="1">
              <a:lnSpc>
                <a:spcPct val="90000"/>
              </a:lnSpc>
            </a:pPr>
            <a:r>
              <a:rPr lang="en-US" dirty="0"/>
              <a:t>For each test, 36 % to 65 % of total items had one or more flaws</a:t>
            </a:r>
          </a:p>
          <a:p>
            <a:pPr>
              <a:lnSpc>
                <a:spcPct val="90000"/>
              </a:lnSpc>
              <a:buFont typeface="Wingdings" pitchFamily="2" charset="2"/>
              <a:buNone/>
            </a:pPr>
            <a:r>
              <a:rPr lang="en-US" b="1" dirty="0"/>
              <a:t>Highest frequency flaws</a:t>
            </a:r>
          </a:p>
          <a:p>
            <a:pPr lvl="1">
              <a:lnSpc>
                <a:spcPct val="90000"/>
              </a:lnSpc>
            </a:pPr>
            <a:r>
              <a:rPr lang="en-US" dirty="0"/>
              <a:t>Unfocused stem (43/100)</a:t>
            </a:r>
          </a:p>
          <a:p>
            <a:pPr lvl="1">
              <a:lnSpc>
                <a:spcPct val="90000"/>
              </a:lnSpc>
            </a:pPr>
            <a:r>
              <a:rPr lang="en-US" dirty="0"/>
              <a:t>Negative stem (30/100)</a:t>
            </a:r>
          </a:p>
          <a:p>
            <a:pPr lvl="1">
              <a:lnSpc>
                <a:spcPct val="90000"/>
              </a:lnSpc>
            </a:pPr>
            <a:r>
              <a:rPr lang="en-US" dirty="0"/>
              <a:t>All of Above (10/100)</a:t>
            </a:r>
          </a:p>
          <a:p>
            <a:pPr lvl="1">
              <a:lnSpc>
                <a:spcPct val="90000"/>
              </a:lnSpc>
            </a:pPr>
            <a:r>
              <a:rPr lang="en-US" dirty="0"/>
              <a:t>Partial K-type (7/100)</a:t>
            </a:r>
          </a:p>
          <a:p>
            <a:pPr lvl="1">
              <a:lnSpc>
                <a:spcPct val="90000"/>
              </a:lnSpc>
            </a:pPr>
            <a:r>
              <a:rPr lang="en-US" dirty="0"/>
              <a:t>None of Above (6/100)</a:t>
            </a:r>
          </a:p>
          <a:p>
            <a:pPr lvl="1">
              <a:lnSpc>
                <a:spcPct val="90000"/>
              </a:lnSpc>
            </a:pPr>
            <a:endParaRPr lang="en-US" dirty="0"/>
          </a:p>
          <a:p>
            <a:pPr>
              <a:lnSpc>
                <a:spcPct val="90000"/>
              </a:lnSpc>
              <a:buFont typeface="Wingdings" pitchFamily="2" charset="2"/>
              <a:buNone/>
            </a:pPr>
            <a:endParaRPr lang="en-US" dirty="0"/>
          </a:p>
        </p:txBody>
      </p:sp>
    </p:spTree>
    <p:extLst>
      <p:ext uri="{BB962C8B-B14F-4D97-AF65-F5344CB8AC3E}">
        <p14:creationId xmlns:p14="http://schemas.microsoft.com/office/powerpoint/2010/main" val="29573595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46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846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846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467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8467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8467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8467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8467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846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5"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Rot="1" noChangeArrowheads="1"/>
          </p:cNvSpPr>
          <p:nvPr>
            <p:ph type="title"/>
          </p:nvPr>
        </p:nvSpPr>
        <p:spPr>
          <a:xfrm>
            <a:off x="381000" y="457200"/>
            <a:ext cx="8534400" cy="1295400"/>
          </a:xfrm>
        </p:spPr>
        <p:txBody>
          <a:bodyPr/>
          <a:lstStyle/>
          <a:p>
            <a:r>
              <a:rPr lang="en-US" dirty="0"/>
              <a:t>Standard-Flawed Items:</a:t>
            </a:r>
            <a:br>
              <a:rPr lang="en-US" dirty="0"/>
            </a:br>
            <a:r>
              <a:rPr lang="en-US" dirty="0"/>
              <a:t>Mean Item Difficulty</a:t>
            </a:r>
          </a:p>
        </p:txBody>
      </p:sp>
      <p:graphicFrame>
        <p:nvGraphicFramePr>
          <p:cNvPr id="286723" name="Object 3"/>
          <p:cNvGraphicFramePr>
            <a:graphicFrameLocks noGrp="1" noChangeAspect="1"/>
          </p:cNvGraphicFramePr>
          <p:nvPr>
            <p:ph type="chart" idx="1"/>
          </p:nvPr>
        </p:nvGraphicFramePr>
        <p:xfrm>
          <a:off x="457200" y="1710531"/>
          <a:ext cx="8229600" cy="4305300"/>
        </p:xfrm>
        <a:graphic>
          <a:graphicData uri="http://schemas.openxmlformats.org/presentationml/2006/ole">
            <mc:AlternateContent xmlns:mc="http://schemas.openxmlformats.org/markup-compatibility/2006">
              <mc:Choice xmlns:v="urn:schemas-microsoft-com:vml" Requires="v">
                <p:oleObj spid="_x0000_s291879" name="Chart" r:id="rId4" imgW="8229600" imgH="4305300" progId="MSGraph.Chart.5">
                  <p:embed followColorScheme="full"/>
                </p:oleObj>
              </mc:Choice>
              <mc:Fallback>
                <p:oleObj name="Chart" r:id="rId4" imgW="8229600" imgH="4305300" progId="MSGraph.Chart.5">
                  <p:embed followColorScheme="full"/>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710531"/>
                        <a:ext cx="8229600" cy="4305300"/>
                      </a:xfrm>
                      <a:prstGeom prst="rect">
                        <a:avLst/>
                      </a:prstGeom>
                    </p:spPr>
                  </p:pic>
                </p:oleObj>
              </mc:Fallback>
            </mc:AlternateContent>
          </a:graphicData>
        </a:graphic>
      </p:graphicFrame>
    </p:spTree>
    <p:extLst>
      <p:ext uri="{BB962C8B-B14F-4D97-AF65-F5344CB8AC3E}">
        <p14:creationId xmlns:p14="http://schemas.microsoft.com/office/powerpoint/2010/main" val="24909005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rrowheads="1"/>
          </p:cNvSpPr>
          <p:nvPr>
            <p:ph type="title"/>
          </p:nvPr>
        </p:nvSpPr>
        <p:spPr>
          <a:xfrm>
            <a:off x="381000" y="609600"/>
            <a:ext cx="8534400" cy="1143000"/>
          </a:xfrm>
        </p:spPr>
        <p:txBody>
          <a:bodyPr/>
          <a:lstStyle/>
          <a:p>
            <a:r>
              <a:rPr lang="en-US" dirty="0"/>
              <a:t>Standard-Flawed Items:</a:t>
            </a:r>
            <a:br>
              <a:rPr lang="en-US" dirty="0"/>
            </a:br>
            <a:r>
              <a:rPr lang="en-US" dirty="0"/>
              <a:t>Passing Rates</a:t>
            </a:r>
          </a:p>
        </p:txBody>
      </p:sp>
      <p:graphicFrame>
        <p:nvGraphicFramePr>
          <p:cNvPr id="288771" name="Object 3"/>
          <p:cNvGraphicFramePr>
            <a:graphicFrameLocks noGrp="1" noChangeAspect="1"/>
          </p:cNvGraphicFramePr>
          <p:nvPr>
            <p:ph type="chart" idx="1"/>
          </p:nvPr>
        </p:nvGraphicFramePr>
        <p:xfrm>
          <a:off x="533400" y="1633538"/>
          <a:ext cx="8229600" cy="4305300"/>
        </p:xfrm>
        <a:graphic>
          <a:graphicData uri="http://schemas.openxmlformats.org/presentationml/2006/ole">
            <mc:AlternateContent xmlns:mc="http://schemas.openxmlformats.org/markup-compatibility/2006">
              <mc:Choice xmlns:v="urn:schemas-microsoft-com:vml" Requires="v">
                <p:oleObj spid="_x0000_s292903" name="Chart" r:id="rId4" imgW="8229600" imgH="4305300" progId="MSGraph.Chart.5">
                  <p:embed followColorScheme="full"/>
                </p:oleObj>
              </mc:Choice>
              <mc:Fallback>
                <p:oleObj name="Chart" r:id="rId4" imgW="8229600" imgH="4305300" progId="MSGraph.Chart.5">
                  <p:embed followColorScheme="full"/>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633538"/>
                        <a:ext cx="8229600" cy="4305300"/>
                      </a:xfrm>
                      <a:prstGeom prst="rect">
                        <a:avLst/>
                      </a:prstGeom>
                    </p:spPr>
                  </p:pic>
                </p:oleObj>
              </mc:Fallback>
            </mc:AlternateContent>
          </a:graphicData>
        </a:graphic>
      </p:graphicFrame>
    </p:spTree>
    <p:extLst>
      <p:ext uri="{BB962C8B-B14F-4D97-AF65-F5344CB8AC3E}">
        <p14:creationId xmlns:p14="http://schemas.microsoft.com/office/powerpoint/2010/main" val="13493728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2866" name="Rectangle 2"/>
          <p:cNvSpPr>
            <a:spLocks noGrp="1" noRot="1" noChangeArrowheads="1"/>
          </p:cNvSpPr>
          <p:nvPr>
            <p:ph type="title"/>
          </p:nvPr>
        </p:nvSpPr>
        <p:spPr/>
        <p:txBody>
          <a:bodyPr/>
          <a:lstStyle/>
          <a:p>
            <a:r>
              <a:rPr lang="en-US" dirty="0"/>
              <a:t>Summary</a:t>
            </a:r>
          </a:p>
        </p:txBody>
      </p:sp>
      <p:sp>
        <p:nvSpPr>
          <p:cNvPr id="292867" name="Rectangle 3"/>
          <p:cNvSpPr>
            <a:spLocks noGrp="1" noChangeArrowheads="1"/>
          </p:cNvSpPr>
          <p:nvPr>
            <p:ph idx="1"/>
          </p:nvPr>
        </p:nvSpPr>
        <p:spPr/>
        <p:txBody>
          <a:bodyPr/>
          <a:lstStyle/>
          <a:p>
            <a:r>
              <a:rPr lang="en-US" dirty="0"/>
              <a:t>Non-experimental study:  Descriptive, limited generalizability</a:t>
            </a:r>
          </a:p>
          <a:p>
            <a:r>
              <a:rPr lang="en-US" dirty="0"/>
              <a:t>For these tests:</a:t>
            </a:r>
          </a:p>
          <a:p>
            <a:pPr lvl="1"/>
            <a:r>
              <a:rPr lang="en-US" dirty="0"/>
              <a:t>High frequency of item flaws (46 percent, total)</a:t>
            </a:r>
          </a:p>
          <a:p>
            <a:pPr lvl="1"/>
            <a:r>
              <a:rPr lang="en-US" dirty="0"/>
              <a:t>Flawed items tend to be more difficult than standard items testing same construct</a:t>
            </a:r>
          </a:p>
          <a:p>
            <a:pPr lvl="1"/>
            <a:r>
              <a:rPr lang="en-US" dirty="0"/>
              <a:t>Passing rates lower for flawed v. standard items</a:t>
            </a:r>
          </a:p>
        </p:txBody>
      </p:sp>
    </p:spTree>
    <p:extLst>
      <p:ext uri="{BB962C8B-B14F-4D97-AF65-F5344CB8AC3E}">
        <p14:creationId xmlns:p14="http://schemas.microsoft.com/office/powerpoint/2010/main" val="1564410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28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286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9286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9286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92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noFill/>
          <a:ln/>
        </p:spPr>
        <p:txBody>
          <a:bodyPr lIns="92075" tIns="46038" rIns="92075" bIns="46038"/>
          <a:lstStyle/>
          <a:p>
            <a:r>
              <a:rPr lang="en-US" b="0" dirty="0"/>
              <a:t>Multiple-choice Item</a:t>
            </a:r>
          </a:p>
        </p:txBody>
      </p:sp>
      <p:sp>
        <p:nvSpPr>
          <p:cNvPr id="11267" name="Rectangle 3"/>
          <p:cNvSpPr>
            <a:spLocks noGrp="1" noChangeArrowheads="1"/>
          </p:cNvSpPr>
          <p:nvPr>
            <p:ph idx="1"/>
          </p:nvPr>
        </p:nvSpPr>
        <p:spPr>
          <a:xfrm>
            <a:off x="533400" y="1371600"/>
            <a:ext cx="7675563" cy="4572000"/>
          </a:xfrm>
          <a:noFill/>
          <a:ln/>
        </p:spPr>
        <p:txBody>
          <a:bodyPr lIns="92075" tIns="46038" rIns="92075" bIns="46038"/>
          <a:lstStyle/>
          <a:p>
            <a:pPr>
              <a:lnSpc>
                <a:spcPct val="80000"/>
              </a:lnSpc>
            </a:pPr>
            <a:r>
              <a:rPr lang="en-US" sz="2800" dirty="0" smtClean="0"/>
              <a:t>Most </a:t>
            </a:r>
            <a:r>
              <a:rPr lang="en-US" sz="2800" dirty="0"/>
              <a:t>research-based item type</a:t>
            </a:r>
          </a:p>
          <a:p>
            <a:pPr lvl="1">
              <a:lnSpc>
                <a:spcPct val="80000"/>
              </a:lnSpc>
            </a:pPr>
            <a:r>
              <a:rPr lang="en-US" sz="2400" dirty="0" smtClean="0"/>
              <a:t>100 years+ </a:t>
            </a:r>
            <a:r>
              <a:rPr lang="en-US" sz="2400" dirty="0"/>
              <a:t>of validity evidence for item type</a:t>
            </a:r>
          </a:p>
          <a:p>
            <a:pPr>
              <a:lnSpc>
                <a:spcPct val="80000"/>
              </a:lnSpc>
            </a:pPr>
            <a:r>
              <a:rPr lang="en-US" sz="2800" dirty="0"/>
              <a:t>Essential Characteristics</a:t>
            </a:r>
            <a:r>
              <a:rPr lang="en-US" sz="2800" dirty="0" smtClean="0"/>
              <a:t>:</a:t>
            </a:r>
          </a:p>
          <a:p>
            <a:pPr lvl="1">
              <a:lnSpc>
                <a:spcPct val="80000"/>
              </a:lnSpc>
            </a:pPr>
            <a:r>
              <a:rPr lang="en-US" sz="2400" dirty="0"/>
              <a:t>f</a:t>
            </a:r>
            <a:r>
              <a:rPr lang="en-US" sz="2400" dirty="0" smtClean="0"/>
              <a:t>ocused stems; direct question</a:t>
            </a:r>
            <a:endParaRPr lang="en-US" sz="2400" dirty="0"/>
          </a:p>
          <a:p>
            <a:pPr lvl="1">
              <a:lnSpc>
                <a:spcPct val="80000"/>
              </a:lnSpc>
            </a:pPr>
            <a:r>
              <a:rPr lang="en-US" sz="2400" dirty="0"/>
              <a:t>important/essential content at higher cognitive level</a:t>
            </a:r>
          </a:p>
          <a:p>
            <a:pPr lvl="1">
              <a:lnSpc>
                <a:spcPct val="80000"/>
              </a:lnSpc>
            </a:pPr>
            <a:r>
              <a:rPr lang="en-US" sz="2400" dirty="0"/>
              <a:t>three options—minimum</a:t>
            </a:r>
          </a:p>
          <a:p>
            <a:pPr lvl="2">
              <a:lnSpc>
                <a:spcPct val="80000"/>
              </a:lnSpc>
            </a:pPr>
            <a:r>
              <a:rPr lang="en-US" sz="2000" b="1" dirty="0"/>
              <a:t>Use as many options as reasonable</a:t>
            </a:r>
          </a:p>
          <a:p>
            <a:pPr lvl="1">
              <a:lnSpc>
                <a:spcPct val="80000"/>
              </a:lnSpc>
            </a:pPr>
            <a:r>
              <a:rPr lang="en-US" sz="2400" dirty="0"/>
              <a:t>only one correct answer</a:t>
            </a:r>
          </a:p>
          <a:p>
            <a:pPr lvl="1">
              <a:lnSpc>
                <a:spcPct val="80000"/>
              </a:lnSpc>
            </a:pPr>
            <a:r>
              <a:rPr lang="en-US" sz="2400" u="sng" dirty="0"/>
              <a:t>positive</a:t>
            </a:r>
            <a:r>
              <a:rPr lang="en-US" sz="2400" dirty="0"/>
              <a:t> stems only--avoid negatives</a:t>
            </a:r>
          </a:p>
          <a:p>
            <a:pPr lvl="1">
              <a:lnSpc>
                <a:spcPct val="80000"/>
              </a:lnSpc>
            </a:pPr>
            <a:r>
              <a:rPr lang="en-US" sz="2400" dirty="0"/>
              <a:t>avoid cues to correct answer and irrelevant difficulty</a:t>
            </a:r>
          </a:p>
          <a:p>
            <a:pPr>
              <a:lnSpc>
                <a:spcPct val="80000"/>
              </a:lnSpc>
              <a:buFont typeface="Wingdings" pitchFamily="2" charset="2"/>
              <a:buNone/>
            </a:pPr>
            <a:endParaRPr lang="en-US" sz="2800" dirty="0"/>
          </a:p>
        </p:txBody>
      </p:sp>
    </p:spTree>
    <p:extLst>
      <p:ext uri="{BB962C8B-B14F-4D97-AF65-F5344CB8AC3E}">
        <p14:creationId xmlns:p14="http://schemas.microsoft.com/office/powerpoint/2010/main" val="770616910"/>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additive="base">
                                        <p:cTn id="11"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additive="base">
                                        <p:cTn id="17"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 calcmode="lin" valueType="num">
                                      <p:cBhvr additive="base">
                                        <p:cTn id="21"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267">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additive="base">
                                        <p:cTn id="25"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1267">
                                            <p:txEl>
                                              <p:pRg st="5" end="5"/>
                                            </p:txEl>
                                          </p:spTgt>
                                        </p:tgtEl>
                                        <p:attrNameLst>
                                          <p:attrName>style.visibility</p:attrName>
                                        </p:attrNameLst>
                                      </p:cBhvr>
                                      <p:to>
                                        <p:strVal val="visible"/>
                                      </p:to>
                                    </p:set>
                                    <p:anim calcmode="lin" valueType="num">
                                      <p:cBhvr additive="base">
                                        <p:cTn id="29"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267">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1267">
                                            <p:txEl>
                                              <p:pRg st="6" end="6"/>
                                            </p:txEl>
                                          </p:spTgt>
                                        </p:tgtEl>
                                        <p:attrNameLst>
                                          <p:attrName>style.visibility</p:attrName>
                                        </p:attrNameLst>
                                      </p:cBhvr>
                                      <p:to>
                                        <p:strVal val="visible"/>
                                      </p:to>
                                    </p:set>
                                    <p:anim calcmode="lin" valueType="num">
                                      <p:cBhvr additive="base">
                                        <p:cTn id="33"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1267">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1267">
                                            <p:txEl>
                                              <p:pRg st="7" end="7"/>
                                            </p:txEl>
                                          </p:spTgt>
                                        </p:tgtEl>
                                        <p:attrNameLst>
                                          <p:attrName>style.visibility</p:attrName>
                                        </p:attrNameLst>
                                      </p:cBhvr>
                                      <p:to>
                                        <p:strVal val="visible"/>
                                      </p:to>
                                    </p:set>
                                    <p:anim calcmode="lin" valueType="num">
                                      <p:cBhvr additive="base">
                                        <p:cTn id="37"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1267">
                                            <p:txEl>
                                              <p:pRg st="8" end="8"/>
                                            </p:txEl>
                                          </p:spTgt>
                                        </p:tgtEl>
                                        <p:attrNameLst>
                                          <p:attrName>style.visibility</p:attrName>
                                        </p:attrNameLst>
                                      </p:cBhvr>
                                      <p:to>
                                        <p:strVal val="visible"/>
                                      </p:to>
                                    </p:set>
                                    <p:anim calcmode="lin" valueType="num">
                                      <p:cBhvr additive="base">
                                        <p:cTn id="41" dur="500" fill="hold"/>
                                        <p:tgtEl>
                                          <p:spTgt spid="11267">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1267">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11267">
                                            <p:txEl>
                                              <p:pRg st="9" end="9"/>
                                            </p:txEl>
                                          </p:spTgt>
                                        </p:tgtEl>
                                        <p:attrNameLst>
                                          <p:attrName>style.visibility</p:attrName>
                                        </p:attrNameLst>
                                      </p:cBhvr>
                                      <p:to>
                                        <p:strVal val="visible"/>
                                      </p:to>
                                    </p:set>
                                    <p:anim calcmode="lin" valueType="num">
                                      <p:cBhvr additive="base">
                                        <p:cTn id="45" dur="500" fill="hold"/>
                                        <p:tgtEl>
                                          <p:spTgt spid="11267">
                                            <p:txEl>
                                              <p:pRg st="9" end="9"/>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1126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lstStyle/>
          <a:p>
            <a:r>
              <a:rPr lang="en-US" dirty="0" smtClean="0"/>
              <a:t/>
            </a:r>
            <a:br>
              <a:rPr lang="en-US" dirty="0" smtClean="0"/>
            </a:br>
            <a:r>
              <a:rPr lang="en-US" dirty="0" smtClean="0"/>
              <a:t>What about this item?</a:t>
            </a:r>
            <a:endParaRPr lang="en-US" dirty="0"/>
          </a:p>
        </p:txBody>
      </p:sp>
    </p:spTree>
    <p:extLst>
      <p:ext uri="{BB962C8B-B14F-4D97-AF65-F5344CB8AC3E}">
        <p14:creationId xmlns:p14="http://schemas.microsoft.com/office/powerpoint/2010/main" val="3191822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Text Box 2"/>
          <p:cNvSpPr txBox="1">
            <a:spLocks noChangeArrowheads="1"/>
          </p:cNvSpPr>
          <p:nvPr/>
        </p:nvSpPr>
        <p:spPr bwMode="auto">
          <a:xfrm>
            <a:off x="381000" y="110903"/>
            <a:ext cx="8763000"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i="1" dirty="0" smtClean="0"/>
              <a:t>Which </a:t>
            </a:r>
            <a:r>
              <a:rPr lang="en-US" sz="2400" i="1" dirty="0"/>
              <a:t>of the following statements, regarding liability issues, is accurate?</a:t>
            </a:r>
            <a:endParaRPr lang="en-US" sz="2400" dirty="0"/>
          </a:p>
          <a:p>
            <a:r>
              <a:rPr lang="en-US" sz="2400" dirty="0"/>
              <a:t>A. If it is proven at trial that an officer committed a tort or civil rights violation as part of his/her duties, the employing agency will likely be liable for damages, either through direst liability, and/or through vicarious liability. </a:t>
            </a:r>
          </a:p>
          <a:p>
            <a:r>
              <a:rPr lang="en-US" sz="2400" dirty="0"/>
              <a:t>B. Commonly, actions taken which will cause direct liability include negligent hiring of a problem employee, negligent assignment of duties to a person who does not have the ability to perform them, or negligent retention of a problem employee, but does not include failure to train an employee. </a:t>
            </a:r>
          </a:p>
          <a:p>
            <a:r>
              <a:rPr lang="en-US" sz="2400" dirty="0"/>
              <a:t>C. Sovereign Immunity laws provide some of the most important protections for governmental agencies. These laws include lists of circumstances and requirements that must be met in order for an agency to be sued, but do not cover employees. </a:t>
            </a:r>
          </a:p>
          <a:p>
            <a:r>
              <a:rPr lang="en-US" sz="2400" dirty="0"/>
              <a:t>D. Employing agencies of any full-time law enforcement officers are required to pay the legal costs, including attorney’s fees, for any officers charged with civil or criminal actions if they occur during the performance of official duties.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Item?</a:t>
            </a:r>
            <a:endParaRPr lang="en-US" dirty="0"/>
          </a:p>
        </p:txBody>
      </p:sp>
      <p:sp>
        <p:nvSpPr>
          <p:cNvPr id="4" name="Rectangle 3"/>
          <p:cNvSpPr/>
          <p:nvPr/>
        </p:nvSpPr>
        <p:spPr>
          <a:xfrm>
            <a:off x="1600200" y="1447800"/>
            <a:ext cx="6858000" cy="4524315"/>
          </a:xfrm>
          <a:prstGeom prst="rect">
            <a:avLst/>
          </a:prstGeom>
        </p:spPr>
        <p:txBody>
          <a:bodyPr wrap="square">
            <a:spAutoFit/>
          </a:bodyPr>
          <a:lstStyle/>
          <a:p>
            <a:pPr lvl="0"/>
            <a:r>
              <a:rPr lang="en-US" sz="3600" dirty="0"/>
              <a:t>When creating a works cited entry with MLA style rules, one must always have all of the following EXCEPT</a:t>
            </a:r>
          </a:p>
          <a:p>
            <a:r>
              <a:rPr lang="en-US" sz="3600" dirty="0"/>
              <a:t>	   a.  A period</a:t>
            </a:r>
          </a:p>
          <a:p>
            <a:r>
              <a:rPr lang="en-US" sz="3600" dirty="0"/>
              <a:t>	   b.  A date</a:t>
            </a:r>
          </a:p>
          <a:p>
            <a:r>
              <a:rPr lang="en-US" sz="3600" dirty="0"/>
              <a:t>	   c.   A set of quotation marks</a:t>
            </a:r>
          </a:p>
          <a:p>
            <a:r>
              <a:rPr lang="en-US" sz="3600" dirty="0"/>
              <a:t>	   d.  A source</a:t>
            </a:r>
          </a:p>
        </p:txBody>
      </p:sp>
    </p:spTree>
    <p:extLst>
      <p:ext uri="{BB962C8B-B14F-4D97-AF65-F5344CB8AC3E}">
        <p14:creationId xmlns:p14="http://schemas.microsoft.com/office/powerpoint/2010/main" val="1214396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Text Box 2"/>
          <p:cNvSpPr txBox="1">
            <a:spLocks noChangeArrowheads="1"/>
          </p:cNvSpPr>
          <p:nvPr/>
        </p:nvSpPr>
        <p:spPr bwMode="auto">
          <a:xfrm>
            <a:off x="127000" y="1282700"/>
            <a:ext cx="900842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r>
              <a:rPr lang="en-US" sz="3200" b="1" dirty="0">
                <a:latin typeface="Garamond" pitchFamily="18" charset="0"/>
              </a:rPr>
              <a:t>All of the following adolescent and adult women</a:t>
            </a:r>
          </a:p>
          <a:p>
            <a:r>
              <a:rPr lang="en-US" sz="3200" b="1" dirty="0">
                <a:latin typeface="Garamond" pitchFamily="18" charset="0"/>
              </a:rPr>
              <a:t> should  be offered the varicella vaccination except:</a:t>
            </a:r>
          </a:p>
          <a:p>
            <a:endParaRPr lang="en-US" sz="3200" b="1" dirty="0">
              <a:latin typeface="Garamond" pitchFamily="18" charset="0"/>
            </a:endParaRPr>
          </a:p>
          <a:p>
            <a:r>
              <a:rPr lang="en-US" sz="3200" b="1" dirty="0" smtClean="0">
                <a:latin typeface="Garamond" pitchFamily="18" charset="0"/>
              </a:rPr>
              <a:t> 1</a:t>
            </a:r>
            <a:r>
              <a:rPr lang="en-US" sz="3200" b="1" dirty="0">
                <a:latin typeface="Garamond" pitchFamily="18" charset="0"/>
              </a:rPr>
              <a:t>) health care workers</a:t>
            </a:r>
          </a:p>
          <a:p>
            <a:r>
              <a:rPr lang="en-US" sz="3200" b="1" dirty="0" smtClean="0">
                <a:latin typeface="Garamond" pitchFamily="18" charset="0"/>
              </a:rPr>
              <a:t> 2</a:t>
            </a:r>
            <a:r>
              <a:rPr lang="en-US" sz="3200" b="1" dirty="0">
                <a:latin typeface="Garamond" pitchFamily="18" charset="0"/>
              </a:rPr>
              <a:t>) household contacts of immunocompromised</a:t>
            </a:r>
          </a:p>
          <a:p>
            <a:r>
              <a:rPr lang="en-US" sz="3200" b="1" dirty="0">
                <a:latin typeface="Garamond" pitchFamily="18" charset="0"/>
              </a:rPr>
              <a:t> individuals</a:t>
            </a:r>
          </a:p>
          <a:p>
            <a:r>
              <a:rPr lang="en-US" sz="3200" b="1" dirty="0">
                <a:latin typeface="Garamond" pitchFamily="18" charset="0"/>
              </a:rPr>
              <a:t> </a:t>
            </a:r>
            <a:r>
              <a:rPr lang="en-US" sz="3200" b="1" dirty="0" smtClean="0">
                <a:latin typeface="Garamond" pitchFamily="18" charset="0"/>
              </a:rPr>
              <a:t>3</a:t>
            </a:r>
            <a:r>
              <a:rPr lang="en-US" sz="3200" b="1" dirty="0">
                <a:latin typeface="Garamond" pitchFamily="18" charset="0"/>
              </a:rPr>
              <a:t>) pregnant women after the first trimester</a:t>
            </a:r>
          </a:p>
          <a:p>
            <a:r>
              <a:rPr lang="en-US" sz="3200" b="1" dirty="0">
                <a:latin typeface="Garamond" pitchFamily="18" charset="0"/>
              </a:rPr>
              <a:t> </a:t>
            </a:r>
            <a:r>
              <a:rPr lang="en-US" sz="3200" b="1" dirty="0" smtClean="0">
                <a:latin typeface="Garamond" pitchFamily="18" charset="0"/>
              </a:rPr>
              <a:t>4) teachers </a:t>
            </a:r>
            <a:r>
              <a:rPr lang="en-US" sz="3200" b="1" dirty="0">
                <a:latin typeface="Garamond" pitchFamily="18" charset="0"/>
              </a:rPr>
              <a:t>and day care workers</a:t>
            </a:r>
          </a:p>
          <a:p>
            <a:r>
              <a:rPr lang="en-US" sz="3200" b="1" dirty="0">
                <a:latin typeface="Garamond" pitchFamily="18" charset="0"/>
              </a:rPr>
              <a:t> </a:t>
            </a:r>
            <a:r>
              <a:rPr lang="en-US" sz="3200" b="1" dirty="0" smtClean="0">
                <a:latin typeface="Garamond" pitchFamily="18" charset="0"/>
              </a:rPr>
              <a:t>5) </a:t>
            </a:r>
            <a:r>
              <a:rPr lang="en-US" sz="3200" b="1" dirty="0">
                <a:latin typeface="Garamond" pitchFamily="18" charset="0"/>
              </a:rPr>
              <a:t>international travelers</a:t>
            </a:r>
          </a:p>
        </p:txBody>
      </p:sp>
    </p:spTree>
    <p:extLst>
      <p:ext uri="{BB962C8B-B14F-4D97-AF65-F5344CB8AC3E}">
        <p14:creationId xmlns:p14="http://schemas.microsoft.com/office/powerpoint/2010/main" val="3937385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2508</TotalTime>
  <Words>1868</Words>
  <Application>Microsoft Office PowerPoint</Application>
  <PresentationFormat>Overhead</PresentationFormat>
  <Paragraphs>378</Paragraphs>
  <Slides>49</Slides>
  <Notes>26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Stream</vt:lpstr>
      <vt:lpstr>Chart</vt:lpstr>
      <vt:lpstr>Creating Effective Multiple-Choice Items  Designing Items to Test Critical Thinking   Valencia College October 10, 2014</vt:lpstr>
      <vt:lpstr>Objectives</vt:lpstr>
      <vt:lpstr>Framework Cognitive Assessment</vt:lpstr>
      <vt:lpstr>PowerPoint Presentation</vt:lpstr>
      <vt:lpstr>Multiple-choice Item</vt:lpstr>
      <vt:lpstr> What about this item?</vt:lpstr>
      <vt:lpstr>PowerPoint Presentation</vt:lpstr>
      <vt:lpstr>This Item?</vt:lpstr>
      <vt:lpstr>PowerPoint Presentation</vt:lpstr>
      <vt:lpstr>Research Results</vt:lpstr>
      <vt:lpstr>PowerPoint Presentation</vt:lpstr>
      <vt:lpstr>Any issues with this item?</vt:lpstr>
      <vt:lpstr>What about this item?</vt:lpstr>
      <vt:lpstr>Some Essentials of Effective MCQs</vt:lpstr>
      <vt:lpstr>Testing Point</vt:lpstr>
      <vt:lpstr>What About This Item?</vt:lpstr>
      <vt:lpstr>Any Problems with this Item?</vt:lpstr>
      <vt:lpstr>PowerPoint Presentation</vt:lpstr>
      <vt:lpstr>Essentials Principles:  Achievement Testing</vt:lpstr>
      <vt:lpstr>More Essentials of Effective MCQs</vt:lpstr>
      <vt:lpstr>Levels of Cognitive Process</vt:lpstr>
      <vt:lpstr>Item Cognitive Levels: Bloom Simplified</vt:lpstr>
      <vt:lpstr>Tests:  Inferences to Domain: Whole Test</vt:lpstr>
      <vt:lpstr>Example:  Psychology/Behavioral Science</vt:lpstr>
      <vt:lpstr>More General MCQ Guidelines</vt:lpstr>
      <vt:lpstr>Welcome To My World</vt:lpstr>
      <vt:lpstr>Small Group Item Review</vt:lpstr>
      <vt:lpstr>Break</vt:lpstr>
      <vt:lpstr>Item Sets</vt:lpstr>
      <vt:lpstr>Item Sets—Testlets</vt:lpstr>
      <vt:lpstr>Testlets</vt:lpstr>
      <vt:lpstr>Situational Items</vt:lpstr>
      <vt:lpstr>Situational Item Stems: Critical Thinking Scenarios</vt:lpstr>
      <vt:lpstr>Situational Item Stem</vt:lpstr>
      <vt:lpstr> A 17-year-old female with a history of systemic lupus erythematosus has a rapid plasma reagin (RPR) performed as part of an evaluation for new seizure.  The RPR titer is 1:2 and the FTA (fluorescent treponemal antibody) is negative.  The patient is not sexually active.  The most likely explanation for this patient’s serologic profile is:</vt:lpstr>
      <vt:lpstr>General Guidelines</vt:lpstr>
      <vt:lpstr>More General Guidelines </vt:lpstr>
      <vt:lpstr>More Principles </vt:lpstr>
      <vt:lpstr>PowerPoint Presentation</vt:lpstr>
      <vt:lpstr>General Item Content Guidelines</vt:lpstr>
      <vt:lpstr>General Content Guidelines </vt:lpstr>
      <vt:lpstr>Summary:  Essential Principles of Effective MCQs</vt:lpstr>
      <vt:lpstr>PowerPoint Presentation</vt:lpstr>
      <vt:lpstr>Methods</vt:lpstr>
      <vt:lpstr>Methods</vt:lpstr>
      <vt:lpstr>Results</vt:lpstr>
      <vt:lpstr>Standard-Flawed Items: Mean Item Difficulty</vt:lpstr>
      <vt:lpstr>Standard-Flawed Items: Passing Rates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PROLOG ITEM WRITING WORKSHOP</dc:title>
  <dc:creator>Rebecca Lipner</dc:creator>
  <cp:lastModifiedBy>Steve</cp:lastModifiedBy>
  <cp:revision>224</cp:revision>
  <cp:lastPrinted>1999-02-22T20:02:54Z</cp:lastPrinted>
  <dcterms:created xsi:type="dcterms:W3CDTF">1997-02-17T16:32:20Z</dcterms:created>
  <dcterms:modified xsi:type="dcterms:W3CDTF">2014-10-06T17:04:33Z</dcterms:modified>
</cp:coreProperties>
</file>