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7"/>
  </p:notesMasterIdLst>
  <p:sldIdLst>
    <p:sldId id="273" r:id="rId2"/>
    <p:sldId id="256" r:id="rId3"/>
    <p:sldId id="257" r:id="rId4"/>
    <p:sldId id="258" r:id="rId5"/>
    <p:sldId id="259" r:id="rId6"/>
    <p:sldId id="266" r:id="rId7"/>
    <p:sldId id="267" r:id="rId8"/>
    <p:sldId id="281" r:id="rId9"/>
    <p:sldId id="274" r:id="rId10"/>
    <p:sldId id="275" r:id="rId11"/>
    <p:sldId id="276" r:id="rId12"/>
    <p:sldId id="277" r:id="rId13"/>
    <p:sldId id="278" r:id="rId14"/>
    <p:sldId id="279" r:id="rId15"/>
    <p:sldId id="28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84" d="100"/>
          <a:sy n="84" d="100"/>
        </p:scale>
        <p:origin x="-1402" y="-8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9B7F4B0-279C-4586-9169-4E63A466C148}" type="datetimeFigureOut">
              <a:rPr lang="en-US" smtClean="0"/>
              <a:t>10/6/2014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0FAC9ED-7538-4263-B537-DEBE89B7B5A7}" type="slidenum">
              <a:rPr lang="en-US" smtClean="0"/>
              <a:t>‹#›</a:t>
            </a:fld>
            <a:endParaRPr lang="en-US" dirty="0"/>
          </a:p>
        </p:txBody>
      </p:sp>
    </p:spTree>
    <p:extLst>
      <p:ext uri="{BB962C8B-B14F-4D97-AF65-F5344CB8AC3E}">
        <p14:creationId xmlns:p14="http://schemas.microsoft.com/office/powerpoint/2010/main" val="12824004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p:txBody>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FCFE4A0C-C4AE-4471-9336-1D71E2E29A72}" type="datetimeFigureOut">
              <a:rPr lang="en-US" smtClean="0"/>
              <a:t>10/6/2014</a:t>
            </a:fld>
            <a:endParaRPr lang="en-US" dirty="0"/>
          </a:p>
        </p:txBody>
      </p:sp>
      <p:sp>
        <p:nvSpPr>
          <p:cNvPr id="20" name="Footer Placeholder 19"/>
          <p:cNvSpPr>
            <a:spLocks noGrp="1"/>
          </p:cNvSpPr>
          <p:nvPr>
            <p:ph type="ftr" sz="quarter" idx="11"/>
          </p:nvPr>
        </p:nvSpPr>
        <p:spPr/>
        <p:txBody>
          <a:bodyPr/>
          <a:lstStyle>
            <a:extLst/>
          </a:lstStyle>
          <a:p>
            <a:endParaRPr lang="en-US" dirty="0"/>
          </a:p>
        </p:txBody>
      </p:sp>
      <p:sp>
        <p:nvSpPr>
          <p:cNvPr id="10" name="Slide Number Placeholder 9"/>
          <p:cNvSpPr>
            <a:spLocks noGrp="1"/>
          </p:cNvSpPr>
          <p:nvPr>
            <p:ph type="sldNum" sz="quarter" idx="12"/>
          </p:nvPr>
        </p:nvSpPr>
        <p:spPr/>
        <p:txBody>
          <a:bodyPr/>
          <a:lstStyle>
            <a:extLst/>
          </a:lstStyle>
          <a:p>
            <a:fld id="{206A5531-1195-4520-A4F7-0F8CA84F9FC9}" type="slidenum">
              <a:rPr lang="en-US" smtClean="0"/>
              <a:t>‹#›</a:t>
            </a:fld>
            <a:endParaRPr lang="en-US" dirty="0"/>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CFE4A0C-C4AE-4471-9336-1D71E2E29A72}" type="datetimeFigureOut">
              <a:rPr lang="en-US" smtClean="0"/>
              <a:t>10/6/2014</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206A5531-1195-4520-A4F7-0F8CA84F9FC9}" type="slidenum">
              <a:rPr lang="en-US" smtClean="0"/>
              <a:t>‹#›</a:t>
            </a:fld>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CFE4A0C-C4AE-4471-9336-1D71E2E29A72}" type="datetimeFigureOut">
              <a:rPr lang="en-US" smtClean="0"/>
              <a:t>10/6/2014</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206A5531-1195-4520-A4F7-0F8CA84F9FC9}" type="slidenum">
              <a:rPr lang="en-US" smtClean="0"/>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CFE4A0C-C4AE-4471-9336-1D71E2E29A72}" type="datetimeFigureOut">
              <a:rPr lang="en-US" smtClean="0"/>
              <a:t>10/6/2014</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206A5531-1195-4520-A4F7-0F8CA84F9FC9}" type="slidenum">
              <a:rPr lang="en-US" smtClean="0"/>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CFE4A0C-C4AE-4471-9336-1D71E2E29A72}" type="datetimeFigureOut">
              <a:rPr lang="en-US" smtClean="0"/>
              <a:t>10/6/2014</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206A5531-1195-4520-A4F7-0F8CA84F9FC9}" type="slidenum">
              <a:rPr lang="en-US" smtClean="0"/>
              <a:t>‹#›</a:t>
            </a:fld>
            <a:endParaRPr lang="en-US" dirty="0"/>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CFE4A0C-C4AE-4471-9336-1D71E2E29A72}" type="datetimeFigureOut">
              <a:rPr lang="en-US" smtClean="0"/>
              <a:t>10/6/2014</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206A5531-1195-4520-A4F7-0F8CA84F9FC9}" type="slidenum">
              <a:rPr lang="en-US" smtClean="0"/>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CFE4A0C-C4AE-4471-9336-1D71E2E29A72}" type="datetimeFigureOut">
              <a:rPr lang="en-US" smtClean="0"/>
              <a:t>10/6/2014</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206A5531-1195-4520-A4F7-0F8CA84F9FC9}" type="slidenum">
              <a:rPr lang="en-US" smtClean="0"/>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FCFE4A0C-C4AE-4471-9336-1D71E2E29A72}" type="datetimeFigureOut">
              <a:rPr lang="en-US" smtClean="0"/>
              <a:t>10/6/2014</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206A5531-1195-4520-A4F7-0F8CA84F9FC9}" type="slidenum">
              <a:rPr lang="en-US" smtClean="0"/>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Date Placeholder 1"/>
          <p:cNvSpPr>
            <a:spLocks noGrp="1"/>
          </p:cNvSpPr>
          <p:nvPr>
            <p:ph type="dt" sz="half" idx="10"/>
          </p:nvPr>
        </p:nvSpPr>
        <p:spPr/>
        <p:txBody>
          <a:bodyPr/>
          <a:lstStyle>
            <a:extLst/>
          </a:lstStyle>
          <a:p>
            <a:fld id="{FCFE4A0C-C4AE-4471-9336-1D71E2E29A72}" type="datetimeFigureOut">
              <a:rPr lang="en-US" smtClean="0"/>
              <a:t>10/6/2014</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206A5531-1195-4520-A4F7-0F8CA84F9FC9}" type="slidenum">
              <a:rPr lang="en-US" smtClean="0"/>
              <a:t>‹#›</a:t>
            </a:fld>
            <a:endParaRPr lang="en-US" dirty="0"/>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CFE4A0C-C4AE-4471-9336-1D71E2E29A72}" type="datetimeFigureOut">
              <a:rPr lang="en-US" smtClean="0"/>
              <a:t>10/6/2014</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206A5531-1195-4520-A4F7-0F8CA84F9FC9}" type="slidenum">
              <a:rPr lang="en-US" smtClean="0"/>
              <a:t>‹#›</a:t>
            </a:fld>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FCFE4A0C-C4AE-4471-9336-1D71E2E29A72}" type="datetimeFigureOut">
              <a:rPr lang="en-US" smtClean="0"/>
              <a:t>10/6/2014</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206A5531-1195-4520-A4F7-0F8CA84F9FC9}" type="slidenum">
              <a:rPr lang="en-US" smtClean="0"/>
              <a:t>‹#›</a:t>
            </a:fld>
            <a:endParaRPr lang="en-US" dirty="0"/>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dirty="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dirty="0"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FCFE4A0C-C4AE-4471-9336-1D71E2E29A72}" type="datetimeFigureOut">
              <a:rPr lang="en-US" smtClean="0"/>
              <a:t>10/6/2014</a:t>
            </a:fld>
            <a:endParaRPr lang="en-US" dirty="0"/>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dirty="0"/>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206A5531-1195-4520-A4F7-0F8CA84F9FC9}" type="slidenum">
              <a:rPr lang="en-US" smtClean="0"/>
              <a:t>‹#›</a:t>
            </a:fld>
            <a:endParaRPr lang="en-US" dirty="0"/>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id="1" dur="indefinite" restart="never" nodeType="tmRoot"/>
      </p:par>
    </p:tnLst>
  </p:timing>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Rot="1" noChangeArrowheads="1"/>
          </p:cNvSpPr>
          <p:nvPr>
            <p:ph type="title"/>
          </p:nvPr>
        </p:nvSpPr>
        <p:spPr>
          <a:xfrm>
            <a:off x="1371600" y="228600"/>
            <a:ext cx="7498080" cy="1143000"/>
          </a:xfrm>
          <a:noFill/>
          <a:ln/>
        </p:spPr>
        <p:txBody>
          <a:bodyPr lIns="92075" tIns="46038" rIns="92075" bIns="46038">
            <a:normAutofit fontScale="90000"/>
          </a:bodyPr>
          <a:lstStyle/>
          <a:p>
            <a:pPr algn="ctr"/>
            <a:r>
              <a:rPr lang="en-US" u="sng" dirty="0"/>
              <a:t>Small Group Item </a:t>
            </a:r>
            <a:r>
              <a:rPr lang="en-US" u="sng" dirty="0" smtClean="0"/>
              <a:t>Review</a:t>
            </a:r>
            <a:br>
              <a:rPr lang="en-US" u="sng" dirty="0" smtClean="0"/>
            </a:br>
            <a:r>
              <a:rPr lang="en-US" u="sng" dirty="0" smtClean="0"/>
              <a:t>BLUE</a:t>
            </a:r>
            <a:endParaRPr lang="en-US" b="0" u="sng" dirty="0"/>
          </a:p>
        </p:txBody>
      </p:sp>
      <p:sp>
        <p:nvSpPr>
          <p:cNvPr id="11267" name="Rectangle 3"/>
          <p:cNvSpPr>
            <a:spLocks noGrp="1" noChangeArrowheads="1"/>
          </p:cNvSpPr>
          <p:nvPr>
            <p:ph idx="1"/>
          </p:nvPr>
        </p:nvSpPr>
        <p:spPr>
          <a:xfrm>
            <a:off x="1143000" y="1600200"/>
            <a:ext cx="7675563" cy="4572000"/>
          </a:xfrm>
          <a:noFill/>
          <a:ln/>
        </p:spPr>
        <p:txBody>
          <a:bodyPr lIns="92075" tIns="46038" rIns="92075" bIns="46038"/>
          <a:lstStyle/>
          <a:p>
            <a:pPr>
              <a:lnSpc>
                <a:spcPct val="80000"/>
              </a:lnSpc>
            </a:pPr>
            <a:r>
              <a:rPr lang="en-US" dirty="0" smtClean="0"/>
              <a:t>Review items in small group</a:t>
            </a:r>
          </a:p>
          <a:p>
            <a:pPr>
              <a:lnSpc>
                <a:spcPct val="80000"/>
              </a:lnSpc>
            </a:pPr>
            <a:r>
              <a:rPr lang="en-US" dirty="0" smtClean="0"/>
              <a:t>Questions for discussion</a:t>
            </a:r>
          </a:p>
          <a:p>
            <a:pPr lvl="1">
              <a:lnSpc>
                <a:spcPct val="80000"/>
              </a:lnSpc>
            </a:pPr>
            <a:r>
              <a:rPr lang="en-US" dirty="0" smtClean="0"/>
              <a:t>What is the testing point?</a:t>
            </a:r>
          </a:p>
          <a:p>
            <a:pPr lvl="1">
              <a:lnSpc>
                <a:spcPct val="80000"/>
              </a:lnSpc>
            </a:pPr>
            <a:r>
              <a:rPr lang="en-US" dirty="0" smtClean="0"/>
              <a:t>Any flaws in the item?</a:t>
            </a:r>
          </a:p>
          <a:p>
            <a:pPr lvl="2">
              <a:lnSpc>
                <a:spcPct val="80000"/>
              </a:lnSpc>
            </a:pPr>
            <a:r>
              <a:rPr lang="en-US" dirty="0" smtClean="0"/>
              <a:t>Suggested edits?</a:t>
            </a:r>
          </a:p>
          <a:p>
            <a:pPr lvl="1">
              <a:lnSpc>
                <a:spcPct val="80000"/>
              </a:lnSpc>
            </a:pPr>
            <a:r>
              <a:rPr lang="en-US" dirty="0" smtClean="0"/>
              <a:t>What cognitive level? </a:t>
            </a:r>
          </a:p>
          <a:p>
            <a:pPr lvl="1">
              <a:lnSpc>
                <a:spcPct val="80000"/>
              </a:lnSpc>
            </a:pPr>
            <a:r>
              <a:rPr lang="en-US" dirty="0" smtClean="0"/>
              <a:t>Does this item test critical thinking skills?</a:t>
            </a:r>
          </a:p>
          <a:p>
            <a:pPr lvl="2">
              <a:lnSpc>
                <a:spcPct val="80000"/>
              </a:lnSpc>
            </a:pPr>
            <a:r>
              <a:rPr lang="en-US" dirty="0" smtClean="0"/>
              <a:t>Why or why not?</a:t>
            </a:r>
          </a:p>
          <a:p>
            <a:pPr lvl="1">
              <a:lnSpc>
                <a:spcPct val="80000"/>
              </a:lnSpc>
            </a:pPr>
            <a:endParaRPr lang="en-US" dirty="0" smtClean="0"/>
          </a:p>
          <a:p>
            <a:pPr>
              <a:lnSpc>
                <a:spcPct val="80000"/>
              </a:lnSpc>
            </a:pPr>
            <a:r>
              <a:rPr lang="en-US" dirty="0" smtClean="0"/>
              <a:t>Presentation of items to group</a:t>
            </a:r>
          </a:p>
          <a:p>
            <a:pPr>
              <a:lnSpc>
                <a:spcPct val="80000"/>
              </a:lnSpc>
              <a:buFont typeface="Wingdings" pitchFamily="2" charset="2"/>
              <a:buNone/>
            </a:pPr>
            <a:endParaRPr lang="en-US" sz="2800" dirty="0"/>
          </a:p>
        </p:txBody>
      </p:sp>
    </p:spTree>
    <p:extLst>
      <p:ext uri="{BB962C8B-B14F-4D97-AF65-F5344CB8AC3E}">
        <p14:creationId xmlns:p14="http://schemas.microsoft.com/office/powerpoint/2010/main" val="1040522276"/>
      </p:ext>
    </p:extLst>
  </p:cSld>
  <p:clrMapOvr>
    <a:masterClrMapping/>
  </p:clrMapOvr>
  <p:transition>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 calcmode="lin" valueType="num">
                                      <p:cBhvr additive="base">
                                        <p:cTn id="7" dur="500" fill="hold"/>
                                        <p:tgtEl>
                                          <p:spTgt spid="1126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126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1267">
                                            <p:txEl>
                                              <p:pRg st="1" end="1"/>
                                            </p:txEl>
                                          </p:spTgt>
                                        </p:tgtEl>
                                        <p:attrNameLst>
                                          <p:attrName>style.visibility</p:attrName>
                                        </p:attrNameLst>
                                      </p:cBhvr>
                                      <p:to>
                                        <p:strVal val="visible"/>
                                      </p:to>
                                    </p:set>
                                    <p:anim calcmode="lin" valueType="num">
                                      <p:cBhvr additive="base">
                                        <p:cTn id="13" dur="500" fill="hold"/>
                                        <p:tgtEl>
                                          <p:spTgt spid="1126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1267">
                                            <p:txEl>
                                              <p:pRg st="1" end="1"/>
                                            </p:txEl>
                                          </p:spTgt>
                                        </p:tgtEl>
                                        <p:attrNameLst>
                                          <p:attrName>ppt_y</p:attrName>
                                        </p:attrNameLst>
                                      </p:cBhvr>
                                      <p:tavLst>
                                        <p:tav tm="0">
                                          <p:val>
                                            <p:strVal val="#ppt_y"/>
                                          </p:val>
                                        </p:tav>
                                        <p:tav tm="100000">
                                          <p:val>
                                            <p:strVal val="#ppt_y"/>
                                          </p:val>
                                        </p:tav>
                                      </p:tavLst>
                                    </p:anim>
                                  </p:childTnLst>
                                </p:cTn>
                              </p:par>
                              <p:par>
                                <p:cTn id="15" presetID="2" presetClass="entr" presetSubtype="8" fill="hold" grpId="0" nodeType="withEffect">
                                  <p:stCondLst>
                                    <p:cond delay="0"/>
                                  </p:stCondLst>
                                  <p:childTnLst>
                                    <p:set>
                                      <p:cBhvr>
                                        <p:cTn id="16" dur="1" fill="hold">
                                          <p:stCondLst>
                                            <p:cond delay="0"/>
                                          </p:stCondLst>
                                        </p:cTn>
                                        <p:tgtEl>
                                          <p:spTgt spid="11267">
                                            <p:txEl>
                                              <p:pRg st="2" end="2"/>
                                            </p:txEl>
                                          </p:spTgt>
                                        </p:tgtEl>
                                        <p:attrNameLst>
                                          <p:attrName>style.visibility</p:attrName>
                                        </p:attrNameLst>
                                      </p:cBhvr>
                                      <p:to>
                                        <p:strVal val="visible"/>
                                      </p:to>
                                    </p:set>
                                    <p:anim calcmode="lin" valueType="num">
                                      <p:cBhvr additive="base">
                                        <p:cTn id="17" dur="500" fill="hold"/>
                                        <p:tgtEl>
                                          <p:spTgt spid="11267">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11267">
                                            <p:txEl>
                                              <p:pRg st="2" end="2"/>
                                            </p:txEl>
                                          </p:spTgt>
                                        </p:tgtEl>
                                        <p:attrNameLst>
                                          <p:attrName>ppt_y</p:attrName>
                                        </p:attrNameLst>
                                      </p:cBhvr>
                                      <p:tavLst>
                                        <p:tav tm="0">
                                          <p:val>
                                            <p:strVal val="#ppt_y"/>
                                          </p:val>
                                        </p:tav>
                                        <p:tav tm="100000">
                                          <p:val>
                                            <p:strVal val="#ppt_y"/>
                                          </p:val>
                                        </p:tav>
                                      </p:tavLst>
                                    </p:anim>
                                  </p:childTnLst>
                                </p:cTn>
                              </p:par>
                              <p:par>
                                <p:cTn id="19" presetID="2" presetClass="entr" presetSubtype="8" fill="hold" grpId="0" nodeType="withEffect">
                                  <p:stCondLst>
                                    <p:cond delay="0"/>
                                  </p:stCondLst>
                                  <p:childTnLst>
                                    <p:set>
                                      <p:cBhvr>
                                        <p:cTn id="20" dur="1" fill="hold">
                                          <p:stCondLst>
                                            <p:cond delay="0"/>
                                          </p:stCondLst>
                                        </p:cTn>
                                        <p:tgtEl>
                                          <p:spTgt spid="11267">
                                            <p:txEl>
                                              <p:pRg st="3" end="3"/>
                                            </p:txEl>
                                          </p:spTgt>
                                        </p:tgtEl>
                                        <p:attrNameLst>
                                          <p:attrName>style.visibility</p:attrName>
                                        </p:attrNameLst>
                                      </p:cBhvr>
                                      <p:to>
                                        <p:strVal val="visible"/>
                                      </p:to>
                                    </p:set>
                                    <p:anim calcmode="lin" valueType="num">
                                      <p:cBhvr additive="base">
                                        <p:cTn id="21" dur="500" fill="hold"/>
                                        <p:tgtEl>
                                          <p:spTgt spid="11267">
                                            <p:txEl>
                                              <p:pRg st="3" end="3"/>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11267">
                                            <p:txEl>
                                              <p:pRg st="3" end="3"/>
                                            </p:txEl>
                                          </p:spTgt>
                                        </p:tgtEl>
                                        <p:attrNameLst>
                                          <p:attrName>ppt_y</p:attrName>
                                        </p:attrNameLst>
                                      </p:cBhvr>
                                      <p:tavLst>
                                        <p:tav tm="0">
                                          <p:val>
                                            <p:strVal val="#ppt_y"/>
                                          </p:val>
                                        </p:tav>
                                        <p:tav tm="100000">
                                          <p:val>
                                            <p:strVal val="#ppt_y"/>
                                          </p:val>
                                        </p:tav>
                                      </p:tavLst>
                                    </p:anim>
                                  </p:childTnLst>
                                </p:cTn>
                              </p:par>
                              <p:par>
                                <p:cTn id="23" presetID="2" presetClass="entr" presetSubtype="8" fill="hold" grpId="0" nodeType="withEffect">
                                  <p:stCondLst>
                                    <p:cond delay="0"/>
                                  </p:stCondLst>
                                  <p:childTnLst>
                                    <p:set>
                                      <p:cBhvr>
                                        <p:cTn id="24" dur="1" fill="hold">
                                          <p:stCondLst>
                                            <p:cond delay="0"/>
                                          </p:stCondLst>
                                        </p:cTn>
                                        <p:tgtEl>
                                          <p:spTgt spid="11267">
                                            <p:txEl>
                                              <p:pRg st="4" end="4"/>
                                            </p:txEl>
                                          </p:spTgt>
                                        </p:tgtEl>
                                        <p:attrNameLst>
                                          <p:attrName>style.visibility</p:attrName>
                                        </p:attrNameLst>
                                      </p:cBhvr>
                                      <p:to>
                                        <p:strVal val="visible"/>
                                      </p:to>
                                    </p:set>
                                    <p:anim calcmode="lin" valueType="num">
                                      <p:cBhvr additive="base">
                                        <p:cTn id="25" dur="500" fill="hold"/>
                                        <p:tgtEl>
                                          <p:spTgt spid="11267">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1267">
                                            <p:txEl>
                                              <p:pRg st="4" end="4"/>
                                            </p:txEl>
                                          </p:spTgt>
                                        </p:tgtEl>
                                        <p:attrNameLst>
                                          <p:attrName>ppt_y</p:attrName>
                                        </p:attrNameLst>
                                      </p:cBhvr>
                                      <p:tavLst>
                                        <p:tav tm="0">
                                          <p:val>
                                            <p:strVal val="#ppt_y"/>
                                          </p:val>
                                        </p:tav>
                                        <p:tav tm="100000">
                                          <p:val>
                                            <p:strVal val="#ppt_y"/>
                                          </p:val>
                                        </p:tav>
                                      </p:tavLst>
                                    </p:anim>
                                  </p:childTnLst>
                                </p:cTn>
                              </p:par>
                              <p:par>
                                <p:cTn id="27" presetID="2" presetClass="entr" presetSubtype="8" fill="hold" grpId="0" nodeType="withEffect">
                                  <p:stCondLst>
                                    <p:cond delay="0"/>
                                  </p:stCondLst>
                                  <p:childTnLst>
                                    <p:set>
                                      <p:cBhvr>
                                        <p:cTn id="28" dur="1" fill="hold">
                                          <p:stCondLst>
                                            <p:cond delay="0"/>
                                          </p:stCondLst>
                                        </p:cTn>
                                        <p:tgtEl>
                                          <p:spTgt spid="11267">
                                            <p:txEl>
                                              <p:pRg st="5" end="5"/>
                                            </p:txEl>
                                          </p:spTgt>
                                        </p:tgtEl>
                                        <p:attrNameLst>
                                          <p:attrName>style.visibility</p:attrName>
                                        </p:attrNameLst>
                                      </p:cBhvr>
                                      <p:to>
                                        <p:strVal val="visible"/>
                                      </p:to>
                                    </p:set>
                                    <p:anim calcmode="lin" valueType="num">
                                      <p:cBhvr additive="base">
                                        <p:cTn id="29" dur="500" fill="hold"/>
                                        <p:tgtEl>
                                          <p:spTgt spid="11267">
                                            <p:txEl>
                                              <p:pRg st="5" end="5"/>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11267">
                                            <p:txEl>
                                              <p:pRg st="5" end="5"/>
                                            </p:txEl>
                                          </p:spTgt>
                                        </p:tgtEl>
                                        <p:attrNameLst>
                                          <p:attrName>ppt_y</p:attrName>
                                        </p:attrNameLst>
                                      </p:cBhvr>
                                      <p:tavLst>
                                        <p:tav tm="0">
                                          <p:val>
                                            <p:strVal val="#ppt_y"/>
                                          </p:val>
                                        </p:tav>
                                        <p:tav tm="100000">
                                          <p:val>
                                            <p:strVal val="#ppt_y"/>
                                          </p:val>
                                        </p:tav>
                                      </p:tavLst>
                                    </p:anim>
                                  </p:childTnLst>
                                </p:cTn>
                              </p:par>
                              <p:par>
                                <p:cTn id="31" presetID="2" presetClass="entr" presetSubtype="8" fill="hold" grpId="0" nodeType="withEffect">
                                  <p:stCondLst>
                                    <p:cond delay="0"/>
                                  </p:stCondLst>
                                  <p:childTnLst>
                                    <p:set>
                                      <p:cBhvr>
                                        <p:cTn id="32" dur="1" fill="hold">
                                          <p:stCondLst>
                                            <p:cond delay="0"/>
                                          </p:stCondLst>
                                        </p:cTn>
                                        <p:tgtEl>
                                          <p:spTgt spid="11267">
                                            <p:txEl>
                                              <p:pRg st="6" end="6"/>
                                            </p:txEl>
                                          </p:spTgt>
                                        </p:tgtEl>
                                        <p:attrNameLst>
                                          <p:attrName>style.visibility</p:attrName>
                                        </p:attrNameLst>
                                      </p:cBhvr>
                                      <p:to>
                                        <p:strVal val="visible"/>
                                      </p:to>
                                    </p:set>
                                    <p:anim calcmode="lin" valueType="num">
                                      <p:cBhvr additive="base">
                                        <p:cTn id="33" dur="500" fill="hold"/>
                                        <p:tgtEl>
                                          <p:spTgt spid="11267">
                                            <p:txEl>
                                              <p:pRg st="6" end="6"/>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11267">
                                            <p:txEl>
                                              <p:pRg st="6" end="6"/>
                                            </p:txEl>
                                          </p:spTgt>
                                        </p:tgtEl>
                                        <p:attrNameLst>
                                          <p:attrName>ppt_y</p:attrName>
                                        </p:attrNameLst>
                                      </p:cBhvr>
                                      <p:tavLst>
                                        <p:tav tm="0">
                                          <p:val>
                                            <p:strVal val="#ppt_y"/>
                                          </p:val>
                                        </p:tav>
                                        <p:tav tm="100000">
                                          <p:val>
                                            <p:strVal val="#ppt_y"/>
                                          </p:val>
                                        </p:tav>
                                      </p:tavLst>
                                    </p:anim>
                                  </p:childTnLst>
                                </p:cTn>
                              </p:par>
                              <p:par>
                                <p:cTn id="35" presetID="2" presetClass="entr" presetSubtype="8" fill="hold" grpId="0" nodeType="withEffect">
                                  <p:stCondLst>
                                    <p:cond delay="0"/>
                                  </p:stCondLst>
                                  <p:childTnLst>
                                    <p:set>
                                      <p:cBhvr>
                                        <p:cTn id="36" dur="1" fill="hold">
                                          <p:stCondLst>
                                            <p:cond delay="0"/>
                                          </p:stCondLst>
                                        </p:cTn>
                                        <p:tgtEl>
                                          <p:spTgt spid="11267">
                                            <p:txEl>
                                              <p:pRg st="7" end="7"/>
                                            </p:txEl>
                                          </p:spTgt>
                                        </p:tgtEl>
                                        <p:attrNameLst>
                                          <p:attrName>style.visibility</p:attrName>
                                        </p:attrNameLst>
                                      </p:cBhvr>
                                      <p:to>
                                        <p:strVal val="visible"/>
                                      </p:to>
                                    </p:set>
                                    <p:anim calcmode="lin" valueType="num">
                                      <p:cBhvr additive="base">
                                        <p:cTn id="37" dur="500" fill="hold"/>
                                        <p:tgtEl>
                                          <p:spTgt spid="11267">
                                            <p:txEl>
                                              <p:pRg st="7" end="7"/>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1267">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1267">
                                            <p:txEl>
                                              <p:pRg st="9" end="9"/>
                                            </p:txEl>
                                          </p:spTgt>
                                        </p:tgtEl>
                                        <p:attrNameLst>
                                          <p:attrName>style.visibility</p:attrName>
                                        </p:attrNameLst>
                                      </p:cBhvr>
                                      <p:to>
                                        <p:strVal val="visible"/>
                                      </p:to>
                                    </p:set>
                                    <p:anim calcmode="lin" valueType="num">
                                      <p:cBhvr additive="base">
                                        <p:cTn id="43" dur="500" fill="hold"/>
                                        <p:tgtEl>
                                          <p:spTgt spid="11267">
                                            <p:txEl>
                                              <p:pRg st="9" end="9"/>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11267">
                                            <p:txEl>
                                              <p:pRg st="9" end="9"/>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MCQ Sample II- Yellow</a:t>
            </a:r>
            <a:endParaRPr lang="en-US" dirty="0"/>
          </a:p>
        </p:txBody>
      </p:sp>
      <p:sp>
        <p:nvSpPr>
          <p:cNvPr id="3" name="Content Placeholder 2"/>
          <p:cNvSpPr>
            <a:spLocks noGrp="1"/>
          </p:cNvSpPr>
          <p:nvPr>
            <p:ph idx="1"/>
          </p:nvPr>
        </p:nvSpPr>
        <p:spPr/>
        <p:txBody>
          <a:bodyPr>
            <a:normAutofit fontScale="92500" lnSpcReduction="10000"/>
          </a:bodyPr>
          <a:lstStyle/>
          <a:p>
            <a:pPr marL="82296" lvl="0" indent="0">
              <a:buNone/>
            </a:pPr>
            <a:r>
              <a:rPr lang="en-US" sz="3000" dirty="0" smtClean="0"/>
              <a:t>1.  Adjusting </a:t>
            </a:r>
            <a:r>
              <a:rPr lang="en-US" sz="3000" dirty="0"/>
              <a:t>entries are journal entries made at the end of an accounting period for the purpose of: </a:t>
            </a:r>
          </a:p>
          <a:p>
            <a:pPr marL="916686" lvl="1" indent="-514350">
              <a:buFont typeface="+mj-lt"/>
              <a:buAutoNum type="alphaLcParenR"/>
            </a:pPr>
            <a:r>
              <a:rPr lang="en-US" sz="2600" dirty="0"/>
              <a:t>Updating liability and asset accounts to their proper balances</a:t>
            </a:r>
          </a:p>
          <a:p>
            <a:pPr marL="916686" lvl="1" indent="-514350">
              <a:buFont typeface="+mj-lt"/>
              <a:buAutoNum type="alphaLcParenR"/>
            </a:pPr>
            <a:r>
              <a:rPr lang="en-US" sz="2600" dirty="0"/>
              <a:t>Assigning revenues to the periods in which they are earned</a:t>
            </a:r>
          </a:p>
          <a:p>
            <a:pPr marL="916686" lvl="1" indent="-514350">
              <a:buFont typeface="+mj-lt"/>
              <a:buAutoNum type="alphaLcParenR"/>
            </a:pPr>
            <a:r>
              <a:rPr lang="en-US" sz="2600" dirty="0"/>
              <a:t>Assigning expenses to the periods in which they are incurred</a:t>
            </a:r>
          </a:p>
          <a:p>
            <a:pPr marL="916686" lvl="1" indent="-514350">
              <a:buFont typeface="+mj-lt"/>
              <a:buAutoNum type="alphaLcParenR"/>
            </a:pPr>
            <a:r>
              <a:rPr lang="en-US" sz="2600" dirty="0"/>
              <a:t>Assuring that financial statements reflect the of revenues earned and the expenses incurred</a:t>
            </a:r>
          </a:p>
          <a:p>
            <a:pPr marL="916686" lvl="1" indent="-514350">
              <a:buFont typeface="+mj-lt"/>
              <a:buAutoNum type="alphaLcParenR"/>
            </a:pPr>
            <a:r>
              <a:rPr lang="en-US" sz="2600" dirty="0"/>
              <a:t>All of the above</a:t>
            </a:r>
          </a:p>
        </p:txBody>
      </p:sp>
    </p:spTree>
    <p:extLst>
      <p:ext uri="{BB962C8B-B14F-4D97-AF65-F5344CB8AC3E}">
        <p14:creationId xmlns:p14="http://schemas.microsoft.com/office/powerpoint/2010/main" val="19613012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MCQ Sample II- Yellow</a:t>
            </a:r>
          </a:p>
        </p:txBody>
      </p:sp>
      <p:sp>
        <p:nvSpPr>
          <p:cNvPr id="3" name="Content Placeholder 2"/>
          <p:cNvSpPr>
            <a:spLocks noGrp="1"/>
          </p:cNvSpPr>
          <p:nvPr>
            <p:ph idx="1"/>
          </p:nvPr>
        </p:nvSpPr>
        <p:spPr/>
        <p:txBody>
          <a:bodyPr/>
          <a:lstStyle/>
          <a:p>
            <a:pPr marL="82296" lvl="0" indent="0">
              <a:buNone/>
            </a:pPr>
            <a:r>
              <a:rPr lang="en-US" sz="2800" dirty="0" smtClean="0"/>
              <a:t>2.   Which </a:t>
            </a:r>
            <a:r>
              <a:rPr lang="en-US" sz="2800" dirty="0"/>
              <a:t>of the following is the usual final step in the accounting cycle?</a:t>
            </a:r>
            <a:r>
              <a:rPr lang="en-US" dirty="0"/>
              <a:t> </a:t>
            </a:r>
            <a:endParaRPr lang="en-US" sz="2800" dirty="0"/>
          </a:p>
          <a:p>
            <a:pPr marL="916686" lvl="1" indent="-514350">
              <a:buFont typeface="+mj-lt"/>
              <a:buAutoNum type="alphaLcParenR"/>
            </a:pPr>
            <a:r>
              <a:rPr lang="en-US" sz="2400" dirty="0" smtClean="0"/>
              <a:t>Journalizing </a:t>
            </a:r>
            <a:r>
              <a:rPr lang="en-US" sz="2400" dirty="0"/>
              <a:t>transactions</a:t>
            </a:r>
          </a:p>
          <a:p>
            <a:pPr marL="916686" lvl="1" indent="-514350">
              <a:buFont typeface="+mj-lt"/>
              <a:buAutoNum type="alphaLcParenR"/>
            </a:pPr>
            <a:r>
              <a:rPr lang="en-US" sz="2400" dirty="0"/>
              <a:t>Preparing an adjusted trial balance</a:t>
            </a:r>
          </a:p>
          <a:p>
            <a:pPr marL="916686" lvl="1" indent="-514350">
              <a:buFont typeface="+mj-lt"/>
              <a:buAutoNum type="alphaLcParenR"/>
            </a:pPr>
            <a:r>
              <a:rPr lang="en-US" sz="2400" dirty="0"/>
              <a:t>Preparing a post-closing trial balance</a:t>
            </a:r>
          </a:p>
          <a:p>
            <a:pPr marL="916686" lvl="1" indent="-514350">
              <a:buFont typeface="+mj-lt"/>
              <a:buAutoNum type="alphaLcParenR"/>
            </a:pPr>
            <a:r>
              <a:rPr lang="en-US" sz="2400" dirty="0"/>
              <a:t>Preparing the financial statements</a:t>
            </a:r>
          </a:p>
          <a:p>
            <a:pPr marL="916686" lvl="1" indent="-514350">
              <a:buFont typeface="+mj-lt"/>
              <a:buAutoNum type="alphaLcParenR"/>
            </a:pPr>
            <a:r>
              <a:rPr lang="en-US" sz="2400" dirty="0"/>
              <a:t>Preparing a work sheet</a:t>
            </a:r>
          </a:p>
          <a:p>
            <a:pPr marL="82296" indent="0">
              <a:buNone/>
            </a:pPr>
            <a:endParaRPr lang="en-US" dirty="0"/>
          </a:p>
        </p:txBody>
      </p:sp>
    </p:spTree>
    <p:extLst>
      <p:ext uri="{BB962C8B-B14F-4D97-AF65-F5344CB8AC3E}">
        <p14:creationId xmlns:p14="http://schemas.microsoft.com/office/powerpoint/2010/main" val="12545874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MCQ Sample II- Yellow</a:t>
            </a:r>
          </a:p>
        </p:txBody>
      </p:sp>
      <p:sp>
        <p:nvSpPr>
          <p:cNvPr id="3" name="Content Placeholder 2"/>
          <p:cNvSpPr>
            <a:spLocks noGrp="1"/>
          </p:cNvSpPr>
          <p:nvPr>
            <p:ph idx="1"/>
          </p:nvPr>
        </p:nvSpPr>
        <p:spPr/>
        <p:txBody>
          <a:bodyPr>
            <a:normAutofit fontScale="77500" lnSpcReduction="20000"/>
          </a:bodyPr>
          <a:lstStyle/>
          <a:p>
            <a:pPr marL="82296" lvl="0" indent="0">
              <a:buNone/>
            </a:pPr>
            <a:r>
              <a:rPr lang="en-US" sz="3300" dirty="0" smtClean="0"/>
              <a:t>3.   Which </a:t>
            </a:r>
            <a:r>
              <a:rPr lang="en-US" sz="3300" dirty="0"/>
              <a:t>of the following statements are false? </a:t>
            </a:r>
          </a:p>
          <a:p>
            <a:pPr marL="916686" lvl="1" indent="-514350">
              <a:buFont typeface="+mj-lt"/>
              <a:buAutoNum type="alphaLcParenR"/>
            </a:pPr>
            <a:r>
              <a:rPr lang="en-US" dirty="0"/>
              <a:t>Under a periodic system each purchase, purchase return and allowance, purchase discount and transportation-in transaction is recorded in a separate inventory account</a:t>
            </a:r>
          </a:p>
          <a:p>
            <a:pPr marL="916686" lvl="1" indent="-514350">
              <a:buFont typeface="+mj-lt"/>
              <a:buAutoNum type="alphaLcParenR"/>
            </a:pPr>
            <a:r>
              <a:rPr lang="en-US" dirty="0"/>
              <a:t>Under a perpetual system each purchase, purchase return and allowance, purchase discount and transportation-in transaction is recorded in a separate inventory account</a:t>
            </a:r>
          </a:p>
          <a:p>
            <a:pPr marL="916686" lvl="1" indent="-514350">
              <a:buFont typeface="+mj-lt"/>
              <a:buAutoNum type="alphaLcParenR"/>
            </a:pPr>
            <a:r>
              <a:rPr lang="en-US" dirty="0"/>
              <a:t>During the closing process of a company using the periodic inventory system, Merchandise Inventory is both debited and credited</a:t>
            </a:r>
          </a:p>
          <a:p>
            <a:pPr marL="916686" lvl="1" indent="-514350">
              <a:buFont typeface="+mj-lt"/>
              <a:buAutoNum type="alphaLcParenR"/>
            </a:pPr>
            <a:r>
              <a:rPr lang="en-US" dirty="0"/>
              <a:t>A and B are both false</a:t>
            </a:r>
          </a:p>
          <a:p>
            <a:pPr marL="916686" lvl="1" indent="-514350">
              <a:buFont typeface="+mj-lt"/>
              <a:buAutoNum type="alphaLcParenR"/>
            </a:pPr>
            <a:r>
              <a:rPr lang="en-US" dirty="0"/>
              <a:t>All of the above are false</a:t>
            </a:r>
          </a:p>
          <a:p>
            <a:endParaRPr lang="en-US" dirty="0"/>
          </a:p>
        </p:txBody>
      </p:sp>
    </p:spTree>
    <p:extLst>
      <p:ext uri="{BB962C8B-B14F-4D97-AF65-F5344CB8AC3E}">
        <p14:creationId xmlns:p14="http://schemas.microsoft.com/office/powerpoint/2010/main" val="38247450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MCQ Sample II- Yellow</a:t>
            </a:r>
          </a:p>
        </p:txBody>
      </p:sp>
      <p:sp>
        <p:nvSpPr>
          <p:cNvPr id="3" name="Content Placeholder 2"/>
          <p:cNvSpPr>
            <a:spLocks noGrp="1"/>
          </p:cNvSpPr>
          <p:nvPr>
            <p:ph idx="1"/>
          </p:nvPr>
        </p:nvSpPr>
        <p:spPr/>
        <p:txBody>
          <a:bodyPr>
            <a:normAutofit/>
          </a:bodyPr>
          <a:lstStyle/>
          <a:p>
            <a:pPr marL="82296" lvl="0" indent="0">
              <a:buNone/>
            </a:pPr>
            <a:r>
              <a:rPr lang="en-US" sz="2800" dirty="0" smtClean="0"/>
              <a:t>4.  Which </a:t>
            </a:r>
            <a:r>
              <a:rPr lang="en-US" sz="2800" dirty="0"/>
              <a:t>of the following are risks of e-commerce? </a:t>
            </a:r>
          </a:p>
          <a:p>
            <a:pPr marL="916686" lvl="1" indent="-514350">
              <a:buFont typeface="+mj-lt"/>
              <a:buAutoNum type="alphaLcParenR"/>
            </a:pPr>
            <a:r>
              <a:rPr lang="en-US" sz="2400" dirty="0"/>
              <a:t>Firewalls, fraud and computer viruses</a:t>
            </a:r>
          </a:p>
          <a:p>
            <a:pPr marL="916686" lvl="1" indent="-514350">
              <a:buFont typeface="+mj-lt"/>
              <a:buAutoNum type="alphaLcParenR"/>
            </a:pPr>
            <a:r>
              <a:rPr lang="en-US" sz="2400" dirty="0"/>
              <a:t>Encryption, stolen credit card numbers and fraud</a:t>
            </a:r>
          </a:p>
          <a:p>
            <a:pPr marL="916686" lvl="1" indent="-514350">
              <a:buFont typeface="+mj-lt"/>
              <a:buAutoNum type="alphaLcParenR"/>
            </a:pPr>
            <a:r>
              <a:rPr lang="en-US" sz="2400" dirty="0"/>
              <a:t>Stolen credit card numbers, computer viruses and impersonation</a:t>
            </a:r>
          </a:p>
          <a:p>
            <a:pPr marL="916686" lvl="1" indent="-514350">
              <a:buFont typeface="+mj-lt"/>
              <a:buAutoNum type="alphaLcParenR"/>
            </a:pPr>
            <a:r>
              <a:rPr lang="en-US" sz="2400" dirty="0"/>
              <a:t>Computer viruses, encryption and stolen credit card numbers</a:t>
            </a:r>
          </a:p>
          <a:p>
            <a:pPr marL="916686" lvl="1" indent="-514350">
              <a:buFont typeface="+mj-lt"/>
              <a:buAutoNum type="alphaLcParenR"/>
            </a:pPr>
            <a:r>
              <a:rPr lang="en-US" sz="2400" dirty="0"/>
              <a:t>Impersonation, encryption and firewalls</a:t>
            </a:r>
          </a:p>
          <a:p>
            <a:endParaRPr lang="en-US" dirty="0"/>
          </a:p>
        </p:txBody>
      </p:sp>
    </p:spTree>
    <p:extLst>
      <p:ext uri="{BB962C8B-B14F-4D97-AF65-F5344CB8AC3E}">
        <p14:creationId xmlns:p14="http://schemas.microsoft.com/office/powerpoint/2010/main" val="22721396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MCQ Sample II- Yellow</a:t>
            </a:r>
          </a:p>
        </p:txBody>
      </p:sp>
      <p:sp>
        <p:nvSpPr>
          <p:cNvPr id="3" name="Content Placeholder 2"/>
          <p:cNvSpPr>
            <a:spLocks noGrp="1"/>
          </p:cNvSpPr>
          <p:nvPr>
            <p:ph idx="1"/>
          </p:nvPr>
        </p:nvSpPr>
        <p:spPr/>
        <p:txBody>
          <a:bodyPr>
            <a:normAutofit/>
          </a:bodyPr>
          <a:lstStyle/>
          <a:p>
            <a:pPr marL="82296" lvl="0" indent="0">
              <a:buNone/>
            </a:pPr>
            <a:r>
              <a:rPr lang="en-US" sz="2800" dirty="0" smtClean="0"/>
              <a:t>5.  When </a:t>
            </a:r>
            <a:r>
              <a:rPr lang="en-US" sz="2800" dirty="0"/>
              <a:t>one exaggerates the extent to which critical opinion supports a thesis, one is</a:t>
            </a:r>
          </a:p>
          <a:p>
            <a:pPr marL="82296" indent="0">
              <a:buNone/>
            </a:pPr>
            <a:r>
              <a:rPr lang="en-US" sz="2800" dirty="0"/>
              <a:t>	</a:t>
            </a:r>
            <a:r>
              <a:rPr lang="en-US" sz="2800" dirty="0" smtClean="0"/>
              <a:t>a</a:t>
            </a:r>
            <a:r>
              <a:rPr lang="en-US" sz="2800" dirty="0"/>
              <a:t>.  Using hyperbole</a:t>
            </a:r>
          </a:p>
          <a:p>
            <a:pPr marL="82296" indent="0">
              <a:buNone/>
            </a:pPr>
            <a:r>
              <a:rPr lang="en-US" sz="2800" dirty="0"/>
              <a:t>	</a:t>
            </a:r>
            <a:r>
              <a:rPr lang="en-US" sz="2800" dirty="0" smtClean="0"/>
              <a:t>b</a:t>
            </a:r>
            <a:r>
              <a:rPr lang="en-US" sz="2800" dirty="0"/>
              <a:t>.  Misrepresenting evidence</a:t>
            </a:r>
          </a:p>
          <a:p>
            <a:pPr marL="82296" indent="0">
              <a:buNone/>
            </a:pPr>
            <a:r>
              <a:rPr lang="en-US" sz="2800" dirty="0"/>
              <a:t>	</a:t>
            </a:r>
            <a:r>
              <a:rPr lang="en-US" sz="2800" dirty="0" smtClean="0"/>
              <a:t>c</a:t>
            </a:r>
            <a:r>
              <a:rPr lang="en-US" sz="2800" dirty="0"/>
              <a:t>.  Bragging</a:t>
            </a:r>
          </a:p>
          <a:p>
            <a:pPr marL="82296" indent="0">
              <a:buNone/>
            </a:pPr>
            <a:r>
              <a:rPr lang="en-US" sz="2800" dirty="0"/>
              <a:t>	</a:t>
            </a:r>
            <a:r>
              <a:rPr lang="en-US" sz="2800" dirty="0" smtClean="0"/>
              <a:t>d</a:t>
            </a:r>
            <a:r>
              <a:rPr lang="en-US" sz="2800" dirty="0"/>
              <a:t>.  None of the above</a:t>
            </a:r>
          </a:p>
          <a:p>
            <a:pPr marL="82296" indent="0">
              <a:buNone/>
            </a:pPr>
            <a:endParaRPr lang="en-US" dirty="0"/>
          </a:p>
        </p:txBody>
      </p:sp>
    </p:spTree>
    <p:extLst>
      <p:ext uri="{BB962C8B-B14F-4D97-AF65-F5344CB8AC3E}">
        <p14:creationId xmlns:p14="http://schemas.microsoft.com/office/powerpoint/2010/main" val="30116117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MCQ Sample II- Yellow</a:t>
            </a:r>
          </a:p>
        </p:txBody>
      </p:sp>
      <p:sp>
        <p:nvSpPr>
          <p:cNvPr id="3" name="Rectangle 2"/>
          <p:cNvSpPr/>
          <p:nvPr/>
        </p:nvSpPr>
        <p:spPr>
          <a:xfrm>
            <a:off x="2133600" y="1828800"/>
            <a:ext cx="5638800" cy="2677656"/>
          </a:xfrm>
          <a:prstGeom prst="rect">
            <a:avLst/>
          </a:prstGeom>
        </p:spPr>
        <p:txBody>
          <a:bodyPr wrap="square">
            <a:spAutoFit/>
          </a:bodyPr>
          <a:lstStyle/>
          <a:p>
            <a:pPr lvl="0"/>
            <a:r>
              <a:rPr lang="en-US" sz="2400" dirty="0" smtClean="0"/>
              <a:t>6.  Which  one </a:t>
            </a:r>
            <a:r>
              <a:rPr lang="en-US" sz="2400" dirty="0"/>
              <a:t>means “participating in the reading process”?</a:t>
            </a:r>
          </a:p>
          <a:p>
            <a:r>
              <a:rPr lang="en-US" sz="2400" dirty="0"/>
              <a:t> </a:t>
            </a:r>
          </a:p>
          <a:p>
            <a:pPr lvl="0"/>
            <a:r>
              <a:rPr lang="en-US" sz="2400" dirty="0" smtClean="0"/>
              <a:t>a.   Dramatic </a:t>
            </a:r>
            <a:r>
              <a:rPr lang="en-US" sz="2400" dirty="0"/>
              <a:t>reading</a:t>
            </a:r>
          </a:p>
          <a:p>
            <a:r>
              <a:rPr lang="en-US" sz="2400" dirty="0"/>
              <a:t>b.   Involved reading</a:t>
            </a:r>
          </a:p>
          <a:p>
            <a:r>
              <a:rPr lang="en-US" sz="2400" dirty="0"/>
              <a:t>c.   Passive reading</a:t>
            </a:r>
          </a:p>
          <a:p>
            <a:r>
              <a:rPr lang="en-US" sz="2400" dirty="0"/>
              <a:t>d.   Active reading</a:t>
            </a:r>
          </a:p>
        </p:txBody>
      </p:sp>
    </p:spTree>
    <p:extLst>
      <p:ext uri="{BB962C8B-B14F-4D97-AF65-F5344CB8AC3E}">
        <p14:creationId xmlns:p14="http://schemas.microsoft.com/office/powerpoint/2010/main" val="36441829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MCQ Sample I- Blue</a:t>
            </a:r>
            <a:endParaRPr lang="en-US" dirty="0"/>
          </a:p>
        </p:txBody>
      </p:sp>
      <p:sp>
        <p:nvSpPr>
          <p:cNvPr id="3" name="Subtitle 2"/>
          <p:cNvSpPr>
            <a:spLocks noGrp="1"/>
          </p:cNvSpPr>
          <p:nvPr>
            <p:ph type="subTitle" idx="1"/>
          </p:nvPr>
        </p:nvSpPr>
        <p:spPr>
          <a:xfrm>
            <a:off x="1432560" y="1850064"/>
            <a:ext cx="7406640" cy="4626936"/>
          </a:xfrm>
        </p:spPr>
        <p:txBody>
          <a:bodyPr>
            <a:normAutofit/>
          </a:bodyPr>
          <a:lstStyle/>
          <a:p>
            <a:pPr lvl="0"/>
            <a:r>
              <a:rPr lang="en-US" sz="2800" dirty="0" smtClean="0"/>
              <a:t>1.   Which </a:t>
            </a:r>
            <a:r>
              <a:rPr lang="en-US" sz="2800" dirty="0"/>
              <a:t>of the following is correct?</a:t>
            </a:r>
          </a:p>
          <a:p>
            <a:pPr marL="971550" lvl="1" indent="-514350" algn="l">
              <a:buFont typeface="+mj-lt"/>
              <a:buAutoNum type="alphaLcParenR"/>
            </a:pPr>
            <a:r>
              <a:rPr lang="en-US" sz="2400" dirty="0"/>
              <a:t>DNA and chromosomes are made of genes</a:t>
            </a:r>
          </a:p>
          <a:p>
            <a:pPr marL="971550" lvl="1" indent="-514350" algn="l">
              <a:buFont typeface="+mj-lt"/>
              <a:buAutoNum type="alphaLcParenR"/>
            </a:pPr>
            <a:r>
              <a:rPr lang="en-US" sz="2400" dirty="0"/>
              <a:t>chromosomes and genes are made of DNA</a:t>
            </a:r>
          </a:p>
          <a:p>
            <a:pPr marL="971550" lvl="1" indent="-514350" algn="l">
              <a:buFont typeface="+mj-lt"/>
              <a:buAutoNum type="alphaLcParenR"/>
            </a:pPr>
            <a:r>
              <a:rPr lang="en-US" sz="2400" dirty="0"/>
              <a:t>DNA and genes are made of chromosomes</a:t>
            </a:r>
          </a:p>
          <a:p>
            <a:pPr marL="971550" lvl="1" indent="-514350" algn="l">
              <a:buFont typeface="+mj-lt"/>
              <a:buAutoNum type="alphaLcParenR"/>
            </a:pPr>
            <a:r>
              <a:rPr lang="en-US" sz="2400" dirty="0"/>
              <a:t>2 of the above are correct</a:t>
            </a:r>
          </a:p>
          <a:p>
            <a:pPr marL="971550" lvl="1" indent="-514350" algn="l">
              <a:buFont typeface="+mj-lt"/>
              <a:buAutoNum type="alphaLcParenR"/>
            </a:pPr>
            <a:r>
              <a:rPr lang="en-US" sz="2400" dirty="0"/>
              <a:t>none of the above are correct</a:t>
            </a:r>
          </a:p>
          <a:p>
            <a:endParaRPr lang="en-US" dirty="0"/>
          </a:p>
        </p:txBody>
      </p:sp>
    </p:spTree>
    <p:extLst>
      <p:ext uri="{BB962C8B-B14F-4D97-AF65-F5344CB8AC3E}">
        <p14:creationId xmlns:p14="http://schemas.microsoft.com/office/powerpoint/2010/main" val="2751557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MCQ Samples I- Blue</a:t>
            </a:r>
            <a:endParaRPr lang="en-US" dirty="0"/>
          </a:p>
        </p:txBody>
      </p:sp>
      <p:sp>
        <p:nvSpPr>
          <p:cNvPr id="3" name="Content Placeholder 2"/>
          <p:cNvSpPr>
            <a:spLocks noGrp="1"/>
          </p:cNvSpPr>
          <p:nvPr>
            <p:ph idx="1"/>
          </p:nvPr>
        </p:nvSpPr>
        <p:spPr/>
        <p:txBody>
          <a:bodyPr/>
          <a:lstStyle/>
          <a:p>
            <a:pPr marL="82296" lvl="0" indent="0">
              <a:buNone/>
            </a:pPr>
            <a:r>
              <a:rPr lang="en-US" sz="2800" dirty="0" smtClean="0"/>
              <a:t>2. Which </a:t>
            </a:r>
            <a:r>
              <a:rPr lang="en-US" sz="2800" dirty="0"/>
              <a:t>of the following is </a:t>
            </a:r>
            <a:r>
              <a:rPr lang="en-US" sz="2800" b="1" u="sng" dirty="0"/>
              <a:t>NOT</a:t>
            </a:r>
            <a:r>
              <a:rPr lang="en-US" sz="2800" dirty="0"/>
              <a:t> involved in the </a:t>
            </a:r>
            <a:r>
              <a:rPr lang="en-US" sz="2800" b="1" dirty="0"/>
              <a:t>transcription of a eukaryotic gene</a:t>
            </a:r>
            <a:r>
              <a:rPr lang="en-US" sz="2800" dirty="0"/>
              <a:t>?</a:t>
            </a:r>
          </a:p>
          <a:p>
            <a:pPr marL="916686" lvl="1" indent="-514350">
              <a:buFont typeface="+mj-lt"/>
              <a:buAutoNum type="alphaLcPeriod"/>
            </a:pPr>
            <a:r>
              <a:rPr lang="en-US" sz="2400" dirty="0"/>
              <a:t>mRNA</a:t>
            </a:r>
          </a:p>
          <a:p>
            <a:pPr marL="916686" lvl="1" indent="-514350">
              <a:buFont typeface="+mj-lt"/>
              <a:buAutoNum type="alphaLcPeriod"/>
            </a:pPr>
            <a:r>
              <a:rPr lang="en-US" sz="2400" dirty="0"/>
              <a:t>DNA</a:t>
            </a:r>
          </a:p>
          <a:p>
            <a:pPr marL="916686" lvl="1" indent="-514350">
              <a:buFont typeface="+mj-lt"/>
              <a:buAutoNum type="alphaLcPeriod"/>
            </a:pPr>
            <a:r>
              <a:rPr lang="en-US" sz="2400" dirty="0"/>
              <a:t>RNA polymerase</a:t>
            </a:r>
          </a:p>
          <a:p>
            <a:pPr marL="916686" lvl="1" indent="-514350">
              <a:buFont typeface="+mj-lt"/>
              <a:buAutoNum type="alphaLcPeriod"/>
            </a:pPr>
            <a:r>
              <a:rPr lang="en-US" sz="2400" dirty="0"/>
              <a:t>RNA splicing enzymes</a:t>
            </a:r>
          </a:p>
          <a:p>
            <a:pPr marL="916686" lvl="1" indent="-514350">
              <a:buFont typeface="+mj-lt"/>
              <a:buAutoNum type="alphaLcPeriod"/>
            </a:pPr>
            <a:r>
              <a:rPr lang="en-US" sz="2400" dirty="0"/>
              <a:t>tRNA</a:t>
            </a:r>
          </a:p>
          <a:p>
            <a:pPr marL="82296" indent="0">
              <a:buNone/>
            </a:pPr>
            <a:endParaRPr lang="en-US" dirty="0"/>
          </a:p>
        </p:txBody>
      </p:sp>
    </p:spTree>
    <p:extLst>
      <p:ext uri="{BB962C8B-B14F-4D97-AF65-F5344CB8AC3E}">
        <p14:creationId xmlns:p14="http://schemas.microsoft.com/office/powerpoint/2010/main" val="21232312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MCQ Sample </a:t>
            </a:r>
            <a:r>
              <a:rPr lang="en-US" dirty="0" smtClean="0"/>
              <a:t>I- Blue</a:t>
            </a:r>
            <a:endParaRPr lang="en-US" dirty="0"/>
          </a:p>
        </p:txBody>
      </p:sp>
      <p:sp>
        <p:nvSpPr>
          <p:cNvPr id="3" name="Content Placeholder 2"/>
          <p:cNvSpPr>
            <a:spLocks noGrp="1"/>
          </p:cNvSpPr>
          <p:nvPr>
            <p:ph idx="1"/>
          </p:nvPr>
        </p:nvSpPr>
        <p:spPr/>
        <p:txBody>
          <a:bodyPr/>
          <a:lstStyle/>
          <a:p>
            <a:pPr marL="82296" lvl="0" indent="0">
              <a:buNone/>
            </a:pPr>
            <a:r>
              <a:rPr lang="en-US" sz="2800" dirty="0" smtClean="0"/>
              <a:t>3. </a:t>
            </a:r>
            <a:r>
              <a:rPr lang="en-US" sz="2800" b="1" dirty="0" smtClean="0"/>
              <a:t>Genetic </a:t>
            </a:r>
            <a:r>
              <a:rPr lang="en-US" sz="2800" b="1" dirty="0"/>
              <a:t>change</a:t>
            </a:r>
            <a:r>
              <a:rPr lang="en-US" sz="2800" dirty="0"/>
              <a:t>, the acquisition of new genetic information, in bacteria can be brought about by:</a:t>
            </a:r>
          </a:p>
          <a:p>
            <a:pPr marL="916686" lvl="1" indent="-514350">
              <a:buFont typeface="+mj-lt"/>
              <a:buAutoNum type="alphaLcParenR"/>
            </a:pPr>
            <a:r>
              <a:rPr lang="en-US" sz="2400" dirty="0"/>
              <a:t>mutation</a:t>
            </a:r>
          </a:p>
          <a:p>
            <a:pPr marL="916686" lvl="1" indent="-514350">
              <a:buFont typeface="+mj-lt"/>
              <a:buAutoNum type="alphaLcParenR"/>
            </a:pPr>
            <a:r>
              <a:rPr lang="en-US" sz="2400" dirty="0"/>
              <a:t>conjugation</a:t>
            </a:r>
          </a:p>
          <a:p>
            <a:pPr marL="916686" lvl="1" indent="-514350">
              <a:buFont typeface="+mj-lt"/>
              <a:buAutoNum type="alphaLcParenR"/>
            </a:pPr>
            <a:r>
              <a:rPr lang="en-US" sz="2400" dirty="0"/>
              <a:t>transduction</a:t>
            </a:r>
          </a:p>
          <a:p>
            <a:pPr marL="916686" lvl="1" indent="-514350">
              <a:buFont typeface="+mj-lt"/>
              <a:buAutoNum type="alphaLcParenR"/>
            </a:pPr>
            <a:r>
              <a:rPr lang="en-US" sz="2400" dirty="0"/>
              <a:t>transformation</a:t>
            </a:r>
          </a:p>
          <a:p>
            <a:pPr marL="916686" lvl="1" indent="-514350">
              <a:buFont typeface="+mj-lt"/>
              <a:buAutoNum type="alphaLcParenR"/>
            </a:pPr>
            <a:r>
              <a:rPr lang="en-US" sz="2400" dirty="0"/>
              <a:t>all of the above</a:t>
            </a:r>
          </a:p>
          <a:p>
            <a:pPr marL="82296" indent="0">
              <a:buNone/>
            </a:pPr>
            <a:endParaRPr lang="en-US" dirty="0"/>
          </a:p>
        </p:txBody>
      </p:sp>
    </p:spTree>
    <p:extLst>
      <p:ext uri="{BB962C8B-B14F-4D97-AF65-F5344CB8AC3E}">
        <p14:creationId xmlns:p14="http://schemas.microsoft.com/office/powerpoint/2010/main" val="7443148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MCQ Sample I- Blue</a:t>
            </a:r>
          </a:p>
        </p:txBody>
      </p:sp>
      <p:sp>
        <p:nvSpPr>
          <p:cNvPr id="3" name="Content Placeholder 2"/>
          <p:cNvSpPr>
            <a:spLocks noGrp="1"/>
          </p:cNvSpPr>
          <p:nvPr>
            <p:ph idx="1"/>
          </p:nvPr>
        </p:nvSpPr>
        <p:spPr/>
        <p:txBody>
          <a:bodyPr>
            <a:normAutofit fontScale="92500" lnSpcReduction="10000"/>
          </a:bodyPr>
          <a:lstStyle/>
          <a:p>
            <a:pPr marL="82296" lvl="0" indent="0">
              <a:buNone/>
            </a:pPr>
            <a:r>
              <a:rPr lang="en-US" sz="3000" dirty="0" smtClean="0"/>
              <a:t>4.   Which </a:t>
            </a:r>
            <a:r>
              <a:rPr lang="en-US" sz="3000" dirty="0"/>
              <a:t>of the following is </a:t>
            </a:r>
            <a:r>
              <a:rPr lang="en-US" sz="3000" b="1" u="sng" dirty="0"/>
              <a:t>NOT</a:t>
            </a:r>
            <a:r>
              <a:rPr lang="en-US" sz="3000" b="1" dirty="0"/>
              <a:t> </a:t>
            </a:r>
            <a:r>
              <a:rPr lang="en-US" sz="3000" b="1" u="sng" dirty="0"/>
              <a:t>TRUE</a:t>
            </a:r>
            <a:r>
              <a:rPr lang="en-US" sz="3000" dirty="0"/>
              <a:t> about </a:t>
            </a:r>
            <a:r>
              <a:rPr lang="en-US" sz="3000" dirty="0" smtClean="0"/>
              <a:t> bacterial </a:t>
            </a:r>
            <a:r>
              <a:rPr lang="en-US" sz="3000" dirty="0"/>
              <a:t>chromosomes?</a:t>
            </a:r>
          </a:p>
          <a:p>
            <a:pPr marL="916686" lvl="1" indent="-514350">
              <a:buFont typeface="+mj-lt"/>
              <a:buAutoNum type="alphaLcParenR"/>
            </a:pPr>
            <a:r>
              <a:rPr lang="en-US" sz="2600" dirty="0"/>
              <a:t>the bacterial chromosome is a circular loop of DNA</a:t>
            </a:r>
          </a:p>
          <a:p>
            <a:pPr marL="916686" lvl="1" indent="-514350">
              <a:buFont typeface="+mj-lt"/>
              <a:buAutoNum type="alphaLcParenR"/>
            </a:pPr>
            <a:r>
              <a:rPr lang="en-US" sz="2600" dirty="0"/>
              <a:t>the bacterial chromosome is in the cytoplasm of the cell</a:t>
            </a:r>
          </a:p>
          <a:p>
            <a:pPr marL="916686" lvl="1" indent="-514350">
              <a:buFont typeface="+mj-lt"/>
              <a:buAutoNum type="alphaLcParenR"/>
            </a:pPr>
            <a:r>
              <a:rPr lang="en-US" sz="2600" dirty="0"/>
              <a:t>the bacterial chromosome is wrapped around histone proteins</a:t>
            </a:r>
          </a:p>
          <a:p>
            <a:pPr marL="916686" lvl="1" indent="-514350">
              <a:buFont typeface="+mj-lt"/>
              <a:buAutoNum type="alphaLcParenR"/>
            </a:pPr>
            <a:r>
              <a:rPr lang="en-US" sz="2600" dirty="0"/>
              <a:t>bacteria have the haploid number, but not the diploid, number of chromosomes</a:t>
            </a:r>
          </a:p>
          <a:p>
            <a:pPr marL="916686" lvl="1" indent="-514350">
              <a:buFont typeface="+mj-lt"/>
              <a:buAutoNum type="alphaLcParenR"/>
            </a:pPr>
            <a:r>
              <a:rPr lang="en-US" sz="2600" dirty="0"/>
              <a:t>the bacterial chromosome is in the nucleoid region of the cell</a:t>
            </a:r>
          </a:p>
          <a:p>
            <a:endParaRPr lang="en-US" dirty="0"/>
          </a:p>
        </p:txBody>
      </p:sp>
    </p:spTree>
    <p:extLst>
      <p:ext uri="{BB962C8B-B14F-4D97-AF65-F5344CB8AC3E}">
        <p14:creationId xmlns:p14="http://schemas.microsoft.com/office/powerpoint/2010/main" val="10434895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057400" y="60242"/>
            <a:ext cx="6096000" cy="6186309"/>
          </a:xfrm>
          <a:prstGeom prst="rect">
            <a:avLst/>
          </a:prstGeom>
        </p:spPr>
        <p:txBody>
          <a:bodyPr wrap="square">
            <a:spAutoFit/>
          </a:bodyPr>
          <a:lstStyle/>
          <a:p>
            <a:r>
              <a:rPr lang="en-US" dirty="0"/>
              <a:t>5</a:t>
            </a:r>
            <a:r>
              <a:rPr lang="en-US" dirty="0" smtClean="0"/>
              <a:t>.  After </a:t>
            </a:r>
            <a:r>
              <a:rPr lang="en-US" dirty="0"/>
              <a:t>lighting a scene with your Lowell light kit and balancing your video camera to 3200K, you notice a window with full daylight streaming into your scene. If you do no further correction and shoot the scene, what color will the light in the window be when you look at your video?</a:t>
            </a:r>
          </a:p>
          <a:p>
            <a:r>
              <a:rPr lang="en-US" dirty="0"/>
              <a:t> </a:t>
            </a:r>
          </a:p>
          <a:p>
            <a:r>
              <a:rPr lang="en-US" dirty="0"/>
              <a:t>A. blue</a:t>
            </a:r>
          </a:p>
          <a:p>
            <a:r>
              <a:rPr lang="en-US" dirty="0"/>
              <a:t>B. orange</a:t>
            </a:r>
          </a:p>
          <a:p>
            <a:r>
              <a:rPr lang="en-US" dirty="0"/>
              <a:t>C. white</a:t>
            </a:r>
          </a:p>
          <a:p>
            <a:r>
              <a:rPr lang="en-US" dirty="0"/>
              <a:t> </a:t>
            </a:r>
          </a:p>
          <a:p>
            <a:r>
              <a:rPr lang="en-US" dirty="0"/>
              <a:t>What color with the Lowell lights be?</a:t>
            </a:r>
          </a:p>
          <a:p>
            <a:r>
              <a:rPr lang="en-US" dirty="0"/>
              <a:t>A. blue</a:t>
            </a:r>
          </a:p>
          <a:p>
            <a:r>
              <a:rPr lang="en-US" dirty="0"/>
              <a:t>B. orange</a:t>
            </a:r>
          </a:p>
          <a:p>
            <a:r>
              <a:rPr lang="en-US" dirty="0"/>
              <a:t>C. white</a:t>
            </a:r>
          </a:p>
          <a:p>
            <a:r>
              <a:rPr lang="en-US" dirty="0"/>
              <a:t> </a:t>
            </a:r>
          </a:p>
          <a:p>
            <a:r>
              <a:rPr lang="en-US" dirty="0"/>
              <a:t>What could you do to color balance the scene?</a:t>
            </a:r>
          </a:p>
          <a:p>
            <a:r>
              <a:rPr lang="en-US" dirty="0"/>
              <a:t>A. gel the window with CTB</a:t>
            </a:r>
          </a:p>
          <a:p>
            <a:r>
              <a:rPr lang="en-US" dirty="0"/>
              <a:t>B. gel the lights with CTO</a:t>
            </a:r>
          </a:p>
          <a:p>
            <a:r>
              <a:rPr lang="en-US" dirty="0"/>
              <a:t>C. rebalance the camera to the window</a:t>
            </a:r>
          </a:p>
          <a:p>
            <a:r>
              <a:rPr lang="en-US" dirty="0"/>
              <a:t>D. gel the lights with CTB</a:t>
            </a:r>
          </a:p>
          <a:p>
            <a:r>
              <a:rPr lang="en-US" dirty="0"/>
              <a:t>E. none of the above</a:t>
            </a:r>
          </a:p>
        </p:txBody>
      </p:sp>
    </p:spTree>
    <p:extLst>
      <p:ext uri="{BB962C8B-B14F-4D97-AF65-F5344CB8AC3E}">
        <p14:creationId xmlns:p14="http://schemas.microsoft.com/office/powerpoint/2010/main" val="19263354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MCQ Sample I- Blue</a:t>
            </a:r>
          </a:p>
        </p:txBody>
      </p:sp>
      <p:sp>
        <p:nvSpPr>
          <p:cNvPr id="3" name="Rectangle 2"/>
          <p:cNvSpPr/>
          <p:nvPr/>
        </p:nvSpPr>
        <p:spPr>
          <a:xfrm>
            <a:off x="1447800" y="2201501"/>
            <a:ext cx="7543800" cy="1754326"/>
          </a:xfrm>
          <a:prstGeom prst="rect">
            <a:avLst/>
          </a:prstGeom>
        </p:spPr>
        <p:txBody>
          <a:bodyPr wrap="square">
            <a:spAutoFit/>
          </a:bodyPr>
          <a:lstStyle/>
          <a:p>
            <a:r>
              <a:rPr lang="en-US" dirty="0" smtClean="0"/>
              <a:t>6</a:t>
            </a:r>
            <a:r>
              <a:rPr lang="en-US" dirty="0"/>
              <a:t>. List these three types of light: </a:t>
            </a:r>
            <a:r>
              <a:rPr lang="en-US" dirty="0" smtClean="0"/>
              <a:t> ultraviolet</a:t>
            </a:r>
            <a:r>
              <a:rPr lang="en-US" dirty="0"/>
              <a:t>, infrared, and visible light three ways</a:t>
            </a:r>
            <a:r>
              <a:rPr lang="en-US" dirty="0" smtClean="0"/>
              <a:t>.</a:t>
            </a:r>
          </a:p>
          <a:p>
            <a:endParaRPr lang="en-US" dirty="0"/>
          </a:p>
          <a:p>
            <a:r>
              <a:rPr lang="en-US" dirty="0" smtClean="0"/>
              <a:t>a</a:t>
            </a:r>
            <a:r>
              <a:rPr lang="en-US" dirty="0"/>
              <a:t>) by increasing wavelength:	</a:t>
            </a:r>
            <a:r>
              <a:rPr lang="en-US" dirty="0" smtClean="0"/>
              <a:t>	____  </a:t>
            </a:r>
            <a:r>
              <a:rPr lang="en-US" dirty="0"/>
              <a:t>____  ____</a:t>
            </a:r>
          </a:p>
          <a:p>
            <a:r>
              <a:rPr lang="en-US" dirty="0" smtClean="0"/>
              <a:t>b</a:t>
            </a:r>
            <a:r>
              <a:rPr lang="en-US" dirty="0"/>
              <a:t>) by increasing frequency:	</a:t>
            </a:r>
            <a:r>
              <a:rPr lang="en-US" dirty="0" smtClean="0"/>
              <a:t>	____  </a:t>
            </a:r>
            <a:r>
              <a:rPr lang="en-US" dirty="0"/>
              <a:t>____  ____</a:t>
            </a:r>
          </a:p>
          <a:p>
            <a:r>
              <a:rPr lang="en-US" dirty="0" smtClean="0"/>
              <a:t>c</a:t>
            </a:r>
            <a:r>
              <a:rPr lang="en-US" dirty="0"/>
              <a:t>) by increasing energy per photon</a:t>
            </a:r>
            <a:r>
              <a:rPr lang="en-US" dirty="0" smtClean="0"/>
              <a:t>:	</a:t>
            </a:r>
            <a:r>
              <a:rPr lang="en-US" dirty="0"/>
              <a:t>	____  ____  ____</a:t>
            </a:r>
          </a:p>
        </p:txBody>
      </p:sp>
    </p:spTree>
    <p:extLst>
      <p:ext uri="{BB962C8B-B14F-4D97-AF65-F5344CB8AC3E}">
        <p14:creationId xmlns:p14="http://schemas.microsoft.com/office/powerpoint/2010/main" val="34470597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11630634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Rot="1" noChangeArrowheads="1"/>
          </p:cNvSpPr>
          <p:nvPr>
            <p:ph type="title"/>
          </p:nvPr>
        </p:nvSpPr>
        <p:spPr>
          <a:xfrm>
            <a:off x="1905000" y="381000"/>
            <a:ext cx="7498080" cy="1143000"/>
          </a:xfrm>
          <a:noFill/>
          <a:ln/>
        </p:spPr>
        <p:txBody>
          <a:bodyPr lIns="92075" tIns="46038" rIns="92075" bIns="46038">
            <a:normAutofit fontScale="90000"/>
          </a:bodyPr>
          <a:lstStyle/>
          <a:p>
            <a:pPr algn="ctr"/>
            <a:r>
              <a:rPr lang="en-US" u="sng" dirty="0"/>
              <a:t>Small Group Item </a:t>
            </a:r>
            <a:r>
              <a:rPr lang="en-US" u="sng" dirty="0" smtClean="0"/>
              <a:t>Review</a:t>
            </a:r>
            <a:br>
              <a:rPr lang="en-US" u="sng" dirty="0" smtClean="0"/>
            </a:br>
            <a:r>
              <a:rPr lang="en-US" u="sng" dirty="0" smtClean="0"/>
              <a:t>YELLOW</a:t>
            </a:r>
            <a:endParaRPr lang="en-US" b="0" u="sng" dirty="0"/>
          </a:p>
        </p:txBody>
      </p:sp>
      <p:sp>
        <p:nvSpPr>
          <p:cNvPr id="11267" name="Rectangle 3"/>
          <p:cNvSpPr>
            <a:spLocks noGrp="1" noChangeArrowheads="1"/>
          </p:cNvSpPr>
          <p:nvPr>
            <p:ph idx="1"/>
          </p:nvPr>
        </p:nvSpPr>
        <p:spPr>
          <a:xfrm>
            <a:off x="1295400" y="1828800"/>
            <a:ext cx="7675563" cy="4572000"/>
          </a:xfrm>
          <a:noFill/>
          <a:ln/>
        </p:spPr>
        <p:txBody>
          <a:bodyPr lIns="92075" tIns="46038" rIns="92075" bIns="46038"/>
          <a:lstStyle/>
          <a:p>
            <a:pPr>
              <a:lnSpc>
                <a:spcPct val="80000"/>
              </a:lnSpc>
            </a:pPr>
            <a:r>
              <a:rPr lang="en-US" dirty="0" smtClean="0"/>
              <a:t>Review items in small group</a:t>
            </a:r>
          </a:p>
          <a:p>
            <a:pPr>
              <a:lnSpc>
                <a:spcPct val="80000"/>
              </a:lnSpc>
            </a:pPr>
            <a:r>
              <a:rPr lang="en-US" dirty="0" smtClean="0"/>
              <a:t>Questions for discussion</a:t>
            </a:r>
          </a:p>
          <a:p>
            <a:pPr lvl="1">
              <a:lnSpc>
                <a:spcPct val="80000"/>
              </a:lnSpc>
            </a:pPr>
            <a:r>
              <a:rPr lang="en-US" dirty="0" smtClean="0"/>
              <a:t>What is the testing point?</a:t>
            </a:r>
          </a:p>
          <a:p>
            <a:pPr lvl="1">
              <a:lnSpc>
                <a:spcPct val="80000"/>
              </a:lnSpc>
            </a:pPr>
            <a:r>
              <a:rPr lang="en-US" dirty="0" smtClean="0"/>
              <a:t>Any flaws in the item?</a:t>
            </a:r>
          </a:p>
          <a:p>
            <a:pPr lvl="2">
              <a:lnSpc>
                <a:spcPct val="80000"/>
              </a:lnSpc>
            </a:pPr>
            <a:r>
              <a:rPr lang="en-US" dirty="0" smtClean="0"/>
              <a:t>Suggested edits?</a:t>
            </a:r>
          </a:p>
          <a:p>
            <a:pPr lvl="1">
              <a:lnSpc>
                <a:spcPct val="80000"/>
              </a:lnSpc>
            </a:pPr>
            <a:r>
              <a:rPr lang="en-US" dirty="0" smtClean="0"/>
              <a:t>What cognitive level? </a:t>
            </a:r>
          </a:p>
          <a:p>
            <a:pPr lvl="1">
              <a:lnSpc>
                <a:spcPct val="80000"/>
              </a:lnSpc>
            </a:pPr>
            <a:r>
              <a:rPr lang="en-US" dirty="0" smtClean="0"/>
              <a:t>Does this item test critical thinking skills?</a:t>
            </a:r>
          </a:p>
          <a:p>
            <a:pPr lvl="2">
              <a:lnSpc>
                <a:spcPct val="80000"/>
              </a:lnSpc>
            </a:pPr>
            <a:r>
              <a:rPr lang="en-US" dirty="0" smtClean="0"/>
              <a:t>Why or why not?</a:t>
            </a:r>
          </a:p>
          <a:p>
            <a:pPr lvl="1">
              <a:lnSpc>
                <a:spcPct val="80000"/>
              </a:lnSpc>
            </a:pPr>
            <a:endParaRPr lang="en-US" dirty="0" smtClean="0"/>
          </a:p>
          <a:p>
            <a:pPr>
              <a:lnSpc>
                <a:spcPct val="80000"/>
              </a:lnSpc>
            </a:pPr>
            <a:r>
              <a:rPr lang="en-US" dirty="0" smtClean="0"/>
              <a:t>Presentation of items to group</a:t>
            </a:r>
          </a:p>
          <a:p>
            <a:pPr>
              <a:lnSpc>
                <a:spcPct val="80000"/>
              </a:lnSpc>
              <a:buFont typeface="Wingdings" pitchFamily="2" charset="2"/>
              <a:buNone/>
            </a:pPr>
            <a:endParaRPr lang="en-US" sz="2800" dirty="0"/>
          </a:p>
        </p:txBody>
      </p:sp>
    </p:spTree>
    <p:extLst>
      <p:ext uri="{BB962C8B-B14F-4D97-AF65-F5344CB8AC3E}">
        <p14:creationId xmlns:p14="http://schemas.microsoft.com/office/powerpoint/2010/main" val="3558954296"/>
      </p:ext>
    </p:extLst>
  </p:cSld>
  <p:clrMapOvr>
    <a:masterClrMapping/>
  </p:clrMapOvr>
  <p:transition>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 calcmode="lin" valueType="num">
                                      <p:cBhvr additive="base">
                                        <p:cTn id="7" dur="500" fill="hold"/>
                                        <p:tgtEl>
                                          <p:spTgt spid="1126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126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1267">
                                            <p:txEl>
                                              <p:pRg st="1" end="1"/>
                                            </p:txEl>
                                          </p:spTgt>
                                        </p:tgtEl>
                                        <p:attrNameLst>
                                          <p:attrName>style.visibility</p:attrName>
                                        </p:attrNameLst>
                                      </p:cBhvr>
                                      <p:to>
                                        <p:strVal val="visible"/>
                                      </p:to>
                                    </p:set>
                                    <p:anim calcmode="lin" valueType="num">
                                      <p:cBhvr additive="base">
                                        <p:cTn id="13" dur="500" fill="hold"/>
                                        <p:tgtEl>
                                          <p:spTgt spid="1126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1267">
                                            <p:txEl>
                                              <p:pRg st="1" end="1"/>
                                            </p:txEl>
                                          </p:spTgt>
                                        </p:tgtEl>
                                        <p:attrNameLst>
                                          <p:attrName>ppt_y</p:attrName>
                                        </p:attrNameLst>
                                      </p:cBhvr>
                                      <p:tavLst>
                                        <p:tav tm="0">
                                          <p:val>
                                            <p:strVal val="#ppt_y"/>
                                          </p:val>
                                        </p:tav>
                                        <p:tav tm="100000">
                                          <p:val>
                                            <p:strVal val="#ppt_y"/>
                                          </p:val>
                                        </p:tav>
                                      </p:tavLst>
                                    </p:anim>
                                  </p:childTnLst>
                                </p:cTn>
                              </p:par>
                              <p:par>
                                <p:cTn id="15" presetID="2" presetClass="entr" presetSubtype="8" fill="hold" grpId="0" nodeType="withEffect">
                                  <p:stCondLst>
                                    <p:cond delay="0"/>
                                  </p:stCondLst>
                                  <p:childTnLst>
                                    <p:set>
                                      <p:cBhvr>
                                        <p:cTn id="16" dur="1" fill="hold">
                                          <p:stCondLst>
                                            <p:cond delay="0"/>
                                          </p:stCondLst>
                                        </p:cTn>
                                        <p:tgtEl>
                                          <p:spTgt spid="11267">
                                            <p:txEl>
                                              <p:pRg st="2" end="2"/>
                                            </p:txEl>
                                          </p:spTgt>
                                        </p:tgtEl>
                                        <p:attrNameLst>
                                          <p:attrName>style.visibility</p:attrName>
                                        </p:attrNameLst>
                                      </p:cBhvr>
                                      <p:to>
                                        <p:strVal val="visible"/>
                                      </p:to>
                                    </p:set>
                                    <p:anim calcmode="lin" valueType="num">
                                      <p:cBhvr additive="base">
                                        <p:cTn id="17" dur="500" fill="hold"/>
                                        <p:tgtEl>
                                          <p:spTgt spid="11267">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11267">
                                            <p:txEl>
                                              <p:pRg st="2" end="2"/>
                                            </p:txEl>
                                          </p:spTgt>
                                        </p:tgtEl>
                                        <p:attrNameLst>
                                          <p:attrName>ppt_y</p:attrName>
                                        </p:attrNameLst>
                                      </p:cBhvr>
                                      <p:tavLst>
                                        <p:tav tm="0">
                                          <p:val>
                                            <p:strVal val="#ppt_y"/>
                                          </p:val>
                                        </p:tav>
                                        <p:tav tm="100000">
                                          <p:val>
                                            <p:strVal val="#ppt_y"/>
                                          </p:val>
                                        </p:tav>
                                      </p:tavLst>
                                    </p:anim>
                                  </p:childTnLst>
                                </p:cTn>
                              </p:par>
                              <p:par>
                                <p:cTn id="19" presetID="2" presetClass="entr" presetSubtype="8" fill="hold" grpId="0" nodeType="withEffect">
                                  <p:stCondLst>
                                    <p:cond delay="0"/>
                                  </p:stCondLst>
                                  <p:childTnLst>
                                    <p:set>
                                      <p:cBhvr>
                                        <p:cTn id="20" dur="1" fill="hold">
                                          <p:stCondLst>
                                            <p:cond delay="0"/>
                                          </p:stCondLst>
                                        </p:cTn>
                                        <p:tgtEl>
                                          <p:spTgt spid="11267">
                                            <p:txEl>
                                              <p:pRg st="3" end="3"/>
                                            </p:txEl>
                                          </p:spTgt>
                                        </p:tgtEl>
                                        <p:attrNameLst>
                                          <p:attrName>style.visibility</p:attrName>
                                        </p:attrNameLst>
                                      </p:cBhvr>
                                      <p:to>
                                        <p:strVal val="visible"/>
                                      </p:to>
                                    </p:set>
                                    <p:anim calcmode="lin" valueType="num">
                                      <p:cBhvr additive="base">
                                        <p:cTn id="21" dur="500" fill="hold"/>
                                        <p:tgtEl>
                                          <p:spTgt spid="11267">
                                            <p:txEl>
                                              <p:pRg st="3" end="3"/>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11267">
                                            <p:txEl>
                                              <p:pRg st="3" end="3"/>
                                            </p:txEl>
                                          </p:spTgt>
                                        </p:tgtEl>
                                        <p:attrNameLst>
                                          <p:attrName>ppt_y</p:attrName>
                                        </p:attrNameLst>
                                      </p:cBhvr>
                                      <p:tavLst>
                                        <p:tav tm="0">
                                          <p:val>
                                            <p:strVal val="#ppt_y"/>
                                          </p:val>
                                        </p:tav>
                                        <p:tav tm="100000">
                                          <p:val>
                                            <p:strVal val="#ppt_y"/>
                                          </p:val>
                                        </p:tav>
                                      </p:tavLst>
                                    </p:anim>
                                  </p:childTnLst>
                                </p:cTn>
                              </p:par>
                              <p:par>
                                <p:cTn id="23" presetID="2" presetClass="entr" presetSubtype="8" fill="hold" grpId="0" nodeType="withEffect">
                                  <p:stCondLst>
                                    <p:cond delay="0"/>
                                  </p:stCondLst>
                                  <p:childTnLst>
                                    <p:set>
                                      <p:cBhvr>
                                        <p:cTn id="24" dur="1" fill="hold">
                                          <p:stCondLst>
                                            <p:cond delay="0"/>
                                          </p:stCondLst>
                                        </p:cTn>
                                        <p:tgtEl>
                                          <p:spTgt spid="11267">
                                            <p:txEl>
                                              <p:pRg st="4" end="4"/>
                                            </p:txEl>
                                          </p:spTgt>
                                        </p:tgtEl>
                                        <p:attrNameLst>
                                          <p:attrName>style.visibility</p:attrName>
                                        </p:attrNameLst>
                                      </p:cBhvr>
                                      <p:to>
                                        <p:strVal val="visible"/>
                                      </p:to>
                                    </p:set>
                                    <p:anim calcmode="lin" valueType="num">
                                      <p:cBhvr additive="base">
                                        <p:cTn id="25" dur="500" fill="hold"/>
                                        <p:tgtEl>
                                          <p:spTgt spid="11267">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1267">
                                            <p:txEl>
                                              <p:pRg st="4" end="4"/>
                                            </p:txEl>
                                          </p:spTgt>
                                        </p:tgtEl>
                                        <p:attrNameLst>
                                          <p:attrName>ppt_y</p:attrName>
                                        </p:attrNameLst>
                                      </p:cBhvr>
                                      <p:tavLst>
                                        <p:tav tm="0">
                                          <p:val>
                                            <p:strVal val="#ppt_y"/>
                                          </p:val>
                                        </p:tav>
                                        <p:tav tm="100000">
                                          <p:val>
                                            <p:strVal val="#ppt_y"/>
                                          </p:val>
                                        </p:tav>
                                      </p:tavLst>
                                    </p:anim>
                                  </p:childTnLst>
                                </p:cTn>
                              </p:par>
                              <p:par>
                                <p:cTn id="27" presetID="2" presetClass="entr" presetSubtype="8" fill="hold" grpId="0" nodeType="withEffect">
                                  <p:stCondLst>
                                    <p:cond delay="0"/>
                                  </p:stCondLst>
                                  <p:childTnLst>
                                    <p:set>
                                      <p:cBhvr>
                                        <p:cTn id="28" dur="1" fill="hold">
                                          <p:stCondLst>
                                            <p:cond delay="0"/>
                                          </p:stCondLst>
                                        </p:cTn>
                                        <p:tgtEl>
                                          <p:spTgt spid="11267">
                                            <p:txEl>
                                              <p:pRg st="5" end="5"/>
                                            </p:txEl>
                                          </p:spTgt>
                                        </p:tgtEl>
                                        <p:attrNameLst>
                                          <p:attrName>style.visibility</p:attrName>
                                        </p:attrNameLst>
                                      </p:cBhvr>
                                      <p:to>
                                        <p:strVal val="visible"/>
                                      </p:to>
                                    </p:set>
                                    <p:anim calcmode="lin" valueType="num">
                                      <p:cBhvr additive="base">
                                        <p:cTn id="29" dur="500" fill="hold"/>
                                        <p:tgtEl>
                                          <p:spTgt spid="11267">
                                            <p:txEl>
                                              <p:pRg st="5" end="5"/>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11267">
                                            <p:txEl>
                                              <p:pRg st="5" end="5"/>
                                            </p:txEl>
                                          </p:spTgt>
                                        </p:tgtEl>
                                        <p:attrNameLst>
                                          <p:attrName>ppt_y</p:attrName>
                                        </p:attrNameLst>
                                      </p:cBhvr>
                                      <p:tavLst>
                                        <p:tav tm="0">
                                          <p:val>
                                            <p:strVal val="#ppt_y"/>
                                          </p:val>
                                        </p:tav>
                                        <p:tav tm="100000">
                                          <p:val>
                                            <p:strVal val="#ppt_y"/>
                                          </p:val>
                                        </p:tav>
                                      </p:tavLst>
                                    </p:anim>
                                  </p:childTnLst>
                                </p:cTn>
                              </p:par>
                              <p:par>
                                <p:cTn id="31" presetID="2" presetClass="entr" presetSubtype="8" fill="hold" grpId="0" nodeType="withEffect">
                                  <p:stCondLst>
                                    <p:cond delay="0"/>
                                  </p:stCondLst>
                                  <p:childTnLst>
                                    <p:set>
                                      <p:cBhvr>
                                        <p:cTn id="32" dur="1" fill="hold">
                                          <p:stCondLst>
                                            <p:cond delay="0"/>
                                          </p:stCondLst>
                                        </p:cTn>
                                        <p:tgtEl>
                                          <p:spTgt spid="11267">
                                            <p:txEl>
                                              <p:pRg st="6" end="6"/>
                                            </p:txEl>
                                          </p:spTgt>
                                        </p:tgtEl>
                                        <p:attrNameLst>
                                          <p:attrName>style.visibility</p:attrName>
                                        </p:attrNameLst>
                                      </p:cBhvr>
                                      <p:to>
                                        <p:strVal val="visible"/>
                                      </p:to>
                                    </p:set>
                                    <p:anim calcmode="lin" valueType="num">
                                      <p:cBhvr additive="base">
                                        <p:cTn id="33" dur="500" fill="hold"/>
                                        <p:tgtEl>
                                          <p:spTgt spid="11267">
                                            <p:txEl>
                                              <p:pRg st="6" end="6"/>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11267">
                                            <p:txEl>
                                              <p:pRg st="6" end="6"/>
                                            </p:txEl>
                                          </p:spTgt>
                                        </p:tgtEl>
                                        <p:attrNameLst>
                                          <p:attrName>ppt_y</p:attrName>
                                        </p:attrNameLst>
                                      </p:cBhvr>
                                      <p:tavLst>
                                        <p:tav tm="0">
                                          <p:val>
                                            <p:strVal val="#ppt_y"/>
                                          </p:val>
                                        </p:tav>
                                        <p:tav tm="100000">
                                          <p:val>
                                            <p:strVal val="#ppt_y"/>
                                          </p:val>
                                        </p:tav>
                                      </p:tavLst>
                                    </p:anim>
                                  </p:childTnLst>
                                </p:cTn>
                              </p:par>
                              <p:par>
                                <p:cTn id="35" presetID="2" presetClass="entr" presetSubtype="8" fill="hold" grpId="0" nodeType="withEffect">
                                  <p:stCondLst>
                                    <p:cond delay="0"/>
                                  </p:stCondLst>
                                  <p:childTnLst>
                                    <p:set>
                                      <p:cBhvr>
                                        <p:cTn id="36" dur="1" fill="hold">
                                          <p:stCondLst>
                                            <p:cond delay="0"/>
                                          </p:stCondLst>
                                        </p:cTn>
                                        <p:tgtEl>
                                          <p:spTgt spid="11267">
                                            <p:txEl>
                                              <p:pRg st="7" end="7"/>
                                            </p:txEl>
                                          </p:spTgt>
                                        </p:tgtEl>
                                        <p:attrNameLst>
                                          <p:attrName>style.visibility</p:attrName>
                                        </p:attrNameLst>
                                      </p:cBhvr>
                                      <p:to>
                                        <p:strVal val="visible"/>
                                      </p:to>
                                    </p:set>
                                    <p:anim calcmode="lin" valueType="num">
                                      <p:cBhvr additive="base">
                                        <p:cTn id="37" dur="500" fill="hold"/>
                                        <p:tgtEl>
                                          <p:spTgt spid="11267">
                                            <p:txEl>
                                              <p:pRg st="7" end="7"/>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1267">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1267">
                                            <p:txEl>
                                              <p:pRg st="9" end="9"/>
                                            </p:txEl>
                                          </p:spTgt>
                                        </p:tgtEl>
                                        <p:attrNameLst>
                                          <p:attrName>style.visibility</p:attrName>
                                        </p:attrNameLst>
                                      </p:cBhvr>
                                      <p:to>
                                        <p:strVal val="visible"/>
                                      </p:to>
                                    </p:set>
                                    <p:anim calcmode="lin" valueType="num">
                                      <p:cBhvr additive="base">
                                        <p:cTn id="43" dur="500" fill="hold"/>
                                        <p:tgtEl>
                                          <p:spTgt spid="11267">
                                            <p:txEl>
                                              <p:pRg st="9" end="9"/>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11267">
                                            <p:txEl>
                                              <p:pRg st="9" end="9"/>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autoUpdateAnimBg="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51</TotalTime>
  <Words>471</Words>
  <Application>Microsoft Office PowerPoint</Application>
  <PresentationFormat>On-screen Show (4:3)</PresentationFormat>
  <Paragraphs>114</Paragraphs>
  <Slides>15</Slides>
  <Notes>2</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Solstice</vt:lpstr>
      <vt:lpstr>Small Group Item Review BLUE</vt:lpstr>
      <vt:lpstr>MCQ Sample I- Blue</vt:lpstr>
      <vt:lpstr>MCQ Samples I- Blue</vt:lpstr>
      <vt:lpstr>MCQ Sample I- Blue</vt:lpstr>
      <vt:lpstr>MCQ Sample I- Blue</vt:lpstr>
      <vt:lpstr>PowerPoint Presentation</vt:lpstr>
      <vt:lpstr>MCQ Sample I- Blue</vt:lpstr>
      <vt:lpstr>PowerPoint Presentation</vt:lpstr>
      <vt:lpstr>Small Group Item Review YELLOW</vt:lpstr>
      <vt:lpstr>MCQ Sample II- Yellow</vt:lpstr>
      <vt:lpstr>MCQ Sample II- Yellow</vt:lpstr>
      <vt:lpstr>MCQ Sample II- Yellow</vt:lpstr>
      <vt:lpstr>MCQ Sample II- Yellow</vt:lpstr>
      <vt:lpstr>MCQ Sample II- Yellow</vt:lpstr>
      <vt:lpstr>MCQ Sample II- Yellow</vt:lpstr>
    </vt:vector>
  </TitlesOfParts>
  <Company>Valencia Community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MCQ Sample I- Blue</dc:title>
  <dc:creator>Jessica King</dc:creator>
  <cp:lastModifiedBy>Steve</cp:lastModifiedBy>
  <cp:revision>11</cp:revision>
  <dcterms:created xsi:type="dcterms:W3CDTF">2012-10-11T18:53:32Z</dcterms:created>
  <dcterms:modified xsi:type="dcterms:W3CDTF">2014-10-06T18:44:27Z</dcterms:modified>
</cp:coreProperties>
</file>