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4"/>
  </p:notesMasterIdLst>
  <p:handoutMasterIdLst>
    <p:handoutMasterId r:id="rId35"/>
  </p:handoutMasterIdLst>
  <p:sldIdLst>
    <p:sldId id="352" r:id="rId2"/>
    <p:sldId id="357" r:id="rId3"/>
    <p:sldId id="376" r:id="rId4"/>
    <p:sldId id="411" r:id="rId5"/>
    <p:sldId id="405" r:id="rId6"/>
    <p:sldId id="404" r:id="rId7"/>
    <p:sldId id="409" r:id="rId8"/>
    <p:sldId id="406" r:id="rId9"/>
    <p:sldId id="407" r:id="rId10"/>
    <p:sldId id="374" r:id="rId11"/>
    <p:sldId id="372" r:id="rId12"/>
    <p:sldId id="412" r:id="rId13"/>
    <p:sldId id="413" r:id="rId14"/>
    <p:sldId id="386" r:id="rId15"/>
    <p:sldId id="387" r:id="rId16"/>
    <p:sldId id="388" r:id="rId17"/>
    <p:sldId id="414" r:id="rId18"/>
    <p:sldId id="399" r:id="rId19"/>
    <p:sldId id="416" r:id="rId20"/>
    <p:sldId id="417" r:id="rId21"/>
    <p:sldId id="420" r:id="rId22"/>
    <p:sldId id="424" r:id="rId23"/>
    <p:sldId id="423" r:id="rId24"/>
    <p:sldId id="422" r:id="rId25"/>
    <p:sldId id="421" r:id="rId26"/>
    <p:sldId id="425" r:id="rId27"/>
    <p:sldId id="426" r:id="rId28"/>
    <p:sldId id="428" r:id="rId29"/>
    <p:sldId id="419" r:id="rId30"/>
    <p:sldId id="418" r:id="rId31"/>
    <p:sldId id="410" r:id="rId32"/>
    <p:sldId id="398" r:id="rId3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Palatino Linotype" panose="0204050205050503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Palatino Linotype" panose="0204050205050503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Palatino Linotype" panose="0204050205050503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Palatino Linotype" panose="0204050205050503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Palatino Linotype" panose="0204050205050503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Palatino Linotype" panose="0204050205050503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Palatino Linotype" panose="0204050205050503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Palatino Linotype" panose="0204050205050503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Palatino Linotype" panose="020405020505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2" autoAdjust="0"/>
    <p:restoredTop sz="80098" autoAdjust="0"/>
  </p:normalViewPr>
  <p:slideViewPr>
    <p:cSldViewPr snapToGrid="0" snapToObjects="1">
      <p:cViewPr varScale="1">
        <p:scale>
          <a:sx n="74" d="100"/>
          <a:sy n="74" d="100"/>
        </p:scale>
        <p:origin x="1476" y="60"/>
      </p:cViewPr>
      <p:guideLst>
        <p:guide orient="horz" pos="2160"/>
        <p:guide pos="2880"/>
      </p:guideLst>
    </p:cSldViewPr>
  </p:slideViewPr>
  <p:notesTextViewPr>
    <p:cViewPr>
      <p:scale>
        <a:sx n="3" d="2"/>
        <a:sy n="3" d="2"/>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609"/>
          </a:xfrm>
          <a:prstGeom prst="rect">
            <a:avLst/>
          </a:prstGeom>
        </p:spPr>
        <p:txBody>
          <a:bodyPr vert="horz" lIns="93552" tIns="46776" rIns="93552" bIns="46776" rtlCol="0"/>
          <a:lstStyle>
            <a:lvl1pPr algn="l">
              <a:defRPr sz="1200">
                <a:ea typeface="MS PGothic" panose="020B0600070205080204" pitchFamily="34" charset="-128"/>
              </a:defRPr>
            </a:lvl1pPr>
          </a:lstStyle>
          <a:p>
            <a:pPr>
              <a:defRPr/>
            </a:pPr>
            <a:endParaRPr lang="en-US"/>
          </a:p>
        </p:txBody>
      </p:sp>
      <p:sp>
        <p:nvSpPr>
          <p:cNvPr id="3" name="Date Placeholder 2"/>
          <p:cNvSpPr>
            <a:spLocks noGrp="1"/>
          </p:cNvSpPr>
          <p:nvPr>
            <p:ph type="dt" sz="quarter" idx="1"/>
          </p:nvPr>
        </p:nvSpPr>
        <p:spPr>
          <a:xfrm>
            <a:off x="3970938" y="3"/>
            <a:ext cx="3037840" cy="466609"/>
          </a:xfrm>
          <a:prstGeom prst="rect">
            <a:avLst/>
          </a:prstGeom>
        </p:spPr>
        <p:txBody>
          <a:bodyPr vert="horz" lIns="93552" tIns="46776" rIns="93552" bIns="46776" rtlCol="0"/>
          <a:lstStyle>
            <a:lvl1pPr algn="r">
              <a:defRPr sz="1200">
                <a:ea typeface="MS PGothic" panose="020B0600070205080204" pitchFamily="34" charset="-128"/>
              </a:defRPr>
            </a:lvl1pPr>
          </a:lstStyle>
          <a:p>
            <a:pPr>
              <a:defRPr/>
            </a:pPr>
            <a:fld id="{B079C441-059F-4B9F-83C2-E34F9E2A4E44}" type="datetimeFigureOut">
              <a:rPr lang="en-US"/>
              <a:pPr>
                <a:defRPr/>
              </a:pPr>
              <a:t>7/24/2015</a:t>
            </a:fld>
            <a:endParaRPr lang="en-US"/>
          </a:p>
        </p:txBody>
      </p:sp>
      <p:sp>
        <p:nvSpPr>
          <p:cNvPr id="4" name="Footer Placeholder 3"/>
          <p:cNvSpPr>
            <a:spLocks noGrp="1"/>
          </p:cNvSpPr>
          <p:nvPr>
            <p:ph type="ftr" sz="quarter" idx="2"/>
          </p:nvPr>
        </p:nvSpPr>
        <p:spPr>
          <a:xfrm>
            <a:off x="0" y="8829794"/>
            <a:ext cx="3037840" cy="466608"/>
          </a:xfrm>
          <a:prstGeom prst="rect">
            <a:avLst/>
          </a:prstGeom>
        </p:spPr>
        <p:txBody>
          <a:bodyPr vert="horz" lIns="93552" tIns="46776" rIns="93552" bIns="46776" rtlCol="0" anchor="b"/>
          <a:lstStyle>
            <a:lvl1pPr algn="l">
              <a:defRPr sz="1200">
                <a:ea typeface="MS PGothic" panose="020B0600070205080204" pitchFamily="34" charset="-128"/>
              </a:defRPr>
            </a:lvl1pPr>
          </a:lstStyle>
          <a:p>
            <a:pPr>
              <a:defRPr/>
            </a:pPr>
            <a:endParaRPr lang="en-US"/>
          </a:p>
        </p:txBody>
      </p:sp>
      <p:sp>
        <p:nvSpPr>
          <p:cNvPr id="5" name="Slide Number Placeholder 4"/>
          <p:cNvSpPr>
            <a:spLocks noGrp="1"/>
          </p:cNvSpPr>
          <p:nvPr>
            <p:ph type="sldNum" sz="quarter" idx="3"/>
          </p:nvPr>
        </p:nvSpPr>
        <p:spPr>
          <a:xfrm>
            <a:off x="3970938" y="8829794"/>
            <a:ext cx="3037840" cy="466608"/>
          </a:xfrm>
          <a:prstGeom prst="rect">
            <a:avLst/>
          </a:prstGeom>
        </p:spPr>
        <p:txBody>
          <a:bodyPr vert="horz" wrap="square" lIns="93552" tIns="46776" rIns="93552" bIns="46776" numCol="1" anchor="b" anchorCtr="0" compatLnSpc="1">
            <a:prstTxWarp prst="textNoShape">
              <a:avLst/>
            </a:prstTxWarp>
          </a:bodyPr>
          <a:lstStyle>
            <a:lvl1pPr algn="r">
              <a:defRPr sz="1200"/>
            </a:lvl1pPr>
          </a:lstStyle>
          <a:p>
            <a:fld id="{910D4B7C-5673-4A82-97A6-9C596B12DEA3}" type="slidenum">
              <a:rPr lang="en-US"/>
              <a:pPr/>
              <a:t>‹#›</a:t>
            </a:fld>
            <a:endParaRPr lang="en-US"/>
          </a:p>
        </p:txBody>
      </p:sp>
    </p:spTree>
    <p:extLst>
      <p:ext uri="{BB962C8B-B14F-4D97-AF65-F5344CB8AC3E}">
        <p14:creationId xmlns:p14="http://schemas.microsoft.com/office/powerpoint/2010/main" val="3950141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983"/>
          </a:xfrm>
          <a:prstGeom prst="rect">
            <a:avLst/>
          </a:prstGeom>
        </p:spPr>
        <p:txBody>
          <a:bodyPr vert="horz" lIns="94975" tIns="47487" rIns="94975" bIns="47487" rtlCol="0"/>
          <a:lstStyle>
            <a:lvl1pPr algn="l" eaLnBrk="1" hangingPunct="1">
              <a:defRPr sz="1200">
                <a:ea typeface="ＭＳ Ｐゴシック" charset="-128"/>
              </a:defRPr>
            </a:lvl1pPr>
          </a:lstStyle>
          <a:p>
            <a:pPr>
              <a:defRPr/>
            </a:pPr>
            <a:endParaRPr lang="en-US"/>
          </a:p>
        </p:txBody>
      </p:sp>
      <p:sp>
        <p:nvSpPr>
          <p:cNvPr id="3" name="Date Placeholder 2"/>
          <p:cNvSpPr>
            <a:spLocks noGrp="1"/>
          </p:cNvSpPr>
          <p:nvPr>
            <p:ph type="dt" idx="1"/>
          </p:nvPr>
        </p:nvSpPr>
        <p:spPr>
          <a:xfrm>
            <a:off x="3970938" y="2"/>
            <a:ext cx="3037840" cy="464983"/>
          </a:xfrm>
          <a:prstGeom prst="rect">
            <a:avLst/>
          </a:prstGeom>
        </p:spPr>
        <p:txBody>
          <a:bodyPr vert="horz" lIns="94975" tIns="47487" rIns="94975" bIns="47487" rtlCol="0"/>
          <a:lstStyle>
            <a:lvl1pPr algn="r" eaLnBrk="1" hangingPunct="1">
              <a:defRPr sz="1200">
                <a:ea typeface="ＭＳ Ｐゴシック" charset="-128"/>
              </a:defRPr>
            </a:lvl1pPr>
          </a:lstStyle>
          <a:p>
            <a:pPr>
              <a:defRPr/>
            </a:pPr>
            <a:fld id="{1E2DA3AD-7C8C-4CB6-A6BD-76EA19527205}" type="datetimeFigureOut">
              <a:rPr lang="en-US"/>
              <a:pPr>
                <a:defRPr/>
              </a:pPr>
              <a:t>7/24/2015</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4975" tIns="47487" rIns="94975" bIns="47487" rtlCol="0" anchor="ctr"/>
          <a:lstStyle/>
          <a:p>
            <a:pPr lvl="0"/>
            <a:endParaRPr lang="en-US" noProof="0" smtClean="0"/>
          </a:p>
        </p:txBody>
      </p:sp>
      <p:sp>
        <p:nvSpPr>
          <p:cNvPr id="5" name="Notes Placeholder 4"/>
          <p:cNvSpPr>
            <a:spLocks noGrp="1"/>
          </p:cNvSpPr>
          <p:nvPr>
            <p:ph type="body" sz="quarter" idx="3"/>
          </p:nvPr>
        </p:nvSpPr>
        <p:spPr>
          <a:xfrm>
            <a:off x="701040" y="4415709"/>
            <a:ext cx="5608320" cy="4183218"/>
          </a:xfrm>
          <a:prstGeom prst="rect">
            <a:avLst/>
          </a:prstGeom>
        </p:spPr>
        <p:txBody>
          <a:bodyPr vert="horz" lIns="94975" tIns="47487" rIns="94975" bIns="4748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794"/>
            <a:ext cx="3037840" cy="464983"/>
          </a:xfrm>
          <a:prstGeom prst="rect">
            <a:avLst/>
          </a:prstGeom>
        </p:spPr>
        <p:txBody>
          <a:bodyPr vert="horz" lIns="94975" tIns="47487" rIns="94975" bIns="47487" rtlCol="0" anchor="b"/>
          <a:lstStyle>
            <a:lvl1pPr algn="l" eaLnBrk="1" hangingPunct="1">
              <a:defRPr sz="1200">
                <a:ea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970938" y="8829794"/>
            <a:ext cx="3037840" cy="464983"/>
          </a:xfrm>
          <a:prstGeom prst="rect">
            <a:avLst/>
          </a:prstGeom>
        </p:spPr>
        <p:txBody>
          <a:bodyPr vert="horz" wrap="square" lIns="94975" tIns="47487" rIns="94975" bIns="47487" numCol="1" anchor="b" anchorCtr="0" compatLnSpc="1">
            <a:prstTxWarp prst="textNoShape">
              <a:avLst/>
            </a:prstTxWarp>
          </a:bodyPr>
          <a:lstStyle>
            <a:lvl1pPr algn="r" eaLnBrk="1" hangingPunct="1">
              <a:defRPr sz="1200"/>
            </a:lvl1pPr>
          </a:lstStyle>
          <a:p>
            <a:fld id="{E3115C21-85A3-4F60-A89D-055FFC380D78}" type="slidenum">
              <a:rPr lang="en-US"/>
              <a:pPr/>
              <a:t>‹#›</a:t>
            </a:fld>
            <a:endParaRPr lang="en-US"/>
          </a:p>
        </p:txBody>
      </p:sp>
    </p:spTree>
    <p:extLst>
      <p:ext uri="{BB962C8B-B14F-4D97-AF65-F5344CB8AC3E}">
        <p14:creationId xmlns:p14="http://schemas.microsoft.com/office/powerpoint/2010/main" val="1970265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735">
              <a:defRPr/>
            </a:pPr>
            <a:r>
              <a:rPr lang="en-US" dirty="0" smtClean="0"/>
              <a:t>Welcome. </a:t>
            </a:r>
            <a:r>
              <a:rPr lang="en-US" baseline="0" dirty="0" smtClean="0"/>
              <a:t>Facilitator introduction (Learning Assessment, Assistant Director Nichole Jackson).</a:t>
            </a:r>
            <a:endParaRPr lang="en-US" dirty="0" smtClean="0"/>
          </a:p>
          <a:p>
            <a:endParaRPr lang="en-US" dirty="0" smtClean="0"/>
          </a:p>
          <a:p>
            <a:r>
              <a:rPr lang="en-US" dirty="0" smtClean="0"/>
              <a:t>This</a:t>
            </a:r>
            <a:r>
              <a:rPr lang="en-US" baseline="0" dirty="0" smtClean="0"/>
              <a:t> session is intended to move us all forward in knowing more about the assessment of student learning,</a:t>
            </a:r>
          </a:p>
          <a:p>
            <a:r>
              <a:rPr lang="en-US" baseline="0" dirty="0" smtClean="0"/>
              <a:t>so with that in mind we should begin with students (6 in the videos made from recent assessment interviews).</a:t>
            </a:r>
          </a:p>
        </p:txBody>
      </p:sp>
      <p:sp>
        <p:nvSpPr>
          <p:cNvPr id="4" name="Slide Number Placeholder 3"/>
          <p:cNvSpPr>
            <a:spLocks noGrp="1"/>
          </p:cNvSpPr>
          <p:nvPr>
            <p:ph type="sldNum" sz="quarter" idx="10"/>
          </p:nvPr>
        </p:nvSpPr>
        <p:spPr/>
        <p:txBody>
          <a:bodyPr/>
          <a:lstStyle/>
          <a:p>
            <a:fld id="{E3115C21-85A3-4F60-A89D-055FFC380D78}" type="slidenum">
              <a:rPr lang="en-US" smtClean="0"/>
              <a:pPr/>
              <a:t>1</a:t>
            </a:fld>
            <a:endParaRPr lang="en-US"/>
          </a:p>
        </p:txBody>
      </p:sp>
    </p:spTree>
    <p:extLst>
      <p:ext uri="{BB962C8B-B14F-4D97-AF65-F5344CB8AC3E}">
        <p14:creationId xmlns:p14="http://schemas.microsoft.com/office/powerpoint/2010/main" val="500971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students to get to touches at each of the outcomes.</a:t>
            </a:r>
          </a:p>
          <a:p>
            <a:r>
              <a:rPr lang="en-US" dirty="0" smtClean="0"/>
              <a:t>Every</a:t>
            </a:r>
            <a:r>
              <a:rPr lang="en-US" baseline="0" dirty="0" smtClean="0"/>
              <a:t> student will have critical thinking skills being assessed across the five areas of General Education.</a:t>
            </a:r>
          </a:p>
          <a:p>
            <a:r>
              <a:rPr lang="en-US" baseline="0" dirty="0" smtClean="0"/>
              <a:t>It also means that with the Gordon-Rule and the writing component, students will have 4 different opportunities—</a:t>
            </a:r>
          </a:p>
          <a:p>
            <a:r>
              <a:rPr lang="en-US" baseline="0" dirty="0" smtClean="0"/>
              <a:t>2 in English, 1 in Humanities, 1 in a Social Science where they will be assessed for Gordon-Rule writing and they will be assessed for Information Literacy.</a:t>
            </a:r>
          </a:p>
          <a:p>
            <a:r>
              <a:rPr lang="en-US" dirty="0" smtClean="0"/>
              <a:t>They will have 2</a:t>
            </a:r>
            <a:r>
              <a:rPr lang="en-US" baseline="0" dirty="0" smtClean="0"/>
              <a:t> opportunities to be touched by Cultural and Historical Understanding through Humanities,</a:t>
            </a:r>
          </a:p>
          <a:p>
            <a:r>
              <a:rPr lang="en-US" baseline="0" dirty="0" smtClean="0"/>
              <a:t>2 opportunities for exposure to and be assessed for Quantitative Reasoning through Mathematics,</a:t>
            </a:r>
          </a:p>
          <a:p>
            <a:r>
              <a:rPr lang="en-US" baseline="0" dirty="0" smtClean="0"/>
              <a:t>and 2 assessments in qualitative reasoning through the Science courses.</a:t>
            </a:r>
          </a:p>
          <a:p>
            <a:r>
              <a:rPr lang="en-US" baseline="0" dirty="0" smtClean="0"/>
              <a:t>So they will have met all of the General Education Outcomes.</a:t>
            </a:r>
          </a:p>
          <a:p>
            <a:r>
              <a:rPr lang="en-US" baseline="0" dirty="0" smtClean="0"/>
              <a:t>What we’re able to do on Assessment Day is then go through to determine how well our students are doing in all of these General Education Areas, and how we can improve to ensure our students are successful in these areas and how we can demonstrate that they are. </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10</a:t>
            </a:fld>
            <a:endParaRPr lang="en-US"/>
          </a:p>
        </p:txBody>
      </p:sp>
    </p:spTree>
    <p:extLst>
      <p:ext uri="{BB962C8B-B14F-4D97-AF65-F5344CB8AC3E}">
        <p14:creationId xmlns:p14="http://schemas.microsoft.com/office/powerpoint/2010/main" val="558017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Assessment work may lead to recognizing areas that need improvement.</a:t>
            </a:r>
          </a:p>
          <a:p>
            <a:r>
              <a:rPr lang="en-US" baseline="0" dirty="0" smtClean="0"/>
              <a:t>Outcomes-Based Assessment requires a commitment to learning goals.</a:t>
            </a:r>
          </a:p>
          <a:p>
            <a:r>
              <a:rPr lang="en-US" baseline="0" dirty="0" smtClean="0"/>
              <a:t>Assessment Cycles become about creating and using the rubrics and assessment tools that anyone in any field can use to assess for mastery of stated outcomes. </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11</a:t>
            </a:fld>
            <a:endParaRPr lang="en-US"/>
          </a:p>
        </p:txBody>
      </p:sp>
    </p:spTree>
    <p:extLst>
      <p:ext uri="{BB962C8B-B14F-4D97-AF65-F5344CB8AC3E}">
        <p14:creationId xmlns:p14="http://schemas.microsoft.com/office/powerpoint/2010/main" val="617493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Assessments can be embedded activities that are administered to all, even though an in-depth assessment can only be carried out on a sample. </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12</a:t>
            </a:fld>
            <a:endParaRPr lang="en-US"/>
          </a:p>
        </p:txBody>
      </p:sp>
    </p:spTree>
    <p:extLst>
      <p:ext uri="{BB962C8B-B14F-4D97-AF65-F5344CB8AC3E}">
        <p14:creationId xmlns:p14="http://schemas.microsoft.com/office/powerpoint/2010/main" val="2104390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It is recommended that faculty take an inventory of their own teaching experiences. Teaching as defined broadly to include any trainings they have ever administered and even recreational activities in which they support the development of others. It is from these experiences as facilitator of learning where they may best see the connection to curriculum. Faculty are encouraged to recognize the observations they make about their learners and the </a:t>
            </a:r>
            <a:r>
              <a:rPr lang="en-US" baseline="0" dirty="0" smtClean="0"/>
              <a:t>interventions or </a:t>
            </a:r>
            <a:r>
              <a:rPr lang="en-US" baseline="0" dirty="0" smtClean="0"/>
              <a:t>improvements that follow as what makes them a great teacher.</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13</a:t>
            </a:fld>
            <a:endParaRPr lang="en-US"/>
          </a:p>
        </p:txBody>
      </p:sp>
    </p:spTree>
    <p:extLst>
      <p:ext uri="{BB962C8B-B14F-4D97-AF65-F5344CB8AC3E}">
        <p14:creationId xmlns:p14="http://schemas.microsoft.com/office/powerpoint/2010/main" val="3533167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SLS</a:t>
            </a:r>
            <a:r>
              <a:rPr lang="en-US" baseline="0" dirty="0" smtClean="0"/>
              <a:t> 1122, the New Student Experience Course and the New Student Experience Co-Curricular activities combined are intended to lead students to mastery of the stated outcomes, the six Ps. </a:t>
            </a:r>
          </a:p>
          <a:p>
            <a:r>
              <a:rPr lang="en-US" baseline="0" dirty="0" smtClean="0"/>
              <a:t>In addition, there are academic skills within the New Student Experience Course that build student mastery of outcomes beyond those six Ps. </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14</a:t>
            </a:fld>
            <a:endParaRPr lang="en-US"/>
          </a:p>
        </p:txBody>
      </p:sp>
    </p:spTree>
    <p:extLst>
      <p:ext uri="{BB962C8B-B14F-4D97-AF65-F5344CB8AC3E}">
        <p14:creationId xmlns:p14="http://schemas.microsoft.com/office/powerpoint/2010/main" val="2323313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NSE Co-Curricular activities were specially designed to support three of the Ps that are most related to skills beyond the cognitive learning in a classroom—Purpose, Personal Connection, and Place. </a:t>
            </a:r>
          </a:p>
          <a:p>
            <a:r>
              <a:rPr lang="en-US" baseline="0" dirty="0" smtClean="0"/>
              <a:t>The NSE Course design resulted in learning opportunities for students that fall within three of the General Education Learning Outcomes—Critical Thinking (assessed for in all General Education courses) and Communication, both oral and interpersonal. </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15</a:t>
            </a:fld>
            <a:endParaRPr lang="en-US"/>
          </a:p>
        </p:txBody>
      </p:sp>
    </p:spTree>
    <p:extLst>
      <p:ext uri="{BB962C8B-B14F-4D97-AF65-F5344CB8AC3E}">
        <p14:creationId xmlns:p14="http://schemas.microsoft.com/office/powerpoint/2010/main" val="1854065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Starting</a:t>
            </a:r>
            <a:r>
              <a:rPr lang="en-US" baseline="0" dirty="0" smtClean="0"/>
              <a:t> in the Fall of 2015, the NSE Course will be part of the General Education curriculum as a required course for all seeking their AA degree at Valencia. Other divisions of the college that support General Education also assess for the learning outcomes designated on this tiny map that you get to read later in the workshop. </a:t>
            </a:r>
          </a:p>
          <a:p>
            <a:pPr algn="r"/>
            <a:endParaRPr lang="en-US" baseline="0" dirty="0" smtClean="0"/>
          </a:p>
          <a:p>
            <a:r>
              <a:rPr lang="en-US" baseline="0" dirty="0" smtClean="0"/>
              <a:t>The whole NSE Program Evaluation includes assessing for the six Ps (through the course and the co-curricular) as well as assessing for the three General Education Outcomes (through the course). </a:t>
            </a:r>
          </a:p>
          <a:p>
            <a:r>
              <a:rPr lang="en-US" baseline="0" dirty="0" smtClean="0"/>
              <a:t>In addition, there are seven student outcomes that should result from the complete New Student Experience. </a:t>
            </a:r>
          </a:p>
        </p:txBody>
      </p:sp>
      <p:sp>
        <p:nvSpPr>
          <p:cNvPr id="4" name="Slide Number Placeholder 3"/>
          <p:cNvSpPr>
            <a:spLocks noGrp="1"/>
          </p:cNvSpPr>
          <p:nvPr>
            <p:ph type="sldNum" sz="quarter" idx="10"/>
          </p:nvPr>
        </p:nvSpPr>
        <p:spPr/>
        <p:txBody>
          <a:bodyPr/>
          <a:lstStyle/>
          <a:p>
            <a:fld id="{E3115C21-85A3-4F60-A89D-055FFC380D78}" type="slidenum">
              <a:rPr lang="en-US" smtClean="0"/>
              <a:pPr/>
              <a:t>16</a:t>
            </a:fld>
            <a:endParaRPr lang="en-US"/>
          </a:p>
        </p:txBody>
      </p:sp>
    </p:spTree>
    <p:extLst>
      <p:ext uri="{BB962C8B-B14F-4D97-AF65-F5344CB8AC3E}">
        <p14:creationId xmlns:p14="http://schemas.microsoft.com/office/powerpoint/2010/main" val="3207136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dirty="0"/>
              <a:t>Use what you know now about the NSE assessments that are embedded in the NSE Course to draw a simple illustration of the types of assessments.</a:t>
            </a:r>
          </a:p>
          <a:p>
            <a:pPr algn="ctr"/>
            <a:r>
              <a:rPr lang="en-US" dirty="0" smtClean="0"/>
              <a:t>AT THIS POINT IN THE SESSION YOU SHOULD BE ABLE TO—</a:t>
            </a:r>
          </a:p>
          <a:p>
            <a:pPr marL="574893" lvl="2" indent="-293980">
              <a:buFont typeface="Wingdings" panose="05000000000000000000" pitchFamily="2" charset="2"/>
              <a:buChar char="ü"/>
            </a:pPr>
            <a:r>
              <a:rPr lang="en-US" dirty="0" smtClean="0"/>
              <a:t> Classify the types of assessments that are embedded in the NSE Course</a:t>
            </a:r>
          </a:p>
        </p:txBody>
      </p:sp>
      <p:sp>
        <p:nvSpPr>
          <p:cNvPr id="4" name="Slide Number Placeholder 3"/>
          <p:cNvSpPr>
            <a:spLocks noGrp="1"/>
          </p:cNvSpPr>
          <p:nvPr>
            <p:ph type="sldNum" sz="quarter" idx="10"/>
          </p:nvPr>
        </p:nvSpPr>
        <p:spPr/>
        <p:txBody>
          <a:bodyPr/>
          <a:lstStyle/>
          <a:p>
            <a:fld id="{E3115C21-85A3-4F60-A89D-055FFC380D78}" type="slidenum">
              <a:rPr lang="en-US" smtClean="0"/>
              <a:pPr/>
              <a:t>17</a:t>
            </a:fld>
            <a:endParaRPr lang="en-US"/>
          </a:p>
        </p:txBody>
      </p:sp>
    </p:spTree>
    <p:extLst>
      <p:ext uri="{BB962C8B-B14F-4D97-AF65-F5344CB8AC3E}">
        <p14:creationId xmlns:p14="http://schemas.microsoft.com/office/powerpoint/2010/main" val="1719040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hope that all</a:t>
            </a:r>
            <a:r>
              <a:rPr lang="en-US" baseline="0" dirty="0" smtClean="0"/>
              <a:t> part-time and full-time faculty teaching the NSE Course across the college will find meaningful ways to stay involved with the assessment activities and informed about the full evaluation of the NSE. </a:t>
            </a:r>
          </a:p>
        </p:txBody>
      </p:sp>
      <p:sp>
        <p:nvSpPr>
          <p:cNvPr id="4" name="Slide Number Placeholder 3"/>
          <p:cNvSpPr>
            <a:spLocks noGrp="1"/>
          </p:cNvSpPr>
          <p:nvPr>
            <p:ph type="sldNum" sz="quarter" idx="10"/>
          </p:nvPr>
        </p:nvSpPr>
        <p:spPr/>
        <p:txBody>
          <a:bodyPr/>
          <a:lstStyle/>
          <a:p>
            <a:fld id="{E3115C21-85A3-4F60-A89D-055FFC380D78}" type="slidenum">
              <a:rPr lang="en-US" smtClean="0"/>
              <a:pPr/>
              <a:t>18</a:t>
            </a:fld>
            <a:endParaRPr lang="en-US"/>
          </a:p>
        </p:txBody>
      </p:sp>
    </p:spTree>
    <p:extLst>
      <p:ext uri="{BB962C8B-B14F-4D97-AF65-F5344CB8AC3E}">
        <p14:creationId xmlns:p14="http://schemas.microsoft.com/office/powerpoint/2010/main" val="4092244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Authentic assessments place students in as close to real-world experiences as possible, and allow reviewers to rate them as the exhibit their skills. Authentic assessments can be better supported by industry experts and professionals in the field, and when they are included in the assessment process they are better informed to promote programs and advise programs as they improve. </a:t>
            </a:r>
          </a:p>
        </p:txBody>
      </p:sp>
      <p:sp>
        <p:nvSpPr>
          <p:cNvPr id="4" name="Slide Number Placeholder 3"/>
          <p:cNvSpPr>
            <a:spLocks noGrp="1"/>
          </p:cNvSpPr>
          <p:nvPr>
            <p:ph type="sldNum" sz="quarter" idx="10"/>
          </p:nvPr>
        </p:nvSpPr>
        <p:spPr/>
        <p:txBody>
          <a:bodyPr/>
          <a:lstStyle/>
          <a:p>
            <a:fld id="{E3115C21-85A3-4F60-A89D-055FFC380D78}" type="slidenum">
              <a:rPr lang="en-US" smtClean="0"/>
              <a:pPr/>
              <a:t>19</a:t>
            </a:fld>
            <a:endParaRPr lang="en-US"/>
          </a:p>
        </p:txBody>
      </p:sp>
    </p:spTree>
    <p:extLst>
      <p:ext uri="{BB962C8B-B14F-4D97-AF65-F5344CB8AC3E}">
        <p14:creationId xmlns:p14="http://schemas.microsoft.com/office/powerpoint/2010/main" val="379145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b="1" dirty="0"/>
              <a:t>Purpose: </a:t>
            </a:r>
            <a:r>
              <a:rPr lang="en-US" dirty="0"/>
              <a:t>The NSE faculty and the Assistant Vice President of Teaching and Learning invite the Assistant Director of Learning Assessment to give an overview of the goals and expectations of assessment to new NSE faculty. This high-level overview with hands on experience and models from other areas of the College prepares faculty to participate in assessment work and support data collection procedures that involve learning artifacts from their students. </a:t>
            </a:r>
          </a:p>
          <a:p>
            <a:pPr fontAlgn="base" hangingPunct="0"/>
            <a:r>
              <a:rPr lang="en-US" dirty="0"/>
              <a:t> </a:t>
            </a:r>
          </a:p>
          <a:p>
            <a:pPr fontAlgn="base" hangingPunct="0"/>
            <a:r>
              <a:rPr lang="en-US" dirty="0"/>
              <a:t>This segment of the faculty development course is supported by the Director of the New Student Experience and the Office of Institutional Assessment. The participants will offer feedback through a survey upon completion of the course that includes this segment. </a:t>
            </a:r>
          </a:p>
        </p:txBody>
      </p:sp>
      <p:sp>
        <p:nvSpPr>
          <p:cNvPr id="4" name="Slide Number Placeholder 3"/>
          <p:cNvSpPr>
            <a:spLocks noGrp="1"/>
          </p:cNvSpPr>
          <p:nvPr>
            <p:ph type="sldNum" sz="quarter" idx="10"/>
          </p:nvPr>
        </p:nvSpPr>
        <p:spPr/>
        <p:txBody>
          <a:bodyPr/>
          <a:lstStyle/>
          <a:p>
            <a:fld id="{E3115C21-85A3-4F60-A89D-055FFC380D78}" type="slidenum">
              <a:rPr lang="en-US" smtClean="0"/>
              <a:pPr/>
              <a:t>2</a:t>
            </a:fld>
            <a:endParaRPr lang="en-US"/>
          </a:p>
        </p:txBody>
      </p:sp>
    </p:spTree>
    <p:extLst>
      <p:ext uri="{BB962C8B-B14F-4D97-AF65-F5344CB8AC3E}">
        <p14:creationId xmlns:p14="http://schemas.microsoft.com/office/powerpoint/2010/main" val="3842232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recommended that</a:t>
            </a:r>
            <a:r>
              <a:rPr lang="en-US" baseline="0" dirty="0" smtClean="0"/>
              <a:t> faculty seek out Gen Ed disciplines and Programs that are of interest to them—what they earned their Bachelor’s Degree or Master’s Degree in. Faculty are encouraged to find ways to understand the measures and actions through the lens of their specialty.</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20</a:t>
            </a:fld>
            <a:endParaRPr lang="en-US"/>
          </a:p>
        </p:txBody>
      </p:sp>
    </p:spTree>
    <p:extLst>
      <p:ext uri="{BB962C8B-B14F-4D97-AF65-F5344CB8AC3E}">
        <p14:creationId xmlns:p14="http://schemas.microsoft.com/office/powerpoint/2010/main" val="3279386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a:t>
            </a:r>
            <a:r>
              <a:rPr lang="en-US" baseline="0" dirty="0" smtClean="0"/>
              <a:t> need to use Blackboard for submissions.</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21</a:t>
            </a:fld>
            <a:endParaRPr lang="en-US"/>
          </a:p>
        </p:txBody>
      </p:sp>
    </p:spTree>
    <p:extLst>
      <p:ext uri="{BB962C8B-B14F-4D97-AF65-F5344CB8AC3E}">
        <p14:creationId xmlns:p14="http://schemas.microsoft.com/office/powerpoint/2010/main" val="907981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735"/>
            <a:r>
              <a:rPr lang="en-US" dirty="0" smtClean="0"/>
              <a:t>Faculty</a:t>
            </a:r>
            <a:r>
              <a:rPr lang="en-US" baseline="0" dirty="0" smtClean="0"/>
              <a:t> need to use Blackboard for grading.</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22</a:t>
            </a:fld>
            <a:endParaRPr lang="en-US"/>
          </a:p>
        </p:txBody>
      </p:sp>
    </p:spTree>
    <p:extLst>
      <p:ext uri="{BB962C8B-B14F-4D97-AF65-F5344CB8AC3E}">
        <p14:creationId xmlns:p14="http://schemas.microsoft.com/office/powerpoint/2010/main" val="454061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735"/>
            <a:r>
              <a:rPr lang="en-US" dirty="0" smtClean="0"/>
              <a:t>Faculty</a:t>
            </a:r>
            <a:r>
              <a:rPr lang="en-US" baseline="0" dirty="0" smtClean="0"/>
              <a:t> whose students are in the sample will learn to use OneDrive.</a:t>
            </a:r>
            <a:endParaRPr lang="en-US" dirty="0" smtClean="0"/>
          </a:p>
        </p:txBody>
      </p:sp>
      <p:sp>
        <p:nvSpPr>
          <p:cNvPr id="4" name="Slide Number Placeholder 3"/>
          <p:cNvSpPr>
            <a:spLocks noGrp="1"/>
          </p:cNvSpPr>
          <p:nvPr>
            <p:ph type="sldNum" sz="quarter" idx="10"/>
          </p:nvPr>
        </p:nvSpPr>
        <p:spPr/>
        <p:txBody>
          <a:bodyPr/>
          <a:lstStyle/>
          <a:p>
            <a:fld id="{E3115C21-85A3-4F60-A89D-055FFC380D78}" type="slidenum">
              <a:rPr lang="en-US" smtClean="0"/>
              <a:pPr/>
              <a:t>23</a:t>
            </a:fld>
            <a:endParaRPr lang="en-US"/>
          </a:p>
        </p:txBody>
      </p:sp>
    </p:spTree>
    <p:extLst>
      <p:ext uri="{BB962C8B-B14F-4D97-AF65-F5344CB8AC3E}">
        <p14:creationId xmlns:p14="http://schemas.microsoft.com/office/powerpoint/2010/main" val="956880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 whose students are in the sample will learn to access video services and upload to YouTube.</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24</a:t>
            </a:fld>
            <a:endParaRPr lang="en-US"/>
          </a:p>
        </p:txBody>
      </p:sp>
    </p:spTree>
    <p:extLst>
      <p:ext uri="{BB962C8B-B14F-4D97-AF65-F5344CB8AC3E}">
        <p14:creationId xmlns:p14="http://schemas.microsoft.com/office/powerpoint/2010/main" val="3745581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 need to know</a:t>
            </a:r>
            <a:r>
              <a:rPr lang="en-US" baseline="0" dirty="0" smtClean="0"/>
              <a:t> how to make use of student feedback from their students.</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25</a:t>
            </a:fld>
            <a:endParaRPr lang="en-US"/>
          </a:p>
        </p:txBody>
      </p:sp>
    </p:spTree>
    <p:extLst>
      <p:ext uri="{BB962C8B-B14F-4D97-AF65-F5344CB8AC3E}">
        <p14:creationId xmlns:p14="http://schemas.microsoft.com/office/powerpoint/2010/main" val="67782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 need to encourage</a:t>
            </a:r>
            <a:r>
              <a:rPr lang="en-US" baseline="0" dirty="0" smtClean="0"/>
              <a:t> participation in the Student Feedback on Instruction survey.</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26</a:t>
            </a:fld>
            <a:endParaRPr lang="en-US"/>
          </a:p>
        </p:txBody>
      </p:sp>
    </p:spTree>
    <p:extLst>
      <p:ext uri="{BB962C8B-B14F-4D97-AF65-F5344CB8AC3E}">
        <p14:creationId xmlns:p14="http://schemas.microsoft.com/office/powerpoint/2010/main" val="266953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Faculty</a:t>
            </a:r>
            <a:r>
              <a:rPr lang="en-US" baseline="0" dirty="0" smtClean="0"/>
              <a:t> can identify students who need to take the </a:t>
            </a:r>
            <a:r>
              <a:rPr lang="en-US" baseline="0" dirty="0" err="1" smtClean="0"/>
              <a:t>GoBe</a:t>
            </a:r>
            <a:r>
              <a:rPr lang="en-US" baseline="0" dirty="0" smtClean="0"/>
              <a:t> survey.</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27</a:t>
            </a:fld>
            <a:endParaRPr lang="en-US"/>
          </a:p>
        </p:txBody>
      </p:sp>
    </p:spTree>
    <p:extLst>
      <p:ext uri="{BB962C8B-B14F-4D97-AF65-F5344CB8AC3E}">
        <p14:creationId xmlns:p14="http://schemas.microsoft.com/office/powerpoint/2010/main" val="1443457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Faculty </a:t>
            </a:r>
            <a:r>
              <a:rPr lang="en-US" dirty="0" smtClean="0"/>
              <a:t>should make their expertise</a:t>
            </a:r>
            <a:r>
              <a:rPr lang="en-US" baseline="0" dirty="0" smtClean="0"/>
              <a:t> and experience drive the improvements by taking the survey. </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28</a:t>
            </a:fld>
            <a:endParaRPr lang="en-US"/>
          </a:p>
        </p:txBody>
      </p:sp>
    </p:spTree>
    <p:extLst>
      <p:ext uri="{BB962C8B-B14F-4D97-AF65-F5344CB8AC3E}">
        <p14:creationId xmlns:p14="http://schemas.microsoft.com/office/powerpoint/2010/main" val="3751993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dirty="0"/>
              <a:t>Use what you know now about the NSE assessments that to create an inventory of the skills you have and that you need to develop to participate fully in outcomes-based practice. </a:t>
            </a:r>
          </a:p>
          <a:p>
            <a:pPr algn="ctr"/>
            <a:r>
              <a:rPr lang="en-US" dirty="0" smtClean="0"/>
              <a:t>AT THIS POINT IN THE SESSION YOU SHOULD BE ABLE TO—</a:t>
            </a:r>
          </a:p>
          <a:p>
            <a:pPr marL="576527" lvl="3" indent="-293980">
              <a:buSzPct val="85000"/>
              <a:buFont typeface="Wingdings" panose="05000000000000000000" pitchFamily="2" charset="2"/>
              <a:buChar char="ü"/>
            </a:pPr>
            <a:r>
              <a:rPr lang="en-US" dirty="0" smtClean="0"/>
              <a:t> </a:t>
            </a:r>
            <a:r>
              <a:rPr lang="en-US" sz="1900" dirty="0"/>
              <a:t>Identify the skills needed to support assessment of student learning </a:t>
            </a:r>
          </a:p>
        </p:txBody>
      </p:sp>
      <p:sp>
        <p:nvSpPr>
          <p:cNvPr id="4" name="Slide Number Placeholder 3"/>
          <p:cNvSpPr>
            <a:spLocks noGrp="1"/>
          </p:cNvSpPr>
          <p:nvPr>
            <p:ph type="sldNum" sz="quarter" idx="10"/>
          </p:nvPr>
        </p:nvSpPr>
        <p:spPr/>
        <p:txBody>
          <a:bodyPr/>
          <a:lstStyle/>
          <a:p>
            <a:fld id="{E3115C21-85A3-4F60-A89D-055FFC380D78}" type="slidenum">
              <a:rPr lang="en-US" smtClean="0"/>
              <a:pPr/>
              <a:t>29</a:t>
            </a:fld>
            <a:endParaRPr lang="en-US"/>
          </a:p>
        </p:txBody>
      </p:sp>
    </p:spTree>
    <p:extLst>
      <p:ext uri="{BB962C8B-B14F-4D97-AF65-F5344CB8AC3E}">
        <p14:creationId xmlns:p14="http://schemas.microsoft.com/office/powerpoint/2010/main" val="3970191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There are concrete outcomes that should result from this one-hour session. </a:t>
            </a:r>
          </a:p>
          <a:p>
            <a:pPr lvl="0"/>
            <a:r>
              <a:rPr lang="en-US" dirty="0" smtClean="0"/>
              <a:t>Upon completion, you should feel confident with both of these. </a:t>
            </a:r>
          </a:p>
          <a:p>
            <a:pPr lvl="0"/>
            <a:r>
              <a:rPr lang="en-US" dirty="0" smtClean="0"/>
              <a:t>If you still have questions or are unsure how to meet the outcomes, contact the lead NSE faculty member on your campus or Nichole Jackson, Assistant Director, Learning Assessment njackson18@valenciacollege.edu.</a:t>
            </a:r>
          </a:p>
        </p:txBody>
      </p:sp>
      <p:sp>
        <p:nvSpPr>
          <p:cNvPr id="4" name="Slide Number Placeholder 3"/>
          <p:cNvSpPr>
            <a:spLocks noGrp="1"/>
          </p:cNvSpPr>
          <p:nvPr>
            <p:ph type="sldNum" sz="quarter" idx="10"/>
          </p:nvPr>
        </p:nvSpPr>
        <p:spPr/>
        <p:txBody>
          <a:bodyPr/>
          <a:lstStyle/>
          <a:p>
            <a:fld id="{E3115C21-85A3-4F60-A89D-055FFC380D78}" type="slidenum">
              <a:rPr lang="en-US" smtClean="0"/>
              <a:pPr/>
              <a:t>3</a:t>
            </a:fld>
            <a:endParaRPr lang="en-US"/>
          </a:p>
        </p:txBody>
      </p:sp>
    </p:spTree>
    <p:extLst>
      <p:ext uri="{BB962C8B-B14F-4D97-AF65-F5344CB8AC3E}">
        <p14:creationId xmlns:p14="http://schemas.microsoft.com/office/powerpoint/2010/main" val="20917464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735"/>
            <a:r>
              <a:rPr lang="en-US" dirty="0" smtClean="0"/>
              <a:t>Bring a team, and work of developing a rubric (or</a:t>
            </a:r>
            <a:r>
              <a:rPr lang="en-US" baseline="0" dirty="0" smtClean="0"/>
              <a:t> use an already developed rubric to learn about the process).</a:t>
            </a:r>
          </a:p>
          <a:p>
            <a:endParaRPr lang="en-US" dirty="0" smtClean="0"/>
          </a:p>
          <a:p>
            <a:r>
              <a:rPr lang="en-US" dirty="0" smtClean="0"/>
              <a:t>Facilitated by Nichole Jackson. </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30</a:t>
            </a:fld>
            <a:endParaRPr lang="en-US"/>
          </a:p>
        </p:txBody>
      </p:sp>
    </p:spTree>
    <p:extLst>
      <p:ext uri="{BB962C8B-B14F-4D97-AF65-F5344CB8AC3E}">
        <p14:creationId xmlns:p14="http://schemas.microsoft.com/office/powerpoint/2010/main" val="2905411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1196">
              <a:defRPr/>
            </a:pPr>
            <a:r>
              <a:rPr lang="en-US" dirty="0" smtClean="0"/>
              <a:t>Upcoming faculty development offerings supported by Valencia Institutional Assessment Office. If a team is interested in</a:t>
            </a:r>
            <a:r>
              <a:rPr lang="en-US" baseline="0" dirty="0" smtClean="0"/>
              <a:t> attending together, some of the material can be tailored to the specific needs of the NSE Course. </a:t>
            </a:r>
          </a:p>
          <a:p>
            <a:pPr defTabSz="911196">
              <a:defRPr/>
            </a:pPr>
            <a:endParaRPr lang="en-US" baseline="0" dirty="0" smtClean="0"/>
          </a:p>
          <a:p>
            <a:pPr defTabSz="911196">
              <a:defRPr/>
            </a:pPr>
            <a:r>
              <a:rPr lang="en-US" baseline="0" dirty="0" smtClean="0"/>
              <a:t>Facilitated by Michelle Lima and Shawn </a:t>
            </a:r>
            <a:r>
              <a:rPr lang="en-US" baseline="0" dirty="0" err="1" smtClean="0"/>
              <a:t>Pollgreen</a:t>
            </a:r>
            <a:endParaRPr lang="en-US" dirty="0"/>
          </a:p>
          <a:p>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31</a:t>
            </a:fld>
            <a:endParaRPr lang="en-US"/>
          </a:p>
        </p:txBody>
      </p:sp>
    </p:spTree>
    <p:extLst>
      <p:ext uri="{BB962C8B-B14F-4D97-AF65-F5344CB8AC3E}">
        <p14:creationId xmlns:p14="http://schemas.microsoft.com/office/powerpoint/2010/main" val="1794053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reviewing this later and have questions related to learning assessment,</a:t>
            </a:r>
          </a:p>
          <a:p>
            <a:r>
              <a:rPr lang="en-US" dirty="0" smtClean="0"/>
              <a:t>please feel</a:t>
            </a:r>
            <a:r>
              <a:rPr lang="en-US" baseline="0" dirty="0" smtClean="0"/>
              <a:t> free to call or email Nichole Jackson, Assistant Director, Learning Assessment 407-582-3829</a:t>
            </a:r>
          </a:p>
          <a:p>
            <a:r>
              <a:rPr lang="en-US" baseline="0" dirty="0" smtClean="0"/>
              <a:t>njackson18@valenciacollege.edu</a:t>
            </a:r>
          </a:p>
          <a:p>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32</a:t>
            </a:fld>
            <a:endParaRPr lang="en-US"/>
          </a:p>
        </p:txBody>
      </p:sp>
    </p:spTree>
    <p:extLst>
      <p:ext uri="{BB962C8B-B14F-4D97-AF65-F5344CB8AC3E}">
        <p14:creationId xmlns:p14="http://schemas.microsoft.com/office/powerpoint/2010/main" val="3374549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Direct measures that are assignments</a:t>
            </a:r>
            <a:r>
              <a:rPr lang="en-US" baseline="0" dirty="0" smtClean="0"/>
              <a:t> drawn </a:t>
            </a:r>
            <a:r>
              <a:rPr lang="en-US" dirty="0" smtClean="0"/>
              <a:t>from SLS1122 includes the Academic Assignment for My Education Plan and the Final Story Planning Document and Project. </a:t>
            </a:r>
          </a:p>
          <a:p>
            <a:pPr marL="171450" lvl="0" indent="-171450">
              <a:buFont typeface="Wingdings" panose="05000000000000000000" pitchFamily="2" charset="2"/>
              <a:buChar char="Ø"/>
            </a:pPr>
            <a:r>
              <a:rPr lang="en-US" dirty="0" smtClean="0"/>
              <a:t>The Academic</a:t>
            </a:r>
            <a:r>
              <a:rPr lang="en-US" baseline="0" dirty="0" smtClean="0"/>
              <a:t> Assignment for My Education Plan, the Final Story Planning Document, and the Final Story project should be collected digitally through Blackboard as some of your students may be included in a stratified sample and their work will be needed as a student learning artifact. </a:t>
            </a:r>
          </a:p>
          <a:p>
            <a:pPr marL="171450" lvl="0" indent="-171450">
              <a:buFont typeface="Wingdings" panose="05000000000000000000" pitchFamily="2" charset="2"/>
              <a:buChar char="Ø"/>
            </a:pPr>
            <a:r>
              <a:rPr lang="en-US" baseline="0" dirty="0" smtClean="0"/>
              <a:t>All of the student submissions of t</a:t>
            </a:r>
            <a:r>
              <a:rPr lang="en-US" dirty="0" smtClean="0"/>
              <a:t>he Academic</a:t>
            </a:r>
            <a:r>
              <a:rPr lang="en-US" baseline="0" dirty="0" smtClean="0"/>
              <a:t> Assignment for My Education Plan, the Final Story Planning Document, and the Final Story project should be graded in Blackboard so that their scores are included in the rubric report for your entire class. </a:t>
            </a:r>
          </a:p>
          <a:p>
            <a:pPr marL="171450" lvl="0" indent="-171450">
              <a:buFont typeface="Wingdings" panose="05000000000000000000" pitchFamily="2" charset="2"/>
              <a:buChar char="Ø"/>
            </a:pPr>
            <a:r>
              <a:rPr lang="en-US" baseline="0" dirty="0" smtClean="0"/>
              <a:t>All rubrics from all sections of SLS1122 are downloaded and included in the totals for measuring student competency with General Education Outcomes.  </a:t>
            </a:r>
          </a:p>
          <a:p>
            <a:pPr marL="0" lvl="0" indent="0">
              <a:buFont typeface="Wingdings" panose="05000000000000000000" pitchFamily="2" charset="2"/>
              <a:buNone/>
            </a:pPr>
            <a:endParaRPr lang="en-US" baseline="0" dirty="0" smtClean="0"/>
          </a:p>
          <a:p>
            <a:pPr marL="0" lvl="0" indent="0">
              <a:buFont typeface="Wingdings" panose="05000000000000000000" pitchFamily="2" charset="2"/>
              <a:buNone/>
            </a:pPr>
            <a:r>
              <a:rPr lang="en-US" baseline="0" dirty="0" smtClean="0"/>
              <a:t>The CoCurricular direct measures are also drawn from students in SLS1122. </a:t>
            </a:r>
          </a:p>
          <a:p>
            <a:pPr marL="171450" lvl="0" indent="-171450">
              <a:buFont typeface="Wingdings" panose="05000000000000000000" pitchFamily="2" charset="2"/>
              <a:buChar char="Ø"/>
            </a:pPr>
            <a:r>
              <a:rPr lang="en-US" baseline="0" dirty="0" smtClean="0"/>
              <a:t>Student reflection papers should be submitted digitally (it is up to the discretion of the faculty member to ask students for the handouts and we do not use them even if they are part of the digital upload). </a:t>
            </a:r>
          </a:p>
          <a:p>
            <a:pPr marL="171450" lvl="0" indent="-171450">
              <a:buFont typeface="Wingdings" panose="05000000000000000000" pitchFamily="2" charset="2"/>
              <a:buChar char="Ø"/>
            </a:pPr>
            <a:r>
              <a:rPr lang="en-US" baseline="0" dirty="0" smtClean="0"/>
              <a:t>The new reflection paper rubric for the </a:t>
            </a:r>
            <a:r>
              <a:rPr lang="en-US" baseline="0" dirty="0" err="1" smtClean="0"/>
              <a:t>GoBes</a:t>
            </a:r>
            <a:r>
              <a:rPr lang="en-US" baseline="0" dirty="0" smtClean="0"/>
              <a:t> should also be used to record all students’ learning in Blackboard. </a:t>
            </a:r>
          </a:p>
          <a:p>
            <a:pPr lvl="0"/>
            <a:endParaRPr lang="en-US" baseline="0" dirty="0" smtClean="0"/>
          </a:p>
          <a:p>
            <a:pPr lvl="0"/>
            <a:r>
              <a:rPr lang="en-US" baseline="0" dirty="0" smtClean="0"/>
              <a:t>Indirect measures from students that you will be asked to support include the Student Feedback on Instruction (SFI) administered to all students in all classes at the college each term by email link to Course </a:t>
            </a:r>
            <a:r>
              <a:rPr lang="en-US" baseline="0" dirty="0" err="1" smtClean="0"/>
              <a:t>Eval</a:t>
            </a:r>
            <a:r>
              <a:rPr lang="en-US" baseline="0" dirty="0" smtClean="0"/>
              <a:t>. </a:t>
            </a:r>
          </a:p>
          <a:p>
            <a:pPr marL="171450" lvl="0" indent="-171450">
              <a:buFont typeface="Wingdings" panose="05000000000000000000" pitchFamily="2" charset="2"/>
              <a:buChar char="Ø"/>
            </a:pPr>
            <a:r>
              <a:rPr lang="en-US" baseline="0" dirty="0" smtClean="0"/>
              <a:t>You should know when the SFI survey opens and closes and strongly encourage your students to complete the survey. The SLS1122 version has many extra questions to support program level assessment, especially measures that can be compared to </a:t>
            </a:r>
            <a:r>
              <a:rPr lang="en-US" baseline="0" dirty="0" err="1" smtClean="0"/>
              <a:t>collegewide</a:t>
            </a:r>
            <a:r>
              <a:rPr lang="en-US" baseline="0" dirty="0" smtClean="0"/>
              <a:t> and nationwide Community College Survey of Student Engagement (CCSSE) results. </a:t>
            </a:r>
          </a:p>
          <a:p>
            <a:pPr marL="0" lvl="0" indent="0">
              <a:buFont typeface="Wingdings" panose="05000000000000000000" pitchFamily="2" charset="2"/>
              <a:buNone/>
            </a:pPr>
            <a:endParaRPr lang="en-US" baseline="0" dirty="0" smtClean="0"/>
          </a:p>
          <a:p>
            <a:pPr marL="0" lvl="0" indent="0">
              <a:buFont typeface="Wingdings" panose="05000000000000000000" pitchFamily="2" charset="2"/>
              <a:buNone/>
            </a:pPr>
            <a:r>
              <a:rPr lang="en-US" baseline="0" dirty="0" smtClean="0"/>
              <a:t>You will also be asked to encourage your students to take the </a:t>
            </a:r>
            <a:r>
              <a:rPr lang="en-US" baseline="0" dirty="0" err="1" smtClean="0"/>
              <a:t>GoBe</a:t>
            </a:r>
            <a:r>
              <a:rPr lang="en-US" baseline="0" dirty="0" smtClean="0"/>
              <a:t> survey, just when a new </a:t>
            </a:r>
            <a:r>
              <a:rPr lang="en-US" baseline="0" dirty="0" err="1" smtClean="0"/>
              <a:t>GoBe</a:t>
            </a:r>
            <a:r>
              <a:rPr lang="en-US" baseline="0" dirty="0" smtClean="0"/>
              <a:t> is implemented—this fall Strengths and Swipe Left. </a:t>
            </a:r>
          </a:p>
          <a:p>
            <a:pPr marL="171450" lvl="0" indent="-171450">
              <a:buFont typeface="Wingdings" panose="05000000000000000000" pitchFamily="2" charset="2"/>
              <a:buChar char="Ø"/>
            </a:pPr>
            <a:r>
              <a:rPr lang="en-US" baseline="0" dirty="0" smtClean="0"/>
              <a:t>It is emailed to all students, but you can also build the link into your Blackboard course and specifically send reminders to students who turn in a reflection on the new </a:t>
            </a:r>
            <a:r>
              <a:rPr lang="en-US" baseline="0" dirty="0" err="1" smtClean="0"/>
              <a:t>GoBe</a:t>
            </a:r>
            <a:r>
              <a:rPr lang="en-US" baseline="0" dirty="0" smtClean="0"/>
              <a:t>. </a:t>
            </a:r>
          </a:p>
          <a:p>
            <a:pPr marL="171450" lvl="0" indent="-171450">
              <a:buFont typeface="Wingdings" panose="05000000000000000000" pitchFamily="2" charset="2"/>
              <a:buChar char="Ø"/>
            </a:pPr>
            <a:endParaRPr lang="en-US" baseline="0" dirty="0" smtClean="0"/>
          </a:p>
          <a:p>
            <a:pPr marL="0" lvl="0" indent="0">
              <a:buFont typeface="Wingdings" panose="05000000000000000000" pitchFamily="2" charset="2"/>
              <a:buNone/>
            </a:pPr>
            <a:r>
              <a:rPr lang="en-US" baseline="0" dirty="0" smtClean="0"/>
              <a:t>In the spring we will follow up on some of the themes in the data from the SFI by holding Student Facilitated Conversations (Focus Groups) with new students on each campus. </a:t>
            </a:r>
          </a:p>
          <a:p>
            <a:pPr marL="171450" lvl="0" indent="-171450">
              <a:buFont typeface="Wingdings" panose="05000000000000000000" pitchFamily="2" charset="2"/>
              <a:buChar char="Ø"/>
            </a:pPr>
            <a:r>
              <a:rPr lang="en-US" baseline="0" dirty="0" smtClean="0"/>
              <a:t>You will be asked to encourage students from fall and spring to participate. Some students from those conversations and others we didn’t hear from yet will be asked to participate in video interviews next summer, to gather insights like what you saw at the beginning of this session.</a:t>
            </a:r>
          </a:p>
          <a:p>
            <a:pPr lvl="0"/>
            <a:endParaRPr lang="en-US" baseline="0" dirty="0" smtClean="0"/>
          </a:p>
          <a:p>
            <a:pPr lvl="0"/>
            <a:r>
              <a:rPr lang="en-US" baseline="0" dirty="0" smtClean="0"/>
              <a:t>Indirect measures will also include your expertise as faculty. </a:t>
            </a:r>
          </a:p>
          <a:p>
            <a:pPr marL="171450" lvl="0" indent="-171450">
              <a:buFont typeface="Wingdings" panose="05000000000000000000" pitchFamily="2" charset="2"/>
              <a:buChar char="Ø"/>
            </a:pPr>
            <a:r>
              <a:rPr lang="en-US" baseline="0" dirty="0" smtClean="0"/>
              <a:t>You will be asked to take an End-of-Term survey in fall and spring, and if we follow up that survey with a focus group to give context to some of the themes you will be invited to participate as well, and we hope you will. </a:t>
            </a:r>
          </a:p>
          <a:p>
            <a:pPr marL="0" lvl="0" indent="0">
              <a:buFont typeface="Wingdings" panose="05000000000000000000" pitchFamily="2" charset="2"/>
              <a:buNone/>
            </a:pPr>
            <a:endParaRPr lang="en-US" baseline="0" dirty="0" smtClean="0"/>
          </a:p>
          <a:p>
            <a:pPr marL="0" lvl="0" indent="0">
              <a:buFont typeface="Wingdings" panose="05000000000000000000" pitchFamily="2" charset="2"/>
              <a:buNone/>
            </a:pPr>
            <a:r>
              <a:rPr lang="en-US" baseline="0" dirty="0" smtClean="0"/>
              <a:t>Finally, feedback on any faculty development that you participate in is also included as program level assessment to improve offerings and determine areas where more support is needed. </a:t>
            </a:r>
            <a:endParaRPr lang="en-US" dirty="0" smtClean="0"/>
          </a:p>
          <a:p>
            <a:pPr lvl="0"/>
            <a:r>
              <a:rPr lang="en-US" dirty="0" smtClean="0"/>
              <a:t>For assistance</a:t>
            </a:r>
            <a:r>
              <a:rPr lang="en-US" baseline="0" dirty="0" smtClean="0"/>
              <a:t> with direct measures or understanding how you can support the indirect measures please contact </a:t>
            </a:r>
            <a:r>
              <a:rPr lang="en-US" dirty="0" smtClean="0"/>
              <a:t>Nichole Jackson, Assistant Director, Learning Assessment njackson18@valenciacollege.edu.</a:t>
            </a:r>
          </a:p>
        </p:txBody>
      </p:sp>
      <p:sp>
        <p:nvSpPr>
          <p:cNvPr id="4" name="Slide Number Placeholder 3"/>
          <p:cNvSpPr>
            <a:spLocks noGrp="1"/>
          </p:cNvSpPr>
          <p:nvPr>
            <p:ph type="sldNum" sz="quarter" idx="10"/>
          </p:nvPr>
        </p:nvSpPr>
        <p:spPr/>
        <p:txBody>
          <a:bodyPr/>
          <a:lstStyle/>
          <a:p>
            <a:fld id="{E3115C21-85A3-4F60-A89D-055FFC380D78}" type="slidenum">
              <a:rPr lang="en-US" smtClean="0"/>
              <a:pPr/>
              <a:t>4</a:t>
            </a:fld>
            <a:endParaRPr lang="en-US"/>
          </a:p>
        </p:txBody>
      </p:sp>
    </p:spTree>
    <p:extLst>
      <p:ext uri="{BB962C8B-B14F-4D97-AF65-F5344CB8AC3E}">
        <p14:creationId xmlns:p14="http://schemas.microsoft.com/office/powerpoint/2010/main" val="253181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about the student first in both types of assessment processes. Consider how the student will receive the information about what they are being asked to do. Be sure you support them submitting items correctly so that the real measures of learning are accurate (</a:t>
            </a:r>
            <a:r>
              <a:rPr lang="en-US" baseline="0" dirty="0" err="1" smtClean="0"/>
              <a:t>ie</a:t>
            </a:r>
            <a:r>
              <a:rPr lang="en-US" baseline="0" dirty="0" smtClean="0"/>
              <a:t>. Students who only turn in a Final Story Planning Document printed and receive it back from you with comments, do not have that piece of evidence as part of the learning artifact sample—so the evidence of their learning that can be measured may show less mastery of outcomes than you and they know they mastered). </a:t>
            </a:r>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5</a:t>
            </a:fld>
            <a:endParaRPr lang="en-US"/>
          </a:p>
        </p:txBody>
      </p:sp>
    </p:spTree>
    <p:extLst>
      <p:ext uri="{BB962C8B-B14F-4D97-AF65-F5344CB8AC3E}">
        <p14:creationId xmlns:p14="http://schemas.microsoft.com/office/powerpoint/2010/main" val="254260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735"/>
            <a:r>
              <a:rPr lang="en-US" dirty="0"/>
              <a:t>“Everything we have to do in SLS are like mini samples of what we will have to do in other classes. In essence, it is a good warm up class to other college classes” (SFI data, Spring 2015).</a:t>
            </a:r>
          </a:p>
          <a:p>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6</a:t>
            </a:fld>
            <a:endParaRPr lang="en-US"/>
          </a:p>
        </p:txBody>
      </p:sp>
    </p:spTree>
    <p:extLst>
      <p:ext uri="{BB962C8B-B14F-4D97-AF65-F5344CB8AC3E}">
        <p14:creationId xmlns:p14="http://schemas.microsoft.com/office/powerpoint/2010/main" val="3321027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thinking about assessment, it is important to remember it is to prove or improve existing practices. </a:t>
            </a:r>
          </a:p>
          <a:p>
            <a:r>
              <a:rPr lang="en-US" baseline="0" dirty="0" smtClean="0"/>
              <a:t>In order for a program to evaluate itself, it is not necessary to single out individuals who receive or provide the services. </a:t>
            </a:r>
            <a:endParaRPr lang="en-US" dirty="0" smtClean="0"/>
          </a:p>
          <a:p>
            <a:endParaRPr lang="en-US" dirty="0"/>
          </a:p>
        </p:txBody>
      </p:sp>
      <p:sp>
        <p:nvSpPr>
          <p:cNvPr id="4" name="Slide Number Placeholder 3"/>
          <p:cNvSpPr>
            <a:spLocks noGrp="1"/>
          </p:cNvSpPr>
          <p:nvPr>
            <p:ph type="sldNum" sz="quarter" idx="10"/>
          </p:nvPr>
        </p:nvSpPr>
        <p:spPr/>
        <p:txBody>
          <a:bodyPr/>
          <a:lstStyle/>
          <a:p>
            <a:fld id="{E3115C21-85A3-4F60-A89D-055FFC380D78}" type="slidenum">
              <a:rPr lang="en-US" smtClean="0"/>
              <a:pPr/>
              <a:t>7</a:t>
            </a:fld>
            <a:endParaRPr lang="en-US"/>
          </a:p>
        </p:txBody>
      </p:sp>
    </p:spTree>
    <p:extLst>
      <p:ext uri="{BB962C8B-B14F-4D97-AF65-F5344CB8AC3E}">
        <p14:creationId xmlns:p14="http://schemas.microsoft.com/office/powerpoint/2010/main" val="3479512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SLS</a:t>
            </a:r>
            <a:r>
              <a:rPr lang="en-US" baseline="0" dirty="0" smtClean="0"/>
              <a:t>1122 is a course that supports the Communication skills outcomes, interpersonal and oral.</a:t>
            </a:r>
          </a:p>
          <a:p>
            <a:r>
              <a:rPr lang="en-US" baseline="0" dirty="0" smtClean="0"/>
              <a:t>All Gen Ed courses support the outcome of Critical Thinking.</a:t>
            </a:r>
          </a:p>
        </p:txBody>
      </p:sp>
      <p:sp>
        <p:nvSpPr>
          <p:cNvPr id="4" name="Slide Number Placeholder 3"/>
          <p:cNvSpPr>
            <a:spLocks noGrp="1"/>
          </p:cNvSpPr>
          <p:nvPr>
            <p:ph type="sldNum" sz="quarter" idx="10"/>
          </p:nvPr>
        </p:nvSpPr>
        <p:spPr/>
        <p:txBody>
          <a:bodyPr/>
          <a:lstStyle/>
          <a:p>
            <a:fld id="{E3115C21-85A3-4F60-A89D-055FFC380D78}" type="slidenum">
              <a:rPr lang="en-US" smtClean="0"/>
              <a:pPr/>
              <a:t>8</a:t>
            </a:fld>
            <a:endParaRPr lang="en-US"/>
          </a:p>
        </p:txBody>
      </p:sp>
    </p:spTree>
    <p:extLst>
      <p:ext uri="{BB962C8B-B14F-4D97-AF65-F5344CB8AC3E}">
        <p14:creationId xmlns:p14="http://schemas.microsoft.com/office/powerpoint/2010/main" val="517280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735">
              <a:defRPr/>
            </a:pPr>
            <a:r>
              <a:rPr lang="en-US" baseline="0" dirty="0" smtClean="0"/>
              <a:t>On Friday, Oct. 10</a:t>
            </a:r>
            <a:r>
              <a:rPr lang="en-US" baseline="30000" dirty="0" smtClean="0"/>
              <a:t>th</a:t>
            </a:r>
            <a:r>
              <a:rPr lang="en-US" baseline="0" dirty="0" smtClean="0"/>
              <a:t>, 2014, Valencia College introduced a new visual of the General Education Outcomes Map. </a:t>
            </a:r>
          </a:p>
          <a:p>
            <a:pPr defTabSz="940735">
              <a:defRPr/>
            </a:pPr>
            <a:r>
              <a:rPr lang="en-US" baseline="0" dirty="0" smtClean="0"/>
              <a:t>Any division that is documented as supporting an outcome is expected to assess for that outcome so that they have evidence of student learning which guides improvement processes for learning. Since all General Education courses have to assess for Critical Thinking, the learning is shown in the highlighted sections across all disciplines. </a:t>
            </a:r>
          </a:p>
          <a:p>
            <a:pPr defTabSz="940735">
              <a:defRPr/>
            </a:pPr>
            <a:endParaRPr lang="en-US" baseline="0" dirty="0" smtClean="0"/>
          </a:p>
          <a:p>
            <a:pPr defTabSz="940735">
              <a:defRPr/>
            </a:pPr>
            <a:r>
              <a:rPr lang="en-US" baseline="0" dirty="0" smtClean="0"/>
              <a:t>The new map shows the New Student Experience assessing for the same two Communication Outcomes as Speech. Since students exercise and improve their skills over time, it is expected that students will be at different levels of mastery when they begin learning the skills and when they later improve them. </a:t>
            </a:r>
          </a:p>
        </p:txBody>
      </p:sp>
      <p:sp>
        <p:nvSpPr>
          <p:cNvPr id="4" name="Slide Number Placeholder 3"/>
          <p:cNvSpPr>
            <a:spLocks noGrp="1"/>
          </p:cNvSpPr>
          <p:nvPr>
            <p:ph type="sldNum" sz="quarter" idx="10"/>
          </p:nvPr>
        </p:nvSpPr>
        <p:spPr/>
        <p:txBody>
          <a:bodyPr/>
          <a:lstStyle/>
          <a:p>
            <a:fld id="{E3115C21-85A3-4F60-A89D-055FFC380D78}" type="slidenum">
              <a:rPr lang="en-US" smtClean="0"/>
              <a:pPr/>
              <a:t>9</a:t>
            </a:fld>
            <a:endParaRPr lang="en-US"/>
          </a:p>
        </p:txBody>
      </p:sp>
    </p:spTree>
    <p:extLst>
      <p:ext uri="{BB962C8B-B14F-4D97-AF65-F5344CB8AC3E}">
        <p14:creationId xmlns:p14="http://schemas.microsoft.com/office/powerpoint/2010/main" val="378801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399504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27100" y="1371600"/>
            <a:ext cx="7315200" cy="1927225"/>
          </a:xfrm>
        </p:spPr>
        <p:txBody>
          <a:bodyPr anchor="b">
            <a:noAutofit/>
          </a:bodyPr>
          <a:lstStyle>
            <a:lvl1pPr>
              <a:defRPr sz="4400" cap="none" baseline="0"/>
            </a:lvl1pPr>
          </a:lstStyle>
          <a:p>
            <a:r>
              <a:rPr lang="en-US" smtClean="0"/>
              <a:t>Click to edit Master title style</a:t>
            </a:r>
            <a:endParaRPr lang="en-US" dirty="0"/>
          </a:p>
        </p:txBody>
      </p:sp>
      <p:sp>
        <p:nvSpPr>
          <p:cNvPr id="3" name="Subtitle 2"/>
          <p:cNvSpPr>
            <a:spLocks noGrp="1"/>
          </p:cNvSpPr>
          <p:nvPr>
            <p:ph type="subTitle" idx="1"/>
          </p:nvPr>
        </p:nvSpPr>
        <p:spPr>
          <a:xfrm>
            <a:off x="927100" y="3505200"/>
            <a:ext cx="61595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8621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50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400"/>
            </a:lvl1pPr>
          </a:lstStyle>
          <a:p>
            <a:r>
              <a:rPr lang="en-US" smtClean="0"/>
              <a:t>Click to edit Master title style</a:t>
            </a:r>
            <a:endParaRPr lang="en-US" dirty="0"/>
          </a:p>
        </p:txBody>
      </p:sp>
      <p:sp>
        <p:nvSpPr>
          <p:cNvPr id="3" name="Content Placeholder 2"/>
          <p:cNvSpPr>
            <a:spLocks noGrp="1"/>
          </p:cNvSpPr>
          <p:nvPr>
            <p:ph sz="half" idx="1"/>
          </p:nvPr>
        </p:nvSpPr>
        <p:spPr>
          <a:xfrm>
            <a:off x="965200" y="2095500"/>
            <a:ext cx="3530600" cy="372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95500"/>
            <a:ext cx="3594100" cy="3721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8716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5" name="Straight Connector 4"/>
          <p:cNvCxnSpPr/>
          <p:nvPr/>
        </p:nvCxnSpPr>
        <p:spPr>
          <a:xfrm>
            <a:off x="4572000" y="2108200"/>
            <a:ext cx="0" cy="41529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Autofit/>
          </a:bodyPr>
          <a:lstStyle>
            <a:lvl1pPr>
              <a:defRPr sz="4400"/>
            </a:lvl1pPr>
          </a:lstStyle>
          <a:p>
            <a:r>
              <a:rPr lang="en-US" smtClean="0"/>
              <a:t>Click to edit Master title style</a:t>
            </a:r>
            <a:endParaRPr lang="en-US" dirty="0"/>
          </a:p>
        </p:txBody>
      </p:sp>
      <p:sp>
        <p:nvSpPr>
          <p:cNvPr id="4" name="Content Placeholder 3"/>
          <p:cNvSpPr>
            <a:spLocks noGrp="1"/>
          </p:cNvSpPr>
          <p:nvPr>
            <p:ph sz="half" idx="2"/>
          </p:nvPr>
        </p:nvSpPr>
        <p:spPr>
          <a:xfrm>
            <a:off x="965200" y="2108200"/>
            <a:ext cx="3423920" cy="4152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4880" y="2108200"/>
            <a:ext cx="3487420" cy="41529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059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flipH="1">
            <a:off x="3244850" y="1143000"/>
            <a:ext cx="1588" cy="48006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27100" y="1143000"/>
            <a:ext cx="2139696" cy="1308100"/>
          </a:xfrm>
        </p:spPr>
        <p:txBody>
          <a:bodyPr anchor="b">
            <a:no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3441700" y="1143000"/>
            <a:ext cx="5245100" cy="4800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927101" y="2616201"/>
            <a:ext cx="2139696" cy="33273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09776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cxnSp>
        <p:nvCxnSpPr>
          <p:cNvPr id="7" name="Straight Connector 6"/>
          <p:cNvCxnSpPr/>
          <p:nvPr userDrawn="1"/>
        </p:nvCxnSpPr>
        <p:spPr>
          <a:xfrm flipH="1">
            <a:off x="3244850" y="1143000"/>
            <a:ext cx="1588" cy="48006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467100" y="1143000"/>
            <a:ext cx="4775200" cy="4800600"/>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5" name="Title 1"/>
          <p:cNvSpPr>
            <a:spLocks noGrp="1"/>
          </p:cNvSpPr>
          <p:nvPr>
            <p:ph type="title"/>
          </p:nvPr>
        </p:nvSpPr>
        <p:spPr>
          <a:xfrm>
            <a:off x="927100" y="1143000"/>
            <a:ext cx="2139696" cy="1308100"/>
          </a:xfrm>
        </p:spPr>
        <p:txBody>
          <a:bodyPr anchor="b">
            <a:noAutofit/>
          </a:bodyPr>
          <a:lstStyle>
            <a:lvl1pPr algn="l">
              <a:defRPr sz="2800" b="0"/>
            </a:lvl1pPr>
          </a:lstStyle>
          <a:p>
            <a:r>
              <a:rPr lang="en-US" smtClean="0"/>
              <a:t>Click to edit Master title style</a:t>
            </a:r>
            <a:endParaRPr lang="en-US" dirty="0"/>
          </a:p>
        </p:txBody>
      </p:sp>
      <p:sp>
        <p:nvSpPr>
          <p:cNvPr id="6" name="Text Placeholder 3"/>
          <p:cNvSpPr>
            <a:spLocks noGrp="1"/>
          </p:cNvSpPr>
          <p:nvPr>
            <p:ph type="body" sz="half" idx="2"/>
          </p:nvPr>
        </p:nvSpPr>
        <p:spPr>
          <a:xfrm>
            <a:off x="927101" y="2616201"/>
            <a:ext cx="2139696" cy="33273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188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vl1pPr>
          </a:lstStyle>
          <a:p>
            <a:r>
              <a:rPr lang="en-US" smtClean="0"/>
              <a:t>Click to edit Master title style</a:t>
            </a:r>
            <a:endParaRPr lang="en-US" dirty="0"/>
          </a:p>
        </p:txBody>
      </p:sp>
    </p:spTree>
    <p:extLst>
      <p:ext uri="{BB962C8B-B14F-4D97-AF65-F5344CB8AC3E}">
        <p14:creationId xmlns:p14="http://schemas.microsoft.com/office/powerpoint/2010/main" val="291622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200" y="927100"/>
            <a:ext cx="72771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965200" y="1993900"/>
            <a:ext cx="72771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10"/>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65200" y="412750"/>
            <a:ext cx="240665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698500"/>
            <a:ext cx="254000" cy="6172200"/>
          </a:xfrm>
          <a:prstGeom prst="rect">
            <a:avLst/>
          </a:prstGeom>
          <a:solidFill>
            <a:srgbClr val="99201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p:nvPr userDrawn="1"/>
        </p:nvSpPr>
        <p:spPr>
          <a:xfrm>
            <a:off x="0" y="0"/>
            <a:ext cx="254000" cy="671513"/>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4432" r:id="rId1"/>
    <p:sldLayoutId id="2147484428" r:id="rId2"/>
    <p:sldLayoutId id="2147484429" r:id="rId3"/>
    <p:sldLayoutId id="2147484430" r:id="rId4"/>
    <p:sldLayoutId id="2147484433" r:id="rId5"/>
    <p:sldLayoutId id="2147484434" r:id="rId6"/>
    <p:sldLayoutId id="2147484435" r:id="rId7"/>
    <p:sldLayoutId id="2147484431" r:id="rId8"/>
  </p:sldLayoutIdLst>
  <p:hf sldNum="0" hdr="0" ftr="0" dt="0"/>
  <p:txStyles>
    <p:titleStyle>
      <a:lvl1pPr algn="l" rtl="0" eaLnBrk="0" fontAlgn="base" hangingPunct="0">
        <a:spcBef>
          <a:spcPct val="0"/>
        </a:spcBef>
        <a:spcAft>
          <a:spcPct val="0"/>
        </a:spcAft>
        <a:defRPr sz="4400" kern="1200" spc="-1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4400">
          <a:solidFill>
            <a:schemeClr val="tx2"/>
          </a:solidFill>
          <a:latin typeface="Palatino Linotype" pitchFamily="18" charset="0"/>
          <a:ea typeface="ＭＳ Ｐゴシック" pitchFamily="34" charset="-128"/>
        </a:defRPr>
      </a:lvl2pPr>
      <a:lvl3pPr algn="l" rtl="0" eaLnBrk="0" fontAlgn="base" hangingPunct="0">
        <a:spcBef>
          <a:spcPct val="0"/>
        </a:spcBef>
        <a:spcAft>
          <a:spcPct val="0"/>
        </a:spcAft>
        <a:defRPr sz="4400">
          <a:solidFill>
            <a:schemeClr val="tx2"/>
          </a:solidFill>
          <a:latin typeface="Palatino Linotype" pitchFamily="18" charset="0"/>
          <a:ea typeface="ＭＳ Ｐゴシック" pitchFamily="34" charset="-128"/>
        </a:defRPr>
      </a:lvl3pPr>
      <a:lvl4pPr algn="l" rtl="0" eaLnBrk="0" fontAlgn="base" hangingPunct="0">
        <a:spcBef>
          <a:spcPct val="0"/>
        </a:spcBef>
        <a:spcAft>
          <a:spcPct val="0"/>
        </a:spcAft>
        <a:defRPr sz="4400">
          <a:solidFill>
            <a:schemeClr val="tx2"/>
          </a:solidFill>
          <a:latin typeface="Palatino Linotype" pitchFamily="18" charset="0"/>
          <a:ea typeface="ＭＳ Ｐゴシック" pitchFamily="34" charset="-128"/>
        </a:defRPr>
      </a:lvl4pPr>
      <a:lvl5pPr algn="l" rtl="0" eaLnBrk="0" fontAlgn="base" hangingPunct="0">
        <a:spcBef>
          <a:spcPct val="0"/>
        </a:spcBef>
        <a:spcAft>
          <a:spcPct val="0"/>
        </a:spcAft>
        <a:defRPr sz="4400">
          <a:solidFill>
            <a:schemeClr val="tx2"/>
          </a:solidFill>
          <a:latin typeface="Palatino Linotype" pitchFamily="18" charset="0"/>
          <a:ea typeface="ＭＳ Ｐゴシック" pitchFamily="34" charset="-128"/>
        </a:defRPr>
      </a:lvl5pPr>
      <a:lvl6pPr marL="457200" algn="l" rtl="0" fontAlgn="base">
        <a:spcBef>
          <a:spcPct val="0"/>
        </a:spcBef>
        <a:spcAft>
          <a:spcPct val="0"/>
        </a:spcAft>
        <a:defRPr sz="4400">
          <a:solidFill>
            <a:schemeClr val="tx2"/>
          </a:solidFill>
          <a:latin typeface="Palatino Linotype" pitchFamily="18" charset="0"/>
          <a:ea typeface="ＭＳ Ｐゴシック" charset="-128"/>
        </a:defRPr>
      </a:lvl6pPr>
      <a:lvl7pPr marL="914400" algn="l" rtl="0" fontAlgn="base">
        <a:spcBef>
          <a:spcPct val="0"/>
        </a:spcBef>
        <a:spcAft>
          <a:spcPct val="0"/>
        </a:spcAft>
        <a:defRPr sz="4400">
          <a:solidFill>
            <a:schemeClr val="tx2"/>
          </a:solidFill>
          <a:latin typeface="Palatino Linotype" pitchFamily="18" charset="0"/>
          <a:ea typeface="ＭＳ Ｐゴシック" charset="-128"/>
        </a:defRPr>
      </a:lvl7pPr>
      <a:lvl8pPr marL="1371600" algn="l" rtl="0" fontAlgn="base">
        <a:spcBef>
          <a:spcPct val="0"/>
        </a:spcBef>
        <a:spcAft>
          <a:spcPct val="0"/>
        </a:spcAft>
        <a:defRPr sz="4400">
          <a:solidFill>
            <a:schemeClr val="tx2"/>
          </a:solidFill>
          <a:latin typeface="Palatino Linotype" pitchFamily="18" charset="0"/>
          <a:ea typeface="ＭＳ Ｐゴシック" charset="-128"/>
        </a:defRPr>
      </a:lvl8pPr>
      <a:lvl9pPr marL="1828800" algn="l" rtl="0" fontAlgn="base">
        <a:spcBef>
          <a:spcPct val="0"/>
        </a:spcBef>
        <a:spcAft>
          <a:spcPct val="0"/>
        </a:spcAft>
        <a:defRPr sz="4400">
          <a:solidFill>
            <a:schemeClr val="tx2"/>
          </a:solidFill>
          <a:latin typeface="Palatino Linotype" pitchFamily="18" charset="0"/>
          <a:ea typeface="ＭＳ Ｐゴシック" charset="-128"/>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ＭＳ Ｐゴシック" pitchFamily="34" charset="-128"/>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ＭＳ Ｐゴシック" pitchFamily="34" charset="-128"/>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ＭＳ Ｐゴシック" pitchFamily="34" charset="-128"/>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ＭＳ Ｐゴシック" pitchFamily="34" charset="-128"/>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ＭＳ Ｐゴシック" pitchFamily="34" charset="-128"/>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valenciacollege.edu/VIA"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536" y="3760632"/>
            <a:ext cx="7547734" cy="1428302"/>
          </a:xfrm>
        </p:spPr>
        <p:txBody>
          <a:bodyPr>
            <a:noAutofit/>
          </a:bodyPr>
          <a:lstStyle/>
          <a:p>
            <a:pPr algn="ctr"/>
            <a:r>
              <a:rPr lang="en-US" sz="3200" dirty="0" smtClean="0"/>
              <a:t>NSE Assessment Overview:</a:t>
            </a:r>
            <a:br>
              <a:rPr lang="en-US" sz="3200" dirty="0" smtClean="0"/>
            </a:br>
            <a:r>
              <a:rPr lang="en-US" sz="3200" dirty="0" smtClean="0"/>
              <a:t>Your Role in Outcomes-Based Assessment</a:t>
            </a:r>
            <a:endParaRPr lang="en-US" sz="3200" dirty="0"/>
          </a:p>
        </p:txBody>
      </p:sp>
      <p:sp>
        <p:nvSpPr>
          <p:cNvPr id="3" name="Content Placeholder 2"/>
          <p:cNvSpPr>
            <a:spLocks noGrp="1"/>
          </p:cNvSpPr>
          <p:nvPr>
            <p:ph idx="1"/>
          </p:nvPr>
        </p:nvSpPr>
        <p:spPr>
          <a:xfrm>
            <a:off x="965200" y="1948108"/>
            <a:ext cx="7277100" cy="1915554"/>
          </a:xfrm>
        </p:spPr>
        <p:txBody>
          <a:bodyPr/>
          <a:lstStyle/>
          <a:p>
            <a:pPr marL="0" indent="0" algn="ctr">
              <a:buNone/>
            </a:pPr>
            <a:r>
              <a:rPr lang="en-US" sz="4800" dirty="0" smtClean="0"/>
              <a:t>What Will We Learn About Our Students?</a:t>
            </a:r>
          </a:p>
          <a:p>
            <a:pPr marL="0" indent="0">
              <a:buNone/>
            </a:pPr>
            <a:r>
              <a:rPr lang="en-US" sz="4800" dirty="0" smtClean="0"/>
              <a:t> </a:t>
            </a:r>
          </a:p>
        </p:txBody>
      </p:sp>
    </p:spTree>
    <p:extLst>
      <p:ext uri="{BB962C8B-B14F-4D97-AF65-F5344CB8AC3E}">
        <p14:creationId xmlns:p14="http://schemas.microsoft.com/office/powerpoint/2010/main" val="839268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Education Assessment</a:t>
            </a:r>
            <a:endParaRPr lang="en-US" dirty="0"/>
          </a:p>
        </p:txBody>
      </p:sp>
      <p:sp>
        <p:nvSpPr>
          <p:cNvPr id="3" name="TextBox 2"/>
          <p:cNvSpPr txBox="1"/>
          <p:nvPr/>
        </p:nvSpPr>
        <p:spPr>
          <a:xfrm>
            <a:off x="995136" y="1701390"/>
            <a:ext cx="7672346" cy="2492990"/>
          </a:xfrm>
          <a:prstGeom prst="rect">
            <a:avLst/>
          </a:prstGeom>
          <a:noFill/>
        </p:spPr>
        <p:txBody>
          <a:bodyPr wrap="square" rtlCol="0">
            <a:spAutoFit/>
          </a:bodyPr>
          <a:lstStyle/>
          <a:p>
            <a:endParaRPr lang="en-US" dirty="0" smtClean="0"/>
          </a:p>
          <a:p>
            <a:r>
              <a:rPr lang="en-US" sz="2400" dirty="0" smtClean="0"/>
              <a:t>Each outcome will be assessed at two touch-points. </a:t>
            </a:r>
          </a:p>
          <a:p>
            <a:endParaRPr lang="en-US" sz="2400" dirty="0"/>
          </a:p>
          <a:p>
            <a:r>
              <a:rPr lang="en-US" sz="2400" dirty="0" smtClean="0"/>
              <a:t>Keep in mind as you assess for the outcomes that for many students in the New Student Experience Course, this </a:t>
            </a:r>
            <a:r>
              <a:rPr lang="en-US" sz="2400" dirty="0"/>
              <a:t>is the their first touch </a:t>
            </a:r>
            <a:r>
              <a:rPr lang="en-US" sz="2400" dirty="0" smtClean="0"/>
              <a:t>point.</a:t>
            </a:r>
            <a:endParaRPr lang="en-US" sz="2400" dirty="0"/>
          </a:p>
          <a:p>
            <a:endParaRPr lang="en-US" dirty="0"/>
          </a:p>
        </p:txBody>
      </p:sp>
      <p:pic>
        <p:nvPicPr>
          <p:cNvPr id="4" name="Picture 3"/>
          <p:cNvPicPr>
            <a:picLocks noChangeAspect="1"/>
          </p:cNvPicPr>
          <p:nvPr/>
        </p:nvPicPr>
        <p:blipFill>
          <a:blip r:embed="rId5"/>
          <a:stretch>
            <a:fillRect/>
          </a:stretch>
        </p:blipFill>
        <p:spPr>
          <a:xfrm>
            <a:off x="5048853" y="4261230"/>
            <a:ext cx="3476625" cy="2276475"/>
          </a:xfrm>
          <a:prstGeom prst="rect">
            <a:avLst/>
          </a:prstGeom>
        </p:spPr>
      </p:pic>
      <p:pic>
        <p:nvPicPr>
          <p:cNvPr id="5" name="OutcomesMapComplet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99764" y="4359070"/>
            <a:ext cx="609600" cy="609600"/>
          </a:xfrm>
          <a:prstGeom prst="rect">
            <a:avLst/>
          </a:prstGeom>
        </p:spPr>
      </p:pic>
    </p:spTree>
    <p:extLst>
      <p:ext uri="{BB962C8B-B14F-4D97-AF65-F5344CB8AC3E}">
        <p14:creationId xmlns:p14="http://schemas.microsoft.com/office/powerpoint/2010/main" val="93727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404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Faculty Role in Assessment</a:t>
            </a:r>
            <a:endParaRPr lang="en-US" dirty="0"/>
          </a:p>
        </p:txBody>
      </p:sp>
      <p:sp>
        <p:nvSpPr>
          <p:cNvPr id="3" name="Content Placeholder 2"/>
          <p:cNvSpPr>
            <a:spLocks noGrp="1"/>
          </p:cNvSpPr>
          <p:nvPr>
            <p:ph idx="1"/>
          </p:nvPr>
        </p:nvSpPr>
        <p:spPr>
          <a:xfrm>
            <a:off x="965200" y="2380266"/>
            <a:ext cx="7277100" cy="4000500"/>
          </a:xfrm>
        </p:spPr>
        <p:txBody>
          <a:bodyPr/>
          <a:lstStyle/>
          <a:p>
            <a:pPr marL="0" indent="0">
              <a:buNone/>
            </a:pPr>
            <a:r>
              <a:rPr lang="en-US" dirty="0" smtClean="0"/>
              <a:t>When we engage in assessment activities we can…</a:t>
            </a:r>
          </a:p>
          <a:p>
            <a:pPr marL="287338" indent="-179388"/>
            <a:r>
              <a:rPr lang="en-US" dirty="0" smtClean="0"/>
              <a:t>more </a:t>
            </a:r>
            <a:r>
              <a:rPr lang="en-US" dirty="0"/>
              <a:t>readily notice areas in need of improvement. </a:t>
            </a:r>
            <a:endParaRPr lang="en-US" dirty="0" smtClean="0"/>
          </a:p>
          <a:p>
            <a:pPr marL="287338" indent="-179388"/>
            <a:r>
              <a:rPr lang="en-US" dirty="0" smtClean="0"/>
              <a:t>commit </a:t>
            </a:r>
            <a:r>
              <a:rPr lang="en-US" dirty="0"/>
              <a:t>to emphasizing instruction related to specific outcomes. </a:t>
            </a:r>
            <a:endParaRPr lang="en-US" dirty="0" smtClean="0"/>
          </a:p>
          <a:p>
            <a:pPr marL="287338" indent="-179388"/>
            <a:r>
              <a:rPr lang="en-US" dirty="0" smtClean="0"/>
              <a:t>play </a:t>
            </a:r>
            <a:r>
              <a:rPr lang="en-US" dirty="0"/>
              <a:t>a critical role in helping establish a community of practice. </a:t>
            </a:r>
          </a:p>
          <a:p>
            <a:pPr marL="287338" indent="-179388"/>
            <a:r>
              <a:rPr lang="en-US" dirty="0" smtClean="0"/>
              <a:t>participate </a:t>
            </a:r>
            <a:r>
              <a:rPr lang="en-US" dirty="0"/>
              <a:t>in the </a:t>
            </a:r>
            <a:r>
              <a:rPr lang="en-US" dirty="0" smtClean="0"/>
              <a:t>continuous cycle of improvement which makes us more </a:t>
            </a:r>
            <a:r>
              <a:rPr lang="en-US" dirty="0"/>
              <a:t>aware of the successes and necessary improvements. </a:t>
            </a:r>
          </a:p>
          <a:p>
            <a:endParaRPr lang="en-US" dirty="0"/>
          </a:p>
        </p:txBody>
      </p:sp>
    </p:spTree>
    <p:extLst>
      <p:ext uri="{BB962C8B-B14F-4D97-AF65-F5344CB8AC3E}">
        <p14:creationId xmlns:p14="http://schemas.microsoft.com/office/powerpoint/2010/main" val="88796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927100"/>
            <a:ext cx="7831070" cy="990600"/>
          </a:xfrm>
        </p:spPr>
        <p:txBody>
          <a:bodyPr>
            <a:normAutofit fontScale="90000"/>
          </a:bodyPr>
          <a:lstStyle/>
          <a:p>
            <a:r>
              <a:rPr lang="en-US" dirty="0" smtClean="0"/>
              <a:t>Faculty Role in Assessment:</a:t>
            </a:r>
            <a:br>
              <a:rPr lang="en-US" dirty="0" smtClean="0"/>
            </a:br>
            <a:r>
              <a:rPr lang="en-US" dirty="0" smtClean="0"/>
              <a:t>A Gen Ed Example (Mathematics)</a:t>
            </a:r>
            <a:endParaRPr lang="en-US" dirty="0"/>
          </a:p>
        </p:txBody>
      </p:sp>
      <p:sp>
        <p:nvSpPr>
          <p:cNvPr id="3" name="Content Placeholder 2"/>
          <p:cNvSpPr>
            <a:spLocks noGrp="1"/>
          </p:cNvSpPr>
          <p:nvPr>
            <p:ph idx="1"/>
          </p:nvPr>
        </p:nvSpPr>
        <p:spPr>
          <a:xfrm>
            <a:off x="965200" y="1917700"/>
            <a:ext cx="7277100" cy="4505102"/>
          </a:xfrm>
        </p:spPr>
        <p:txBody>
          <a:bodyPr/>
          <a:lstStyle/>
          <a:p>
            <a:pPr marL="0" indent="0">
              <a:buNone/>
            </a:pPr>
            <a:r>
              <a:rPr lang="en-US" dirty="0" smtClean="0"/>
              <a:t>Students…</a:t>
            </a:r>
          </a:p>
          <a:p>
            <a:pPr marL="0" indent="0">
              <a:buNone/>
            </a:pPr>
            <a:r>
              <a:rPr lang="en-US" dirty="0" smtClean="0"/>
              <a:t>enrolled </a:t>
            </a:r>
            <a:r>
              <a:rPr lang="en-US" dirty="0"/>
              <a:t>in </a:t>
            </a:r>
            <a:r>
              <a:rPr lang="en-US" dirty="0" smtClean="0"/>
              <a:t>College Algebra </a:t>
            </a:r>
            <a:r>
              <a:rPr lang="en-US" dirty="0"/>
              <a:t>in Spring 2015 </a:t>
            </a:r>
            <a:r>
              <a:rPr lang="en-US" dirty="0" smtClean="0"/>
              <a:t>completed </a:t>
            </a:r>
            <a:r>
              <a:rPr lang="en-US" dirty="0"/>
              <a:t>a multi-part common question embedded in their final exam. </a:t>
            </a:r>
            <a:endParaRPr lang="en-US" dirty="0" smtClean="0"/>
          </a:p>
          <a:p>
            <a:pPr marL="0" indent="0">
              <a:buNone/>
            </a:pPr>
            <a:endParaRPr lang="en-US" dirty="0" smtClean="0"/>
          </a:p>
          <a:p>
            <a:pPr marL="0" indent="0">
              <a:buNone/>
            </a:pPr>
            <a:r>
              <a:rPr lang="en-US" dirty="0" smtClean="0"/>
              <a:t>A </a:t>
            </a:r>
            <a:r>
              <a:rPr lang="en-US" dirty="0"/>
              <a:t>random sample of 250 students will be selected (stratified by time of day, campus, mode of delivery and FT/PT status of instructor teaching the course). </a:t>
            </a:r>
            <a:endParaRPr lang="en-US" dirty="0" smtClean="0"/>
          </a:p>
          <a:p>
            <a:pPr marL="0" indent="0">
              <a:buNone/>
            </a:pPr>
            <a:endParaRPr lang="en-US" dirty="0" smtClean="0"/>
          </a:p>
          <a:p>
            <a:pPr marL="0" indent="0">
              <a:buNone/>
            </a:pPr>
            <a:r>
              <a:rPr lang="en-US" dirty="0" smtClean="0"/>
              <a:t>Artifacts </a:t>
            </a:r>
            <a:r>
              <a:rPr lang="en-US" dirty="0"/>
              <a:t>will be collected for these 250 students which will be scored using a set of rubrics.</a:t>
            </a:r>
          </a:p>
          <a:p>
            <a:endParaRPr lang="en-US" dirty="0"/>
          </a:p>
        </p:txBody>
      </p:sp>
    </p:spTree>
    <p:extLst>
      <p:ext uri="{BB962C8B-B14F-4D97-AF65-F5344CB8AC3E}">
        <p14:creationId xmlns:p14="http://schemas.microsoft.com/office/powerpoint/2010/main" val="61092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71798"/>
            <a:ext cx="7831070" cy="990600"/>
          </a:xfrm>
        </p:spPr>
        <p:txBody>
          <a:bodyPr>
            <a:normAutofit fontScale="90000"/>
          </a:bodyPr>
          <a:lstStyle/>
          <a:p>
            <a:r>
              <a:rPr lang="en-US" dirty="0" smtClean="0"/>
              <a:t>Faculty Role in Assessment:</a:t>
            </a:r>
            <a:br>
              <a:rPr lang="en-US" dirty="0" smtClean="0"/>
            </a:br>
            <a:r>
              <a:rPr lang="en-US" dirty="0" smtClean="0"/>
              <a:t>A Gen Ed Example (Mathematics)</a:t>
            </a:r>
            <a:endParaRPr lang="en-US" dirty="0"/>
          </a:p>
        </p:txBody>
      </p:sp>
      <p:sp>
        <p:nvSpPr>
          <p:cNvPr id="3" name="Content Placeholder 2"/>
          <p:cNvSpPr>
            <a:spLocks noGrp="1"/>
          </p:cNvSpPr>
          <p:nvPr>
            <p:ph idx="1"/>
          </p:nvPr>
        </p:nvSpPr>
        <p:spPr>
          <a:xfrm>
            <a:off x="1106867" y="2546081"/>
            <a:ext cx="7818191" cy="4000500"/>
          </a:xfrm>
        </p:spPr>
        <p:txBody>
          <a:bodyPr/>
          <a:lstStyle/>
          <a:p>
            <a:pPr marL="0" indent="0">
              <a:buNone/>
            </a:pPr>
            <a:r>
              <a:rPr lang="en-US" dirty="0" smtClean="0"/>
              <a:t>Faculty…</a:t>
            </a:r>
          </a:p>
          <a:p>
            <a:pPr marL="0" indent="0">
              <a:buNone/>
            </a:pPr>
            <a:r>
              <a:rPr lang="en-US" dirty="0"/>
              <a:t>g</a:t>
            </a:r>
            <a:r>
              <a:rPr lang="en-US" dirty="0" smtClean="0"/>
              <a:t>athered at assessment day in May 2015 and decided to </a:t>
            </a:r>
          </a:p>
          <a:p>
            <a:pPr marL="287338" indent="-179388"/>
            <a:r>
              <a:rPr lang="en-US" dirty="0" smtClean="0"/>
              <a:t>administer an exit survey when the student leaves the question blank. </a:t>
            </a:r>
          </a:p>
          <a:p>
            <a:pPr marL="287338" indent="-179388"/>
            <a:r>
              <a:rPr lang="en-US" dirty="0" smtClean="0"/>
              <a:t>compare UCF common questions with the assessment question.</a:t>
            </a:r>
            <a:endParaRPr lang="en-US" dirty="0"/>
          </a:p>
          <a:p>
            <a:pPr marL="287338" indent="-179388"/>
            <a:r>
              <a:rPr lang="en-US" dirty="0" smtClean="0"/>
              <a:t>provide more application and word problem resources to faculty (in the existing Blackboard shell dedicated to assessment)</a:t>
            </a:r>
            <a:endParaRPr lang="en-US" dirty="0"/>
          </a:p>
          <a:p>
            <a:endParaRPr lang="en-US" dirty="0"/>
          </a:p>
        </p:txBody>
      </p:sp>
    </p:spTree>
    <p:extLst>
      <p:ext uri="{BB962C8B-B14F-4D97-AF65-F5344CB8AC3E}">
        <p14:creationId xmlns:p14="http://schemas.microsoft.com/office/powerpoint/2010/main" val="3591584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600200" y="685800"/>
            <a:ext cx="4267200" cy="37338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smtClean="0">
              <a:solidFill>
                <a:schemeClr val="tx1"/>
              </a:solidFill>
            </a:endParaRPr>
          </a:p>
          <a:p>
            <a:pPr algn="ctr">
              <a:defRPr/>
            </a:pPr>
            <a:endParaRPr lang="en-US" dirty="0" smtClean="0">
              <a:solidFill>
                <a:schemeClr val="tx1"/>
              </a:solidFill>
            </a:endParaRPr>
          </a:p>
          <a:p>
            <a:pPr algn="ctr">
              <a:defRPr/>
            </a:pPr>
            <a:endParaRPr lang="en-US" dirty="0" smtClean="0">
              <a:solidFill>
                <a:schemeClr val="tx1"/>
              </a:solidFill>
            </a:endParaRPr>
          </a:p>
          <a:p>
            <a:pPr algn="ctr">
              <a:defRPr/>
            </a:pPr>
            <a:endParaRPr lang="en-US" dirty="0" smtClean="0">
              <a:solidFill>
                <a:schemeClr val="tx1"/>
              </a:solidFill>
            </a:endParaRPr>
          </a:p>
          <a:p>
            <a:pPr>
              <a:defRPr/>
            </a:pPr>
            <a:endParaRPr lang="en-US" dirty="0" smtClean="0">
              <a:solidFill>
                <a:schemeClr val="tx1"/>
              </a:solidFill>
            </a:endParaRPr>
          </a:p>
          <a:p>
            <a:pPr>
              <a:defRPr/>
            </a:pPr>
            <a:r>
              <a:rPr lang="en-US" b="1" dirty="0" smtClean="0">
                <a:solidFill>
                  <a:schemeClr val="tx1"/>
                </a:solidFill>
              </a:rPr>
              <a:t>NSE </a:t>
            </a:r>
            <a:r>
              <a:rPr lang="en-US" b="1" dirty="0">
                <a:solidFill>
                  <a:schemeClr val="tx1"/>
                </a:solidFill>
              </a:rPr>
              <a:t>Student Learning Outcomes Assessment</a:t>
            </a:r>
          </a:p>
          <a:p>
            <a:pPr>
              <a:defRPr/>
            </a:pPr>
            <a:endParaRPr lang="en-US" dirty="0">
              <a:solidFill>
                <a:schemeClr val="tx1"/>
              </a:solidFill>
            </a:endParaRPr>
          </a:p>
          <a:p>
            <a:pPr algn="ctr">
              <a:defRPr/>
            </a:pPr>
            <a:r>
              <a:rPr lang="en-US" dirty="0">
                <a:solidFill>
                  <a:schemeClr val="tx1"/>
                </a:solidFill>
              </a:rPr>
              <a:t>(NSE course </a:t>
            </a:r>
          </a:p>
          <a:p>
            <a:pPr algn="ctr">
              <a:defRPr/>
            </a:pPr>
            <a:r>
              <a:rPr lang="en-US" dirty="0">
                <a:solidFill>
                  <a:schemeClr val="tx1"/>
                </a:solidFill>
              </a:rPr>
              <a:t>and co-curricular)</a:t>
            </a:r>
          </a:p>
        </p:txBody>
      </p:sp>
      <p:sp>
        <p:nvSpPr>
          <p:cNvPr id="2" name="TextBox 1"/>
          <p:cNvSpPr txBox="1"/>
          <p:nvPr/>
        </p:nvSpPr>
        <p:spPr>
          <a:xfrm>
            <a:off x="2498501" y="1146220"/>
            <a:ext cx="2562896" cy="837126"/>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7999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1600200" y="685800"/>
            <a:ext cx="4267200" cy="37338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defRPr/>
            </a:pPr>
            <a:endParaRPr lang="en-US" dirty="0">
              <a:solidFill>
                <a:schemeClr val="tx1"/>
              </a:solidFill>
            </a:endParaRPr>
          </a:p>
          <a:p>
            <a:pPr>
              <a:defRPr/>
            </a:pPr>
            <a:r>
              <a:rPr lang="en-US" b="1" dirty="0">
                <a:solidFill>
                  <a:schemeClr val="tx1"/>
                </a:solidFill>
              </a:rPr>
              <a:t>NSE Student Learning Outcomes Assessment</a:t>
            </a:r>
          </a:p>
          <a:p>
            <a:pPr>
              <a:defRPr/>
            </a:pPr>
            <a:endParaRPr lang="en-US" dirty="0">
              <a:solidFill>
                <a:schemeClr val="tx1"/>
              </a:solidFill>
            </a:endParaRPr>
          </a:p>
          <a:p>
            <a:pPr algn="ctr">
              <a:defRPr/>
            </a:pPr>
            <a:r>
              <a:rPr lang="en-US" dirty="0">
                <a:solidFill>
                  <a:schemeClr val="tx1"/>
                </a:solidFill>
              </a:rPr>
              <a:t>(NSE course </a:t>
            </a:r>
          </a:p>
          <a:p>
            <a:pPr algn="ctr">
              <a:defRPr/>
            </a:pPr>
            <a:r>
              <a:rPr lang="en-US" dirty="0">
                <a:solidFill>
                  <a:schemeClr val="tx1"/>
                </a:solidFill>
              </a:rPr>
              <a:t>and co-curricular)</a:t>
            </a:r>
          </a:p>
        </p:txBody>
      </p:sp>
      <p:sp>
        <p:nvSpPr>
          <p:cNvPr id="6" name="Oval 5"/>
          <p:cNvSpPr/>
          <p:nvPr/>
        </p:nvSpPr>
        <p:spPr>
          <a:xfrm>
            <a:off x="4271963" y="1076325"/>
            <a:ext cx="2527300" cy="22098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NSE </a:t>
            </a:r>
          </a:p>
          <a:p>
            <a:pPr>
              <a:defRPr/>
            </a:pPr>
            <a:r>
              <a:rPr lang="en-US" b="1" dirty="0">
                <a:solidFill>
                  <a:schemeClr val="tx1"/>
                </a:solidFill>
              </a:rPr>
              <a:t>Course</a:t>
            </a:r>
          </a:p>
          <a:p>
            <a:pPr>
              <a:defRPr/>
            </a:pPr>
            <a:r>
              <a:rPr lang="en-US" sz="1600" b="1" dirty="0">
                <a:solidFill>
                  <a:schemeClr val="tx1"/>
                </a:solidFill>
              </a:rPr>
              <a:t>SLO Assessment</a:t>
            </a:r>
          </a:p>
          <a:p>
            <a:pPr>
              <a:defRPr/>
            </a:pPr>
            <a:r>
              <a:rPr lang="en-US" sz="1600" b="1" dirty="0">
                <a:solidFill>
                  <a:schemeClr val="tx1"/>
                </a:solidFill>
              </a:rPr>
              <a:t>(six outcomes - Ps)</a:t>
            </a:r>
          </a:p>
        </p:txBody>
      </p:sp>
    </p:spTree>
    <p:extLst>
      <p:ext uri="{BB962C8B-B14F-4D97-AF65-F5344CB8AC3E}">
        <p14:creationId xmlns:p14="http://schemas.microsoft.com/office/powerpoint/2010/main" val="183009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238260" y="274749"/>
            <a:ext cx="6629400" cy="655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dirty="0"/>
          </a:p>
          <a:p>
            <a:pPr algn="ctr">
              <a:defRPr/>
            </a:pPr>
            <a:endParaRPr lang="en-US" sz="2800" dirty="0"/>
          </a:p>
          <a:p>
            <a:pPr algn="ctr">
              <a:defRPr/>
            </a:pPr>
            <a:endParaRPr lang="en-US" sz="2800" dirty="0"/>
          </a:p>
          <a:p>
            <a:pPr algn="ctr">
              <a:defRPr/>
            </a:pPr>
            <a:endParaRPr lang="en-US" sz="2800" dirty="0"/>
          </a:p>
          <a:p>
            <a:pPr algn="ctr">
              <a:defRPr/>
            </a:pPr>
            <a:endParaRPr lang="en-US" sz="2800" dirty="0"/>
          </a:p>
          <a:p>
            <a:pPr algn="ctr">
              <a:defRPr/>
            </a:pPr>
            <a:endParaRPr lang="en-US" sz="2800" dirty="0"/>
          </a:p>
          <a:p>
            <a:pPr algn="ctr">
              <a:defRPr/>
            </a:pPr>
            <a:endParaRPr lang="en-US" sz="3600" b="1" dirty="0"/>
          </a:p>
          <a:p>
            <a:pPr algn="ctr">
              <a:defRPr/>
            </a:pPr>
            <a:r>
              <a:rPr lang="en-US" sz="3600" b="1" dirty="0">
                <a:solidFill>
                  <a:schemeClr val="tx1"/>
                </a:solidFill>
              </a:rPr>
              <a:t>NSE Program Evaluation (QEP)</a:t>
            </a:r>
          </a:p>
          <a:p>
            <a:pPr algn="ctr">
              <a:defRPr/>
            </a:pPr>
            <a:r>
              <a:rPr lang="en-US" sz="2400" dirty="0">
                <a:solidFill>
                  <a:schemeClr val="tx1"/>
                </a:solidFill>
              </a:rPr>
              <a:t>Implementation</a:t>
            </a:r>
            <a:r>
              <a:rPr lang="en-US" sz="2800" dirty="0">
                <a:solidFill>
                  <a:schemeClr val="tx1"/>
                </a:solidFill>
              </a:rPr>
              <a:t> + Impact</a:t>
            </a:r>
          </a:p>
        </p:txBody>
      </p:sp>
      <p:sp>
        <p:nvSpPr>
          <p:cNvPr id="5" name="Oval 4"/>
          <p:cNvSpPr/>
          <p:nvPr/>
        </p:nvSpPr>
        <p:spPr>
          <a:xfrm>
            <a:off x="1600200" y="685800"/>
            <a:ext cx="4267200" cy="37338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lgn="ctr">
              <a:defRPr/>
            </a:pPr>
            <a:endParaRPr lang="en-US" dirty="0">
              <a:solidFill>
                <a:schemeClr val="tx1"/>
              </a:solidFill>
            </a:endParaRPr>
          </a:p>
          <a:p>
            <a:pPr>
              <a:defRPr/>
            </a:pPr>
            <a:endParaRPr lang="en-US" dirty="0">
              <a:solidFill>
                <a:schemeClr val="tx1"/>
              </a:solidFill>
            </a:endParaRPr>
          </a:p>
          <a:p>
            <a:pPr>
              <a:defRPr/>
            </a:pPr>
            <a:r>
              <a:rPr lang="en-US" b="1" dirty="0">
                <a:solidFill>
                  <a:schemeClr val="tx1"/>
                </a:solidFill>
              </a:rPr>
              <a:t>NSE Student Learning Outcomes Assessment</a:t>
            </a:r>
          </a:p>
          <a:p>
            <a:pPr>
              <a:defRPr/>
            </a:pPr>
            <a:endParaRPr lang="en-US" dirty="0">
              <a:solidFill>
                <a:schemeClr val="tx1"/>
              </a:solidFill>
            </a:endParaRPr>
          </a:p>
          <a:p>
            <a:pPr algn="ctr">
              <a:defRPr/>
            </a:pPr>
            <a:r>
              <a:rPr lang="en-US" dirty="0">
                <a:solidFill>
                  <a:schemeClr val="tx1"/>
                </a:solidFill>
              </a:rPr>
              <a:t>(NSE course </a:t>
            </a:r>
          </a:p>
          <a:p>
            <a:pPr algn="ctr">
              <a:defRPr/>
            </a:pPr>
            <a:r>
              <a:rPr lang="en-US" dirty="0">
                <a:solidFill>
                  <a:schemeClr val="tx1"/>
                </a:solidFill>
              </a:rPr>
              <a:t>and co-curricular)</a:t>
            </a:r>
          </a:p>
        </p:txBody>
      </p:sp>
      <p:sp>
        <p:nvSpPr>
          <p:cNvPr id="6" name="Oval 5"/>
          <p:cNvSpPr/>
          <p:nvPr/>
        </p:nvSpPr>
        <p:spPr>
          <a:xfrm>
            <a:off x="4271963" y="1076325"/>
            <a:ext cx="2527300" cy="22098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solidFill>
                  <a:schemeClr val="tx1"/>
                </a:solidFill>
              </a:rPr>
              <a:t>NSE </a:t>
            </a:r>
          </a:p>
          <a:p>
            <a:pPr>
              <a:defRPr/>
            </a:pPr>
            <a:r>
              <a:rPr lang="en-US" b="1" dirty="0">
                <a:solidFill>
                  <a:schemeClr val="tx1"/>
                </a:solidFill>
              </a:rPr>
              <a:t>Course</a:t>
            </a:r>
          </a:p>
          <a:p>
            <a:pPr>
              <a:defRPr/>
            </a:pPr>
            <a:r>
              <a:rPr lang="en-US" sz="1600" b="1" dirty="0">
                <a:solidFill>
                  <a:schemeClr val="tx1"/>
                </a:solidFill>
              </a:rPr>
              <a:t>SLO Assessment</a:t>
            </a:r>
          </a:p>
          <a:p>
            <a:pPr>
              <a:defRPr/>
            </a:pPr>
            <a:r>
              <a:rPr lang="en-US" sz="1600" b="1" dirty="0">
                <a:solidFill>
                  <a:schemeClr val="tx1"/>
                </a:solidFill>
              </a:rPr>
              <a:t>(six outcomes - Ps)</a:t>
            </a:r>
          </a:p>
        </p:txBody>
      </p:sp>
      <p:sp>
        <p:nvSpPr>
          <p:cNvPr id="7" name="Oval 6"/>
          <p:cNvSpPr/>
          <p:nvPr/>
        </p:nvSpPr>
        <p:spPr>
          <a:xfrm>
            <a:off x="5867400" y="152400"/>
            <a:ext cx="2971800" cy="2743200"/>
          </a:xfrm>
          <a:prstGeom prst="ellipse">
            <a:avLst/>
          </a:prstGeom>
          <a:solidFill>
            <a:schemeClr val="accent2">
              <a:lumMod val="40000"/>
              <a:lumOff val="60000"/>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General Education</a:t>
            </a:r>
          </a:p>
        </p:txBody>
      </p:sp>
      <p:cxnSp>
        <p:nvCxnSpPr>
          <p:cNvPr id="13" name="Straight Arrow Connector 12"/>
          <p:cNvCxnSpPr/>
          <p:nvPr/>
        </p:nvCxnSpPr>
        <p:spPr>
          <a:xfrm>
            <a:off x="6629400" y="2667000"/>
            <a:ext cx="509790" cy="3197806"/>
          </a:xfrm>
          <a:prstGeom prst="straightConnector1">
            <a:avLst/>
          </a:prstGeom>
          <a:ln w="155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20503" y="5888521"/>
            <a:ext cx="3429000" cy="923330"/>
          </a:xfrm>
          <a:prstGeom prst="rect">
            <a:avLst/>
          </a:prstGeom>
          <a:noFill/>
        </p:spPr>
        <p:txBody>
          <a:bodyPr>
            <a:spAutoFit/>
          </a:bodyPr>
          <a:lstStyle/>
          <a:p>
            <a:pPr>
              <a:defRPr/>
            </a:pPr>
            <a:r>
              <a:rPr lang="en-US" b="1" dirty="0">
                <a:solidFill>
                  <a:schemeClr val="tx1">
                    <a:lumMod val="65000"/>
                    <a:lumOff val="35000"/>
                  </a:schemeClr>
                </a:solidFill>
              </a:rPr>
              <a:t>Critical Thinking</a:t>
            </a:r>
          </a:p>
          <a:p>
            <a:pPr>
              <a:defRPr/>
            </a:pPr>
            <a:r>
              <a:rPr lang="en-US" b="1" dirty="0" smtClean="0">
                <a:solidFill>
                  <a:schemeClr val="tx1">
                    <a:lumMod val="65000"/>
                    <a:lumOff val="35000"/>
                  </a:schemeClr>
                </a:solidFill>
              </a:rPr>
              <a:t>Oral </a:t>
            </a:r>
            <a:r>
              <a:rPr lang="en-US" b="1" dirty="0">
                <a:solidFill>
                  <a:schemeClr val="tx1">
                    <a:lumMod val="65000"/>
                    <a:lumOff val="35000"/>
                  </a:schemeClr>
                </a:solidFill>
              </a:rPr>
              <a:t>Communication</a:t>
            </a:r>
          </a:p>
          <a:p>
            <a:pPr>
              <a:defRPr/>
            </a:pPr>
            <a:r>
              <a:rPr lang="en-US" b="1" dirty="0">
                <a:solidFill>
                  <a:schemeClr val="tx1">
                    <a:lumMod val="65000"/>
                    <a:lumOff val="35000"/>
                  </a:schemeClr>
                </a:solidFill>
              </a:rPr>
              <a:t>Interpersonal Communication</a:t>
            </a:r>
          </a:p>
        </p:txBody>
      </p:sp>
      <p:sp>
        <p:nvSpPr>
          <p:cNvPr id="10" name="TextBox 9"/>
          <p:cNvSpPr txBox="1"/>
          <p:nvPr/>
        </p:nvSpPr>
        <p:spPr>
          <a:xfrm>
            <a:off x="225918" y="4443159"/>
            <a:ext cx="6403482" cy="923330"/>
          </a:xfrm>
          <a:prstGeom prst="rect">
            <a:avLst/>
          </a:prstGeom>
          <a:solidFill>
            <a:schemeClr val="tx1"/>
          </a:solidFill>
        </p:spPr>
        <p:txBody>
          <a:bodyPr wrap="square" rtlCol="0">
            <a:spAutoFit/>
          </a:bodyPr>
          <a:lstStyle/>
          <a:p>
            <a:pPr lvl="1"/>
            <a:r>
              <a:rPr lang="en-US" dirty="0">
                <a:solidFill>
                  <a:schemeClr val="bg1"/>
                </a:solidFill>
              </a:rPr>
              <a:t>successfully complete a college-credit bearing course designed to facilitate a comprehensive introduction to Valencia and the skills associated with success in college. </a:t>
            </a:r>
          </a:p>
        </p:txBody>
      </p:sp>
      <p:sp>
        <p:nvSpPr>
          <p:cNvPr id="11" name="TextBox 10"/>
          <p:cNvSpPr txBox="1"/>
          <p:nvPr/>
        </p:nvSpPr>
        <p:spPr>
          <a:xfrm>
            <a:off x="153764" y="4443159"/>
            <a:ext cx="6645499" cy="923330"/>
          </a:xfrm>
          <a:prstGeom prst="rect">
            <a:avLst/>
          </a:prstGeom>
          <a:solidFill>
            <a:schemeClr val="tx1"/>
          </a:solidFill>
        </p:spPr>
        <p:txBody>
          <a:bodyPr wrap="square" rtlCol="0">
            <a:spAutoFit/>
          </a:bodyPr>
          <a:lstStyle/>
          <a:p>
            <a:pPr lvl="1"/>
            <a:r>
              <a:rPr lang="en-US" dirty="0">
                <a:solidFill>
                  <a:schemeClr val="bg1"/>
                </a:solidFill>
              </a:rPr>
              <a:t>develop an educational plan and course schedule to ensure timely success.</a:t>
            </a:r>
          </a:p>
          <a:p>
            <a:pPr lvl="1"/>
            <a:r>
              <a:rPr lang="en-US" dirty="0" smtClean="0">
                <a:solidFill>
                  <a:schemeClr val="bg1"/>
                </a:solidFill>
              </a:rPr>
              <a:t> </a:t>
            </a:r>
            <a:endParaRPr lang="en-US" dirty="0">
              <a:solidFill>
                <a:schemeClr val="bg1"/>
              </a:solidFill>
            </a:endParaRPr>
          </a:p>
        </p:txBody>
      </p:sp>
      <p:sp>
        <p:nvSpPr>
          <p:cNvPr id="12" name="TextBox 11"/>
          <p:cNvSpPr txBox="1"/>
          <p:nvPr/>
        </p:nvSpPr>
        <p:spPr>
          <a:xfrm>
            <a:off x="153763" y="4419444"/>
            <a:ext cx="6645499" cy="923330"/>
          </a:xfrm>
          <a:prstGeom prst="rect">
            <a:avLst/>
          </a:prstGeom>
          <a:solidFill>
            <a:schemeClr val="tx1"/>
          </a:solidFill>
        </p:spPr>
        <p:txBody>
          <a:bodyPr wrap="square" rtlCol="0">
            <a:spAutoFit/>
          </a:bodyPr>
          <a:lstStyle/>
          <a:p>
            <a:pPr lvl="1"/>
            <a:r>
              <a:rPr lang="en-US" dirty="0">
                <a:solidFill>
                  <a:schemeClr val="bg1"/>
                </a:solidFill>
              </a:rPr>
              <a:t>complete college-prep classes </a:t>
            </a:r>
            <a:endParaRPr lang="en-US" dirty="0" smtClean="0">
              <a:solidFill>
                <a:schemeClr val="bg1"/>
              </a:solidFill>
            </a:endParaRPr>
          </a:p>
          <a:p>
            <a:pPr lvl="1"/>
            <a:r>
              <a:rPr lang="en-US" dirty="0" smtClean="0">
                <a:solidFill>
                  <a:schemeClr val="bg1"/>
                </a:solidFill>
              </a:rPr>
              <a:t>and </a:t>
            </a:r>
            <a:r>
              <a:rPr lang="en-US" dirty="0">
                <a:solidFill>
                  <a:schemeClr val="bg1"/>
                </a:solidFill>
              </a:rPr>
              <a:t>be prepared for college-level work. </a:t>
            </a:r>
            <a:endParaRPr lang="en-US" dirty="0" smtClean="0">
              <a:solidFill>
                <a:schemeClr val="bg1"/>
              </a:solidFill>
            </a:endParaRPr>
          </a:p>
          <a:p>
            <a:pPr lvl="1"/>
            <a:endParaRPr lang="en-US" dirty="0">
              <a:solidFill>
                <a:schemeClr val="bg1"/>
              </a:solidFill>
            </a:endParaRPr>
          </a:p>
        </p:txBody>
      </p:sp>
      <p:sp>
        <p:nvSpPr>
          <p:cNvPr id="14" name="TextBox 13"/>
          <p:cNvSpPr txBox="1"/>
          <p:nvPr/>
        </p:nvSpPr>
        <p:spPr>
          <a:xfrm>
            <a:off x="171583" y="4415722"/>
            <a:ext cx="6627679" cy="646331"/>
          </a:xfrm>
          <a:prstGeom prst="rect">
            <a:avLst/>
          </a:prstGeom>
          <a:solidFill>
            <a:schemeClr val="tx1"/>
          </a:solidFill>
        </p:spPr>
        <p:txBody>
          <a:bodyPr wrap="square" rtlCol="0">
            <a:spAutoFit/>
          </a:bodyPr>
          <a:lstStyle/>
          <a:p>
            <a:pPr lvl="1"/>
            <a:r>
              <a:rPr lang="en-US" dirty="0">
                <a:solidFill>
                  <a:schemeClr val="bg1"/>
                </a:solidFill>
              </a:rPr>
              <a:t>successfully complete the first 15 college-level credits at Valencia</a:t>
            </a:r>
            <a:r>
              <a:rPr lang="en-US" dirty="0" smtClean="0">
                <a:solidFill>
                  <a:schemeClr val="bg1"/>
                </a:solidFill>
              </a:rPr>
              <a:t>.</a:t>
            </a:r>
          </a:p>
        </p:txBody>
      </p:sp>
      <p:sp>
        <p:nvSpPr>
          <p:cNvPr id="15" name="TextBox 14"/>
          <p:cNvSpPr txBox="1"/>
          <p:nvPr/>
        </p:nvSpPr>
        <p:spPr>
          <a:xfrm>
            <a:off x="171583" y="4436343"/>
            <a:ext cx="6645499" cy="923330"/>
          </a:xfrm>
          <a:prstGeom prst="rect">
            <a:avLst/>
          </a:prstGeom>
          <a:solidFill>
            <a:schemeClr val="tx1"/>
          </a:solidFill>
        </p:spPr>
        <p:txBody>
          <a:bodyPr wrap="square" rtlCol="0">
            <a:spAutoFit/>
          </a:bodyPr>
          <a:lstStyle/>
          <a:p>
            <a:pPr lvl="1"/>
            <a:r>
              <a:rPr lang="en-US" dirty="0">
                <a:solidFill>
                  <a:schemeClr val="bg1"/>
                </a:solidFill>
              </a:rPr>
              <a:t>develop academic behaviors associated with success in college.</a:t>
            </a:r>
          </a:p>
          <a:p>
            <a:pPr lvl="1"/>
            <a:r>
              <a:rPr lang="en-US" dirty="0" smtClean="0">
                <a:solidFill>
                  <a:schemeClr val="bg1"/>
                </a:solidFill>
              </a:rPr>
              <a:t> </a:t>
            </a:r>
            <a:endParaRPr lang="en-US" dirty="0">
              <a:solidFill>
                <a:schemeClr val="bg1"/>
              </a:solidFill>
            </a:endParaRPr>
          </a:p>
        </p:txBody>
      </p:sp>
      <p:sp>
        <p:nvSpPr>
          <p:cNvPr id="17" name="TextBox 16"/>
          <p:cNvSpPr txBox="1"/>
          <p:nvPr/>
        </p:nvSpPr>
        <p:spPr>
          <a:xfrm>
            <a:off x="187961" y="4443159"/>
            <a:ext cx="6611301" cy="646331"/>
          </a:xfrm>
          <a:prstGeom prst="rect">
            <a:avLst/>
          </a:prstGeom>
          <a:solidFill>
            <a:schemeClr val="tx1"/>
          </a:solidFill>
        </p:spPr>
        <p:txBody>
          <a:bodyPr wrap="square" rtlCol="0">
            <a:spAutoFit/>
          </a:bodyPr>
          <a:lstStyle/>
          <a:p>
            <a:pPr lvl="1"/>
            <a:r>
              <a:rPr lang="en-US" dirty="0">
                <a:solidFill>
                  <a:schemeClr val="bg1"/>
                </a:solidFill>
              </a:rPr>
              <a:t>discover a plan for college as part of a purpose in life.</a:t>
            </a:r>
          </a:p>
          <a:p>
            <a:pPr lvl="1"/>
            <a:r>
              <a:rPr lang="en-US" dirty="0" smtClean="0">
                <a:solidFill>
                  <a:schemeClr val="bg1"/>
                </a:solidFill>
              </a:rPr>
              <a:t> </a:t>
            </a:r>
            <a:endParaRPr lang="en-US" dirty="0">
              <a:solidFill>
                <a:schemeClr val="bg1"/>
              </a:solidFill>
            </a:endParaRPr>
          </a:p>
        </p:txBody>
      </p:sp>
      <p:sp>
        <p:nvSpPr>
          <p:cNvPr id="18" name="TextBox 17"/>
          <p:cNvSpPr txBox="1"/>
          <p:nvPr/>
        </p:nvSpPr>
        <p:spPr>
          <a:xfrm>
            <a:off x="187961" y="4458828"/>
            <a:ext cx="6645499" cy="646331"/>
          </a:xfrm>
          <a:prstGeom prst="rect">
            <a:avLst/>
          </a:prstGeom>
          <a:solidFill>
            <a:schemeClr val="tx1"/>
          </a:solidFill>
        </p:spPr>
        <p:txBody>
          <a:bodyPr wrap="square" rtlCol="0">
            <a:spAutoFit/>
          </a:bodyPr>
          <a:lstStyle/>
          <a:p>
            <a:pPr lvl="1"/>
            <a:r>
              <a:rPr lang="en-US" dirty="0">
                <a:solidFill>
                  <a:schemeClr val="bg1"/>
                </a:solidFill>
              </a:rPr>
              <a:t>engage Valencia as a place for learning and community. </a:t>
            </a:r>
          </a:p>
          <a:p>
            <a:pPr lvl="1"/>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90898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1000"/>
                                        <p:tgtEl>
                                          <p:spTgt spid="18"/>
                                        </p:tgtEl>
                                      </p:cBhvr>
                                    </p:animEffect>
                                    <p:anim calcmode="lin" valueType="num">
                                      <p:cBhvr>
                                        <p:cTn id="55" dur="1000" fill="hold"/>
                                        <p:tgtEl>
                                          <p:spTgt spid="18"/>
                                        </p:tgtEl>
                                        <p:attrNameLst>
                                          <p:attrName>ppt_x</p:attrName>
                                        </p:attrNameLst>
                                      </p:cBhvr>
                                      <p:tavLst>
                                        <p:tav tm="0">
                                          <p:val>
                                            <p:strVal val="#ppt_x"/>
                                          </p:val>
                                        </p:tav>
                                        <p:tav tm="100000">
                                          <p:val>
                                            <p:strVal val="#ppt_x"/>
                                          </p:val>
                                        </p:tav>
                                      </p:tavLst>
                                    </p:anim>
                                    <p:anim calcmode="lin" valueType="num">
                                      <p:cBhvr>
                                        <p:cTn id="5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role is important…</a:t>
            </a:r>
            <a:endParaRPr lang="en-US" dirty="0"/>
          </a:p>
        </p:txBody>
      </p:sp>
      <p:sp>
        <p:nvSpPr>
          <p:cNvPr id="5" name="Bevel 4"/>
          <p:cNvSpPr/>
          <p:nvPr/>
        </p:nvSpPr>
        <p:spPr>
          <a:xfrm rot="5400000">
            <a:off x="2854007" y="869746"/>
            <a:ext cx="3499485" cy="6277610"/>
          </a:xfrm>
          <a:prstGeom prst="bevel">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p:cNvSpPr txBox="1"/>
          <p:nvPr/>
        </p:nvSpPr>
        <p:spPr>
          <a:xfrm>
            <a:off x="5318975" y="5911403"/>
            <a:ext cx="3155324" cy="369332"/>
          </a:xfrm>
          <a:prstGeom prst="rect">
            <a:avLst/>
          </a:prstGeom>
          <a:noFill/>
        </p:spPr>
        <p:txBody>
          <a:bodyPr wrap="square" rtlCol="0">
            <a:spAutoFit/>
          </a:bodyPr>
          <a:lstStyle/>
          <a:p>
            <a:r>
              <a:rPr lang="en-US" dirty="0" smtClean="0"/>
              <a:t>Illustration activity</a:t>
            </a:r>
            <a:endParaRPr lang="en-US" dirty="0"/>
          </a:p>
        </p:txBody>
      </p:sp>
    </p:spTree>
    <p:extLst>
      <p:ext uri="{BB962C8B-B14F-4D97-AF65-F5344CB8AC3E}">
        <p14:creationId xmlns:p14="http://schemas.microsoft.com/office/powerpoint/2010/main" val="214358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Faculty Role in Assessment</a:t>
            </a:r>
            <a:endParaRPr lang="en-US" dirty="0"/>
          </a:p>
        </p:txBody>
      </p:sp>
      <p:sp>
        <p:nvSpPr>
          <p:cNvPr id="3" name="Content Placeholder 2"/>
          <p:cNvSpPr>
            <a:spLocks noGrp="1"/>
          </p:cNvSpPr>
          <p:nvPr>
            <p:ph idx="1"/>
          </p:nvPr>
        </p:nvSpPr>
        <p:spPr>
          <a:xfrm>
            <a:off x="965200" y="2380266"/>
            <a:ext cx="7277100" cy="4000500"/>
          </a:xfrm>
        </p:spPr>
        <p:txBody>
          <a:bodyPr/>
          <a:lstStyle/>
          <a:p>
            <a:r>
              <a:rPr lang="en-US" dirty="0" smtClean="0"/>
              <a:t>The Valencia community will begin to understand what the students are experiencing and learning as a result of a program. </a:t>
            </a:r>
            <a:endParaRPr lang="en-US" dirty="0"/>
          </a:p>
          <a:p>
            <a:r>
              <a:rPr lang="en-US" dirty="0" smtClean="0"/>
              <a:t>Faculty, staff, and administrators will be able to have conversations about best practices in implementation. </a:t>
            </a:r>
          </a:p>
          <a:p>
            <a:r>
              <a:rPr lang="en-US" dirty="0" smtClean="0"/>
              <a:t>The evaluation activities will support continuous improvement of the experience for both faculty and students. </a:t>
            </a:r>
            <a:endParaRPr lang="en-US" dirty="0"/>
          </a:p>
        </p:txBody>
      </p:sp>
    </p:spTree>
    <p:extLst>
      <p:ext uri="{BB962C8B-B14F-4D97-AF65-F5344CB8AC3E}">
        <p14:creationId xmlns:p14="http://schemas.microsoft.com/office/powerpoint/2010/main" val="301602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200" y="3052292"/>
            <a:ext cx="7277100" cy="3370509"/>
          </a:xfrm>
        </p:spPr>
        <p:txBody>
          <a:bodyPr/>
          <a:lstStyle/>
          <a:p>
            <a:pPr marL="0" indent="0">
              <a:buNone/>
            </a:pPr>
            <a:r>
              <a:rPr lang="en-US" dirty="0" smtClean="0"/>
              <a:t>Students…</a:t>
            </a:r>
          </a:p>
          <a:p>
            <a:pPr marL="0" indent="0">
              <a:buNone/>
            </a:pPr>
            <a:r>
              <a:rPr lang="en-US" dirty="0" smtClean="0"/>
              <a:t>seeking an AA Pre-Major in Dance Performance dance choreography for an audience. </a:t>
            </a:r>
          </a:p>
          <a:p>
            <a:pPr marL="0" indent="0">
              <a:buNone/>
            </a:pPr>
            <a:endParaRPr lang="en-US" dirty="0" smtClean="0"/>
          </a:p>
          <a:p>
            <a:pPr marL="0" indent="0">
              <a:buNone/>
            </a:pPr>
            <a:r>
              <a:rPr lang="en-US" dirty="0" smtClean="0"/>
              <a:t>The performance is filmed and </a:t>
            </a:r>
            <a:r>
              <a:rPr lang="en-US" dirty="0" err="1" smtClean="0"/>
              <a:t>reconstructionists</a:t>
            </a:r>
            <a:r>
              <a:rPr lang="en-US" dirty="0" smtClean="0"/>
              <a:t>/guest artists/choreographers assess the performers from the video using a rubric.</a:t>
            </a:r>
            <a:endParaRPr lang="en-US" dirty="0"/>
          </a:p>
        </p:txBody>
      </p:sp>
      <p:sp>
        <p:nvSpPr>
          <p:cNvPr id="5" name="Title 1"/>
          <p:cNvSpPr>
            <a:spLocks noGrp="1"/>
          </p:cNvSpPr>
          <p:nvPr>
            <p:ph type="title"/>
          </p:nvPr>
        </p:nvSpPr>
        <p:spPr>
          <a:xfrm>
            <a:off x="965200" y="1171798"/>
            <a:ext cx="8178800" cy="1725947"/>
          </a:xfrm>
        </p:spPr>
        <p:txBody>
          <a:bodyPr>
            <a:normAutofit fontScale="90000"/>
          </a:bodyPr>
          <a:lstStyle/>
          <a:p>
            <a:r>
              <a:rPr lang="en-US" dirty="0" smtClean="0"/>
              <a:t>Faculty Role in Assessment:</a:t>
            </a:r>
            <a:br>
              <a:rPr lang="en-US" dirty="0" smtClean="0"/>
            </a:br>
            <a:r>
              <a:rPr lang="en-US" dirty="0" smtClean="0"/>
              <a:t>An AA Pre-Major Program (Dance)</a:t>
            </a:r>
            <a:endParaRPr lang="en-US" dirty="0"/>
          </a:p>
        </p:txBody>
      </p:sp>
    </p:spTree>
    <p:extLst>
      <p:ext uri="{BB962C8B-B14F-4D97-AF65-F5344CB8AC3E}">
        <p14:creationId xmlns:p14="http://schemas.microsoft.com/office/powerpoint/2010/main" val="318118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618007"/>
            <a:ext cx="7277100" cy="990600"/>
          </a:xfrm>
        </p:spPr>
        <p:txBody>
          <a:bodyPr/>
          <a:lstStyle/>
          <a:p>
            <a:r>
              <a:rPr lang="en-US" dirty="0" smtClean="0"/>
              <a:t>Goals</a:t>
            </a:r>
            <a:endParaRPr lang="en-US" dirty="0"/>
          </a:p>
        </p:txBody>
      </p:sp>
      <p:sp>
        <p:nvSpPr>
          <p:cNvPr id="3" name="Content Placeholder 2"/>
          <p:cNvSpPr>
            <a:spLocks noGrp="1"/>
          </p:cNvSpPr>
          <p:nvPr>
            <p:ph idx="1"/>
          </p:nvPr>
        </p:nvSpPr>
        <p:spPr>
          <a:xfrm>
            <a:off x="965200" y="1608607"/>
            <a:ext cx="7869707" cy="4000500"/>
          </a:xfrm>
        </p:spPr>
        <p:txBody>
          <a:bodyPr/>
          <a:lstStyle/>
          <a:p>
            <a:pPr lvl="0"/>
            <a:r>
              <a:rPr lang="en-US" dirty="0"/>
              <a:t>Explain the purpose of NSE assessment activities </a:t>
            </a:r>
          </a:p>
          <a:p>
            <a:pPr lvl="0"/>
            <a:r>
              <a:rPr lang="en-US" dirty="0"/>
              <a:t>Familiarize faculty with their role in NSE assessment</a:t>
            </a:r>
          </a:p>
          <a:p>
            <a:pPr marL="0" indent="0">
              <a:buNone/>
            </a:pPr>
            <a:endParaRPr lang="en-US" dirty="0" smtClean="0"/>
          </a:p>
        </p:txBody>
      </p:sp>
    </p:spTree>
    <p:extLst>
      <p:ext uri="{BB962C8B-B14F-4D97-AF65-F5344CB8AC3E}">
        <p14:creationId xmlns:p14="http://schemas.microsoft.com/office/powerpoint/2010/main" val="754600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71799"/>
            <a:ext cx="8178800" cy="990600"/>
          </a:xfrm>
        </p:spPr>
        <p:txBody>
          <a:bodyPr>
            <a:normAutofit fontScale="90000"/>
          </a:bodyPr>
          <a:lstStyle/>
          <a:p>
            <a:r>
              <a:rPr lang="en-US" dirty="0" smtClean="0"/>
              <a:t>Faculty Role in Assessment:</a:t>
            </a:r>
            <a:br>
              <a:rPr lang="en-US" dirty="0" smtClean="0"/>
            </a:br>
            <a:r>
              <a:rPr lang="en-US" dirty="0" smtClean="0"/>
              <a:t>An AA Pre-Major Program (Dance)</a:t>
            </a:r>
            <a:endParaRPr lang="en-US" dirty="0"/>
          </a:p>
        </p:txBody>
      </p:sp>
      <p:sp>
        <p:nvSpPr>
          <p:cNvPr id="3" name="Content Placeholder 2"/>
          <p:cNvSpPr>
            <a:spLocks noGrp="1"/>
          </p:cNvSpPr>
          <p:nvPr>
            <p:ph idx="1"/>
          </p:nvPr>
        </p:nvSpPr>
        <p:spPr>
          <a:xfrm>
            <a:off x="1106867" y="2162399"/>
            <a:ext cx="7818191" cy="4384182"/>
          </a:xfrm>
        </p:spPr>
        <p:txBody>
          <a:bodyPr/>
          <a:lstStyle/>
          <a:p>
            <a:pPr marL="0" indent="0">
              <a:buNone/>
            </a:pPr>
            <a:r>
              <a:rPr lang="en-US" dirty="0" smtClean="0"/>
              <a:t>Faculty…</a:t>
            </a:r>
          </a:p>
          <a:p>
            <a:pPr marL="0" indent="0">
              <a:buNone/>
            </a:pPr>
            <a:r>
              <a:rPr lang="en-US" dirty="0"/>
              <a:t>g</a:t>
            </a:r>
            <a:r>
              <a:rPr lang="en-US" dirty="0" smtClean="0"/>
              <a:t>athered at assessment day in May 2015 and decided to </a:t>
            </a:r>
          </a:p>
          <a:p>
            <a:pPr marL="287338" indent="-179388"/>
            <a:r>
              <a:rPr lang="en-US" dirty="0" smtClean="0"/>
              <a:t>continue using the Dance Performance Instrument.</a:t>
            </a:r>
          </a:p>
          <a:p>
            <a:pPr marL="287338" indent="-179388"/>
            <a:r>
              <a:rPr lang="en-US" dirty="0" smtClean="0"/>
              <a:t>compare rehearsal tapes to final filmed production as an additional evaluation of the formative learning.</a:t>
            </a:r>
            <a:endParaRPr lang="en-US" dirty="0"/>
          </a:p>
          <a:p>
            <a:pPr marL="287338" indent="-179388"/>
            <a:r>
              <a:rPr lang="en-US" dirty="0" smtClean="0"/>
              <a:t>state that no curricular changes are required at this time</a:t>
            </a:r>
          </a:p>
          <a:p>
            <a:pPr marL="561975" lvl="1" indent="-179388"/>
            <a:r>
              <a:rPr lang="en-US" dirty="0" smtClean="0"/>
              <a:t>the 2011-12 final report led to an additional class in the program curriculum </a:t>
            </a:r>
          </a:p>
          <a:p>
            <a:pPr marL="561975" lvl="1" indent="-179388"/>
            <a:r>
              <a:rPr lang="en-US" dirty="0" smtClean="0"/>
              <a:t>The 2012-13 results led to changes to sequence of courses offered in the program.</a:t>
            </a:r>
            <a:endParaRPr lang="en-US" dirty="0"/>
          </a:p>
          <a:p>
            <a:endParaRPr lang="en-US" dirty="0"/>
          </a:p>
        </p:txBody>
      </p:sp>
    </p:spTree>
    <p:extLst>
      <p:ext uri="{BB962C8B-B14F-4D97-AF65-F5344CB8AC3E}">
        <p14:creationId xmlns:p14="http://schemas.microsoft.com/office/powerpoint/2010/main" val="266117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71799"/>
            <a:ext cx="8178800" cy="990600"/>
          </a:xfrm>
        </p:spPr>
        <p:txBody>
          <a:bodyPr>
            <a:normAutofit fontScale="90000"/>
          </a:bodyPr>
          <a:lstStyle/>
          <a:p>
            <a:r>
              <a:rPr lang="en-US" dirty="0" smtClean="0"/>
              <a:t>Faculty Role in Assessment:</a:t>
            </a:r>
            <a:br>
              <a:rPr lang="en-US" dirty="0" smtClean="0"/>
            </a:br>
            <a:r>
              <a:rPr lang="en-US" dirty="0" smtClean="0"/>
              <a:t>Student Scores</a:t>
            </a:r>
            <a:endParaRPr lang="en-US" dirty="0"/>
          </a:p>
        </p:txBody>
      </p:sp>
      <p:sp>
        <p:nvSpPr>
          <p:cNvPr id="4" name="Content Placeholder 3"/>
          <p:cNvSpPr>
            <a:spLocks noGrp="1"/>
          </p:cNvSpPr>
          <p:nvPr>
            <p:ph idx="1"/>
          </p:nvPr>
        </p:nvSpPr>
        <p:spPr>
          <a:xfrm>
            <a:off x="1056068" y="2477529"/>
            <a:ext cx="4237149" cy="1321739"/>
          </a:xfrm>
        </p:spPr>
        <p:txBody>
          <a:bodyPr/>
          <a:lstStyle/>
          <a:p>
            <a:pPr marL="0" indent="0">
              <a:buNone/>
            </a:pPr>
            <a:r>
              <a:rPr lang="en-US" dirty="0" smtClean="0"/>
              <a:t>Mandatory assignments in the course are submitted to </a:t>
            </a:r>
            <a:r>
              <a:rPr lang="en-US" dirty="0" err="1" smtClean="0"/>
              <a:t>BlackBoard</a:t>
            </a:r>
            <a:endParaRPr lang="en-US" dirty="0"/>
          </a:p>
        </p:txBody>
      </p:sp>
      <p:pic>
        <p:nvPicPr>
          <p:cNvPr id="7" name="Picture 6"/>
          <p:cNvPicPr>
            <a:picLocks noChangeAspect="1"/>
          </p:cNvPicPr>
          <p:nvPr/>
        </p:nvPicPr>
        <p:blipFill>
          <a:blip r:embed="rId3"/>
          <a:stretch>
            <a:fillRect/>
          </a:stretch>
        </p:blipFill>
        <p:spPr>
          <a:xfrm>
            <a:off x="5293217" y="2477529"/>
            <a:ext cx="2303910" cy="3815470"/>
          </a:xfrm>
          <a:prstGeom prst="rect">
            <a:avLst/>
          </a:prstGeom>
        </p:spPr>
      </p:pic>
      <p:pic>
        <p:nvPicPr>
          <p:cNvPr id="8" name="Picture 7"/>
          <p:cNvPicPr>
            <a:picLocks noChangeAspect="1"/>
          </p:cNvPicPr>
          <p:nvPr/>
        </p:nvPicPr>
        <p:blipFill>
          <a:blip r:embed="rId4"/>
          <a:stretch>
            <a:fillRect/>
          </a:stretch>
        </p:blipFill>
        <p:spPr>
          <a:xfrm>
            <a:off x="1056067" y="4114398"/>
            <a:ext cx="4081505" cy="1320487"/>
          </a:xfrm>
          <a:prstGeom prst="rect">
            <a:avLst/>
          </a:prstGeom>
        </p:spPr>
      </p:pic>
    </p:spTree>
    <p:extLst>
      <p:ext uri="{BB962C8B-B14F-4D97-AF65-F5344CB8AC3E}">
        <p14:creationId xmlns:p14="http://schemas.microsoft.com/office/powerpoint/2010/main" val="325346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71799"/>
            <a:ext cx="8178800" cy="990600"/>
          </a:xfrm>
        </p:spPr>
        <p:txBody>
          <a:bodyPr>
            <a:normAutofit fontScale="90000"/>
          </a:bodyPr>
          <a:lstStyle/>
          <a:p>
            <a:r>
              <a:rPr lang="en-US" dirty="0" smtClean="0"/>
              <a:t>Faculty Role in Assessment:</a:t>
            </a:r>
            <a:br>
              <a:rPr lang="en-US" dirty="0" smtClean="0"/>
            </a:br>
            <a:r>
              <a:rPr lang="en-US" dirty="0" smtClean="0"/>
              <a:t>Student Scores</a:t>
            </a:r>
            <a:endParaRPr lang="en-US" dirty="0"/>
          </a:p>
        </p:txBody>
      </p:sp>
      <p:sp>
        <p:nvSpPr>
          <p:cNvPr id="4" name="Content Placeholder 3"/>
          <p:cNvSpPr>
            <a:spLocks noGrp="1"/>
          </p:cNvSpPr>
          <p:nvPr>
            <p:ph idx="1"/>
          </p:nvPr>
        </p:nvSpPr>
        <p:spPr>
          <a:xfrm>
            <a:off x="1056068" y="2477529"/>
            <a:ext cx="4237149" cy="1321739"/>
          </a:xfrm>
        </p:spPr>
        <p:txBody>
          <a:bodyPr/>
          <a:lstStyle/>
          <a:p>
            <a:pPr marL="0" indent="0">
              <a:buNone/>
            </a:pPr>
            <a:r>
              <a:rPr lang="en-US" dirty="0" smtClean="0"/>
              <a:t>Mandatory assignments in the course are graded in </a:t>
            </a:r>
            <a:r>
              <a:rPr lang="en-US" dirty="0" err="1" smtClean="0"/>
              <a:t>BlackBoard</a:t>
            </a:r>
            <a:r>
              <a:rPr lang="en-US" dirty="0" smtClean="0"/>
              <a:t> using rubrics</a:t>
            </a:r>
            <a:endParaRPr lang="en-US" dirty="0"/>
          </a:p>
        </p:txBody>
      </p:sp>
      <p:pic>
        <p:nvPicPr>
          <p:cNvPr id="5" name="Picture 4"/>
          <p:cNvPicPr>
            <a:picLocks noChangeAspect="1"/>
          </p:cNvPicPr>
          <p:nvPr/>
        </p:nvPicPr>
        <p:blipFill>
          <a:blip r:embed="rId3"/>
          <a:stretch>
            <a:fillRect/>
          </a:stretch>
        </p:blipFill>
        <p:spPr>
          <a:xfrm>
            <a:off x="1056068" y="3669473"/>
            <a:ext cx="4562475" cy="1914525"/>
          </a:xfrm>
          <a:prstGeom prst="rect">
            <a:avLst/>
          </a:prstGeom>
        </p:spPr>
      </p:pic>
      <p:pic>
        <p:nvPicPr>
          <p:cNvPr id="6" name="Picture 5"/>
          <p:cNvPicPr>
            <a:picLocks noChangeAspect="1"/>
          </p:cNvPicPr>
          <p:nvPr/>
        </p:nvPicPr>
        <p:blipFill>
          <a:blip r:embed="rId4"/>
          <a:stretch>
            <a:fillRect/>
          </a:stretch>
        </p:blipFill>
        <p:spPr>
          <a:xfrm>
            <a:off x="5054600" y="2655507"/>
            <a:ext cx="5154400" cy="2650835"/>
          </a:xfrm>
          <a:prstGeom prst="rect">
            <a:avLst/>
          </a:prstGeom>
        </p:spPr>
      </p:pic>
    </p:spTree>
    <p:extLst>
      <p:ext uri="{BB962C8B-B14F-4D97-AF65-F5344CB8AC3E}">
        <p14:creationId xmlns:p14="http://schemas.microsoft.com/office/powerpoint/2010/main" val="48674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71799"/>
            <a:ext cx="8178800" cy="990600"/>
          </a:xfrm>
        </p:spPr>
        <p:txBody>
          <a:bodyPr>
            <a:normAutofit fontScale="90000"/>
          </a:bodyPr>
          <a:lstStyle/>
          <a:p>
            <a:r>
              <a:rPr lang="en-US" dirty="0" smtClean="0"/>
              <a:t>Faculty Role in Assessment:</a:t>
            </a:r>
            <a:br>
              <a:rPr lang="en-US" dirty="0" smtClean="0"/>
            </a:br>
            <a:r>
              <a:rPr lang="en-US" dirty="0" smtClean="0"/>
              <a:t>Student Learning Artifacts</a:t>
            </a:r>
            <a:endParaRPr lang="en-US" dirty="0"/>
          </a:p>
        </p:txBody>
      </p:sp>
      <p:sp>
        <p:nvSpPr>
          <p:cNvPr id="4" name="Content Placeholder 3"/>
          <p:cNvSpPr>
            <a:spLocks noGrp="1"/>
          </p:cNvSpPr>
          <p:nvPr>
            <p:ph idx="1"/>
          </p:nvPr>
        </p:nvSpPr>
        <p:spPr>
          <a:xfrm>
            <a:off x="1056068" y="2477529"/>
            <a:ext cx="4237149" cy="1321739"/>
          </a:xfrm>
        </p:spPr>
        <p:txBody>
          <a:bodyPr/>
          <a:lstStyle/>
          <a:p>
            <a:pPr marL="0" indent="0">
              <a:buNone/>
            </a:pPr>
            <a:r>
              <a:rPr lang="en-US" dirty="0" smtClean="0"/>
              <a:t>Sample student learning artifacts are submitted to OneDrive</a:t>
            </a:r>
            <a:endParaRPr lang="en-US" dirty="0"/>
          </a:p>
        </p:txBody>
      </p:sp>
      <p:pic>
        <p:nvPicPr>
          <p:cNvPr id="5" name="Picture 4"/>
          <p:cNvPicPr>
            <a:picLocks noChangeAspect="1"/>
          </p:cNvPicPr>
          <p:nvPr/>
        </p:nvPicPr>
        <p:blipFill>
          <a:blip r:embed="rId3"/>
          <a:stretch>
            <a:fillRect/>
          </a:stretch>
        </p:blipFill>
        <p:spPr>
          <a:xfrm>
            <a:off x="5384085" y="2376823"/>
            <a:ext cx="2705100" cy="1924050"/>
          </a:xfrm>
          <a:prstGeom prst="rect">
            <a:avLst/>
          </a:prstGeom>
        </p:spPr>
      </p:pic>
      <p:pic>
        <p:nvPicPr>
          <p:cNvPr id="6" name="Picture 5"/>
          <p:cNvPicPr>
            <a:picLocks noChangeAspect="1"/>
          </p:cNvPicPr>
          <p:nvPr/>
        </p:nvPicPr>
        <p:blipFill>
          <a:blip r:embed="rId4"/>
          <a:stretch>
            <a:fillRect/>
          </a:stretch>
        </p:blipFill>
        <p:spPr>
          <a:xfrm>
            <a:off x="965200" y="3799268"/>
            <a:ext cx="5662747" cy="2615111"/>
          </a:xfrm>
          <a:prstGeom prst="rect">
            <a:avLst/>
          </a:prstGeom>
        </p:spPr>
      </p:pic>
    </p:spTree>
    <p:extLst>
      <p:ext uri="{BB962C8B-B14F-4D97-AF65-F5344CB8AC3E}">
        <p14:creationId xmlns:p14="http://schemas.microsoft.com/office/powerpoint/2010/main" val="1740059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71799"/>
            <a:ext cx="8178800" cy="990600"/>
          </a:xfrm>
        </p:spPr>
        <p:txBody>
          <a:bodyPr>
            <a:normAutofit fontScale="90000"/>
          </a:bodyPr>
          <a:lstStyle/>
          <a:p>
            <a:r>
              <a:rPr lang="en-US" dirty="0" smtClean="0"/>
              <a:t>Faculty Role in Assessment:</a:t>
            </a:r>
            <a:br>
              <a:rPr lang="en-US" dirty="0" smtClean="0"/>
            </a:br>
            <a:r>
              <a:rPr lang="en-US" dirty="0" smtClean="0"/>
              <a:t>Student Learning Artifacts</a:t>
            </a:r>
            <a:endParaRPr lang="en-US" dirty="0"/>
          </a:p>
        </p:txBody>
      </p:sp>
      <p:sp>
        <p:nvSpPr>
          <p:cNvPr id="4" name="Content Placeholder 3"/>
          <p:cNvSpPr>
            <a:spLocks noGrp="1"/>
          </p:cNvSpPr>
          <p:nvPr>
            <p:ph idx="1"/>
          </p:nvPr>
        </p:nvSpPr>
        <p:spPr>
          <a:xfrm>
            <a:off x="1056068" y="2477529"/>
            <a:ext cx="7521262" cy="1321739"/>
          </a:xfrm>
        </p:spPr>
        <p:txBody>
          <a:bodyPr/>
          <a:lstStyle/>
          <a:p>
            <a:pPr marL="0" indent="0">
              <a:buNone/>
            </a:pPr>
            <a:r>
              <a:rPr lang="en-US" dirty="0" smtClean="0"/>
              <a:t>Videos of Final Story Projects are submitted to YouTube</a:t>
            </a:r>
            <a:endParaRPr lang="en-US" dirty="0"/>
          </a:p>
        </p:txBody>
      </p:sp>
      <p:pic>
        <p:nvPicPr>
          <p:cNvPr id="3" name="Picture 2"/>
          <p:cNvPicPr>
            <a:picLocks noChangeAspect="1"/>
          </p:cNvPicPr>
          <p:nvPr/>
        </p:nvPicPr>
        <p:blipFill>
          <a:blip r:embed="rId3"/>
          <a:stretch>
            <a:fillRect/>
          </a:stretch>
        </p:blipFill>
        <p:spPr>
          <a:xfrm>
            <a:off x="2566596" y="3066380"/>
            <a:ext cx="4697089" cy="3128891"/>
          </a:xfrm>
          <a:prstGeom prst="rect">
            <a:avLst/>
          </a:prstGeom>
        </p:spPr>
      </p:pic>
    </p:spTree>
    <p:extLst>
      <p:ext uri="{BB962C8B-B14F-4D97-AF65-F5344CB8AC3E}">
        <p14:creationId xmlns:p14="http://schemas.microsoft.com/office/powerpoint/2010/main" val="738807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71799"/>
            <a:ext cx="8178800" cy="990600"/>
          </a:xfrm>
        </p:spPr>
        <p:txBody>
          <a:bodyPr>
            <a:normAutofit fontScale="90000"/>
          </a:bodyPr>
          <a:lstStyle/>
          <a:p>
            <a:r>
              <a:rPr lang="en-US" dirty="0" smtClean="0"/>
              <a:t>Faculty Role in Assessment:</a:t>
            </a:r>
            <a:br>
              <a:rPr lang="en-US" dirty="0" smtClean="0"/>
            </a:br>
            <a:r>
              <a:rPr lang="en-US" dirty="0" smtClean="0"/>
              <a:t>Student Feedback on Instruction</a:t>
            </a:r>
            <a:endParaRPr lang="en-US" dirty="0"/>
          </a:p>
        </p:txBody>
      </p:sp>
      <p:sp>
        <p:nvSpPr>
          <p:cNvPr id="3" name="Content Placeholder 2"/>
          <p:cNvSpPr>
            <a:spLocks noGrp="1"/>
          </p:cNvSpPr>
          <p:nvPr>
            <p:ph idx="1"/>
          </p:nvPr>
        </p:nvSpPr>
        <p:spPr>
          <a:xfrm>
            <a:off x="1022797" y="1667099"/>
            <a:ext cx="7818191" cy="4384182"/>
          </a:xfrm>
        </p:spPr>
        <p:txBody>
          <a:bodyPr/>
          <a:lstStyle/>
          <a:p>
            <a:pPr marL="0" indent="0">
              <a:buNone/>
            </a:pPr>
            <a:endParaRPr lang="en-US" dirty="0" smtClean="0">
              <a:hlinkClick r:id="rId3"/>
            </a:endParaRPr>
          </a:p>
          <a:p>
            <a:pPr marL="0" indent="0">
              <a:buNone/>
            </a:pPr>
            <a:r>
              <a:rPr lang="en-US" dirty="0" smtClean="0"/>
              <a:t>www.valenciacollege.edu/VIA</a:t>
            </a:r>
          </a:p>
          <a:p>
            <a:pPr marL="0" indent="0">
              <a:buNone/>
            </a:pPr>
            <a:endParaRPr lang="en-US" dirty="0" smtClean="0"/>
          </a:p>
          <a:p>
            <a:pPr marL="0" indent="0">
              <a:buNone/>
            </a:pPr>
            <a:endParaRPr lang="en-US" dirty="0"/>
          </a:p>
          <a:p>
            <a:endParaRPr lang="en-US" dirty="0"/>
          </a:p>
        </p:txBody>
      </p:sp>
      <p:pic>
        <p:nvPicPr>
          <p:cNvPr id="4" name="Picture 3"/>
          <p:cNvPicPr>
            <a:picLocks noChangeAspect="1"/>
          </p:cNvPicPr>
          <p:nvPr/>
        </p:nvPicPr>
        <p:blipFill>
          <a:blip r:embed="rId4"/>
          <a:stretch>
            <a:fillRect/>
          </a:stretch>
        </p:blipFill>
        <p:spPr>
          <a:xfrm>
            <a:off x="1022796" y="2645087"/>
            <a:ext cx="4199813" cy="3625977"/>
          </a:xfrm>
          <a:prstGeom prst="rect">
            <a:avLst/>
          </a:prstGeom>
        </p:spPr>
      </p:pic>
      <p:pic>
        <p:nvPicPr>
          <p:cNvPr id="5" name="Picture 4"/>
          <p:cNvPicPr>
            <a:picLocks noChangeAspect="1"/>
          </p:cNvPicPr>
          <p:nvPr/>
        </p:nvPicPr>
        <p:blipFill>
          <a:blip r:embed="rId5"/>
          <a:stretch>
            <a:fillRect/>
          </a:stretch>
        </p:blipFill>
        <p:spPr>
          <a:xfrm>
            <a:off x="5409127" y="2278180"/>
            <a:ext cx="2987182" cy="4374294"/>
          </a:xfrm>
          <a:prstGeom prst="rect">
            <a:avLst/>
          </a:prstGeom>
        </p:spPr>
      </p:pic>
    </p:spTree>
    <p:extLst>
      <p:ext uri="{BB962C8B-B14F-4D97-AF65-F5344CB8AC3E}">
        <p14:creationId xmlns:p14="http://schemas.microsoft.com/office/powerpoint/2010/main" val="194682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71799"/>
            <a:ext cx="8178800" cy="990600"/>
          </a:xfrm>
        </p:spPr>
        <p:txBody>
          <a:bodyPr>
            <a:normAutofit fontScale="90000"/>
          </a:bodyPr>
          <a:lstStyle/>
          <a:p>
            <a:r>
              <a:rPr lang="en-US" dirty="0" smtClean="0"/>
              <a:t>Faculty Role in Assessment:</a:t>
            </a:r>
            <a:br>
              <a:rPr lang="en-US" dirty="0" smtClean="0"/>
            </a:br>
            <a:r>
              <a:rPr lang="en-US" dirty="0" smtClean="0"/>
              <a:t>Student Feedback on Instruction</a:t>
            </a:r>
            <a:endParaRPr lang="en-US" dirty="0"/>
          </a:p>
        </p:txBody>
      </p:sp>
      <p:pic>
        <p:nvPicPr>
          <p:cNvPr id="6" name="Picture 5"/>
          <p:cNvPicPr>
            <a:picLocks noChangeAspect="1"/>
          </p:cNvPicPr>
          <p:nvPr/>
        </p:nvPicPr>
        <p:blipFill>
          <a:blip r:embed="rId3"/>
          <a:stretch>
            <a:fillRect/>
          </a:stretch>
        </p:blipFill>
        <p:spPr>
          <a:xfrm>
            <a:off x="965200" y="1667099"/>
            <a:ext cx="8075579" cy="5162349"/>
          </a:xfrm>
          <a:prstGeom prst="rect">
            <a:avLst/>
          </a:prstGeom>
        </p:spPr>
      </p:pic>
    </p:spTree>
    <p:extLst>
      <p:ext uri="{BB962C8B-B14F-4D97-AF65-F5344CB8AC3E}">
        <p14:creationId xmlns:p14="http://schemas.microsoft.com/office/powerpoint/2010/main" val="76666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71799"/>
            <a:ext cx="8178800" cy="990600"/>
          </a:xfrm>
        </p:spPr>
        <p:txBody>
          <a:bodyPr>
            <a:normAutofit fontScale="90000"/>
          </a:bodyPr>
          <a:lstStyle/>
          <a:p>
            <a:r>
              <a:rPr lang="en-US" dirty="0" smtClean="0"/>
              <a:t>Faculty Role in Assessment:</a:t>
            </a:r>
            <a:br>
              <a:rPr lang="en-US" dirty="0" smtClean="0"/>
            </a:br>
            <a:r>
              <a:rPr lang="en-US" dirty="0" smtClean="0"/>
              <a:t>Student Feedback </a:t>
            </a:r>
            <a:endParaRPr lang="en-US" dirty="0"/>
          </a:p>
        </p:txBody>
      </p:sp>
      <p:pic>
        <p:nvPicPr>
          <p:cNvPr id="9" name="Picture 8"/>
          <p:cNvPicPr>
            <a:picLocks noChangeAspect="1"/>
          </p:cNvPicPr>
          <p:nvPr/>
        </p:nvPicPr>
        <p:blipFill>
          <a:blip r:embed="rId3"/>
          <a:stretch>
            <a:fillRect/>
          </a:stretch>
        </p:blipFill>
        <p:spPr>
          <a:xfrm>
            <a:off x="2703848" y="2292438"/>
            <a:ext cx="5444132" cy="4129155"/>
          </a:xfrm>
          <a:prstGeom prst="rect">
            <a:avLst/>
          </a:prstGeom>
        </p:spPr>
      </p:pic>
    </p:spTree>
    <p:extLst>
      <p:ext uri="{BB962C8B-B14F-4D97-AF65-F5344CB8AC3E}">
        <p14:creationId xmlns:p14="http://schemas.microsoft.com/office/powerpoint/2010/main" val="91813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71799"/>
            <a:ext cx="8178800" cy="990600"/>
          </a:xfrm>
        </p:spPr>
        <p:txBody>
          <a:bodyPr>
            <a:normAutofit fontScale="90000"/>
          </a:bodyPr>
          <a:lstStyle/>
          <a:p>
            <a:r>
              <a:rPr lang="en-US" dirty="0" smtClean="0"/>
              <a:t>Faculty Role in Assessment:</a:t>
            </a:r>
            <a:br>
              <a:rPr lang="en-US" dirty="0" smtClean="0"/>
            </a:br>
            <a:r>
              <a:rPr lang="en-US" dirty="0" smtClean="0"/>
              <a:t>Faculty Feedback </a:t>
            </a:r>
            <a:endParaRPr lang="en-US" dirty="0"/>
          </a:p>
        </p:txBody>
      </p:sp>
      <p:pic>
        <p:nvPicPr>
          <p:cNvPr id="8" name="Picture 7"/>
          <p:cNvPicPr>
            <a:picLocks noChangeAspect="1"/>
          </p:cNvPicPr>
          <p:nvPr/>
        </p:nvPicPr>
        <p:blipFill>
          <a:blip r:embed="rId3"/>
          <a:stretch>
            <a:fillRect/>
          </a:stretch>
        </p:blipFill>
        <p:spPr>
          <a:xfrm>
            <a:off x="965200" y="2387958"/>
            <a:ext cx="6267450" cy="3962400"/>
          </a:xfrm>
          <a:prstGeom prst="rect">
            <a:avLst/>
          </a:prstGeom>
        </p:spPr>
      </p:pic>
    </p:spTree>
    <p:extLst>
      <p:ext uri="{BB962C8B-B14F-4D97-AF65-F5344CB8AC3E}">
        <p14:creationId xmlns:p14="http://schemas.microsoft.com/office/powerpoint/2010/main" val="257481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role is important…</a:t>
            </a:r>
            <a:endParaRPr lang="en-US" dirty="0"/>
          </a:p>
        </p:txBody>
      </p:sp>
      <p:sp>
        <p:nvSpPr>
          <p:cNvPr id="6" name="TextBox 5"/>
          <p:cNvSpPr txBox="1"/>
          <p:nvPr/>
        </p:nvSpPr>
        <p:spPr>
          <a:xfrm>
            <a:off x="5318975" y="6267856"/>
            <a:ext cx="3155324" cy="369332"/>
          </a:xfrm>
          <a:prstGeom prst="rect">
            <a:avLst/>
          </a:prstGeom>
          <a:noFill/>
        </p:spPr>
        <p:txBody>
          <a:bodyPr wrap="square" rtlCol="0">
            <a:spAutoFit/>
          </a:bodyPr>
          <a:lstStyle/>
          <a:p>
            <a:r>
              <a:rPr lang="en-US" dirty="0" smtClean="0"/>
              <a:t>Inventory activity</a:t>
            </a:r>
            <a:endParaRPr lang="en-US" dirty="0"/>
          </a:p>
        </p:txBody>
      </p:sp>
      <p:pic>
        <p:nvPicPr>
          <p:cNvPr id="4" name="Picture 3"/>
          <p:cNvPicPr>
            <a:picLocks noChangeAspect="1"/>
          </p:cNvPicPr>
          <p:nvPr/>
        </p:nvPicPr>
        <p:blipFill>
          <a:blip r:embed="rId3"/>
          <a:stretch>
            <a:fillRect/>
          </a:stretch>
        </p:blipFill>
        <p:spPr>
          <a:xfrm>
            <a:off x="965200" y="1764298"/>
            <a:ext cx="6085334" cy="4300508"/>
          </a:xfrm>
          <a:prstGeom prst="rect">
            <a:avLst/>
          </a:prstGeom>
        </p:spPr>
      </p:pic>
    </p:spTree>
    <p:extLst>
      <p:ext uri="{BB962C8B-B14F-4D97-AF65-F5344CB8AC3E}">
        <p14:creationId xmlns:p14="http://schemas.microsoft.com/office/powerpoint/2010/main" val="90146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200" y="1671571"/>
            <a:ext cx="7985617" cy="3080734"/>
          </a:xfrm>
        </p:spPr>
        <p:txBody>
          <a:bodyPr/>
          <a:lstStyle/>
          <a:p>
            <a:pPr lvl="0"/>
            <a:r>
              <a:rPr lang="en-US" dirty="0" smtClean="0"/>
              <a:t>Explain </a:t>
            </a:r>
            <a:r>
              <a:rPr lang="en-US" dirty="0"/>
              <a:t>the purpose of NSE assessment activities </a:t>
            </a:r>
          </a:p>
          <a:p>
            <a:pPr marL="558800" lvl="2" indent="-285750">
              <a:buFont typeface="Wingdings" panose="05000000000000000000" pitchFamily="2" charset="2"/>
              <a:buChar char="ü"/>
            </a:pPr>
            <a:r>
              <a:rPr lang="en-US" dirty="0" smtClean="0"/>
              <a:t>Classify </a:t>
            </a:r>
            <a:r>
              <a:rPr lang="en-US" dirty="0"/>
              <a:t>the types of assessments that are embedded in </a:t>
            </a:r>
            <a:r>
              <a:rPr lang="en-US" dirty="0" smtClean="0"/>
              <a:t>the NSE Course</a:t>
            </a:r>
          </a:p>
          <a:p>
            <a:pPr lvl="0"/>
            <a:r>
              <a:rPr lang="en-US" dirty="0" smtClean="0"/>
              <a:t>Familiarize faculty with their role in NSE assessment</a:t>
            </a:r>
          </a:p>
          <a:p>
            <a:pPr marL="560388" lvl="3" indent="-285750">
              <a:buSzPct val="85000"/>
              <a:buFont typeface="Wingdings" panose="05000000000000000000" pitchFamily="2" charset="2"/>
              <a:buChar char="ü"/>
            </a:pPr>
            <a:r>
              <a:rPr lang="en-US" sz="1800" dirty="0" smtClean="0"/>
              <a:t>Identify the </a:t>
            </a:r>
            <a:r>
              <a:rPr lang="en-US" sz="1800" dirty="0"/>
              <a:t>skills needed to support assessment of student learning </a:t>
            </a:r>
          </a:p>
          <a:p>
            <a:pPr marL="0" indent="0">
              <a:buNone/>
            </a:pPr>
            <a:endParaRPr lang="en-US" dirty="0" smtClean="0"/>
          </a:p>
        </p:txBody>
      </p:sp>
      <p:sp>
        <p:nvSpPr>
          <p:cNvPr id="5" name="Title 1"/>
          <p:cNvSpPr>
            <a:spLocks noGrp="1"/>
          </p:cNvSpPr>
          <p:nvPr>
            <p:ph type="title"/>
          </p:nvPr>
        </p:nvSpPr>
        <p:spPr>
          <a:xfrm>
            <a:off x="965200" y="680971"/>
            <a:ext cx="7277100" cy="990600"/>
          </a:xfrm>
        </p:spPr>
        <p:txBody>
          <a:bodyPr/>
          <a:lstStyle/>
          <a:p>
            <a:r>
              <a:rPr lang="en-US" dirty="0" smtClean="0"/>
              <a:t>We will be able to…</a:t>
            </a:r>
            <a:endParaRPr lang="en-US" dirty="0"/>
          </a:p>
        </p:txBody>
      </p:sp>
    </p:spTree>
    <p:extLst>
      <p:ext uri="{BB962C8B-B14F-4D97-AF65-F5344CB8AC3E}">
        <p14:creationId xmlns:p14="http://schemas.microsoft.com/office/powerpoint/2010/main" val="104253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631959"/>
            <a:ext cx="7277100" cy="990600"/>
          </a:xfrm>
        </p:spPr>
        <p:txBody>
          <a:bodyPr>
            <a:normAutofit/>
          </a:bodyPr>
          <a:lstStyle/>
          <a:p>
            <a:r>
              <a:rPr lang="en-US" dirty="0" smtClean="0"/>
              <a:t>What’s next…</a:t>
            </a:r>
            <a:endParaRPr lang="en-US" dirty="0"/>
          </a:p>
        </p:txBody>
      </p:sp>
      <p:sp>
        <p:nvSpPr>
          <p:cNvPr id="3" name="Content Placeholder 2"/>
          <p:cNvSpPr>
            <a:spLocks noGrp="1"/>
          </p:cNvSpPr>
          <p:nvPr>
            <p:ph idx="1"/>
          </p:nvPr>
        </p:nvSpPr>
        <p:spPr>
          <a:xfrm>
            <a:off x="373487" y="1635617"/>
            <a:ext cx="8255357" cy="4745149"/>
          </a:xfrm>
        </p:spPr>
        <p:txBody>
          <a:bodyPr/>
          <a:lstStyle/>
          <a:p>
            <a:pPr marL="274637" lvl="1" indent="0" algn="ctr">
              <a:buNone/>
            </a:pPr>
            <a:r>
              <a:rPr lang="en-US" b="1" dirty="0"/>
              <a:t>Learning Outcomes-Based Assessment Opportunities (2015-16): Faculty Development </a:t>
            </a:r>
            <a:r>
              <a:rPr lang="en-US" b="1" dirty="0" smtClean="0"/>
              <a:t>Course</a:t>
            </a:r>
          </a:p>
          <a:p>
            <a:pPr marL="274637" lvl="1" indent="0" algn="ctr">
              <a:buNone/>
            </a:pPr>
            <a:r>
              <a:rPr lang="en-US" b="1" dirty="0" smtClean="0"/>
              <a:t>			</a:t>
            </a:r>
            <a:r>
              <a:rPr lang="en-US" dirty="0" smtClean="0"/>
              <a:t>intended for Program Assessment</a:t>
            </a:r>
            <a:endParaRPr lang="en-US" dirty="0"/>
          </a:p>
          <a:p>
            <a:pPr marL="274637" lvl="1" indent="0">
              <a:buNone/>
            </a:pPr>
            <a:endParaRPr lang="en-US" i="1" dirty="0" smtClean="0"/>
          </a:p>
          <a:p>
            <a:pPr marL="274637" lvl="1" indent="0">
              <a:buNone/>
            </a:pPr>
            <a:r>
              <a:rPr lang="en-US" i="1" dirty="0" smtClean="0"/>
              <a:t>Using </a:t>
            </a:r>
            <a:r>
              <a:rPr lang="en-US" i="1" dirty="0"/>
              <a:t>Rubrics to Create Dialogue </a:t>
            </a:r>
            <a:r>
              <a:rPr lang="en-US" b="1" dirty="0"/>
              <a:t>LOBP 3334 </a:t>
            </a:r>
          </a:p>
          <a:p>
            <a:pPr marL="274637" lvl="1" indent="0">
              <a:buNone/>
            </a:pPr>
            <a:r>
              <a:rPr lang="en-US" dirty="0" smtClean="0"/>
              <a:t>	</a:t>
            </a:r>
          </a:p>
          <a:p>
            <a:pPr marL="274637" lvl="1" indent="0">
              <a:buNone/>
            </a:pPr>
            <a:r>
              <a:rPr lang="en-US" dirty="0"/>
              <a:t>	</a:t>
            </a:r>
            <a:r>
              <a:rPr lang="en-US" dirty="0" smtClean="0"/>
              <a:t>10/22/15 </a:t>
            </a:r>
            <a:r>
              <a:rPr lang="en-US" dirty="0"/>
              <a:t>on West Campus 5:30pm-8:30pm (CRN 3308, 3PD)</a:t>
            </a:r>
          </a:p>
          <a:p>
            <a:pPr marL="274637" lvl="1" indent="0">
              <a:buNone/>
            </a:pPr>
            <a:r>
              <a:rPr lang="en-US" dirty="0" smtClean="0"/>
              <a:t>	</a:t>
            </a:r>
          </a:p>
          <a:p>
            <a:pPr marL="274637" lvl="1" indent="0">
              <a:buNone/>
            </a:pPr>
            <a:r>
              <a:rPr lang="en-US" dirty="0"/>
              <a:t>	</a:t>
            </a:r>
            <a:r>
              <a:rPr lang="en-US" dirty="0" smtClean="0"/>
              <a:t>2/26/16 </a:t>
            </a:r>
            <a:r>
              <a:rPr lang="en-US" dirty="0"/>
              <a:t>on Osceola Campus 9:00am-12:00pm (CRN 3309, 3PD)</a:t>
            </a:r>
          </a:p>
          <a:p>
            <a:pPr marL="274637" lvl="1" indent="0">
              <a:buNone/>
            </a:pPr>
            <a:r>
              <a:rPr lang="en-US" dirty="0" smtClean="0"/>
              <a:t>	</a:t>
            </a:r>
          </a:p>
          <a:p>
            <a:pPr marL="274637" lvl="1" indent="0">
              <a:buNone/>
            </a:pPr>
            <a:r>
              <a:rPr lang="en-US" dirty="0"/>
              <a:t>	</a:t>
            </a:r>
            <a:r>
              <a:rPr lang="en-US" dirty="0" smtClean="0"/>
              <a:t>4/7/16 </a:t>
            </a:r>
            <a:r>
              <a:rPr lang="en-US" dirty="0"/>
              <a:t>on East Campus 1:00pm-4:00pm (CRN 3310, 3PD)</a:t>
            </a:r>
          </a:p>
          <a:p>
            <a:pPr marL="274637" lvl="1" indent="0">
              <a:buNone/>
            </a:pPr>
            <a:endParaRPr lang="en-US" dirty="0" smtClean="0"/>
          </a:p>
          <a:p>
            <a:endParaRPr lang="en-US" dirty="0"/>
          </a:p>
        </p:txBody>
      </p:sp>
    </p:spTree>
    <p:extLst>
      <p:ext uri="{BB962C8B-B14F-4D97-AF65-F5344CB8AC3E}">
        <p14:creationId xmlns:p14="http://schemas.microsoft.com/office/powerpoint/2010/main" val="19721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631959"/>
            <a:ext cx="7277100" cy="990600"/>
          </a:xfrm>
        </p:spPr>
        <p:txBody>
          <a:bodyPr>
            <a:normAutofit/>
          </a:bodyPr>
          <a:lstStyle/>
          <a:p>
            <a:r>
              <a:rPr lang="en-US" dirty="0" smtClean="0"/>
              <a:t>What’s next…</a:t>
            </a:r>
            <a:endParaRPr lang="en-US" dirty="0"/>
          </a:p>
        </p:txBody>
      </p:sp>
      <p:sp>
        <p:nvSpPr>
          <p:cNvPr id="3" name="Content Placeholder 2"/>
          <p:cNvSpPr>
            <a:spLocks noGrp="1"/>
          </p:cNvSpPr>
          <p:nvPr>
            <p:ph idx="1"/>
          </p:nvPr>
        </p:nvSpPr>
        <p:spPr>
          <a:xfrm>
            <a:off x="373487" y="1635617"/>
            <a:ext cx="8255357" cy="4745149"/>
          </a:xfrm>
        </p:spPr>
        <p:txBody>
          <a:bodyPr/>
          <a:lstStyle/>
          <a:p>
            <a:pPr marL="274637" lvl="1" indent="0" algn="ctr">
              <a:buNone/>
            </a:pPr>
            <a:r>
              <a:rPr lang="en-US" b="1" dirty="0"/>
              <a:t>Learning Outcomes-Based Assessment Opportunities (2015-16): Faculty Development Courses</a:t>
            </a:r>
          </a:p>
          <a:p>
            <a:pPr marL="274637" lvl="1" indent="0">
              <a:buNone/>
            </a:pPr>
            <a:r>
              <a:rPr lang="en-US" i="1" dirty="0" smtClean="0"/>
              <a:t>				</a:t>
            </a:r>
            <a:r>
              <a:rPr lang="en-US" dirty="0"/>
              <a:t> intended for </a:t>
            </a:r>
            <a:r>
              <a:rPr lang="en-US" dirty="0" smtClean="0"/>
              <a:t>Gen Ed </a:t>
            </a:r>
            <a:r>
              <a:rPr lang="en-US" dirty="0"/>
              <a:t>Assessment</a:t>
            </a:r>
            <a:endParaRPr lang="en-US" i="1" dirty="0" smtClean="0"/>
          </a:p>
          <a:p>
            <a:pPr marL="274637" lvl="1" indent="0">
              <a:buNone/>
            </a:pPr>
            <a:r>
              <a:rPr lang="en-US" i="1" dirty="0" smtClean="0"/>
              <a:t>Thinking </a:t>
            </a:r>
            <a:r>
              <a:rPr lang="en-US" i="1" dirty="0"/>
              <a:t>Things Through </a:t>
            </a:r>
            <a:r>
              <a:rPr lang="en-US" b="1" dirty="0"/>
              <a:t>LOBP 3230</a:t>
            </a:r>
          </a:p>
          <a:p>
            <a:pPr marL="274637" lvl="1" indent="0">
              <a:buNone/>
            </a:pPr>
            <a:r>
              <a:rPr lang="en-US" dirty="0" smtClean="0"/>
              <a:t>	9/28/15 on </a:t>
            </a:r>
            <a:r>
              <a:rPr lang="en-US" dirty="0"/>
              <a:t>West Campus 3:00pm-5:00pm (CRN 2614, 10PD)</a:t>
            </a:r>
          </a:p>
          <a:p>
            <a:pPr marL="274637" lvl="1" indent="0">
              <a:buNone/>
            </a:pPr>
            <a:r>
              <a:rPr lang="en-US" dirty="0" smtClean="0"/>
              <a:t>	</a:t>
            </a:r>
            <a:r>
              <a:rPr lang="en-US" dirty="0"/>
              <a:t> </a:t>
            </a:r>
            <a:r>
              <a:rPr lang="en-US" dirty="0" smtClean="0"/>
              <a:t>	&amp; </a:t>
            </a:r>
            <a:r>
              <a:rPr lang="en-US" dirty="0"/>
              <a:t>11/9/15 </a:t>
            </a:r>
            <a:r>
              <a:rPr lang="en-US" dirty="0" smtClean="0"/>
              <a:t>	</a:t>
            </a:r>
          </a:p>
          <a:p>
            <a:pPr marL="274637" lvl="1" indent="0">
              <a:buNone/>
            </a:pPr>
            <a:r>
              <a:rPr lang="en-US" dirty="0" smtClean="0"/>
              <a:t>	9/29/15 on </a:t>
            </a:r>
            <a:r>
              <a:rPr lang="en-US" dirty="0"/>
              <a:t>Osceola Campus 3:00pm-5:00pm (CRN 3286, 10PD)</a:t>
            </a:r>
          </a:p>
          <a:p>
            <a:pPr marL="274637" lvl="1" indent="0">
              <a:buNone/>
            </a:pPr>
            <a:r>
              <a:rPr lang="en-US" i="1" dirty="0" smtClean="0"/>
              <a:t>		</a:t>
            </a:r>
            <a:r>
              <a:rPr lang="en-US" dirty="0"/>
              <a:t> &amp; 11/10/15 </a:t>
            </a:r>
            <a:endParaRPr lang="en-US" i="1" dirty="0" smtClean="0"/>
          </a:p>
          <a:p>
            <a:pPr marL="274637" lvl="1" indent="0">
              <a:buNone/>
            </a:pPr>
            <a:endParaRPr lang="en-US" i="1" dirty="0" smtClean="0"/>
          </a:p>
          <a:p>
            <a:pPr marL="274637" lvl="1" indent="0">
              <a:buNone/>
            </a:pPr>
            <a:r>
              <a:rPr lang="en-US" i="1" dirty="0" smtClean="0"/>
              <a:t>Critical </a:t>
            </a:r>
            <a:r>
              <a:rPr lang="en-US" i="1" dirty="0"/>
              <a:t>Thinking: Intellectual Standards</a:t>
            </a:r>
            <a:r>
              <a:rPr lang="en-US" dirty="0"/>
              <a:t> </a:t>
            </a:r>
            <a:r>
              <a:rPr lang="en-US" b="1" dirty="0"/>
              <a:t>LOBP 3231</a:t>
            </a:r>
          </a:p>
          <a:p>
            <a:pPr marL="274637" lvl="1" indent="0">
              <a:buNone/>
            </a:pPr>
            <a:r>
              <a:rPr lang="en-US" dirty="0" smtClean="0"/>
              <a:t>	4/7/16 </a:t>
            </a:r>
            <a:r>
              <a:rPr lang="en-US" dirty="0"/>
              <a:t>on West Campus 2:00pm-4:00pm (CRN 2961, 2PD)</a:t>
            </a:r>
          </a:p>
          <a:p>
            <a:pPr marL="274637" lvl="1" indent="0">
              <a:buNone/>
            </a:pPr>
            <a:r>
              <a:rPr lang="en-US" dirty="0" smtClean="0"/>
              <a:t>	4/8/16 </a:t>
            </a:r>
            <a:r>
              <a:rPr lang="en-US" dirty="0"/>
              <a:t>on Osceola Campus 2:00pm-4:00pm (CRN 2950, 2PD)</a:t>
            </a:r>
          </a:p>
          <a:p>
            <a:pPr marL="274637" lvl="1" indent="0">
              <a:buNone/>
            </a:pPr>
            <a:endParaRPr lang="en-US" dirty="0" smtClean="0"/>
          </a:p>
          <a:p>
            <a:endParaRPr lang="en-US" dirty="0"/>
          </a:p>
        </p:txBody>
      </p:sp>
    </p:spTree>
    <p:extLst>
      <p:ext uri="{BB962C8B-B14F-4D97-AF65-F5344CB8AC3E}">
        <p14:creationId xmlns:p14="http://schemas.microsoft.com/office/powerpoint/2010/main" val="73748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about your role…</a:t>
            </a:r>
            <a:endParaRPr lang="en-US" dirty="0"/>
          </a:p>
        </p:txBody>
      </p:sp>
      <p:sp>
        <p:nvSpPr>
          <p:cNvPr id="3" name="Content Placeholder 2"/>
          <p:cNvSpPr>
            <a:spLocks noGrp="1"/>
          </p:cNvSpPr>
          <p:nvPr>
            <p:ph idx="1"/>
          </p:nvPr>
        </p:nvSpPr>
        <p:spPr>
          <a:xfrm>
            <a:off x="965200" y="2380266"/>
            <a:ext cx="7277100" cy="4000500"/>
          </a:xfrm>
        </p:spPr>
        <p:txBody>
          <a:bodyPr/>
          <a:lstStyle/>
          <a:p>
            <a:pPr marL="274637" lvl="1" indent="0">
              <a:buNone/>
            </a:pPr>
            <a:endParaRPr lang="en-US" dirty="0" smtClean="0"/>
          </a:p>
          <a:p>
            <a:pPr lvl="1"/>
            <a:endParaRPr lang="en-US" dirty="0"/>
          </a:p>
        </p:txBody>
      </p:sp>
      <p:pic>
        <p:nvPicPr>
          <p:cNvPr id="4" name="Picture 3"/>
          <p:cNvPicPr>
            <a:picLocks noChangeAspect="1"/>
          </p:cNvPicPr>
          <p:nvPr/>
        </p:nvPicPr>
        <p:blipFill>
          <a:blip r:embed="rId3"/>
          <a:stretch>
            <a:fillRect/>
          </a:stretch>
        </p:blipFill>
        <p:spPr>
          <a:xfrm>
            <a:off x="1564425" y="2380266"/>
            <a:ext cx="6078649" cy="3785825"/>
          </a:xfrm>
          <a:prstGeom prst="rect">
            <a:avLst/>
          </a:prstGeom>
        </p:spPr>
      </p:pic>
    </p:spTree>
    <p:extLst>
      <p:ext uri="{BB962C8B-B14F-4D97-AF65-F5344CB8AC3E}">
        <p14:creationId xmlns:p14="http://schemas.microsoft.com/office/powerpoint/2010/main" val="194086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792" y="1529902"/>
            <a:ext cx="8397025" cy="5328097"/>
          </a:xfrm>
        </p:spPr>
        <p:txBody>
          <a:bodyPr/>
          <a:lstStyle/>
          <a:p>
            <a:pPr marL="0" indent="0">
              <a:buNone/>
            </a:pPr>
            <a:r>
              <a:rPr lang="en-US" dirty="0" smtClean="0"/>
              <a:t>direct </a:t>
            </a:r>
            <a:r>
              <a:rPr lang="en-US" dirty="0"/>
              <a:t>measures—student learning evidence and artifacts</a:t>
            </a:r>
          </a:p>
          <a:p>
            <a:pPr marL="0" indent="0">
              <a:buNone/>
            </a:pPr>
            <a:r>
              <a:rPr lang="en-US" dirty="0" smtClean="0"/>
              <a:t>	Primarily supported by NSE faculty, NSO staff, and 	</a:t>
            </a:r>
            <a:r>
              <a:rPr lang="en-US" dirty="0" err="1" smtClean="0"/>
              <a:t>collegewide</a:t>
            </a:r>
            <a:r>
              <a:rPr lang="en-US" dirty="0" smtClean="0"/>
              <a:t> staff offering the learning activities</a:t>
            </a:r>
          </a:p>
          <a:p>
            <a:pPr marL="0" indent="0">
              <a:buNone/>
            </a:pPr>
            <a:endParaRPr lang="en-US" dirty="0" smtClean="0"/>
          </a:p>
          <a:p>
            <a:pPr marL="0" indent="0">
              <a:buNone/>
            </a:pPr>
            <a:r>
              <a:rPr lang="en-US" dirty="0" smtClean="0"/>
              <a:t>indirect </a:t>
            </a:r>
            <a:r>
              <a:rPr lang="en-US" dirty="0"/>
              <a:t>measures—student, faculty, and staff perspectives</a:t>
            </a:r>
          </a:p>
          <a:p>
            <a:pPr marL="0" indent="0">
              <a:buNone/>
            </a:pPr>
            <a:r>
              <a:rPr lang="en-US" dirty="0" smtClean="0"/>
              <a:t>	Primarily supported by Valencia Institutional 	Assessment Office administering the surveys</a:t>
            </a:r>
          </a:p>
          <a:p>
            <a:pPr marL="0" indent="0">
              <a:buNone/>
            </a:pPr>
            <a:endParaRPr lang="en-US" dirty="0" smtClean="0"/>
          </a:p>
          <a:p>
            <a:pPr marL="0" indent="0">
              <a:buNone/>
            </a:pPr>
            <a:r>
              <a:rPr lang="en-US" dirty="0" smtClean="0"/>
              <a:t>institutional </a:t>
            </a:r>
            <a:r>
              <a:rPr lang="en-US" dirty="0"/>
              <a:t>measures—student success, </a:t>
            </a:r>
            <a:r>
              <a:rPr lang="en-US" dirty="0" smtClean="0"/>
              <a:t>program, persistence</a:t>
            </a:r>
            <a:r>
              <a:rPr lang="en-US" dirty="0"/>
              <a:t>, and progression </a:t>
            </a:r>
            <a:r>
              <a:rPr lang="en-US" dirty="0" smtClean="0"/>
              <a:t>data</a:t>
            </a:r>
          </a:p>
          <a:p>
            <a:pPr marL="0" indent="0">
              <a:buNone/>
            </a:pPr>
            <a:r>
              <a:rPr lang="en-US" dirty="0"/>
              <a:t>	</a:t>
            </a:r>
            <a:r>
              <a:rPr lang="en-US" dirty="0" smtClean="0"/>
              <a:t>Primarily supported by Valencia Institutional 	Research Office storing and programming data</a:t>
            </a:r>
          </a:p>
        </p:txBody>
      </p:sp>
      <p:sp>
        <p:nvSpPr>
          <p:cNvPr id="5" name="Title 1"/>
          <p:cNvSpPr>
            <a:spLocks noGrp="1"/>
          </p:cNvSpPr>
          <p:nvPr>
            <p:ph type="title"/>
          </p:nvPr>
        </p:nvSpPr>
        <p:spPr>
          <a:xfrm>
            <a:off x="965200" y="539302"/>
            <a:ext cx="8178800" cy="990600"/>
          </a:xfrm>
        </p:spPr>
        <p:txBody>
          <a:bodyPr>
            <a:normAutofit fontScale="90000"/>
          </a:bodyPr>
          <a:lstStyle/>
          <a:p>
            <a:r>
              <a:rPr lang="en-US" dirty="0" smtClean="0"/>
              <a:t>The QEP Assessment Plan includes</a:t>
            </a:r>
            <a:endParaRPr lang="en-US" dirty="0"/>
          </a:p>
        </p:txBody>
      </p:sp>
    </p:spTree>
    <p:extLst>
      <p:ext uri="{BB962C8B-B14F-4D97-AF65-F5344CB8AC3E}">
        <p14:creationId xmlns:p14="http://schemas.microsoft.com/office/powerpoint/2010/main" val="3199590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0791" y="283335"/>
            <a:ext cx="8198358" cy="2028859"/>
          </a:xfrm>
        </p:spPr>
        <p:txBody>
          <a:bodyPr rtlCol="0">
            <a:normAutofit/>
          </a:bodyPr>
          <a:lstStyle/>
          <a:p>
            <a:pPr fontAlgn="auto">
              <a:spcAft>
                <a:spcPts val="0"/>
              </a:spcAft>
              <a:defRPr/>
            </a:pPr>
            <a:r>
              <a:rPr lang="en-US" altLang="en-US" sz="2100" b="1" dirty="0">
                <a:solidFill>
                  <a:schemeClr val="tx2">
                    <a:lumMod val="50000"/>
                  </a:schemeClr>
                </a:solidFill>
              </a:rPr>
              <a:t/>
            </a:r>
            <a:br>
              <a:rPr lang="en-US" altLang="en-US" sz="2100" b="1" dirty="0">
                <a:solidFill>
                  <a:schemeClr val="tx2">
                    <a:lumMod val="50000"/>
                  </a:schemeClr>
                </a:solidFill>
              </a:rPr>
            </a:br>
            <a:r>
              <a:rPr lang="en-US" altLang="en-US" sz="2400" dirty="0">
                <a:solidFill>
                  <a:schemeClr val="tx2">
                    <a:lumMod val="50000"/>
                  </a:schemeClr>
                </a:solidFill>
              </a:rPr>
              <a:t>One of Valencia’s Big Ideas</a:t>
            </a:r>
            <a:r>
              <a:rPr lang="en-US" altLang="en-US" sz="2100" b="1" dirty="0">
                <a:solidFill>
                  <a:schemeClr val="tx1">
                    <a:lumMod val="50000"/>
                    <a:lumOff val="50000"/>
                  </a:schemeClr>
                </a:solidFill>
              </a:rPr>
              <a:t/>
            </a:r>
            <a:br>
              <a:rPr lang="en-US" altLang="en-US" sz="2100" b="1" dirty="0">
                <a:solidFill>
                  <a:schemeClr val="tx1">
                    <a:lumMod val="50000"/>
                    <a:lumOff val="50000"/>
                  </a:schemeClr>
                </a:solidFill>
              </a:rPr>
            </a:br>
            <a:r>
              <a:rPr lang="en-US" altLang="en-US" sz="2400" b="1" dirty="0" smtClean="0">
                <a:solidFill>
                  <a:schemeClr val="tx1">
                    <a:lumMod val="50000"/>
                    <a:lumOff val="50000"/>
                  </a:schemeClr>
                </a:solidFill>
              </a:rPr>
              <a:t>The Purpose of Assessment is to Improve Learning</a:t>
            </a:r>
            <a:br>
              <a:rPr lang="en-US" altLang="en-US" sz="2400" b="1" dirty="0" smtClean="0">
                <a:solidFill>
                  <a:schemeClr val="tx1">
                    <a:lumMod val="50000"/>
                    <a:lumOff val="50000"/>
                  </a:schemeClr>
                </a:solidFill>
              </a:rPr>
            </a:br>
            <a:r>
              <a:rPr lang="en-US" altLang="en-US" sz="2000" dirty="0" smtClean="0">
                <a:solidFill>
                  <a:schemeClr val="tx2">
                    <a:lumMod val="50000"/>
                  </a:schemeClr>
                </a:solidFill>
              </a:rPr>
              <a:t> </a:t>
            </a:r>
            <a:endParaRPr lang="en-US" altLang="en-US" sz="2000" dirty="0">
              <a:solidFill>
                <a:schemeClr val="tx2">
                  <a:lumMod val="50000"/>
                </a:schemeClr>
              </a:solidFill>
            </a:endParaRPr>
          </a:p>
        </p:txBody>
      </p:sp>
      <p:sp>
        <p:nvSpPr>
          <p:cNvPr id="4" name="Content Placeholder 2"/>
          <p:cNvSpPr>
            <a:spLocks noGrp="1"/>
          </p:cNvSpPr>
          <p:nvPr>
            <p:ph sz="quarter" idx="4294967295"/>
          </p:nvPr>
        </p:nvSpPr>
        <p:spPr>
          <a:xfrm>
            <a:off x="752475" y="2628900"/>
            <a:ext cx="3017044" cy="2971800"/>
          </a:xfrm>
          <a:ln>
            <a:solidFill>
              <a:schemeClr val="tx1"/>
            </a:solidFill>
          </a:ln>
        </p:spPr>
        <p:txBody>
          <a:bodyPr rtlCol="0">
            <a:normAutofit/>
          </a:bodyPr>
          <a:lstStyle/>
          <a:p>
            <a:pPr marL="294085" indent="-204788" algn="ctr" fontAlgn="auto">
              <a:spcAft>
                <a:spcPts val="0"/>
              </a:spcAft>
              <a:buNone/>
              <a:defRPr/>
            </a:pPr>
            <a:r>
              <a:rPr lang="en-US" u="sng" dirty="0" smtClean="0">
                <a:solidFill>
                  <a:schemeClr val="accent3">
                    <a:lumMod val="75000"/>
                  </a:schemeClr>
                </a:solidFill>
              </a:rPr>
              <a:t>Course-Level Assessment</a:t>
            </a:r>
            <a:endParaRPr lang="en-US" dirty="0" smtClean="0"/>
          </a:p>
          <a:p>
            <a:pPr marL="294085" indent="-204788" fontAlgn="auto">
              <a:spcAft>
                <a:spcPts val="0"/>
              </a:spcAft>
              <a:buFont typeface="Arial" charset="0"/>
              <a:buChar char="•"/>
              <a:defRPr/>
            </a:pPr>
            <a:r>
              <a:rPr lang="en-US" sz="1500" dirty="0"/>
              <a:t>Assess student learning outcomes at the end of the </a:t>
            </a:r>
            <a:r>
              <a:rPr lang="en-US" sz="1500" u="sng" dirty="0"/>
              <a:t>course </a:t>
            </a:r>
          </a:p>
          <a:p>
            <a:pPr marL="294085" indent="-204788" fontAlgn="auto">
              <a:spcAft>
                <a:spcPts val="0"/>
              </a:spcAft>
              <a:buFont typeface="Arial" charset="0"/>
              <a:buChar char="•"/>
              <a:defRPr/>
            </a:pPr>
            <a:r>
              <a:rPr lang="en-US" sz="1500" u="sng" dirty="0"/>
              <a:t>Often we assign grades</a:t>
            </a:r>
            <a:r>
              <a:rPr lang="en-US" sz="1500" dirty="0"/>
              <a:t> to individual students</a:t>
            </a:r>
          </a:p>
          <a:p>
            <a:pPr marL="294085" indent="-204788" fontAlgn="auto">
              <a:spcAft>
                <a:spcPts val="0"/>
              </a:spcAft>
              <a:buFont typeface="Arial" charset="0"/>
              <a:buChar char="•"/>
              <a:defRPr/>
            </a:pPr>
            <a:r>
              <a:rPr lang="en-US" sz="1500" dirty="0"/>
              <a:t>Grading typically involves only </a:t>
            </a:r>
            <a:r>
              <a:rPr lang="en-US" sz="1500" u="sng" dirty="0"/>
              <a:t>one faculty member </a:t>
            </a:r>
            <a:r>
              <a:rPr lang="en-US" sz="1500" dirty="0"/>
              <a:t>who is teaching the course</a:t>
            </a:r>
          </a:p>
          <a:p>
            <a:pPr marL="294085" indent="-204788" fontAlgn="auto">
              <a:spcAft>
                <a:spcPts val="0"/>
              </a:spcAft>
              <a:buFont typeface="Arial" charset="0"/>
              <a:buChar char="•"/>
              <a:defRPr/>
            </a:pPr>
            <a:endParaRPr lang="en-US" u="sng" dirty="0" smtClean="0"/>
          </a:p>
          <a:p>
            <a:pPr marL="294085" indent="-204788" fontAlgn="auto">
              <a:spcAft>
                <a:spcPts val="0"/>
              </a:spcAft>
              <a:buFont typeface="Arial" charset="0"/>
              <a:buChar char="•"/>
              <a:defRPr/>
            </a:pPr>
            <a:endParaRPr lang="en-US" u="sng" dirty="0" smtClean="0"/>
          </a:p>
          <a:p>
            <a:pPr marL="294085" indent="-204788" fontAlgn="auto">
              <a:spcAft>
                <a:spcPts val="0"/>
              </a:spcAft>
              <a:buFont typeface="Arial" charset="0"/>
              <a:buChar char="•"/>
              <a:defRPr/>
            </a:pPr>
            <a:endParaRPr lang="en-US" dirty="0" smtClean="0"/>
          </a:p>
          <a:p>
            <a:pPr marL="294085" indent="-204788" fontAlgn="auto">
              <a:spcAft>
                <a:spcPts val="0"/>
              </a:spcAft>
              <a:buFont typeface="Arial" charset="0"/>
              <a:buChar char="•"/>
              <a:defRPr/>
            </a:pPr>
            <a:endParaRPr lang="en-US" dirty="0" smtClean="0"/>
          </a:p>
          <a:p>
            <a:pPr marL="294085" indent="-204788" fontAlgn="auto">
              <a:spcAft>
                <a:spcPts val="0"/>
              </a:spcAft>
              <a:buFont typeface="Arial" charset="0"/>
              <a:buChar char="•"/>
              <a:defRPr/>
            </a:pPr>
            <a:endParaRPr lang="en-US" dirty="0" smtClean="0"/>
          </a:p>
          <a:p>
            <a:pPr marL="294085" indent="-204788" fontAlgn="auto">
              <a:spcAft>
                <a:spcPts val="0"/>
              </a:spcAft>
              <a:buFont typeface="Arial" charset="0"/>
              <a:buChar char="•"/>
              <a:defRPr/>
            </a:pPr>
            <a:endParaRPr lang="en-US" dirty="0" smtClean="0"/>
          </a:p>
          <a:p>
            <a:pPr marL="294085" indent="-204788" fontAlgn="auto">
              <a:spcAft>
                <a:spcPts val="0"/>
              </a:spcAft>
              <a:buFont typeface="Arial" charset="0"/>
              <a:buChar char="•"/>
              <a:defRPr/>
            </a:pPr>
            <a:endParaRPr lang="en-US" dirty="0" smtClean="0"/>
          </a:p>
        </p:txBody>
      </p:sp>
      <p:sp>
        <p:nvSpPr>
          <p:cNvPr id="5" name="Content Placeholder 5"/>
          <p:cNvSpPr>
            <a:spLocks noGrp="1"/>
          </p:cNvSpPr>
          <p:nvPr>
            <p:ph sz="quarter" idx="4294967295"/>
          </p:nvPr>
        </p:nvSpPr>
        <p:spPr>
          <a:xfrm>
            <a:off x="4641057" y="2628900"/>
            <a:ext cx="3198019" cy="2971800"/>
          </a:xfrm>
          <a:ln w="19050">
            <a:solidFill>
              <a:schemeClr val="tx1"/>
            </a:solidFill>
          </a:ln>
        </p:spPr>
        <p:txBody>
          <a:bodyPr rtlCol="0">
            <a:normAutofit fontScale="92500"/>
          </a:bodyPr>
          <a:lstStyle/>
          <a:p>
            <a:pPr marL="294085" indent="-204788" algn="ctr" fontAlgn="auto">
              <a:spcAft>
                <a:spcPts val="0"/>
              </a:spcAft>
              <a:buNone/>
              <a:defRPr/>
            </a:pPr>
            <a:r>
              <a:rPr lang="en-US" u="sng" dirty="0" smtClean="0">
                <a:solidFill>
                  <a:schemeClr val="accent3">
                    <a:lumMod val="75000"/>
                  </a:schemeClr>
                </a:solidFill>
              </a:rPr>
              <a:t>Program-Level Assessment</a:t>
            </a:r>
            <a:endParaRPr lang="en-US" dirty="0" smtClean="0"/>
          </a:p>
          <a:p>
            <a:pPr marL="294085" indent="-204788" fontAlgn="auto">
              <a:spcAft>
                <a:spcPts val="0"/>
              </a:spcAft>
              <a:buFont typeface="Arial" charset="0"/>
              <a:buChar char="•"/>
              <a:defRPr/>
            </a:pPr>
            <a:r>
              <a:rPr lang="en-US" sz="1500" dirty="0"/>
              <a:t>Assess student learning outcomes at the end of the </a:t>
            </a:r>
            <a:r>
              <a:rPr lang="en-US" sz="1500" u="sng" dirty="0"/>
              <a:t>program </a:t>
            </a:r>
          </a:p>
          <a:p>
            <a:pPr marL="294085" indent="-204788" fontAlgn="auto">
              <a:spcAft>
                <a:spcPts val="0"/>
              </a:spcAft>
              <a:buFont typeface="Arial" charset="0"/>
              <a:buChar char="•"/>
              <a:defRPr/>
            </a:pPr>
            <a:r>
              <a:rPr lang="en-US" sz="1500" u="sng" dirty="0"/>
              <a:t>Evaluate aggregate student </a:t>
            </a:r>
            <a:r>
              <a:rPr lang="en-US" sz="1500" dirty="0"/>
              <a:t>artifacts for purposes of program improvement, gatherings student videos, analyzing exam results, etc.</a:t>
            </a:r>
          </a:p>
          <a:p>
            <a:pPr marL="294085" indent="-204788" fontAlgn="auto">
              <a:spcAft>
                <a:spcPts val="0"/>
              </a:spcAft>
              <a:buFont typeface="Arial" charset="0"/>
              <a:buChar char="•"/>
              <a:defRPr/>
            </a:pPr>
            <a:r>
              <a:rPr lang="en-US" sz="1500" dirty="0"/>
              <a:t>Evaluation involves </a:t>
            </a:r>
            <a:r>
              <a:rPr lang="en-US" sz="1500" u="sng" dirty="0"/>
              <a:t>faculty teams</a:t>
            </a:r>
            <a:r>
              <a:rPr lang="en-US" sz="1500" dirty="0"/>
              <a:t> across the program/ discipline</a:t>
            </a:r>
          </a:p>
          <a:p>
            <a:pPr marL="294085" indent="-204788" fontAlgn="auto">
              <a:spcAft>
                <a:spcPts val="0"/>
              </a:spcAft>
              <a:buFont typeface="Arial" charset="0"/>
              <a:buChar char="•"/>
              <a:defRPr/>
            </a:pPr>
            <a:endParaRPr lang="en-US" dirty="0" smtClean="0"/>
          </a:p>
        </p:txBody>
      </p:sp>
      <p:sp>
        <p:nvSpPr>
          <p:cNvPr id="6" name="Title 1"/>
          <p:cNvSpPr txBox="1">
            <a:spLocks/>
          </p:cNvSpPr>
          <p:nvPr/>
        </p:nvSpPr>
        <p:spPr>
          <a:xfrm>
            <a:off x="752475" y="886496"/>
            <a:ext cx="8198358" cy="2028859"/>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4400" kern="1200" spc="-1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4400">
                <a:solidFill>
                  <a:schemeClr val="tx2"/>
                </a:solidFill>
                <a:latin typeface="Palatino Linotype" pitchFamily="18" charset="0"/>
                <a:ea typeface="ＭＳ Ｐゴシック" pitchFamily="34" charset="-128"/>
              </a:defRPr>
            </a:lvl2pPr>
            <a:lvl3pPr algn="l" rtl="0" eaLnBrk="0" fontAlgn="base" hangingPunct="0">
              <a:spcBef>
                <a:spcPct val="0"/>
              </a:spcBef>
              <a:spcAft>
                <a:spcPct val="0"/>
              </a:spcAft>
              <a:defRPr sz="4400">
                <a:solidFill>
                  <a:schemeClr val="tx2"/>
                </a:solidFill>
                <a:latin typeface="Palatino Linotype" pitchFamily="18" charset="0"/>
                <a:ea typeface="ＭＳ Ｐゴシック" pitchFamily="34" charset="-128"/>
              </a:defRPr>
            </a:lvl3pPr>
            <a:lvl4pPr algn="l" rtl="0" eaLnBrk="0" fontAlgn="base" hangingPunct="0">
              <a:spcBef>
                <a:spcPct val="0"/>
              </a:spcBef>
              <a:spcAft>
                <a:spcPct val="0"/>
              </a:spcAft>
              <a:defRPr sz="4400">
                <a:solidFill>
                  <a:schemeClr val="tx2"/>
                </a:solidFill>
                <a:latin typeface="Palatino Linotype" pitchFamily="18" charset="0"/>
                <a:ea typeface="ＭＳ Ｐゴシック" pitchFamily="34" charset="-128"/>
              </a:defRPr>
            </a:lvl4pPr>
            <a:lvl5pPr algn="l" rtl="0" eaLnBrk="0" fontAlgn="base" hangingPunct="0">
              <a:spcBef>
                <a:spcPct val="0"/>
              </a:spcBef>
              <a:spcAft>
                <a:spcPct val="0"/>
              </a:spcAft>
              <a:defRPr sz="4400">
                <a:solidFill>
                  <a:schemeClr val="tx2"/>
                </a:solidFill>
                <a:latin typeface="Palatino Linotype" pitchFamily="18" charset="0"/>
                <a:ea typeface="ＭＳ Ｐゴシック" pitchFamily="34" charset="-128"/>
              </a:defRPr>
            </a:lvl5pPr>
            <a:lvl6pPr marL="457200" algn="l" rtl="0" fontAlgn="base">
              <a:spcBef>
                <a:spcPct val="0"/>
              </a:spcBef>
              <a:spcAft>
                <a:spcPct val="0"/>
              </a:spcAft>
              <a:defRPr sz="4400">
                <a:solidFill>
                  <a:schemeClr val="tx2"/>
                </a:solidFill>
                <a:latin typeface="Palatino Linotype" pitchFamily="18" charset="0"/>
                <a:ea typeface="ＭＳ Ｐゴシック" charset="-128"/>
              </a:defRPr>
            </a:lvl6pPr>
            <a:lvl7pPr marL="914400" algn="l" rtl="0" fontAlgn="base">
              <a:spcBef>
                <a:spcPct val="0"/>
              </a:spcBef>
              <a:spcAft>
                <a:spcPct val="0"/>
              </a:spcAft>
              <a:defRPr sz="4400">
                <a:solidFill>
                  <a:schemeClr val="tx2"/>
                </a:solidFill>
                <a:latin typeface="Palatino Linotype" pitchFamily="18" charset="0"/>
                <a:ea typeface="ＭＳ Ｐゴシック" charset="-128"/>
              </a:defRPr>
            </a:lvl7pPr>
            <a:lvl8pPr marL="1371600" algn="l" rtl="0" fontAlgn="base">
              <a:spcBef>
                <a:spcPct val="0"/>
              </a:spcBef>
              <a:spcAft>
                <a:spcPct val="0"/>
              </a:spcAft>
              <a:defRPr sz="4400">
                <a:solidFill>
                  <a:schemeClr val="tx2"/>
                </a:solidFill>
                <a:latin typeface="Palatino Linotype" pitchFamily="18" charset="0"/>
                <a:ea typeface="ＭＳ Ｐゴシック" charset="-128"/>
              </a:defRPr>
            </a:lvl8pPr>
            <a:lvl9pPr marL="1828800" algn="l" rtl="0" fontAlgn="base">
              <a:spcBef>
                <a:spcPct val="0"/>
              </a:spcBef>
              <a:spcAft>
                <a:spcPct val="0"/>
              </a:spcAft>
              <a:defRPr sz="4400">
                <a:solidFill>
                  <a:schemeClr val="tx2"/>
                </a:solidFill>
                <a:latin typeface="Palatino Linotype" pitchFamily="18" charset="0"/>
                <a:ea typeface="ＭＳ Ｐゴシック" charset="-128"/>
              </a:defRPr>
            </a:lvl9pPr>
          </a:lstStyle>
          <a:p>
            <a:pPr fontAlgn="auto">
              <a:spcAft>
                <a:spcPts val="0"/>
              </a:spcAft>
              <a:defRPr/>
            </a:pPr>
            <a:r>
              <a:rPr lang="en-US" altLang="en-US" sz="2100" b="1" dirty="0" smtClean="0">
                <a:solidFill>
                  <a:schemeClr val="tx2">
                    <a:lumMod val="50000"/>
                  </a:schemeClr>
                </a:solidFill>
              </a:rPr>
              <a:t/>
            </a:r>
            <a:br>
              <a:rPr lang="en-US" altLang="en-US" sz="2100" b="1" dirty="0" smtClean="0">
                <a:solidFill>
                  <a:schemeClr val="tx2">
                    <a:lumMod val="50000"/>
                  </a:schemeClr>
                </a:solidFill>
              </a:rPr>
            </a:br>
            <a:r>
              <a:rPr lang="en-US" altLang="en-US" sz="2100" b="1" dirty="0" smtClean="0">
                <a:solidFill>
                  <a:schemeClr val="tx1">
                    <a:lumMod val="50000"/>
                    <a:lumOff val="50000"/>
                  </a:schemeClr>
                </a:solidFill>
              </a:rPr>
              <a:t/>
            </a:r>
            <a:br>
              <a:rPr lang="en-US" altLang="en-US" sz="2100" b="1" dirty="0" smtClean="0">
                <a:solidFill>
                  <a:schemeClr val="tx1">
                    <a:lumMod val="50000"/>
                    <a:lumOff val="50000"/>
                  </a:schemeClr>
                </a:solidFill>
              </a:rPr>
            </a:br>
            <a:r>
              <a:rPr lang="en-US" altLang="en-US" sz="2400" b="1" dirty="0" smtClean="0">
                <a:solidFill>
                  <a:schemeClr val="tx1">
                    <a:lumMod val="50000"/>
                    <a:lumOff val="50000"/>
                  </a:schemeClr>
                </a:solidFill>
              </a:rPr>
              <a:t>How is </a:t>
            </a:r>
            <a:br>
              <a:rPr lang="en-US" altLang="en-US" sz="2400" b="1" dirty="0" smtClean="0">
                <a:solidFill>
                  <a:schemeClr val="tx1">
                    <a:lumMod val="50000"/>
                    <a:lumOff val="50000"/>
                  </a:schemeClr>
                </a:solidFill>
              </a:rPr>
            </a:br>
            <a:r>
              <a:rPr lang="en-US" altLang="en-US" sz="2000" dirty="0" smtClean="0">
                <a:solidFill>
                  <a:schemeClr val="tx2">
                    <a:lumMod val="50000"/>
                  </a:schemeClr>
                </a:solidFill>
              </a:rPr>
              <a:t>Course Level Assessment Different from Program Level Assessment? </a:t>
            </a:r>
            <a:endParaRPr lang="en-US" altLang="en-US" sz="2000" dirty="0">
              <a:solidFill>
                <a:schemeClr val="tx2">
                  <a:lumMod val="50000"/>
                </a:schemeClr>
              </a:solidFill>
            </a:endParaRPr>
          </a:p>
        </p:txBody>
      </p:sp>
    </p:spTree>
    <p:extLst>
      <p:ext uri="{BB962C8B-B14F-4D97-AF65-F5344CB8AC3E}">
        <p14:creationId xmlns:p14="http://schemas.microsoft.com/office/powerpoint/2010/main" val="1784228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stretch>
            <a:fillRect/>
          </a:stretch>
        </p:blipFill>
        <p:spPr>
          <a:xfrm>
            <a:off x="1068232" y="847941"/>
            <a:ext cx="6697728" cy="5649201"/>
          </a:xfrm>
          <a:prstGeom prst="rect">
            <a:avLst/>
          </a:prstGeom>
        </p:spPr>
      </p:pic>
    </p:spTree>
    <p:extLst>
      <p:ext uri="{BB962C8B-B14F-4D97-AF65-F5344CB8AC3E}">
        <p14:creationId xmlns:p14="http://schemas.microsoft.com/office/powerpoint/2010/main" val="786001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0791" y="283335"/>
            <a:ext cx="8198358" cy="2028859"/>
          </a:xfrm>
        </p:spPr>
        <p:txBody>
          <a:bodyPr rtlCol="0">
            <a:normAutofit/>
          </a:bodyPr>
          <a:lstStyle/>
          <a:p>
            <a:pPr fontAlgn="auto">
              <a:spcAft>
                <a:spcPts val="0"/>
              </a:spcAft>
              <a:defRPr/>
            </a:pPr>
            <a:r>
              <a:rPr lang="en-US" altLang="en-US" sz="2100" b="1" dirty="0">
                <a:solidFill>
                  <a:schemeClr val="tx2">
                    <a:lumMod val="50000"/>
                  </a:schemeClr>
                </a:solidFill>
              </a:rPr>
              <a:t/>
            </a:r>
            <a:br>
              <a:rPr lang="en-US" altLang="en-US" sz="2100" b="1" dirty="0">
                <a:solidFill>
                  <a:schemeClr val="tx2">
                    <a:lumMod val="50000"/>
                  </a:schemeClr>
                </a:solidFill>
              </a:rPr>
            </a:br>
            <a:r>
              <a:rPr lang="en-US" altLang="en-US" sz="2400" dirty="0">
                <a:solidFill>
                  <a:schemeClr val="tx2">
                    <a:lumMod val="50000"/>
                  </a:schemeClr>
                </a:solidFill>
              </a:rPr>
              <a:t>One of Valencia’s Big Ideas</a:t>
            </a:r>
            <a:r>
              <a:rPr lang="en-US" altLang="en-US" sz="2100" b="1" dirty="0">
                <a:solidFill>
                  <a:schemeClr val="tx1">
                    <a:lumMod val="50000"/>
                    <a:lumOff val="50000"/>
                  </a:schemeClr>
                </a:solidFill>
              </a:rPr>
              <a:t/>
            </a:r>
            <a:br>
              <a:rPr lang="en-US" altLang="en-US" sz="2100" b="1" dirty="0">
                <a:solidFill>
                  <a:schemeClr val="tx1">
                    <a:lumMod val="50000"/>
                    <a:lumOff val="50000"/>
                  </a:schemeClr>
                </a:solidFill>
              </a:rPr>
            </a:br>
            <a:r>
              <a:rPr lang="en-US" altLang="en-US" sz="2400" b="1" dirty="0" smtClean="0">
                <a:solidFill>
                  <a:schemeClr val="tx1">
                    <a:lumMod val="50000"/>
                    <a:lumOff val="50000"/>
                  </a:schemeClr>
                </a:solidFill>
              </a:rPr>
              <a:t>The Purpose of Assessment is to Improve Learning</a:t>
            </a:r>
            <a:br>
              <a:rPr lang="en-US" altLang="en-US" sz="2400" b="1" dirty="0" smtClean="0">
                <a:solidFill>
                  <a:schemeClr val="tx1">
                    <a:lumMod val="50000"/>
                    <a:lumOff val="50000"/>
                  </a:schemeClr>
                </a:solidFill>
              </a:rPr>
            </a:br>
            <a:r>
              <a:rPr lang="en-US" altLang="en-US" sz="2000" dirty="0" smtClean="0">
                <a:solidFill>
                  <a:schemeClr val="tx2">
                    <a:lumMod val="50000"/>
                  </a:schemeClr>
                </a:solidFill>
              </a:rPr>
              <a:t> </a:t>
            </a:r>
            <a:endParaRPr lang="en-US" altLang="en-US" sz="2000" dirty="0">
              <a:solidFill>
                <a:schemeClr val="tx2">
                  <a:lumMod val="50000"/>
                </a:schemeClr>
              </a:solidFill>
            </a:endParaRPr>
          </a:p>
        </p:txBody>
      </p:sp>
      <p:sp>
        <p:nvSpPr>
          <p:cNvPr id="4" name="Content Placeholder 2"/>
          <p:cNvSpPr>
            <a:spLocks noGrp="1"/>
          </p:cNvSpPr>
          <p:nvPr>
            <p:ph sz="quarter" idx="4294967295"/>
          </p:nvPr>
        </p:nvSpPr>
        <p:spPr>
          <a:xfrm>
            <a:off x="752475" y="2628900"/>
            <a:ext cx="3017044" cy="2971800"/>
          </a:xfrm>
          <a:ln>
            <a:solidFill>
              <a:schemeClr val="tx1"/>
            </a:solidFill>
          </a:ln>
        </p:spPr>
        <p:txBody>
          <a:bodyPr rtlCol="0">
            <a:normAutofit/>
          </a:bodyPr>
          <a:lstStyle/>
          <a:p>
            <a:pPr marL="294085" indent="-204788" algn="ctr" fontAlgn="auto">
              <a:spcAft>
                <a:spcPts val="0"/>
              </a:spcAft>
              <a:buNone/>
              <a:defRPr/>
            </a:pPr>
            <a:r>
              <a:rPr lang="en-US" sz="2200" u="sng" dirty="0">
                <a:solidFill>
                  <a:schemeClr val="accent3">
                    <a:lumMod val="75000"/>
                  </a:schemeClr>
                </a:solidFill>
              </a:rPr>
              <a:t>Gen Ed </a:t>
            </a:r>
          </a:p>
          <a:p>
            <a:pPr marL="294085" indent="-204788" algn="ctr" fontAlgn="auto">
              <a:spcAft>
                <a:spcPts val="0"/>
              </a:spcAft>
              <a:buNone/>
              <a:defRPr/>
            </a:pPr>
            <a:r>
              <a:rPr lang="en-US" sz="2200" u="sng" dirty="0">
                <a:solidFill>
                  <a:schemeClr val="accent3">
                    <a:lumMod val="75000"/>
                  </a:schemeClr>
                </a:solidFill>
              </a:rPr>
              <a:t>Assessment</a:t>
            </a:r>
            <a:endParaRPr lang="en-US" sz="2200" dirty="0"/>
          </a:p>
          <a:p>
            <a:pPr marL="294085" indent="-204788" fontAlgn="auto">
              <a:spcAft>
                <a:spcPts val="0"/>
              </a:spcAft>
              <a:buFont typeface="Arial" charset="0"/>
              <a:buChar char="•"/>
              <a:defRPr/>
            </a:pPr>
            <a:r>
              <a:rPr lang="en-US" sz="1500" dirty="0" smtClean="0"/>
              <a:t>Assess student mastery of 6 learning outcomes and support the AA program </a:t>
            </a:r>
          </a:p>
          <a:p>
            <a:pPr marL="294085" indent="-204788" fontAlgn="auto">
              <a:spcAft>
                <a:spcPts val="0"/>
              </a:spcAft>
              <a:buFont typeface="Arial" charset="0"/>
              <a:buChar char="•"/>
              <a:defRPr/>
            </a:pPr>
            <a:r>
              <a:rPr lang="en-US" sz="1500" dirty="0" smtClean="0"/>
              <a:t>College-wide discussions  </a:t>
            </a:r>
            <a:r>
              <a:rPr lang="en-US" sz="1500" dirty="0"/>
              <a:t>about teaching and learning</a:t>
            </a:r>
            <a:endParaRPr lang="en-US" sz="1500" u="sng" dirty="0"/>
          </a:p>
          <a:p>
            <a:pPr marL="294085" indent="-204788" fontAlgn="auto">
              <a:spcAft>
                <a:spcPts val="0"/>
              </a:spcAft>
              <a:buFont typeface="Arial" charset="0"/>
              <a:buChar char="•"/>
              <a:defRPr/>
            </a:pPr>
            <a:r>
              <a:rPr lang="en-US" sz="1500" dirty="0" smtClean="0"/>
              <a:t>Renewal of curriculum</a:t>
            </a:r>
            <a:endParaRPr lang="en-US" sz="1500" dirty="0"/>
          </a:p>
          <a:p>
            <a:pPr marL="294085" indent="-204788" fontAlgn="auto">
              <a:spcAft>
                <a:spcPts val="0"/>
              </a:spcAft>
              <a:buFont typeface="Arial" charset="0"/>
              <a:buChar char="•"/>
              <a:defRPr/>
            </a:pPr>
            <a:r>
              <a:rPr lang="en-US" sz="1500" dirty="0" smtClean="0"/>
              <a:t>Faculty development</a:t>
            </a:r>
            <a:endParaRPr lang="en-US" sz="1500" dirty="0"/>
          </a:p>
          <a:p>
            <a:pPr marL="294085" indent="-204788" fontAlgn="auto">
              <a:spcAft>
                <a:spcPts val="0"/>
              </a:spcAft>
              <a:buFont typeface="Arial" charset="0"/>
              <a:buChar char="•"/>
              <a:defRPr/>
            </a:pPr>
            <a:endParaRPr lang="en-US" u="sng" dirty="0" smtClean="0"/>
          </a:p>
          <a:p>
            <a:pPr marL="294085" indent="-204788" fontAlgn="auto">
              <a:spcAft>
                <a:spcPts val="0"/>
              </a:spcAft>
              <a:buFont typeface="Arial" charset="0"/>
              <a:buChar char="•"/>
              <a:defRPr/>
            </a:pPr>
            <a:endParaRPr lang="en-US" u="sng" dirty="0" smtClean="0"/>
          </a:p>
          <a:p>
            <a:pPr marL="294085" indent="-204788" fontAlgn="auto">
              <a:spcAft>
                <a:spcPts val="0"/>
              </a:spcAft>
              <a:buFont typeface="Arial" charset="0"/>
              <a:buChar char="•"/>
              <a:defRPr/>
            </a:pPr>
            <a:endParaRPr lang="en-US" dirty="0" smtClean="0"/>
          </a:p>
          <a:p>
            <a:pPr marL="294085" indent="-204788" fontAlgn="auto">
              <a:spcAft>
                <a:spcPts val="0"/>
              </a:spcAft>
              <a:buFont typeface="Arial" charset="0"/>
              <a:buChar char="•"/>
              <a:defRPr/>
            </a:pPr>
            <a:endParaRPr lang="en-US" dirty="0" smtClean="0"/>
          </a:p>
          <a:p>
            <a:pPr marL="294085" indent="-204788" fontAlgn="auto">
              <a:spcAft>
                <a:spcPts val="0"/>
              </a:spcAft>
              <a:buFont typeface="Arial" charset="0"/>
              <a:buChar char="•"/>
              <a:defRPr/>
            </a:pPr>
            <a:endParaRPr lang="en-US" dirty="0" smtClean="0"/>
          </a:p>
          <a:p>
            <a:pPr marL="294085" indent="-204788" fontAlgn="auto">
              <a:spcAft>
                <a:spcPts val="0"/>
              </a:spcAft>
              <a:buFont typeface="Arial" charset="0"/>
              <a:buChar char="•"/>
              <a:defRPr/>
            </a:pPr>
            <a:endParaRPr lang="en-US" dirty="0" smtClean="0"/>
          </a:p>
          <a:p>
            <a:pPr marL="294085" indent="-204788" fontAlgn="auto">
              <a:spcAft>
                <a:spcPts val="0"/>
              </a:spcAft>
              <a:buFont typeface="Arial" charset="0"/>
              <a:buChar char="•"/>
              <a:defRPr/>
            </a:pPr>
            <a:endParaRPr lang="en-US" dirty="0" smtClean="0"/>
          </a:p>
        </p:txBody>
      </p:sp>
      <p:sp>
        <p:nvSpPr>
          <p:cNvPr id="5" name="Content Placeholder 5"/>
          <p:cNvSpPr>
            <a:spLocks noGrp="1"/>
          </p:cNvSpPr>
          <p:nvPr>
            <p:ph sz="quarter" idx="4294967295"/>
          </p:nvPr>
        </p:nvSpPr>
        <p:spPr>
          <a:xfrm>
            <a:off x="4641058" y="2628900"/>
            <a:ext cx="3099146" cy="2971800"/>
          </a:xfrm>
          <a:ln w="19050">
            <a:solidFill>
              <a:schemeClr val="tx1"/>
            </a:solidFill>
          </a:ln>
        </p:spPr>
        <p:txBody>
          <a:bodyPr rtlCol="0">
            <a:normAutofit/>
          </a:bodyPr>
          <a:lstStyle/>
          <a:p>
            <a:pPr marL="294085" indent="-204788" algn="ctr" fontAlgn="auto">
              <a:spcAft>
                <a:spcPts val="0"/>
              </a:spcAft>
              <a:buNone/>
              <a:defRPr/>
            </a:pPr>
            <a:r>
              <a:rPr lang="en-US" u="sng" dirty="0">
                <a:solidFill>
                  <a:schemeClr val="accent3">
                    <a:lumMod val="75000"/>
                  </a:schemeClr>
                </a:solidFill>
              </a:rPr>
              <a:t>NSE Programmatic Assessment</a:t>
            </a:r>
            <a:endParaRPr lang="en-US" dirty="0"/>
          </a:p>
          <a:p>
            <a:pPr marL="294085" indent="-204788" fontAlgn="auto">
              <a:spcAft>
                <a:spcPts val="0"/>
              </a:spcAft>
              <a:buFont typeface="Arial" charset="0"/>
              <a:buChar char="•"/>
              <a:defRPr/>
            </a:pPr>
            <a:r>
              <a:rPr lang="en-US" sz="1500" dirty="0"/>
              <a:t>Assess student mastery of 6 learning </a:t>
            </a:r>
            <a:r>
              <a:rPr lang="en-US" sz="1500" dirty="0" smtClean="0"/>
              <a:t>outcomes and 7 program outcomes</a:t>
            </a:r>
            <a:endParaRPr lang="en-US" sz="1500" dirty="0"/>
          </a:p>
          <a:p>
            <a:pPr marL="294085" indent="-204788" fontAlgn="auto">
              <a:spcAft>
                <a:spcPts val="0"/>
              </a:spcAft>
              <a:buFont typeface="Arial" charset="0"/>
              <a:buChar char="•"/>
              <a:defRPr/>
            </a:pPr>
            <a:r>
              <a:rPr lang="en-US" sz="1500" dirty="0"/>
              <a:t>College-wide discussions  about teaching and learning</a:t>
            </a:r>
            <a:endParaRPr lang="en-US" sz="1500" u="sng" dirty="0"/>
          </a:p>
          <a:p>
            <a:pPr marL="294085" indent="-204788" fontAlgn="auto">
              <a:spcAft>
                <a:spcPts val="0"/>
              </a:spcAft>
              <a:buFont typeface="Arial" charset="0"/>
              <a:buChar char="•"/>
              <a:defRPr/>
            </a:pPr>
            <a:r>
              <a:rPr lang="en-US" sz="1500" dirty="0"/>
              <a:t>Renewal of </a:t>
            </a:r>
            <a:r>
              <a:rPr lang="en-US" sz="1500" dirty="0" smtClean="0"/>
              <a:t>components</a:t>
            </a:r>
            <a:endParaRPr lang="en-US" sz="1500" dirty="0"/>
          </a:p>
          <a:p>
            <a:pPr marL="294085" indent="-204788" fontAlgn="auto">
              <a:spcAft>
                <a:spcPts val="0"/>
              </a:spcAft>
              <a:buFont typeface="Arial" charset="0"/>
              <a:buChar char="•"/>
              <a:defRPr/>
            </a:pPr>
            <a:r>
              <a:rPr lang="en-US" sz="1500" dirty="0" smtClean="0"/>
              <a:t>Program improvement </a:t>
            </a:r>
            <a:r>
              <a:rPr lang="en-US" sz="1500" dirty="0"/>
              <a:t>p</a:t>
            </a:r>
            <a:r>
              <a:rPr lang="en-US" sz="1500" dirty="0" smtClean="0"/>
              <a:t>rocesses</a:t>
            </a:r>
            <a:endParaRPr lang="en-US" sz="1500" dirty="0"/>
          </a:p>
        </p:txBody>
      </p:sp>
      <p:sp>
        <p:nvSpPr>
          <p:cNvPr id="6" name="Title 1"/>
          <p:cNvSpPr txBox="1">
            <a:spLocks/>
          </p:cNvSpPr>
          <p:nvPr/>
        </p:nvSpPr>
        <p:spPr>
          <a:xfrm>
            <a:off x="752475" y="886496"/>
            <a:ext cx="8198358" cy="2028859"/>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4400" kern="1200" spc="-100">
                <a:solidFill>
                  <a:schemeClr val="tx2"/>
                </a:solidFill>
                <a:latin typeface="+mj-lt"/>
                <a:ea typeface="ＭＳ Ｐゴシック" pitchFamily="34" charset="-128"/>
                <a:cs typeface="+mj-cs"/>
              </a:defRPr>
            </a:lvl1pPr>
            <a:lvl2pPr algn="l" rtl="0" eaLnBrk="0" fontAlgn="base" hangingPunct="0">
              <a:spcBef>
                <a:spcPct val="0"/>
              </a:spcBef>
              <a:spcAft>
                <a:spcPct val="0"/>
              </a:spcAft>
              <a:defRPr sz="4400">
                <a:solidFill>
                  <a:schemeClr val="tx2"/>
                </a:solidFill>
                <a:latin typeface="Palatino Linotype" pitchFamily="18" charset="0"/>
                <a:ea typeface="ＭＳ Ｐゴシック" pitchFamily="34" charset="-128"/>
              </a:defRPr>
            </a:lvl2pPr>
            <a:lvl3pPr algn="l" rtl="0" eaLnBrk="0" fontAlgn="base" hangingPunct="0">
              <a:spcBef>
                <a:spcPct val="0"/>
              </a:spcBef>
              <a:spcAft>
                <a:spcPct val="0"/>
              </a:spcAft>
              <a:defRPr sz="4400">
                <a:solidFill>
                  <a:schemeClr val="tx2"/>
                </a:solidFill>
                <a:latin typeface="Palatino Linotype" pitchFamily="18" charset="0"/>
                <a:ea typeface="ＭＳ Ｐゴシック" pitchFamily="34" charset="-128"/>
              </a:defRPr>
            </a:lvl3pPr>
            <a:lvl4pPr algn="l" rtl="0" eaLnBrk="0" fontAlgn="base" hangingPunct="0">
              <a:spcBef>
                <a:spcPct val="0"/>
              </a:spcBef>
              <a:spcAft>
                <a:spcPct val="0"/>
              </a:spcAft>
              <a:defRPr sz="4400">
                <a:solidFill>
                  <a:schemeClr val="tx2"/>
                </a:solidFill>
                <a:latin typeface="Palatino Linotype" pitchFamily="18" charset="0"/>
                <a:ea typeface="ＭＳ Ｐゴシック" pitchFamily="34" charset="-128"/>
              </a:defRPr>
            </a:lvl4pPr>
            <a:lvl5pPr algn="l" rtl="0" eaLnBrk="0" fontAlgn="base" hangingPunct="0">
              <a:spcBef>
                <a:spcPct val="0"/>
              </a:spcBef>
              <a:spcAft>
                <a:spcPct val="0"/>
              </a:spcAft>
              <a:defRPr sz="4400">
                <a:solidFill>
                  <a:schemeClr val="tx2"/>
                </a:solidFill>
                <a:latin typeface="Palatino Linotype" pitchFamily="18" charset="0"/>
                <a:ea typeface="ＭＳ Ｐゴシック" pitchFamily="34" charset="-128"/>
              </a:defRPr>
            </a:lvl5pPr>
            <a:lvl6pPr marL="457200" algn="l" rtl="0" fontAlgn="base">
              <a:spcBef>
                <a:spcPct val="0"/>
              </a:spcBef>
              <a:spcAft>
                <a:spcPct val="0"/>
              </a:spcAft>
              <a:defRPr sz="4400">
                <a:solidFill>
                  <a:schemeClr val="tx2"/>
                </a:solidFill>
                <a:latin typeface="Palatino Linotype" pitchFamily="18" charset="0"/>
                <a:ea typeface="ＭＳ Ｐゴシック" charset="-128"/>
              </a:defRPr>
            </a:lvl6pPr>
            <a:lvl7pPr marL="914400" algn="l" rtl="0" fontAlgn="base">
              <a:spcBef>
                <a:spcPct val="0"/>
              </a:spcBef>
              <a:spcAft>
                <a:spcPct val="0"/>
              </a:spcAft>
              <a:defRPr sz="4400">
                <a:solidFill>
                  <a:schemeClr val="tx2"/>
                </a:solidFill>
                <a:latin typeface="Palatino Linotype" pitchFamily="18" charset="0"/>
                <a:ea typeface="ＭＳ Ｐゴシック" charset="-128"/>
              </a:defRPr>
            </a:lvl7pPr>
            <a:lvl8pPr marL="1371600" algn="l" rtl="0" fontAlgn="base">
              <a:spcBef>
                <a:spcPct val="0"/>
              </a:spcBef>
              <a:spcAft>
                <a:spcPct val="0"/>
              </a:spcAft>
              <a:defRPr sz="4400">
                <a:solidFill>
                  <a:schemeClr val="tx2"/>
                </a:solidFill>
                <a:latin typeface="Palatino Linotype" pitchFamily="18" charset="0"/>
                <a:ea typeface="ＭＳ Ｐゴシック" charset="-128"/>
              </a:defRPr>
            </a:lvl8pPr>
            <a:lvl9pPr marL="1828800" algn="l" rtl="0" fontAlgn="base">
              <a:spcBef>
                <a:spcPct val="0"/>
              </a:spcBef>
              <a:spcAft>
                <a:spcPct val="0"/>
              </a:spcAft>
              <a:defRPr sz="4400">
                <a:solidFill>
                  <a:schemeClr val="tx2"/>
                </a:solidFill>
                <a:latin typeface="Palatino Linotype" pitchFamily="18" charset="0"/>
                <a:ea typeface="ＭＳ Ｐゴシック" charset="-128"/>
              </a:defRPr>
            </a:lvl9pPr>
          </a:lstStyle>
          <a:p>
            <a:pPr fontAlgn="auto">
              <a:spcAft>
                <a:spcPts val="0"/>
              </a:spcAft>
              <a:defRPr/>
            </a:pPr>
            <a:r>
              <a:rPr lang="en-US" altLang="en-US" sz="2100" b="1" dirty="0" smtClean="0">
                <a:solidFill>
                  <a:schemeClr val="tx2">
                    <a:lumMod val="50000"/>
                  </a:schemeClr>
                </a:solidFill>
              </a:rPr>
              <a:t/>
            </a:r>
            <a:br>
              <a:rPr lang="en-US" altLang="en-US" sz="2100" b="1" dirty="0" smtClean="0">
                <a:solidFill>
                  <a:schemeClr val="tx2">
                    <a:lumMod val="50000"/>
                  </a:schemeClr>
                </a:solidFill>
              </a:rPr>
            </a:br>
            <a:r>
              <a:rPr lang="en-US" altLang="en-US" sz="2100" b="1" dirty="0" smtClean="0">
                <a:solidFill>
                  <a:schemeClr val="tx1">
                    <a:lumMod val="50000"/>
                    <a:lumOff val="50000"/>
                  </a:schemeClr>
                </a:solidFill>
              </a:rPr>
              <a:t/>
            </a:r>
            <a:br>
              <a:rPr lang="en-US" altLang="en-US" sz="2100" b="1" dirty="0" smtClean="0">
                <a:solidFill>
                  <a:schemeClr val="tx1">
                    <a:lumMod val="50000"/>
                    <a:lumOff val="50000"/>
                  </a:schemeClr>
                </a:solidFill>
              </a:rPr>
            </a:br>
            <a:r>
              <a:rPr lang="en-US" altLang="en-US" sz="2400" b="1" dirty="0" smtClean="0">
                <a:solidFill>
                  <a:schemeClr val="tx1">
                    <a:lumMod val="50000"/>
                    <a:lumOff val="50000"/>
                  </a:schemeClr>
                </a:solidFill>
              </a:rPr>
              <a:t>How is </a:t>
            </a:r>
            <a:br>
              <a:rPr lang="en-US" altLang="en-US" sz="2400" b="1" dirty="0" smtClean="0">
                <a:solidFill>
                  <a:schemeClr val="tx1">
                    <a:lumMod val="50000"/>
                    <a:lumOff val="50000"/>
                  </a:schemeClr>
                </a:solidFill>
              </a:rPr>
            </a:br>
            <a:r>
              <a:rPr lang="en-US" altLang="en-US" sz="2000" dirty="0">
                <a:solidFill>
                  <a:schemeClr val="tx2">
                    <a:lumMod val="50000"/>
                  </a:schemeClr>
                </a:solidFill>
              </a:rPr>
              <a:t>Gen Ed Assessment </a:t>
            </a:r>
            <a:r>
              <a:rPr lang="en-US" altLang="en-US" sz="2000" dirty="0" smtClean="0">
                <a:solidFill>
                  <a:schemeClr val="tx2">
                    <a:lumMod val="50000"/>
                  </a:schemeClr>
                </a:solidFill>
              </a:rPr>
              <a:t>Different from NSE </a:t>
            </a:r>
            <a:r>
              <a:rPr lang="en-US" altLang="en-US" sz="2000" dirty="0">
                <a:solidFill>
                  <a:schemeClr val="tx2">
                    <a:lumMod val="50000"/>
                  </a:schemeClr>
                </a:solidFill>
              </a:rPr>
              <a:t>Program Assessment</a:t>
            </a:r>
            <a:r>
              <a:rPr lang="en-US" altLang="en-US" sz="2000" dirty="0" smtClean="0">
                <a:solidFill>
                  <a:schemeClr val="tx2">
                    <a:lumMod val="50000"/>
                  </a:schemeClr>
                </a:solidFill>
              </a:rPr>
              <a:t>? </a:t>
            </a:r>
            <a:endParaRPr lang="en-US" altLang="en-US" sz="2000" dirty="0">
              <a:solidFill>
                <a:schemeClr val="tx2">
                  <a:lumMod val="50000"/>
                </a:schemeClr>
              </a:solidFill>
            </a:endParaRPr>
          </a:p>
        </p:txBody>
      </p:sp>
    </p:spTree>
    <p:extLst>
      <p:ext uri="{BB962C8B-B14F-4D97-AF65-F5344CB8AC3E}">
        <p14:creationId xmlns:p14="http://schemas.microsoft.com/office/powerpoint/2010/main" val="3766861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487" y="3232597"/>
            <a:ext cx="2694167" cy="626219"/>
          </a:xfrm>
        </p:spPr>
        <p:txBody>
          <a:bodyPr rtlCol="0">
            <a:normAutofit fontScale="90000"/>
          </a:bodyPr>
          <a:lstStyle/>
          <a:p>
            <a:pPr fontAlgn="auto">
              <a:spcAft>
                <a:spcPts val="0"/>
              </a:spcAft>
              <a:defRPr/>
            </a:pPr>
            <a:r>
              <a:rPr lang="en-US" dirty="0" smtClean="0"/>
              <a:t>Valencia’s General Education Outcomes</a:t>
            </a:r>
          </a:p>
        </p:txBody>
      </p:sp>
      <p:pic>
        <p:nvPicPr>
          <p:cNvPr id="41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0474" y="994225"/>
            <a:ext cx="5836544" cy="510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608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949" y="1053938"/>
            <a:ext cx="8281017" cy="51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5398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C-1theme">
  <a:themeElements>
    <a:clrScheme name="Valencia College">
      <a:dk1>
        <a:sysClr val="windowText" lastClr="000000"/>
      </a:dk1>
      <a:lt1>
        <a:sysClr val="window" lastClr="FFFFFF"/>
      </a:lt1>
      <a:dk2>
        <a:srgbClr val="BF311A"/>
      </a:dk2>
      <a:lt2>
        <a:srgbClr val="EEECE1"/>
      </a:lt2>
      <a:accent1>
        <a:srgbClr val="BF311A"/>
      </a:accent1>
      <a:accent2>
        <a:srgbClr val="FDB913"/>
      </a:accent2>
      <a:accent3>
        <a:srgbClr val="666666"/>
      </a:accent3>
      <a:accent4>
        <a:srgbClr val="427892"/>
      </a:accent4>
      <a:accent5>
        <a:srgbClr val="4BACC6"/>
      </a:accent5>
      <a:accent6>
        <a:srgbClr val="F79646"/>
      </a:accent6>
      <a:hlink>
        <a:srgbClr val="FDB913"/>
      </a:hlink>
      <a:folHlink>
        <a:srgbClr val="CF7E03"/>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TC104033917[[fn=Berlin]]</Template>
  <TotalTime>8499</TotalTime>
  <Words>3072</Words>
  <Application>Microsoft Office PowerPoint</Application>
  <PresentationFormat>On-screen Show (4:3)</PresentationFormat>
  <Paragraphs>321</Paragraphs>
  <Slides>32</Slides>
  <Notes>32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MS PGothic</vt:lpstr>
      <vt:lpstr>MS PGothic</vt:lpstr>
      <vt:lpstr>Arial</vt:lpstr>
      <vt:lpstr>Calibri</vt:lpstr>
      <vt:lpstr>Palatino Linotype</vt:lpstr>
      <vt:lpstr>Wingdings</vt:lpstr>
      <vt:lpstr>VC-1theme</vt:lpstr>
      <vt:lpstr>NSE Assessment Overview: Your Role in Outcomes-Based Assessment</vt:lpstr>
      <vt:lpstr>Goals</vt:lpstr>
      <vt:lpstr>We will be able to…</vt:lpstr>
      <vt:lpstr>The QEP Assessment Plan includes</vt:lpstr>
      <vt:lpstr> One of Valencia’s Big Ideas The Purpose of Assessment is to Improve Learning  </vt:lpstr>
      <vt:lpstr>PowerPoint Presentation</vt:lpstr>
      <vt:lpstr> One of Valencia’s Big Ideas The Purpose of Assessment is to Improve Learning  </vt:lpstr>
      <vt:lpstr>Valencia’s General Education Outcomes</vt:lpstr>
      <vt:lpstr>PowerPoint Presentation</vt:lpstr>
      <vt:lpstr>General Education Assessment</vt:lpstr>
      <vt:lpstr>Faculty Role in Assessment</vt:lpstr>
      <vt:lpstr>Faculty Role in Assessment: A Gen Ed Example (Mathematics)</vt:lpstr>
      <vt:lpstr>Faculty Role in Assessment: A Gen Ed Example (Mathematics)</vt:lpstr>
      <vt:lpstr>PowerPoint Presentation</vt:lpstr>
      <vt:lpstr>PowerPoint Presentation</vt:lpstr>
      <vt:lpstr>PowerPoint Presentation</vt:lpstr>
      <vt:lpstr>Your role is important…</vt:lpstr>
      <vt:lpstr>Faculty Role in Assessment</vt:lpstr>
      <vt:lpstr>Faculty Role in Assessment: An AA Pre-Major Program (Dance)</vt:lpstr>
      <vt:lpstr>Faculty Role in Assessment: An AA Pre-Major Program (Dance)</vt:lpstr>
      <vt:lpstr>Faculty Role in Assessment: Student Scores</vt:lpstr>
      <vt:lpstr>Faculty Role in Assessment: Student Scores</vt:lpstr>
      <vt:lpstr>Faculty Role in Assessment: Student Learning Artifacts</vt:lpstr>
      <vt:lpstr>Faculty Role in Assessment: Student Learning Artifacts</vt:lpstr>
      <vt:lpstr>Faculty Role in Assessment: Student Feedback on Instruction</vt:lpstr>
      <vt:lpstr>Faculty Role in Assessment: Student Feedback on Instruction</vt:lpstr>
      <vt:lpstr>Faculty Role in Assessment: Student Feedback </vt:lpstr>
      <vt:lpstr>Faculty Role in Assessment: Faculty Feedback </vt:lpstr>
      <vt:lpstr>Your role is important…</vt:lpstr>
      <vt:lpstr>What’s next…</vt:lpstr>
      <vt:lpstr>What’s next…</vt:lpstr>
      <vt:lpstr>Questions about your role…</vt:lpstr>
    </vt:vector>
  </TitlesOfParts>
  <Company>Valencia Communnity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Mascarello Simari</dc:creator>
  <cp:lastModifiedBy>Nichole Jackson</cp:lastModifiedBy>
  <cp:revision>321</cp:revision>
  <cp:lastPrinted>2015-07-23T15:20:24Z</cp:lastPrinted>
  <dcterms:created xsi:type="dcterms:W3CDTF">2011-05-17T17:18:30Z</dcterms:created>
  <dcterms:modified xsi:type="dcterms:W3CDTF">2015-07-24T15:33:12Z</dcterms:modified>
</cp:coreProperties>
</file>