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0" r:id="rId3"/>
    <p:sldId id="366" r:id="rId4"/>
    <p:sldId id="306" r:id="rId5"/>
    <p:sldId id="267" r:id="rId6"/>
    <p:sldId id="402" r:id="rId7"/>
    <p:sldId id="391" r:id="rId8"/>
    <p:sldId id="401" r:id="rId9"/>
    <p:sldId id="286" r:id="rId10"/>
    <p:sldId id="335" r:id="rId11"/>
    <p:sldId id="389" r:id="rId12"/>
    <p:sldId id="390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08" r:id="rId21"/>
    <p:sldId id="399" r:id="rId22"/>
    <p:sldId id="379" r:id="rId23"/>
    <p:sldId id="281" r:id="rId24"/>
    <p:sldId id="349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13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2866" autoAdjust="0"/>
  </p:normalViewPr>
  <p:slideViewPr>
    <p:cSldViewPr>
      <p:cViewPr varScale="1">
        <p:scale>
          <a:sx n="88" d="100"/>
          <a:sy n="88" d="100"/>
        </p:scale>
        <p:origin x="108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10F53-C105-4834-84B6-53E9B031E93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8F0DB-1700-43C0-9587-B95D9A1B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9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23399-B968-45C5-9549-6D9704B9408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F651-FCCD-4162-BFAF-CCF51B76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  <a:r>
              <a:rPr lang="en-US" baseline="0" dirty="0" smtClean="0"/>
              <a:t> developed - moved from paper to online – changes piloted and implemented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4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cycle can be shared with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Summer 2016,</a:t>
            </a:r>
            <a:r>
              <a:rPr lang="en-US" baseline="0" dirty="0" smtClean="0"/>
              <a:t> Fall 2016, Spring 2017, and Summer 2017 are currently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6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 on valenciacollege.edu/via – Student Feedback Survey -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Focus – one</a:t>
            </a:r>
            <a:r>
              <a:rPr lang="en-US" baseline="0" dirty="0" smtClean="0"/>
              <a:t> item/question. 2. Qualtrics, in-class survey, etc. 3. TLA tenure review, end of year meetings with Dean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View: ‘Comparative’ or ‘Individual (Faculty)’. Setting</a:t>
            </a:r>
            <a:r>
              <a:rPr lang="en-US" baseline="0" dirty="0" smtClean="0"/>
              <a:t> to ‘Individual (Faculty)’ will change ‘Survey’ filter to ‘Faculty Assessed or Responsible’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7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survey default options cannot be changed. If</a:t>
            </a:r>
            <a:r>
              <a:rPr lang="en-US" baseline="0" dirty="0" smtClean="0"/>
              <a:t> you do not save selected options in a new custom setting, they will be lost – the system defaults to Standard settings.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is not enabled on our surveys.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Splits</a:t>
            </a:r>
            <a:r>
              <a:rPr lang="en-US" baseline="0" dirty="0" smtClean="0"/>
              <a:t> the report by Overall Course Questions and People-based (faculty specific)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F651-FCCD-4162-BFAF-CCF51B76B7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3505200"/>
            <a:ext cx="5486400" cy="1752599"/>
          </a:xfrm>
        </p:spPr>
        <p:txBody>
          <a:bodyPr anchor="t"/>
          <a:lstStyle>
            <a:lvl1pPr algn="ctr">
              <a:defRPr sz="3200" b="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57800"/>
            <a:ext cx="5486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6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2514600"/>
            <a:ext cx="5486400" cy="1752600"/>
          </a:xfrm>
        </p:spPr>
        <p:txBody>
          <a:bodyPr anchor="ctr"/>
          <a:lstStyle>
            <a:lvl1pPr algn="ctr">
              <a:defRPr sz="3200" b="0" cap="none" baseline="0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4343400"/>
            <a:ext cx="5486400" cy="83820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41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257300"/>
            <a:ext cx="6858000" cy="8128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1"/>
            <a:ext cx="6858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257300"/>
            <a:ext cx="6858000" cy="8128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235201"/>
            <a:ext cx="3352800" cy="359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5201"/>
            <a:ext cx="3352800" cy="359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6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4876800"/>
            <a:ext cx="6858000" cy="880533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685800"/>
            <a:ext cx="33528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85800"/>
            <a:ext cx="34290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143000" y="2810933"/>
            <a:ext cx="33528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572000" y="2810933"/>
            <a:ext cx="34290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16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257300"/>
            <a:ext cx="2322513" cy="91440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7301"/>
            <a:ext cx="4425950" cy="4610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273301"/>
            <a:ext cx="2347913" cy="3594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76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269999"/>
            <a:ext cx="6858000" cy="345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5422900"/>
            <a:ext cx="68580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1542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5422900"/>
            <a:ext cx="68580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143000" y="685800"/>
            <a:ext cx="6858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2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57300"/>
            <a:ext cx="73152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0"/>
            <a:ext cx="73152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D4D1F9C-B994-4E6A-8480-29BF925814B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8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99201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D3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2646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2646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2646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2646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464" y="1600200"/>
            <a:ext cx="7848600" cy="1676399"/>
          </a:xfrm>
        </p:spPr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Tools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CoursEval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the Most of Your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Feedback on Instruction (SFI) Results</a:t>
            </a: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/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/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7848600" cy="1524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Valencia Institutional Assessment (VIA) office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Laura Blasi, Ph.D., Director, Institutional Assessment and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Tana Damian, Program Support Specialist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April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57799"/>
            <a:ext cx="816428" cy="1142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08629"/>
            <a:ext cx="990600" cy="1215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345502"/>
            <a:ext cx="7927848" cy="758952"/>
          </a:xfrm>
          <a:prstGeom prst="rect">
            <a:avLst/>
          </a:prstGeom>
          <a:solidFill>
            <a:srgbClr val="00582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99201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Dean View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722836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219201"/>
            <a:ext cx="2133600" cy="68579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276600"/>
            <a:ext cx="7848600" cy="990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858000" cy="685800"/>
          </a:xfrm>
        </p:spPr>
        <p:txBody>
          <a:bodyPr/>
          <a:lstStyle/>
          <a:p>
            <a:r>
              <a:rPr lang="en-US" dirty="0" smtClean="0"/>
              <a:t>Best Practice Tip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247" y="1320800"/>
            <a:ext cx="4038600" cy="101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Watch out for filters </a:t>
            </a:r>
            <a:r>
              <a:rPr lang="en-US" dirty="0"/>
              <a:t>when running reports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0695"/>
            <a:ext cx="2514600" cy="1821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3" y="2667703"/>
            <a:ext cx="8868047" cy="35402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3276600"/>
            <a:ext cx="1371600" cy="5334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3276600"/>
            <a:ext cx="1280977" cy="5334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1600200"/>
            <a:ext cx="1066800" cy="228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3596" y="3276600"/>
            <a:ext cx="1280977" cy="5334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2323" y="3276600"/>
            <a:ext cx="1280977" cy="5334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4140904"/>
            <a:ext cx="1524000" cy="27799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8393"/>
            <a:ext cx="6858000" cy="812800"/>
          </a:xfrm>
        </p:spPr>
        <p:txBody>
          <a:bodyPr/>
          <a:lstStyle/>
          <a:p>
            <a:r>
              <a:rPr lang="en-US" dirty="0" smtClean="0"/>
              <a:t>Best Practice Tip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1889"/>
            <a:ext cx="7663154" cy="8292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Check out Options to </a:t>
            </a:r>
            <a:r>
              <a:rPr lang="en-US" dirty="0"/>
              <a:t>customize reports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1982521"/>
            <a:ext cx="7631761" cy="2532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056" y="4648200"/>
            <a:ext cx="3505200" cy="21240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62599" y="3200400"/>
            <a:ext cx="762001" cy="381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942" y="3220065"/>
            <a:ext cx="865658" cy="36133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1" y="6324600"/>
            <a:ext cx="609600" cy="381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07739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and reuse your report layout by adding a new Custom Setting.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2590800" y="3657600"/>
            <a:ext cx="685800" cy="14197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5704063"/>
            <a:ext cx="3429000" cy="69673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3743325" cy="66008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91000" y="381000"/>
            <a:ext cx="4495800" cy="812800"/>
          </a:xfrm>
          <a:prstGeom prst="rect">
            <a:avLst/>
          </a:prstGeom>
          <a:solidFill>
            <a:srgbClr val="005828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99201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Options I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2590800" cy="14478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20700"/>
            <a:ext cx="2362200" cy="10795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140" y="1934701"/>
            <a:ext cx="5303520" cy="30362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87140" y="1912930"/>
            <a:ext cx="1623060" cy="3036221"/>
          </a:xfrm>
          <a:prstGeom prst="rect">
            <a:avLst/>
          </a:prstGeom>
          <a:noFill/>
          <a:ln w="19050">
            <a:solidFill>
              <a:srgbClr val="FDB9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914248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872789"/>
            <a:ext cx="5303520" cy="30362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00531" y="343821"/>
            <a:ext cx="4498848" cy="812800"/>
          </a:xfrm>
          <a:prstGeom prst="rect">
            <a:avLst/>
          </a:prstGeom>
          <a:solidFill>
            <a:srgbClr val="005828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99201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Options II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981201"/>
            <a:ext cx="1623060" cy="2927810"/>
          </a:xfrm>
          <a:prstGeom prst="rect">
            <a:avLst/>
          </a:prstGeom>
          <a:noFill/>
          <a:ln w="19050">
            <a:solidFill>
              <a:srgbClr val="FDB9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889920"/>
            <a:ext cx="2057400" cy="86267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00531" y="343821"/>
            <a:ext cx="4498848" cy="812800"/>
          </a:xfrm>
          <a:prstGeom prst="rect">
            <a:avLst/>
          </a:prstGeom>
          <a:solidFill>
            <a:srgbClr val="005828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99201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Options III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709" y="1828800"/>
            <a:ext cx="5303520" cy="30362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98090" y="1883005"/>
            <a:ext cx="1769710" cy="2927810"/>
          </a:xfrm>
          <a:prstGeom prst="rect">
            <a:avLst/>
          </a:prstGeom>
          <a:noFill/>
          <a:ln w="19050">
            <a:solidFill>
              <a:srgbClr val="FDB9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" y="246522"/>
            <a:ext cx="3676650" cy="6200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630" y="5562600"/>
            <a:ext cx="3112770" cy="8846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0287" y="5562600"/>
            <a:ext cx="3080113" cy="87381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04800" y="304800"/>
            <a:ext cx="8001000" cy="812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99201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Reading your Report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52400"/>
            <a:ext cx="2943225" cy="2562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799" y="130629"/>
            <a:ext cx="1343025" cy="192024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68412"/>
            <a:ext cx="3609975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43124"/>
            <a:ext cx="77724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3" y="1219200"/>
            <a:ext cx="8869680" cy="197912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81000"/>
            <a:ext cx="7924800" cy="6953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D3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Make the most of written comments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505200"/>
            <a:ext cx="7258050" cy="2600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93603" y="1627463"/>
            <a:ext cx="335280" cy="15926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58341"/>
            <a:ext cx="5644299" cy="685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99201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Individual Re</a:t>
            </a:r>
            <a:r>
              <a:rPr lang="en-US" dirty="0" smtClean="0"/>
              <a:t>port Option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104712"/>
            <a:ext cx="6172201" cy="24142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D3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800" dirty="0" smtClean="0"/>
              <a:t>Another way to view survey reports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800" dirty="0" smtClean="0"/>
              <a:t>Filters are slightly different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800" dirty="0" smtClean="0"/>
              <a:t>Cannot select multiple reports at once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749282"/>
            <a:ext cx="2514600" cy="18212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2502" y="1929689"/>
            <a:ext cx="1066800" cy="3048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61780"/>
            <a:ext cx="8961120" cy="22618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3679574"/>
            <a:ext cx="5715000" cy="5876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0" y="5029200"/>
            <a:ext cx="655320" cy="9944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28" y="4395491"/>
            <a:ext cx="1926771" cy="70991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61" y="5700779"/>
            <a:ext cx="353521" cy="301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64" y="5417058"/>
            <a:ext cx="171316" cy="26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058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505200"/>
            <a:ext cx="6858000" cy="812800"/>
          </a:xfrm>
        </p:spPr>
        <p:txBody>
          <a:bodyPr/>
          <a:lstStyle/>
          <a:p>
            <a:r>
              <a:rPr lang="en-US" dirty="0" smtClean="0"/>
              <a:t>Terms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4419373"/>
            <a:ext cx="8534400" cy="1447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Student Feedback on Instruction (SFI) – questions &amp; process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CoursEval – online program/the tool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3375" y="298677"/>
            <a:ext cx="6858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99201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1629" y="1111477"/>
            <a:ext cx="7717971" cy="2292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D3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2646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400" dirty="0" smtClean="0"/>
              <a:t>You should be able to: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400" dirty="0" smtClean="0"/>
              <a:t>Run a detailed report of your results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400" dirty="0" smtClean="0"/>
              <a:t>Explore students’ written comments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Know where to ask for help and find resources to support your use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37114"/>
            <a:ext cx="4124960" cy="363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580" y="1234266"/>
            <a:ext cx="8186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www.valenciacollege.edu/via                Student Feedback tab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Reply to CoursEval messages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Email: participate@valenciacollege.edu 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6858000" cy="812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SFI Questions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648200" y="1600200"/>
            <a:ext cx="9144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0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858000" cy="812800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68805"/>
            <a:ext cx="7620000" cy="3505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You should be able to:</a:t>
            </a:r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en-US" sz="2400" dirty="0"/>
              <a:t>Run a detailed report of your results</a:t>
            </a:r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en-US" sz="2400" dirty="0"/>
              <a:t>Explore students’ written comments</a:t>
            </a:r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en-US" sz="2400" dirty="0"/>
              <a:t>Ask for help and find resources to support your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90600"/>
            <a:ext cx="2514600" cy="182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62972"/>
            <a:ext cx="4762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25543" cy="1066800"/>
          </a:xfrm>
        </p:spPr>
        <p:txBody>
          <a:bodyPr/>
          <a:lstStyle/>
          <a:p>
            <a:r>
              <a:rPr lang="en-US" dirty="0"/>
              <a:t>5 best practices and tips for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effective use of the SFI reporting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2590801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800" dirty="0" smtClean="0"/>
              <a:t>Find a focus as you interpret results over time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800" dirty="0" smtClean="0"/>
              <a:t>Use multiple data sources (midterm survey?)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800" dirty="0" smtClean="0"/>
              <a:t>Create a plan for reading and using your results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800" dirty="0"/>
              <a:t>4. </a:t>
            </a:r>
            <a:r>
              <a:rPr lang="en-US" sz="3800" dirty="0" smtClean="0"/>
              <a:t>  Remember </a:t>
            </a:r>
            <a:r>
              <a:rPr lang="en-US" sz="3800" dirty="0"/>
              <a:t>to check your filters when running reports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800" dirty="0"/>
              <a:t>5.  </a:t>
            </a:r>
            <a:r>
              <a:rPr lang="en-US" sz="3800" dirty="0" smtClean="0"/>
              <a:t> Use </a:t>
            </a:r>
            <a:r>
              <a:rPr lang="en-US" sz="3800" b="1" dirty="0"/>
              <a:t>O</a:t>
            </a:r>
            <a:r>
              <a:rPr lang="en-US" sz="3800" b="1" dirty="0" smtClean="0"/>
              <a:t>ptions</a:t>
            </a:r>
            <a:r>
              <a:rPr lang="en-US" sz="3800" dirty="0" smtClean="0"/>
              <a:t> to </a:t>
            </a:r>
            <a:r>
              <a:rPr lang="en-US" sz="3800" dirty="0"/>
              <a:t>customize reports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858000" cy="812800"/>
          </a:xfrm>
        </p:spPr>
        <p:txBody>
          <a:bodyPr/>
          <a:lstStyle/>
          <a:p>
            <a:r>
              <a:rPr lang="en-US" dirty="0" smtClean="0"/>
              <a:t>Students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515"/>
            <a:ext cx="51816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…to have standards</a:t>
            </a:r>
          </a:p>
          <a:p>
            <a:r>
              <a:rPr lang="en-US" sz="2400" dirty="0" smtClean="0"/>
              <a:t>…</a:t>
            </a:r>
            <a:r>
              <a:rPr lang="en-US" sz="2400" dirty="0"/>
              <a:t>t</a:t>
            </a:r>
            <a:r>
              <a:rPr lang="en-US" sz="2400" dirty="0" smtClean="0"/>
              <a:t>o self-assess and reflect</a:t>
            </a:r>
          </a:p>
          <a:p>
            <a:r>
              <a:rPr lang="en-US" sz="2400" dirty="0" smtClean="0"/>
              <a:t>…to collaborate with faculty</a:t>
            </a:r>
          </a:p>
          <a:p>
            <a:r>
              <a:rPr lang="en-US" sz="2400" dirty="0" smtClean="0"/>
              <a:t>…that they are having an impact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13314" y="3470843"/>
            <a:ext cx="541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“As I teach future teachers, they learn about the need to give feedback as a student so they see how important it is to give and receive feedback as a teacher.”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- Lauri Lott, Teacher Education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943" y="5029199"/>
            <a:ext cx="63137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“After my first semester, I understood how the SFI actually helped students. Seeing how those results could change how we did assignments and how we taught certain things was really helpful.”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- Jenny Lee, New Student Experience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334000" cy="812800"/>
          </a:xfrm>
        </p:spPr>
        <p:txBody>
          <a:bodyPr/>
          <a:lstStyle/>
          <a:p>
            <a:r>
              <a:rPr lang="en-US" dirty="0" smtClean="0"/>
              <a:t>20/20 Session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We’d love your feedback about this session! 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access our survey using the info below or email us for a link.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://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tiny.cc/SFI_2020 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96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5" y="304800"/>
            <a:ext cx="6858000" cy="812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SFI – history and changes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5900"/>
            <a:ext cx="8077200" cy="495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faculty subcommittee made a few changes to the questions in Spring 2015 after surveying faculty and students in Fall 2014.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list of questions available online: www.valenciacollege.edu/via -&gt; Student Feedback tab.</a:t>
            </a: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2015 – SFI Overview in Spanish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24" y="2667000"/>
            <a:ext cx="844675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Website      							  </a:t>
            </a:r>
            <a:r>
              <a:rPr lang="en-US" sz="1600" u="sng" dirty="0" smtClean="0"/>
              <a:t>www.valenciacollege.edu/via</a:t>
            </a:r>
            <a:endParaRPr lang="en-US" sz="16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534893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571" y="2286000"/>
            <a:ext cx="1349829" cy="14478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5017"/>
            <a:ext cx="8896996" cy="66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812800"/>
          </a:xfrm>
        </p:spPr>
        <p:txBody>
          <a:bodyPr/>
          <a:lstStyle/>
          <a:p>
            <a:r>
              <a:rPr lang="en-US" dirty="0" smtClean="0"/>
              <a:t>Presidents Dashboard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" y="1067431"/>
            <a:ext cx="9037556" cy="52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457200"/>
            <a:ext cx="8839200" cy="1066800"/>
          </a:xfrm>
        </p:spPr>
        <p:txBody>
          <a:bodyPr/>
          <a:lstStyle/>
          <a:p>
            <a:r>
              <a:rPr lang="en-US" dirty="0"/>
              <a:t>Be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t practices and tips for the</a:t>
            </a:r>
            <a:br>
              <a:rPr lang="en-US" dirty="0"/>
            </a:br>
            <a:r>
              <a:rPr lang="en-US" dirty="0"/>
              <a:t>effective use of the SFI reporting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First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three: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Find a focus as you interpret results over time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Use </a:t>
            </a:r>
            <a:r>
              <a:rPr lang="en-US" sz="2800" dirty="0"/>
              <a:t>multiple data sources - midterm survey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Create a plan for reading and using your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812800"/>
          </a:xfrm>
        </p:spPr>
        <p:txBody>
          <a:bodyPr/>
          <a:lstStyle/>
          <a:p>
            <a:r>
              <a:rPr lang="en-US" dirty="0" smtClean="0"/>
              <a:t>SFI Login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3710"/>
            <a:ext cx="8077200" cy="16067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smtClean="0">
                <a:solidFill>
                  <a:schemeClr val="tx1"/>
                </a:solidFill>
              </a:rPr>
              <a:t>tiny.cc/CoursEval_Faculty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chemeClr val="tx1"/>
                </a:solidFill>
              </a:rPr>
              <a:t>(</a:t>
            </a:r>
            <a:r>
              <a:rPr lang="en-US" sz="1700" dirty="0">
                <a:solidFill>
                  <a:schemeClr val="tx1"/>
                </a:solidFill>
              </a:rPr>
              <a:t>https://p1.courseval.net/etw/ets/et.asp?nxappid=1N2&amp;nxmid=start)  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chemeClr val="tx1"/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en-US" dirty="0" smtClean="0"/>
              <a:t>Use your Valencia (Atlas) Credentials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276600"/>
            <a:ext cx="4038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76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Faculty View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0660"/>
            <a:ext cx="8683310" cy="55073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295399"/>
            <a:ext cx="2209800" cy="60960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3260701"/>
            <a:ext cx="914400" cy="100649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ormal Theme">
  <a:themeElements>
    <a:clrScheme name="Valencia College">
      <a:dk1>
        <a:sysClr val="windowText" lastClr="000000"/>
      </a:dk1>
      <a:lt1>
        <a:sysClr val="window" lastClr="FFFFFF"/>
      </a:lt1>
      <a:dk2>
        <a:srgbClr val="BF311A"/>
      </a:dk2>
      <a:lt2>
        <a:srgbClr val="EEECE1"/>
      </a:lt2>
      <a:accent1>
        <a:srgbClr val="BF311A"/>
      </a:accent1>
      <a:accent2>
        <a:srgbClr val="FDB913"/>
      </a:accent2>
      <a:accent3>
        <a:srgbClr val="666666"/>
      </a:accent3>
      <a:accent4>
        <a:srgbClr val="427892"/>
      </a:accent4>
      <a:accent5>
        <a:srgbClr val="4BACC6"/>
      </a:accent5>
      <a:accent6>
        <a:srgbClr val="F79646"/>
      </a:accent6>
      <a:hlink>
        <a:srgbClr val="FDB913"/>
      </a:hlink>
      <a:folHlink>
        <a:srgbClr val="CF7E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 Theme</Template>
  <TotalTime>26253</TotalTime>
  <Words>650</Words>
  <Application>Microsoft Office PowerPoint</Application>
  <PresentationFormat>On-screen Show (4:3)</PresentationFormat>
  <Paragraphs>101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Palatino Linotype</vt:lpstr>
      <vt:lpstr>Formal Theme</vt:lpstr>
      <vt:lpstr> Reporting Tools in CoursEval: Making the Most of Your  Student Feedback on Instruction (SFI) Results    </vt:lpstr>
      <vt:lpstr>Terms to Know</vt:lpstr>
      <vt:lpstr>SFI – history and changes</vt:lpstr>
      <vt:lpstr>Website               www.valenciacollege.edu/via</vt:lpstr>
      <vt:lpstr>PowerPoint Presentation</vt:lpstr>
      <vt:lpstr>Presidents Dashboard Report</vt:lpstr>
      <vt:lpstr>Best practices and tips for the effective use of the SFI reporting tools</vt:lpstr>
      <vt:lpstr>SFI Login</vt:lpstr>
      <vt:lpstr>Faculty View</vt:lpstr>
      <vt:lpstr>PowerPoint Presentation</vt:lpstr>
      <vt:lpstr>Best Practice Tip #4</vt:lpstr>
      <vt:lpstr>Best Practice Tip #5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SFI Questions</vt:lpstr>
      <vt:lpstr>Outcomes</vt:lpstr>
      <vt:lpstr>5 best practices and tips for the effective use of the SFI reporting tools</vt:lpstr>
      <vt:lpstr>Students Learn</vt:lpstr>
      <vt:lpstr>20/20 Session Feedback</vt:lpstr>
    </vt:vector>
  </TitlesOfParts>
  <Company>Valencia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</dc:creator>
  <cp:lastModifiedBy>Tana Damian</cp:lastModifiedBy>
  <cp:revision>223</cp:revision>
  <cp:lastPrinted>2014-09-19T15:50:12Z</cp:lastPrinted>
  <dcterms:created xsi:type="dcterms:W3CDTF">2011-09-28T17:29:33Z</dcterms:created>
  <dcterms:modified xsi:type="dcterms:W3CDTF">2016-04-26T14:59:00Z</dcterms:modified>
</cp:coreProperties>
</file>