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89" r:id="rId2"/>
    <p:sldMasterId id="2147483700" r:id="rId3"/>
    <p:sldMasterId id="2147483711" r:id="rId4"/>
  </p:sldMasterIdLst>
  <p:notesMasterIdLst>
    <p:notesMasterId r:id="rId15"/>
  </p:notesMasterIdLst>
  <p:handoutMasterIdLst>
    <p:handoutMasterId r:id="rId16"/>
  </p:handoutMasterIdLst>
  <p:sldIdLst>
    <p:sldId id="264" r:id="rId5"/>
    <p:sldId id="388" r:id="rId6"/>
    <p:sldId id="405" r:id="rId7"/>
    <p:sldId id="402" r:id="rId8"/>
    <p:sldId id="390" r:id="rId9"/>
    <p:sldId id="391" r:id="rId10"/>
    <p:sldId id="408" r:id="rId11"/>
    <p:sldId id="403" r:id="rId12"/>
    <p:sldId id="404" r:id="rId13"/>
    <p:sldId id="30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iffin, Karen" initials="G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B222"/>
    <a:srgbClr val="B686DA"/>
    <a:srgbClr val="141313"/>
    <a:srgbClr val="9C5BCD"/>
    <a:srgbClr val="ADAFB2"/>
    <a:srgbClr val="F1CB00"/>
    <a:srgbClr val="3B73B9"/>
    <a:srgbClr val="872175"/>
    <a:srgbClr val="F47B20"/>
    <a:srgbClr val="6CB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89486" autoAdjust="0"/>
  </p:normalViewPr>
  <p:slideViewPr>
    <p:cSldViewPr snapToGrid="0">
      <p:cViewPr>
        <p:scale>
          <a:sx n="77" d="100"/>
          <a:sy n="77" d="100"/>
        </p:scale>
        <p:origin x="-1782" y="-204"/>
      </p:cViewPr>
      <p:guideLst>
        <p:guide orient="horz" pos="204"/>
        <p:guide pos="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80FF12C-43EA-D54A-99AF-37ACBE12F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4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34750A-0A13-1C45-8D38-1E752286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198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34750A-0A13-1C45-8D38-1E752286CA6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79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34750A-0A13-1C45-8D38-1E752286CA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 testing problems</a:t>
            </a:r>
          </a:p>
          <a:p>
            <a:r>
              <a:rPr lang="en-US" dirty="0" smtClean="0"/>
              <a:t>  - Poor</a:t>
            </a:r>
            <a:r>
              <a:rPr lang="en-US" baseline="0" dirty="0" smtClean="0"/>
              <a:t> predictors</a:t>
            </a:r>
          </a:p>
          <a:p>
            <a:r>
              <a:rPr lang="en-US" baseline="0" dirty="0" smtClean="0"/>
              <a:t>      *  Analysis of urban system data predicted that 29% of all entering students are assigned to developmental English based on COMPASS scores but could have earned a B or better in college-level English</a:t>
            </a:r>
          </a:p>
          <a:p>
            <a:r>
              <a:rPr lang="en-US" baseline="0" dirty="0" smtClean="0"/>
              <a:t>      *  And that 18% of students assigned to developmental math based on COMPASS scores could have gotten a B or better in college-level Math</a:t>
            </a:r>
          </a:p>
          <a:p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  - Confusion about what it means to be “college ready”—no obvious cutoff point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  -</a:t>
            </a:r>
            <a:r>
              <a:rPr lang="en-US" sz="1200" baseline="0" dirty="0" smtClean="0"/>
              <a:t> </a:t>
            </a:r>
            <a:r>
              <a:rPr lang="en-US" sz="1200" dirty="0" smtClean="0"/>
              <a:t>Content of exam may not relate to students’ actual program/career needs</a:t>
            </a:r>
            <a:br>
              <a:rPr lang="en-US" sz="1200" dirty="0" smtClean="0"/>
            </a:b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Pedagogy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aseline="0" dirty="0" smtClean="0"/>
              <a:t>  -  Little planning.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3BAA-68C0-4015-833A-6859E6A647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ヒラギノ角ゴ Pro W3" pitchFamily="1" charset="-128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D1130F92-411B-4CDF-9EAB-752BED63AD7C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121861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1200" smtClean="0"/>
          </a:p>
        </p:txBody>
      </p:sp>
      <p:sp>
        <p:nvSpPr>
          <p:cNvPr id="121862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661200-3BD1-41C4-B615-E5856FB2B32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9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“Productive persistence” = practice student activities and faculty actions integrated throughout to increase student</a:t>
            </a:r>
            <a:r>
              <a:rPr lang="en-US" sz="1200" baseline="0" dirty="0" smtClean="0"/>
              <a:t> motivation, </a:t>
            </a:r>
            <a:r>
              <a:rPr lang="en-US" sz="1200" baseline="0" dirty="0" err="1" smtClean="0"/>
              <a:t>tenacy</a:t>
            </a:r>
            <a:r>
              <a:rPr lang="en-US" sz="1200" baseline="0" dirty="0" smtClean="0"/>
              <a:t> and skills for success.  For example: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aseline="0" dirty="0" smtClean="0"/>
              <a:t>   - Productive struggle.  Not getting right answer, but process of thinking, making sense, persevering in the face of uncertainty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aseline="0" dirty="0" smtClean="0"/>
              <a:t>   - Explicit connections to concepts – Making connections among facts, ideas and procedures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aseline="0" dirty="0" smtClean="0"/>
              <a:t>   - Deliberative practice – avoids rote repetition, carefully sequenced problems developed to guide students to a deeper understanding of core concepts.  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3BAA-68C0-4015-833A-6859E6A647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3BAA-68C0-4015-833A-6859E6A647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4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3BAA-68C0-4015-833A-6859E6A647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4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Queensborough</a:t>
            </a:r>
            <a:r>
              <a:rPr lang="en-US" baseline="0" dirty="0" smtClean="0"/>
              <a:t> Freshman Academies</a:t>
            </a:r>
          </a:p>
          <a:p>
            <a:r>
              <a:rPr lang="en-US" baseline="0" dirty="0" smtClean="0"/>
              <a:t>Miami Dade “Communities of Interest”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661200-3BD1-41C4-B615-E5856FB2B32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9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/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/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/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/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152400" y="233680"/>
            <a:ext cx="8991600" cy="7924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7" name="Picture 6" descr="CCRC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9599" cy="1062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6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34963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A681EA-39C8-1946-B598-E34D97CDBB9C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8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2008821"/>
            <a:ext cx="8229600" cy="447516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30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2008821"/>
            <a:ext cx="8229600" cy="447516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2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2008821"/>
            <a:ext cx="8229600" cy="447516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49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/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/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/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/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152400" y="233680"/>
            <a:ext cx="8991600" cy="7924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ヒラギノ角ゴ Pro W3" charset="-128"/>
              </a:rPr>
              <a:t>MONTH XX, 2012</a:t>
            </a:r>
          </a:p>
        </p:txBody>
      </p:sp>
      <p:pic>
        <p:nvPicPr>
          <p:cNvPr id="7" name="Picture 6" descr="CCRC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9599" cy="1062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>
                <a:solidFill>
                  <a:srgbClr val="FFFFFF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>
                <a:solidFill>
                  <a:srgbClr val="FFFFFF"/>
                </a:solidFill>
              </a:defRPr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>
                <a:solidFill>
                  <a:srgbClr val="FFFFFF"/>
                </a:solidFill>
              </a:defRPr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 anchor="t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ヒラギノ角ゴ Pro W3" charset="-128"/>
              </a:rPr>
              <a:t>MONTH XX, 2012</a:t>
            </a:r>
          </a:p>
        </p:txBody>
      </p:sp>
      <p:pic>
        <p:nvPicPr>
          <p:cNvPr id="10" name="Picture 9" descr="CCRC_logo_rever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5536" cy="106161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217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963" y="750887"/>
            <a:ext cx="8229600" cy="3851276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963" y="4602163"/>
            <a:ext cx="5350933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chemeClr val="tx1"/>
                </a:solidFill>
              </a:rPr>
              <a:t> </a:t>
            </a:r>
            <a:r>
              <a:rPr lang="en-US" sz="700" b="1" dirty="0" smtClean="0">
                <a:solidFill>
                  <a:schemeClr val="tx1"/>
                </a:solidFill>
              </a:rPr>
              <a:t>MONTH XX, 2012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chemeClr val="tx1"/>
                </a:solidFill>
              </a:rPr>
              <a:t> CENTER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5438" y="750887"/>
            <a:ext cx="8229600" cy="3851276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5438" y="4602163"/>
            <a:ext cx="5350933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rgbClr val="00539B"/>
                </a:solidFill>
              </a:rPr>
              <a:t> </a:t>
            </a:r>
            <a:r>
              <a:rPr lang="en-US" sz="700" b="1" dirty="0" smtClean="0">
                <a:solidFill>
                  <a:srgbClr val="00539B"/>
                </a:solidFill>
              </a:rPr>
              <a:t>MONTH XX, 2012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2008821"/>
            <a:ext cx="8229600" cy="447516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>
                <a:solidFill>
                  <a:srgbClr val="FFFFFF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>
                <a:solidFill>
                  <a:srgbClr val="FFFFFF"/>
                </a:solidFill>
              </a:defRPr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>
                <a:solidFill>
                  <a:srgbClr val="FFFFFF"/>
                </a:solidFill>
              </a:defRPr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rgbClr val="A3B2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10" name="Picture 9" descr="CCRC_logo_rever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5536" cy="10616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85232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379662"/>
            <a:ext cx="3979863" cy="3831591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706938" y="2113915"/>
            <a:ext cx="3979862" cy="4097338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07467" y="2415328"/>
            <a:ext cx="3979333" cy="379465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38" y="762000"/>
            <a:ext cx="823976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199" y="2415328"/>
            <a:ext cx="3979333" cy="380481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" y="2113915"/>
            <a:ext cx="3979333" cy="306387"/>
          </a:xfrm>
          <a:solidFill>
            <a:schemeClr val="tx2"/>
          </a:solidFill>
          <a:ln>
            <a:noFill/>
          </a:ln>
        </p:spPr>
        <p:txBody>
          <a:bodyPr anchor="ctr"/>
          <a:lstStyle>
            <a:lvl1pPr marL="284163" indent="-111125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07467" y="2113915"/>
            <a:ext cx="3979333" cy="306387"/>
          </a:xfrm>
          <a:solidFill>
            <a:schemeClr val="tx2"/>
          </a:solidFill>
          <a:ln>
            <a:noFill/>
          </a:ln>
        </p:spPr>
        <p:txBody>
          <a:bodyPr anchor="ctr"/>
          <a:lstStyle>
            <a:lvl1pPr marL="346075" indent="-234950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4520" cy="114966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29920" y="310896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50888"/>
            <a:ext cx="8229601" cy="114966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1989986"/>
            <a:ext cx="3979333" cy="4227299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8" y="1981519"/>
            <a:ext cx="3995737" cy="4235766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6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34963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/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/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/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/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152400" y="233680"/>
            <a:ext cx="8991600" cy="7924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ヒラギノ角ゴ Pro W3" charset="-128"/>
              </a:rPr>
              <a:t>MONTH XX, 2012</a:t>
            </a:r>
          </a:p>
        </p:txBody>
      </p:sp>
      <p:pic>
        <p:nvPicPr>
          <p:cNvPr id="7" name="Picture 6" descr="CCRC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9599" cy="1062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>
                <a:solidFill>
                  <a:srgbClr val="FFFFFF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>
                <a:solidFill>
                  <a:srgbClr val="FFFFFF"/>
                </a:solidFill>
              </a:defRPr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>
                <a:solidFill>
                  <a:srgbClr val="FFFFFF"/>
                </a:solidFill>
              </a:defRPr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 anchor="t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ヒラギノ角ゴ Pro W3" charset="-128"/>
              </a:rPr>
              <a:t>MONTH XX, 2012</a:t>
            </a:r>
          </a:p>
        </p:txBody>
      </p:sp>
      <p:pic>
        <p:nvPicPr>
          <p:cNvPr id="10" name="Picture 9" descr="CCRC_logo_rever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5536" cy="106161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2BE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963" y="750887"/>
            <a:ext cx="8229600" cy="3851276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963" y="4602163"/>
            <a:ext cx="5350933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chemeClr val="tx1"/>
                </a:solidFill>
              </a:rPr>
              <a:t> </a:t>
            </a:r>
            <a:r>
              <a:rPr lang="en-US" sz="700" b="1" dirty="0" smtClean="0">
                <a:solidFill>
                  <a:schemeClr val="tx1"/>
                </a:solidFill>
              </a:rPr>
              <a:t>MONTH XX, 2012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chemeClr val="tx1"/>
                </a:solidFill>
              </a:rPr>
              <a:t> CENTER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963" y="750887"/>
            <a:ext cx="8229600" cy="3851276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963" y="4602163"/>
            <a:ext cx="5350933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rgbClr val="00539B"/>
                </a:solidFill>
              </a:rPr>
              <a:t> </a:t>
            </a:r>
            <a:r>
              <a:rPr lang="en-US" sz="700" b="1" dirty="0" smtClean="0">
                <a:solidFill>
                  <a:srgbClr val="00539B"/>
                </a:solidFill>
              </a:rPr>
              <a:t>MONTH XX, 2012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2008821"/>
            <a:ext cx="8229600" cy="447516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963" y="750887"/>
            <a:ext cx="8229600" cy="3851276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963" y="4602163"/>
            <a:ext cx="5350933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chemeClr val="tx1"/>
                </a:solidFill>
              </a:rPr>
              <a:t> </a:t>
            </a:r>
            <a:r>
              <a:rPr lang="en-US" sz="700" b="1" dirty="0" smtClean="0">
                <a:solidFill>
                  <a:schemeClr val="tx1"/>
                </a:solidFill>
              </a:rPr>
              <a:t>MONTH XX, 2012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chemeClr val="tx1"/>
                </a:solidFill>
              </a:rPr>
              <a:t> CENTER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1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85232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334965" y="2379662"/>
            <a:ext cx="3979863" cy="3831591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84703" y="2113915"/>
            <a:ext cx="3979862" cy="4097338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85232" y="2415328"/>
            <a:ext cx="3979333" cy="379465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39761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2415328"/>
            <a:ext cx="3979333" cy="380481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2113915"/>
            <a:ext cx="3979333" cy="306387"/>
          </a:xfrm>
          <a:solidFill>
            <a:srgbClr val="42BECA"/>
          </a:solidFill>
          <a:ln>
            <a:noFill/>
          </a:ln>
        </p:spPr>
        <p:txBody>
          <a:bodyPr anchor="ctr"/>
          <a:lstStyle>
            <a:lvl1pPr marL="284163" indent="-111125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85232" y="2113915"/>
            <a:ext cx="3979333" cy="306387"/>
          </a:xfrm>
          <a:solidFill>
            <a:srgbClr val="42BECA"/>
          </a:solidFill>
          <a:ln>
            <a:noFill/>
          </a:ln>
        </p:spPr>
        <p:txBody>
          <a:bodyPr anchor="ctr"/>
          <a:lstStyle>
            <a:lvl1pPr marL="346075" indent="-234950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4520" cy="1149667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29920" y="310896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50888"/>
            <a:ext cx="8229601" cy="1149667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1989986"/>
            <a:ext cx="3979333" cy="4227299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8" y="1981519"/>
            <a:ext cx="3995737" cy="4235766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6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34963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/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/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/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/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152400" y="233680"/>
            <a:ext cx="8991600" cy="7924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ヒラギノ角ゴ Pro W3" charset="-128"/>
              </a:rPr>
              <a:t>MONTH XX, 2012</a:t>
            </a:r>
          </a:p>
        </p:txBody>
      </p:sp>
      <p:pic>
        <p:nvPicPr>
          <p:cNvPr id="7" name="Picture 6" descr="CCRC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9599" cy="1062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3966210"/>
            <a:ext cx="8229600" cy="21567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tabLst>
                <a:tab pos="914400" algn="l"/>
              </a:tabLst>
              <a:defRPr sz="2000" b="1">
                <a:solidFill>
                  <a:srgbClr val="FFFFFF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tabLst>
                <a:tab pos="685800" algn="l"/>
              </a:tabLst>
              <a:defRPr sz="1000" b="1">
                <a:solidFill>
                  <a:srgbClr val="FFFFFF"/>
                </a:solidFill>
              </a:defRPr>
            </a:lvl2pPr>
            <a:lvl3pPr marL="914400" indent="-914400">
              <a:spcAft>
                <a:spcPts val="0"/>
              </a:spcAft>
              <a:buFontTx/>
              <a:buNone/>
              <a:tabLst/>
              <a:defRPr sz="1000" b="0">
                <a:solidFill>
                  <a:srgbClr val="FFFFFF"/>
                </a:solidFill>
              </a:defRPr>
            </a:lvl3pPr>
            <a:lvl4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4pPr>
            <a:lvl5pPr marL="914400" indent="-914400">
              <a:spcAft>
                <a:spcPts val="0"/>
              </a:spcAft>
              <a:buFontTx/>
              <a:buNone/>
              <a:tabLst/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449388"/>
            <a:ext cx="8229600" cy="2506133"/>
          </a:xfrm>
        </p:spPr>
        <p:txBody>
          <a:bodyPr anchor="t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 bwMode="auto">
          <a:xfrm>
            <a:off x="7556500" y="735433"/>
            <a:ext cx="1122680" cy="15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3B222"/>
              </a:buClr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ヒラギノ角ゴ Pro W3" charset="-128"/>
              </a:rPr>
              <a:t>MONTH XX, 2012</a:t>
            </a:r>
          </a:p>
        </p:txBody>
      </p:sp>
      <p:pic>
        <p:nvPicPr>
          <p:cNvPr id="10" name="Picture 9" descr="CCRC_logo_rever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521" y="91440"/>
            <a:ext cx="3145536" cy="106161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 bwMode="auto">
          <a:xfrm>
            <a:off x="457200" y="1117600"/>
            <a:ext cx="8229600" cy="17272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F8B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963" y="750887"/>
            <a:ext cx="8229600" cy="3851276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963" y="4602163"/>
            <a:ext cx="5350933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chemeClr val="tx1"/>
                </a:solidFill>
              </a:rPr>
              <a:t> </a:t>
            </a:r>
            <a:r>
              <a:rPr lang="en-US" sz="700" b="1" dirty="0" smtClean="0">
                <a:solidFill>
                  <a:schemeClr val="tx1"/>
                </a:solidFill>
              </a:rPr>
              <a:t>MONTH XX, 2012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chemeClr val="tx1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chemeClr val="tx1"/>
                </a:solidFill>
              </a:rPr>
              <a:t> CENTER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5438" y="750887"/>
            <a:ext cx="8417597" cy="3841433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964" y="4591050"/>
            <a:ext cx="5473170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rgbClr val="00539B"/>
                </a:solidFill>
              </a:rPr>
              <a:t> </a:t>
            </a:r>
            <a:r>
              <a:rPr lang="en-US" sz="700" b="1" dirty="0" smtClean="0">
                <a:solidFill>
                  <a:srgbClr val="00539B"/>
                </a:solidFill>
              </a:rPr>
              <a:t>MONTH XX, 2012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2008821"/>
            <a:ext cx="8229600" cy="447516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963" y="750887"/>
            <a:ext cx="8229600" cy="3851275"/>
          </a:xfrm>
        </p:spPr>
        <p:txBody>
          <a:bodyPr anchor="t"/>
          <a:lstStyle>
            <a:lvl1pPr>
              <a:spcBef>
                <a:spcPts val="0"/>
              </a:spcBef>
              <a:defRPr sz="60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963" y="4602163"/>
            <a:ext cx="5350933" cy="879475"/>
          </a:xfrm>
        </p:spPr>
        <p:txBody>
          <a:bodyPr/>
          <a:lstStyle>
            <a:lvl1pPr marL="0" indent="0">
              <a:spcAft>
                <a:spcPts val="600"/>
              </a:spcAft>
              <a:buFontTx/>
              <a:buNone/>
              <a:defRPr sz="2000" b="1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Complete College America GPS</a:t>
            </a:r>
            <a:r>
              <a:rPr lang="en-US" sz="700" b="1" baseline="0" dirty="0" smtClean="0">
                <a:solidFill>
                  <a:srgbClr val="00539B"/>
                </a:solidFill>
              </a:rPr>
              <a:t> Meeting/ August 29, 2012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1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85232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334965" y="2379662"/>
            <a:ext cx="3979863" cy="3831591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84703" y="2113915"/>
            <a:ext cx="3979862" cy="4097338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85232" y="2415328"/>
            <a:ext cx="3979333" cy="379465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39761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2415328"/>
            <a:ext cx="3979333" cy="380481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2113915"/>
            <a:ext cx="3979333" cy="306387"/>
          </a:xfrm>
          <a:solidFill>
            <a:srgbClr val="DF8B07"/>
          </a:solidFill>
          <a:ln>
            <a:noFill/>
          </a:ln>
        </p:spPr>
        <p:txBody>
          <a:bodyPr anchor="ctr"/>
          <a:lstStyle>
            <a:lvl1pPr marL="284163" indent="-111125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85232" y="2113915"/>
            <a:ext cx="3979333" cy="306387"/>
          </a:xfrm>
          <a:solidFill>
            <a:srgbClr val="DF8B07"/>
          </a:solidFill>
          <a:ln>
            <a:noFill/>
          </a:ln>
        </p:spPr>
        <p:txBody>
          <a:bodyPr anchor="ctr"/>
          <a:lstStyle>
            <a:lvl1pPr marL="346075" indent="-234950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4520" cy="1149667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29920" y="310896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50888"/>
            <a:ext cx="8229601" cy="1149667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1989986"/>
            <a:ext cx="3979333" cy="4227299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8" y="1981519"/>
            <a:ext cx="3995737" cy="4235766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6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34963" y="2201332"/>
            <a:ext cx="3995737" cy="410580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3" y="2008821"/>
            <a:ext cx="8229600" cy="447516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9601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85232" y="2002154"/>
            <a:ext cx="3979333" cy="4522471"/>
          </a:xfrm>
          <a:ln>
            <a:noFill/>
          </a:ln>
        </p:spPr>
        <p:txBody>
          <a:bodyPr/>
          <a:lstStyle>
            <a:lvl1pPr>
              <a:spcBef>
                <a:spcPts val="432"/>
              </a:spcBef>
              <a:defRPr/>
            </a:lvl1pPr>
            <a:lvl2pPr>
              <a:spcBef>
                <a:spcPts val="432"/>
              </a:spcBef>
              <a:defRPr/>
            </a:lvl2pPr>
            <a:lvl3pPr>
              <a:spcBef>
                <a:spcPts val="432"/>
              </a:spcBef>
              <a:defRPr/>
            </a:lvl3pPr>
            <a:lvl4pPr>
              <a:spcBef>
                <a:spcPts val="432"/>
              </a:spcBef>
              <a:defRPr/>
            </a:lvl4pPr>
            <a:lvl5pPr>
              <a:spcBef>
                <a:spcPts val="432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334965" y="2379662"/>
            <a:ext cx="3979863" cy="3831591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84703" y="2113915"/>
            <a:ext cx="3979862" cy="4097338"/>
          </a:xfrm>
          <a:prstGeom prst="rect">
            <a:avLst/>
          </a:prstGeom>
          <a:noFill/>
          <a:ln w="3175" cap="flat" cmpd="sng" algn="ctr">
            <a:solidFill>
              <a:srgbClr val="14131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85232" y="2415328"/>
            <a:ext cx="3979333" cy="379465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39761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2415328"/>
            <a:ext cx="3979333" cy="3804814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2113915"/>
            <a:ext cx="3979333" cy="306387"/>
          </a:xfrm>
          <a:solidFill>
            <a:schemeClr val="accent1"/>
          </a:solidFill>
          <a:ln>
            <a:noFill/>
          </a:ln>
        </p:spPr>
        <p:txBody>
          <a:bodyPr anchor="ctr"/>
          <a:lstStyle>
            <a:lvl1pPr marL="284163" indent="-111125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85232" y="2113915"/>
            <a:ext cx="3979333" cy="306387"/>
          </a:xfrm>
          <a:solidFill>
            <a:schemeClr val="accent1"/>
          </a:solidFill>
          <a:ln>
            <a:noFill/>
          </a:ln>
        </p:spPr>
        <p:txBody>
          <a:bodyPr anchor="ctr"/>
          <a:lstStyle>
            <a:lvl1pPr marL="346075" indent="-234950" algn="l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62000"/>
            <a:ext cx="8224520" cy="1149667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29920" y="310896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750888"/>
            <a:ext cx="8229601" cy="1149667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4964" y="1989986"/>
            <a:ext cx="3979333" cy="4227299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568828" y="1981519"/>
            <a:ext cx="3995737" cy="4235766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962" y="762000"/>
            <a:ext cx="8351837" cy="114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2" y="2008823"/>
            <a:ext cx="8351837" cy="448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715125" y="6372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solidFill>
                <a:srgbClr val="00539B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679" r:id="rId3"/>
    <p:sldLayoutId id="2147483688" r:id="rId4"/>
    <p:sldLayoutId id="2147483673" r:id="rId5"/>
    <p:sldLayoutId id="2147483674" r:id="rId6"/>
    <p:sldLayoutId id="2147483685" r:id="rId7"/>
    <p:sldLayoutId id="2147483675" r:id="rId8"/>
    <p:sldLayoutId id="2147483676" r:id="rId9"/>
    <p:sldLayoutId id="2147483677" r:id="rId10"/>
    <p:sldLayoutId id="2147483730" r:id="rId11"/>
    <p:sldLayoutId id="2147483741" r:id="rId12"/>
    <p:sldLayoutId id="2147483742" r:id="rId13"/>
    <p:sldLayoutId id="2147483743" r:id="rId1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131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A3B222"/>
        </a:buClr>
        <a:buChar char="•"/>
        <a:defRPr>
          <a:solidFill>
            <a:srgbClr val="141313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spcBef>
          <a:spcPct val="20000"/>
        </a:spcBef>
        <a:spcAft>
          <a:spcPct val="0"/>
        </a:spcAft>
        <a:buClr>
          <a:srgbClr val="A3B222"/>
        </a:buClr>
        <a:buChar char="–"/>
        <a:defRPr>
          <a:solidFill>
            <a:srgbClr val="141313"/>
          </a:solidFill>
          <a:latin typeface="+mn-lt"/>
          <a:ea typeface="+mn-ea"/>
        </a:defRPr>
      </a:lvl2pPr>
      <a:lvl3pPr marL="741363" indent="-173038" algn="l" rtl="0" eaLnBrk="0" fontAlgn="base" hangingPunct="0">
        <a:spcBef>
          <a:spcPct val="20000"/>
        </a:spcBef>
        <a:spcAft>
          <a:spcPct val="0"/>
        </a:spcAft>
        <a:buClr>
          <a:srgbClr val="A3B222"/>
        </a:buClr>
        <a:buChar char="•"/>
        <a:defRPr sz="1600">
          <a:solidFill>
            <a:srgbClr val="141313"/>
          </a:solidFill>
          <a:latin typeface="+mn-lt"/>
          <a:ea typeface="+mn-ea"/>
        </a:defRPr>
      </a:lvl3pPr>
      <a:lvl4pPr marL="914400" indent="-173038" algn="l" rtl="0" eaLnBrk="0" fontAlgn="base" hangingPunct="0">
        <a:spcBef>
          <a:spcPct val="20000"/>
        </a:spcBef>
        <a:spcAft>
          <a:spcPct val="0"/>
        </a:spcAft>
        <a:buClr>
          <a:srgbClr val="A3B222"/>
        </a:buClr>
        <a:buChar char="–"/>
        <a:defRPr sz="1600">
          <a:solidFill>
            <a:srgbClr val="141313"/>
          </a:solidFill>
          <a:latin typeface="+mn-lt"/>
          <a:ea typeface="+mn-ea"/>
        </a:defRPr>
      </a:lvl4pPr>
      <a:lvl5pPr marL="1087438" indent="-173038" algn="l" rtl="0" eaLnBrk="0" fontAlgn="base" hangingPunct="0">
        <a:spcBef>
          <a:spcPct val="20000"/>
        </a:spcBef>
        <a:spcAft>
          <a:spcPct val="0"/>
        </a:spcAft>
        <a:buClr>
          <a:srgbClr val="A3B222"/>
        </a:buClr>
        <a:buChar char="»"/>
        <a:tabLst>
          <a:tab pos="1087438" algn="l"/>
        </a:tabLst>
        <a:defRPr sz="1400">
          <a:solidFill>
            <a:srgbClr val="141313"/>
          </a:solidFill>
          <a:latin typeface="+mn-lt"/>
          <a:ea typeface="+mn-ea"/>
        </a:defRPr>
      </a:lvl5pPr>
      <a:lvl6pPr marL="24558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6pPr>
      <a:lvl7pPr marL="29130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7pPr>
      <a:lvl8pPr marL="33702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8pPr>
      <a:lvl9pPr marL="38274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762000"/>
            <a:ext cx="8229600" cy="114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2008823"/>
            <a:ext cx="8229600" cy="448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715125" y="6372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solidFill>
                <a:srgbClr val="00539B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Complete</a:t>
            </a:r>
            <a:r>
              <a:rPr lang="en-US" sz="700" b="1" baseline="0" dirty="0" smtClean="0">
                <a:solidFill>
                  <a:srgbClr val="00539B"/>
                </a:solidFill>
              </a:rPr>
              <a:t> College America GPS Meeting August 29, 2012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450263" y="6477417"/>
            <a:ext cx="420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fld id="{EE94B151-4CCD-D943-B1FB-60C2EADD0F05}" type="slidenum">
              <a:rPr lang="en-US" sz="1000">
                <a:solidFill>
                  <a:srgbClr val="141313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14131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131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141313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rgbClr val="141313"/>
          </a:solidFill>
          <a:latin typeface="+mn-lt"/>
          <a:ea typeface="+mn-ea"/>
        </a:defRPr>
      </a:lvl2pPr>
      <a:lvl3pPr marL="741363" indent="-1730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141313"/>
          </a:solidFill>
          <a:latin typeface="+mn-lt"/>
          <a:ea typeface="+mn-ea"/>
        </a:defRPr>
      </a:lvl3pPr>
      <a:lvl4pPr marL="914400" indent="-1730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141313"/>
          </a:solidFill>
          <a:latin typeface="+mn-lt"/>
          <a:ea typeface="+mn-ea"/>
        </a:defRPr>
      </a:lvl4pPr>
      <a:lvl5pPr marL="1087438" indent="-1730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087438" algn="l"/>
        </a:tabLst>
        <a:defRPr sz="1400">
          <a:solidFill>
            <a:srgbClr val="141313"/>
          </a:solidFill>
          <a:latin typeface="+mn-lt"/>
          <a:ea typeface="+mn-ea"/>
        </a:defRPr>
      </a:lvl5pPr>
      <a:lvl6pPr marL="24558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6pPr>
      <a:lvl7pPr marL="29130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7pPr>
      <a:lvl8pPr marL="33702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8pPr>
      <a:lvl9pPr marL="38274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762000"/>
            <a:ext cx="8229600" cy="114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2008823"/>
            <a:ext cx="8229600" cy="448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715125" y="6372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solidFill>
                <a:srgbClr val="00539B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rgbClr val="00539B"/>
                </a:solidFill>
              </a:rPr>
              <a:t> </a:t>
            </a:r>
            <a:r>
              <a:rPr lang="en-US" sz="700" b="1" dirty="0" smtClean="0">
                <a:solidFill>
                  <a:srgbClr val="00539B"/>
                </a:solidFill>
              </a:rPr>
              <a:t>MONTH XX, 2012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450263" y="6477417"/>
            <a:ext cx="420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fld id="{EE94B151-4CCD-D943-B1FB-60C2EADD0F05}" type="slidenum">
              <a:rPr lang="en-US" sz="1000">
                <a:solidFill>
                  <a:srgbClr val="141313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14131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131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Char char="•"/>
        <a:defRPr>
          <a:solidFill>
            <a:srgbClr val="141313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Char char="–"/>
        <a:defRPr>
          <a:solidFill>
            <a:srgbClr val="141313"/>
          </a:solidFill>
          <a:latin typeface="+mn-lt"/>
          <a:ea typeface="+mn-ea"/>
        </a:defRPr>
      </a:lvl2pPr>
      <a:lvl3pPr marL="741363" indent="-173038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Char char="•"/>
        <a:defRPr sz="1600">
          <a:solidFill>
            <a:srgbClr val="141313"/>
          </a:solidFill>
          <a:latin typeface="+mn-lt"/>
          <a:ea typeface="+mn-ea"/>
        </a:defRPr>
      </a:lvl3pPr>
      <a:lvl4pPr marL="914400" indent="-173038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Char char="–"/>
        <a:defRPr sz="1600">
          <a:solidFill>
            <a:srgbClr val="141313"/>
          </a:solidFill>
          <a:latin typeface="+mn-lt"/>
          <a:ea typeface="+mn-ea"/>
        </a:defRPr>
      </a:lvl4pPr>
      <a:lvl5pPr marL="1087438" indent="-173038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Char char="»"/>
        <a:tabLst>
          <a:tab pos="1087438" algn="l"/>
        </a:tabLst>
        <a:defRPr sz="1400">
          <a:solidFill>
            <a:srgbClr val="141313"/>
          </a:solidFill>
          <a:latin typeface="+mn-lt"/>
          <a:ea typeface="+mn-ea"/>
        </a:defRPr>
      </a:lvl5pPr>
      <a:lvl6pPr marL="24558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6pPr>
      <a:lvl7pPr marL="29130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7pPr>
      <a:lvl8pPr marL="33702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8pPr>
      <a:lvl9pPr marL="38274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762000"/>
            <a:ext cx="8229600" cy="114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2008823"/>
            <a:ext cx="8229600" cy="448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715125" y="6372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solidFill>
                <a:srgbClr val="00539B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872479" y="289977"/>
            <a:ext cx="29057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PRESENTATION TITLE IN HEADER /</a:t>
            </a:r>
            <a:r>
              <a:rPr lang="en-US" sz="700" b="1" baseline="0" dirty="0" smtClean="0">
                <a:solidFill>
                  <a:srgbClr val="00539B"/>
                </a:solidFill>
              </a:rPr>
              <a:t> </a:t>
            </a:r>
            <a:r>
              <a:rPr lang="en-US" sz="700" b="1" dirty="0" smtClean="0">
                <a:solidFill>
                  <a:srgbClr val="00539B"/>
                </a:solidFill>
              </a:rPr>
              <a:t>MONTH XX, 2012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450263" y="6477417"/>
            <a:ext cx="420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fld id="{EE94B151-4CCD-D943-B1FB-60C2EADD0F05}" type="slidenum">
              <a:rPr lang="en-US" sz="1000">
                <a:solidFill>
                  <a:srgbClr val="141313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14131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365760" y="279817"/>
            <a:ext cx="3251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3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 smtClean="0">
                <a:solidFill>
                  <a:srgbClr val="00539B"/>
                </a:solidFill>
              </a:rPr>
              <a:t>COMMUNITY COLLEGE RESEARCH</a:t>
            </a:r>
            <a:r>
              <a:rPr lang="en-US" sz="700" b="1" baseline="0" dirty="0" smtClean="0">
                <a:solidFill>
                  <a:srgbClr val="00539B"/>
                </a:solidFill>
              </a:rPr>
              <a:t> CENTER</a:t>
            </a:r>
            <a:endParaRPr lang="en-US" sz="700" dirty="0" smtClean="0">
              <a:solidFill>
                <a:srgbClr val="00539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4131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Char char="•"/>
        <a:defRPr>
          <a:solidFill>
            <a:srgbClr val="141313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Char char="–"/>
        <a:defRPr>
          <a:solidFill>
            <a:srgbClr val="141313"/>
          </a:solidFill>
          <a:latin typeface="+mn-lt"/>
          <a:ea typeface="+mn-ea"/>
        </a:defRPr>
      </a:lvl2pPr>
      <a:lvl3pPr marL="741363" indent="-173038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Char char="•"/>
        <a:defRPr sz="1600">
          <a:solidFill>
            <a:srgbClr val="141313"/>
          </a:solidFill>
          <a:latin typeface="+mn-lt"/>
          <a:ea typeface="+mn-ea"/>
        </a:defRPr>
      </a:lvl3pPr>
      <a:lvl4pPr marL="914400" indent="-173038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Char char="–"/>
        <a:defRPr sz="1600">
          <a:solidFill>
            <a:srgbClr val="141313"/>
          </a:solidFill>
          <a:latin typeface="+mn-lt"/>
          <a:ea typeface="+mn-ea"/>
        </a:defRPr>
      </a:lvl4pPr>
      <a:lvl5pPr marL="1087438" indent="-173038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Char char="»"/>
        <a:tabLst>
          <a:tab pos="1087438" algn="l"/>
        </a:tabLst>
        <a:defRPr sz="1400">
          <a:solidFill>
            <a:srgbClr val="141313"/>
          </a:solidFill>
          <a:latin typeface="+mn-lt"/>
          <a:ea typeface="+mn-ea"/>
        </a:defRPr>
      </a:lvl5pPr>
      <a:lvl6pPr marL="24558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6pPr>
      <a:lvl7pPr marL="29130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7pPr>
      <a:lvl8pPr marL="33702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8pPr>
      <a:lvl9pPr marL="3827463" indent="-169863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400">
          <a:solidFill>
            <a:srgbClr val="00539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idx="1"/>
          </p:nvPr>
        </p:nvSpPr>
        <p:spPr>
          <a:xfrm>
            <a:off x="294019" y="4143631"/>
            <a:ext cx="8229600" cy="2156779"/>
          </a:xfrm>
        </p:spPr>
        <p:txBody>
          <a:bodyPr/>
          <a:lstStyle/>
          <a:p>
            <a:endParaRPr lang="en-US" dirty="0" smtClean="0"/>
          </a:p>
          <a:p>
            <a:pPr lvl="1"/>
            <a:r>
              <a:rPr lang="en-US" sz="2200" dirty="0" smtClean="0">
                <a:solidFill>
                  <a:srgbClr val="FFFF00"/>
                </a:solidFill>
                <a:latin typeface="Arial Black" pitchFamily="34" charset="0"/>
              </a:rPr>
              <a:t>Davis Jenkins</a:t>
            </a:r>
          </a:p>
          <a:p>
            <a:pPr lvl="1"/>
            <a:r>
              <a:rPr lang="en-US" sz="1800" dirty="0" smtClean="0">
                <a:latin typeface="Arial Black" pitchFamily="34" charset="0"/>
              </a:rPr>
              <a:t>Senior Research Associate</a:t>
            </a:r>
          </a:p>
          <a:p>
            <a:pPr lvl="1"/>
            <a:endParaRPr lang="en-US" sz="1800" dirty="0" smtClean="0">
              <a:latin typeface="Arial Black" pitchFamily="34" charset="0"/>
            </a:endParaRPr>
          </a:p>
          <a:p>
            <a:pPr lvl="1"/>
            <a:r>
              <a:rPr lang="en-US" sz="1800" dirty="0" smtClean="0"/>
              <a:t>Community College Research </a:t>
            </a:r>
            <a:r>
              <a:rPr lang="en-US" sz="1800" dirty="0" err="1" smtClean="0"/>
              <a:t>Cente</a:t>
            </a:r>
            <a:endParaRPr lang="en-US" sz="1800" dirty="0" smtClean="0"/>
          </a:p>
          <a:p>
            <a:pPr lvl="1"/>
            <a:r>
              <a:rPr lang="en-US" sz="1800" dirty="0" smtClean="0"/>
              <a:t>Teachers College, Columbia University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962" y="1449388"/>
            <a:ext cx="8809038" cy="2554201"/>
          </a:xfrm>
        </p:spPr>
        <p:txBody>
          <a:bodyPr/>
          <a:lstStyle/>
          <a:p>
            <a:r>
              <a:rPr lang="en-US" sz="4600" dirty="0">
                <a:solidFill>
                  <a:srgbClr val="FFFF00"/>
                </a:solidFill>
              </a:rPr>
              <a:t>Rethinking College </a:t>
            </a:r>
            <a:r>
              <a:rPr lang="en-US" sz="4600" dirty="0" smtClean="0">
                <a:solidFill>
                  <a:srgbClr val="FFFF00"/>
                </a:solidFill>
              </a:rPr>
              <a:t>Prep</a:t>
            </a:r>
            <a:br>
              <a:rPr lang="en-US" sz="4600" dirty="0" smtClean="0">
                <a:solidFill>
                  <a:srgbClr val="FFFF00"/>
                </a:solidFill>
              </a:rPr>
            </a:br>
            <a:r>
              <a:rPr lang="en-US" sz="4600" dirty="0" smtClean="0">
                <a:solidFill>
                  <a:srgbClr val="FFFF00"/>
                </a:solidFill>
              </a:rPr>
              <a:t>as </a:t>
            </a:r>
            <a:r>
              <a:rPr lang="en-US" sz="4600" dirty="0">
                <a:solidFill>
                  <a:srgbClr val="FFFF00"/>
                </a:solidFill>
              </a:rPr>
              <a:t>an </a:t>
            </a:r>
            <a:r>
              <a:rPr lang="en-US" sz="4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On-Ramp</a:t>
            </a:r>
            <a:r>
              <a:rPr lang="en-US" sz="4600" dirty="0" smtClean="0">
                <a:solidFill>
                  <a:srgbClr val="FFFF00"/>
                </a:solidFill>
              </a:rPr>
              <a:t> to </a:t>
            </a:r>
            <a:r>
              <a:rPr lang="en-US" sz="4600" dirty="0">
                <a:solidFill>
                  <a:srgbClr val="FFFF00"/>
                </a:solidFill>
              </a:rPr>
              <a:t>a </a:t>
            </a:r>
            <a:br>
              <a:rPr lang="en-US" sz="4600" dirty="0">
                <a:solidFill>
                  <a:srgbClr val="FFFF00"/>
                </a:solidFill>
              </a:rPr>
            </a:br>
            <a:r>
              <a:rPr lang="en-US" sz="4600" dirty="0">
                <a:solidFill>
                  <a:srgbClr val="FFFF00"/>
                </a:solidFill>
              </a:rPr>
              <a:t>Program of Study</a:t>
            </a: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1600" dirty="0" smtClean="0">
                <a:solidFill>
                  <a:srgbClr val="A3B222"/>
                </a:solidFill>
              </a:rPr>
              <a:t> </a:t>
            </a:r>
            <a:r>
              <a:rPr lang="en-US" sz="2800" dirty="0" smtClean="0">
                <a:solidFill>
                  <a:srgbClr val="A3B222"/>
                </a:solidFill>
              </a:rPr>
              <a:t/>
            </a:r>
            <a:br>
              <a:rPr lang="en-US" sz="2800" dirty="0" smtClean="0">
                <a:solidFill>
                  <a:srgbClr val="A3B222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4547286" y="4015947"/>
            <a:ext cx="4300152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State Assessment Meeting for Florida State Colleges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Valencia </a:t>
            </a:r>
            <a:r>
              <a:rPr lang="en-US" dirty="0" smtClean="0">
                <a:solidFill>
                  <a:srgbClr val="FFFF00"/>
                </a:solidFill>
              </a:rPr>
              <a:t>College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June 20,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4963" y="2411730"/>
            <a:ext cx="8229600" cy="392811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/>
              <a:t>Please visit us on the web at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u="sng" dirty="0" smtClean="0">
                <a:solidFill>
                  <a:schemeClr val="accent4"/>
                </a:solidFill>
              </a:rPr>
              <a:t>http://</a:t>
            </a:r>
            <a:r>
              <a:rPr lang="en-US" sz="1800" u="sng" dirty="0" err="1" smtClean="0">
                <a:solidFill>
                  <a:schemeClr val="accent4"/>
                </a:solidFill>
              </a:rPr>
              <a:t>ccrc.tc.columbia.edu</a:t>
            </a:r>
            <a:endParaRPr lang="en-US" sz="18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1800" b="0" dirty="0" smtClean="0"/>
              <a:t>where you can download presentations, reports, </a:t>
            </a:r>
          </a:p>
          <a:p>
            <a:pPr marL="0" indent="0">
              <a:buNone/>
            </a:pPr>
            <a:r>
              <a:rPr lang="en-US" sz="1800" b="0" dirty="0" smtClean="0"/>
              <a:t>and briefs, and sign-up for news announcements. </a:t>
            </a:r>
          </a:p>
          <a:p>
            <a:pPr marL="0" indent="0">
              <a:buNone/>
            </a:pPr>
            <a:r>
              <a:rPr lang="en-US" sz="1800" b="0" dirty="0" smtClean="0"/>
              <a:t>We’re also on </a:t>
            </a:r>
            <a:r>
              <a:rPr lang="en-US" sz="1800" b="0" dirty="0" err="1" smtClean="0">
                <a:solidFill>
                  <a:srgbClr val="A3B222"/>
                </a:solidFill>
              </a:rPr>
              <a:t>Facebook</a:t>
            </a:r>
            <a:r>
              <a:rPr lang="en-US" sz="1800" b="0" dirty="0" smtClean="0"/>
              <a:t> and </a:t>
            </a:r>
            <a:r>
              <a:rPr lang="en-US" sz="1800" b="0" dirty="0" smtClean="0">
                <a:solidFill>
                  <a:schemeClr val="accent1"/>
                </a:solidFill>
              </a:rPr>
              <a:t>Twitter</a:t>
            </a:r>
            <a:r>
              <a:rPr lang="en-US" sz="1800" b="0" dirty="0" smtClean="0"/>
              <a:t>. 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Community College Research Center </a:t>
            </a:r>
            <a:br>
              <a:rPr lang="en-US" sz="1200" b="1" dirty="0" smtClean="0"/>
            </a:br>
            <a:r>
              <a:rPr lang="en-US" sz="1200" b="1" dirty="0" smtClean="0"/>
              <a:t>Institute on Education and the Economy, </a:t>
            </a:r>
            <a:br>
              <a:rPr lang="en-US" sz="1200" b="1" dirty="0" smtClean="0"/>
            </a:br>
            <a:r>
              <a:rPr lang="en-US" sz="1200" b="1" dirty="0" smtClean="0"/>
              <a:t>Teachers College, Columbia University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525 West 120th Street, Box 174, New York, NY 10027 </a:t>
            </a:r>
            <a:br>
              <a:rPr lang="en-US" sz="1200" dirty="0" smtClean="0"/>
            </a:br>
            <a:r>
              <a:rPr lang="en-US" sz="1200" dirty="0" smtClean="0"/>
              <a:t>E-mail: </a:t>
            </a:r>
            <a:r>
              <a:rPr lang="en-US" sz="1200" dirty="0" err="1" smtClean="0"/>
              <a:t>ccrc@columbia.edu</a:t>
            </a:r>
            <a:r>
              <a:rPr lang="en-US" sz="1200" dirty="0" smtClean="0"/>
              <a:t> Telephone: 212.678.3091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9838" y="897430"/>
            <a:ext cx="8450736" cy="1581458"/>
          </a:xfrm>
        </p:spPr>
        <p:txBody>
          <a:bodyPr/>
          <a:lstStyle/>
          <a:p>
            <a:r>
              <a:rPr lang="en-US" sz="4200" dirty="0" err="1" smtClean="0">
                <a:solidFill>
                  <a:schemeClr val="tx1"/>
                </a:solidFill>
              </a:rPr>
              <a:t>Dev</a:t>
            </a:r>
            <a:r>
              <a:rPr lang="en-US" sz="4200" dirty="0" smtClean="0">
                <a:solidFill>
                  <a:schemeClr val="tx1"/>
                </a:solidFill>
              </a:rPr>
              <a:t> Ed </a:t>
            </a:r>
            <a:r>
              <a:rPr lang="en-US" sz="4200" dirty="0" smtClean="0">
                <a:solidFill>
                  <a:srgbClr val="A3B222"/>
                </a:solidFill>
              </a:rPr>
              <a:t>Disconnects</a:t>
            </a:r>
            <a:endParaRPr lang="en-US" sz="4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015" y="1767016"/>
            <a:ext cx="8413920" cy="4833586"/>
          </a:xfrm>
        </p:spPr>
        <p:txBody>
          <a:bodyPr>
            <a:noAutofit/>
          </a:bodyPr>
          <a:lstStyle/>
          <a:p>
            <a:pPr marL="288925" indent="-288925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Placement testing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Poor predictors of college-level success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Narrow focus on English comp and Algebra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Students confused, little guidance</a:t>
            </a:r>
            <a:endParaRPr lang="en-US" sz="2800" dirty="0">
              <a:solidFill>
                <a:schemeClr val="tx1"/>
              </a:solidFill>
            </a:endParaRPr>
          </a:p>
          <a:p>
            <a:pPr marL="288925" indent="-288925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Curriculum, Pedagogy, Assessment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Long sequences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Replicates high school pedagogy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Little attention to soft skills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Poor alignment with program/career SLOs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endParaRPr lang="en-US" sz="29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3B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 idx="4294967295"/>
          </p:nvPr>
        </p:nvSpPr>
        <p:spPr>
          <a:xfrm>
            <a:off x="514350" y="847725"/>
            <a:ext cx="8450263" cy="1581150"/>
          </a:xfrm>
        </p:spPr>
        <p:txBody>
          <a:bodyPr/>
          <a:lstStyle/>
          <a:p>
            <a:r>
              <a:rPr lang="en-US" sz="4200" dirty="0" smtClean="0">
                <a:solidFill>
                  <a:srgbClr val="A3B222"/>
                </a:solidFill>
              </a:rPr>
              <a:t>Status Quo </a:t>
            </a:r>
            <a:r>
              <a:rPr lang="en-US" sz="4200" dirty="0" smtClean="0">
                <a:solidFill>
                  <a:schemeClr val="tx1"/>
                </a:solidFill>
              </a:rPr>
              <a:t>Pathway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730375"/>
            <a:ext cx="8537575" cy="4870450"/>
          </a:xfrm>
        </p:spPr>
        <p:txBody>
          <a:bodyPr>
            <a:noAutofit/>
          </a:bodyPr>
          <a:lstStyle/>
          <a:p>
            <a:pPr marL="347663" indent="-3476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Little upfront career or college planning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Remediation narrowly focused on English Comp and Algebra, little “soft skills” prep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Program learning outcomes and paths unclear; too many choices</a:t>
            </a:r>
            <a:endParaRPr lang="en-US" sz="3000" dirty="0">
              <a:solidFill>
                <a:schemeClr val="tx1"/>
              </a:solidFill>
            </a:endParaRP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Poor alignment </a:t>
            </a:r>
            <a:r>
              <a:rPr lang="en-US" sz="3000" dirty="0">
                <a:solidFill>
                  <a:schemeClr val="tx1"/>
                </a:solidFill>
              </a:rPr>
              <a:t>with requirements for further education and career advancement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solidFill>
                  <a:schemeClr val="tx1"/>
                </a:solidFill>
              </a:rPr>
              <a:t>Students’ </a:t>
            </a:r>
            <a:r>
              <a:rPr lang="en-US" sz="3000" dirty="0" smtClean="0">
                <a:solidFill>
                  <a:schemeClr val="tx1"/>
                </a:solidFill>
              </a:rPr>
              <a:t>progress not </a:t>
            </a:r>
            <a:r>
              <a:rPr lang="en-US" sz="3000" dirty="0">
                <a:solidFill>
                  <a:schemeClr val="tx1"/>
                </a:solidFill>
              </a:rPr>
              <a:t>monitored</a:t>
            </a:r>
          </a:p>
          <a:p>
            <a:pPr marL="347663" indent="-3476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solidFill>
                  <a:schemeClr val="tx1"/>
                </a:solidFill>
              </a:rPr>
              <a:t>Limited on-going feedback and support</a:t>
            </a:r>
          </a:p>
          <a:p>
            <a:pPr lvl="1">
              <a:defRPr/>
            </a:pPr>
            <a:endParaRPr lang="en-US" sz="29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rgbClr val="3B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5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0909" y="6288110"/>
            <a:ext cx="5699891" cy="340519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Placement Testing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0641" y="5859152"/>
            <a:ext cx="2153086" cy="307777"/>
          </a:xfrm>
          <a:prstGeom prst="rect">
            <a:avLst/>
          </a:prstGeom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Voluntary Orientation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4338" y="5413898"/>
            <a:ext cx="4093032" cy="307777"/>
          </a:xfrm>
          <a:prstGeom prst="rect">
            <a:avLst/>
          </a:prstGeom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Meet with Advisor (1</a:t>
            </a:r>
            <a:r>
              <a:rPr lang="en-US" sz="1400" b="1" baseline="30000" dirty="0" smtClean="0">
                <a:latin typeface="Arial Narrow" pitchFamily="34" charset="0"/>
              </a:rPr>
              <a:t>st</a:t>
            </a:r>
            <a:r>
              <a:rPr lang="en-US" sz="1400" b="1" dirty="0" smtClean="0">
                <a:latin typeface="Arial Narrow" pitchFamily="34" charset="0"/>
              </a:rPr>
              <a:t> Term Schedule</a:t>
            </a:r>
            <a:r>
              <a:rPr lang="en-US" sz="1200" b="1" dirty="0" smtClean="0">
                <a:latin typeface="Arial Narrow" pitchFamily="34" charset="0"/>
              </a:rPr>
              <a:t>)</a:t>
            </a:r>
            <a:endParaRPr lang="en-US" sz="12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6575" y="4704800"/>
            <a:ext cx="718457" cy="4924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latin typeface="Arial Narrow" pitchFamily="34" charset="0"/>
              </a:rPr>
              <a:t>Dev</a:t>
            </a:r>
            <a:r>
              <a:rPr lang="en-US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US" sz="1300" b="1" dirty="0" smtClean="0">
                <a:latin typeface="Arial Narrow" pitchFamily="34" charset="0"/>
              </a:rPr>
              <a:t>Reading</a:t>
            </a:r>
            <a:endParaRPr lang="en-US" sz="1300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1640" y="4704800"/>
            <a:ext cx="649923" cy="4924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latin typeface="Arial Narrow" pitchFamily="34" charset="0"/>
              </a:rPr>
              <a:t>Dev</a:t>
            </a:r>
            <a:endParaRPr lang="en-US" sz="1300" b="1" dirty="0" smtClean="0">
              <a:latin typeface="Arial Narrow" pitchFamily="34" charset="0"/>
            </a:endParaRPr>
          </a:p>
          <a:p>
            <a:pPr algn="ctr"/>
            <a:r>
              <a:rPr lang="en-US" sz="1300" b="1" dirty="0" smtClean="0">
                <a:latin typeface="Arial Narrow" pitchFamily="34" charset="0"/>
              </a:rPr>
              <a:t>ENGL</a:t>
            </a:r>
            <a:endParaRPr lang="en-US" sz="13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7700" y="4704800"/>
            <a:ext cx="718457" cy="4924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latin typeface="Arial Narrow" pitchFamily="34" charset="0"/>
              </a:rPr>
              <a:t>Dev</a:t>
            </a:r>
            <a:r>
              <a:rPr lang="en-US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US" sz="1300" b="1" dirty="0" smtClean="0">
                <a:latin typeface="Arial Narrow" pitchFamily="34" charset="0"/>
              </a:rPr>
              <a:t>Math</a:t>
            </a:r>
            <a:endParaRPr lang="en-US" sz="1300" b="1" dirty="0">
              <a:latin typeface="Arial Narrow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062168" y="791849"/>
            <a:ext cx="2265573" cy="1142098"/>
            <a:chOff x="2062167" y="1035816"/>
            <a:chExt cx="2383851" cy="1319290"/>
          </a:xfrm>
        </p:grpSpPr>
        <p:sp>
          <p:nvSpPr>
            <p:cNvPr id="19" name="Freeform 18"/>
            <p:cNvSpPr/>
            <p:nvPr/>
          </p:nvSpPr>
          <p:spPr>
            <a:xfrm>
              <a:off x="2062167" y="1035816"/>
              <a:ext cx="2383851" cy="1319290"/>
            </a:xfrm>
            <a:custGeom>
              <a:avLst/>
              <a:gdLst>
                <a:gd name="connsiteX0" fmla="*/ 10800 w 21600"/>
                <a:gd name="connsiteY0" fmla="*/ 5800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7312 w 21600"/>
                <a:gd name="connsiteY22" fmla="*/ 6320 h 21600"/>
                <a:gd name="connsiteX23" fmla="*/ 8352 w 21600"/>
                <a:gd name="connsiteY23" fmla="*/ 2295 h 21600"/>
                <a:gd name="connsiteX24" fmla="*/ 10800 w 21600"/>
                <a:gd name="connsiteY24" fmla="*/ 5800 h 21600"/>
                <a:gd name="connsiteX0" fmla="*/ 10800 w 21600"/>
                <a:gd name="connsiteY0" fmla="*/ 5800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7312 w 21600"/>
                <a:gd name="connsiteY22" fmla="*/ 6320 h 21600"/>
                <a:gd name="connsiteX23" fmla="*/ 7685 w 21600"/>
                <a:gd name="connsiteY23" fmla="*/ 0 h 21600"/>
                <a:gd name="connsiteX24" fmla="*/ 10800 w 21600"/>
                <a:gd name="connsiteY24" fmla="*/ 5800 h 21600"/>
                <a:gd name="connsiteX0" fmla="*/ 10800 w 21600"/>
                <a:gd name="connsiteY0" fmla="*/ 5800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800 w 21600"/>
                <a:gd name="connsiteY24" fmla="*/ 5800 h 21600"/>
                <a:gd name="connsiteX0" fmla="*/ 10609 w 21600"/>
                <a:gd name="connsiteY0" fmla="*/ 5628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609 w 21600"/>
                <a:gd name="connsiteY24" fmla="*/ 5628 h 21600"/>
                <a:gd name="connsiteX0" fmla="*/ 10609 w 21600"/>
                <a:gd name="connsiteY0" fmla="*/ 5628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627 w 21600"/>
                <a:gd name="connsiteY12" fmla="*/ 15850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609 w 21600"/>
                <a:gd name="connsiteY24" fmla="*/ 5628 h 21600"/>
                <a:gd name="connsiteX0" fmla="*/ 10609 w 21600"/>
                <a:gd name="connsiteY0" fmla="*/ 5628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3979 w 21600"/>
                <a:gd name="connsiteY10" fmla="*/ 15850 h 21600"/>
                <a:gd name="connsiteX11" fmla="*/ 13247 w 21600"/>
                <a:gd name="connsiteY11" fmla="*/ 19737 h 21600"/>
                <a:gd name="connsiteX12" fmla="*/ 10627 w 21600"/>
                <a:gd name="connsiteY12" fmla="*/ 15850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609 w 21600"/>
                <a:gd name="connsiteY24" fmla="*/ 562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00" h="21600">
                  <a:moveTo>
                    <a:pt x="10609" y="5628"/>
                  </a:moveTo>
                  <a:lnTo>
                    <a:pt x="14522" y="0"/>
                  </a:lnTo>
                  <a:cubicBezTo>
                    <a:pt x="14400" y="1775"/>
                    <a:pt x="14277" y="3550"/>
                    <a:pt x="14155" y="5325"/>
                  </a:cubicBez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3979" y="15850"/>
                  </a:lnTo>
                  <a:lnTo>
                    <a:pt x="13247" y="19737"/>
                  </a:lnTo>
                  <a:lnTo>
                    <a:pt x="10627" y="15850"/>
                  </a:lnTo>
                  <a:lnTo>
                    <a:pt x="8485" y="21600"/>
                  </a:lnTo>
                  <a:cubicBezTo>
                    <a:pt x="8228" y="19609"/>
                    <a:pt x="7972" y="17618"/>
                    <a:pt x="7715" y="15627"/>
                  </a:cubicBez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6358" y="5628"/>
                  </a:lnTo>
                  <a:cubicBezTo>
                    <a:pt x="6482" y="3521"/>
                    <a:pt x="7561" y="2107"/>
                    <a:pt x="7685" y="0"/>
                  </a:cubicBezTo>
                  <a:lnTo>
                    <a:pt x="10609" y="5628"/>
                  </a:lnTo>
                  <a:close/>
                </a:path>
              </a:pathLst>
            </a:custGeom>
            <a:solidFill>
              <a:srgbClr val="00FF00"/>
            </a:solidFill>
            <a:ln w="381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09948" y="1379539"/>
              <a:ext cx="1262743" cy="5688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Arial Narrow" pitchFamily="34" charset="0"/>
                </a:rPr>
                <a:t>Transfer as Junior in Major</a:t>
              </a:r>
              <a:endParaRPr lang="en-US" sz="1300" b="1" dirty="0">
                <a:latin typeface="Arial Narrow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4969" y="822839"/>
            <a:ext cx="2348597" cy="1080117"/>
            <a:chOff x="4927217" y="992449"/>
            <a:chExt cx="2468193" cy="1349815"/>
          </a:xfrm>
        </p:grpSpPr>
        <p:grpSp>
          <p:nvGrpSpPr>
            <p:cNvPr id="16" name="Group 15"/>
            <p:cNvGrpSpPr/>
            <p:nvPr/>
          </p:nvGrpSpPr>
          <p:grpSpPr>
            <a:xfrm>
              <a:off x="4927217" y="992449"/>
              <a:ext cx="2468193" cy="1349815"/>
              <a:chOff x="4492740" y="1001485"/>
              <a:chExt cx="2468193" cy="134981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95465" y="1408113"/>
                <a:ext cx="1262743" cy="52322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 Narrow" pitchFamily="34" charset="0"/>
                  </a:rPr>
                  <a:t>Career-Path Employment</a:t>
                </a:r>
                <a:endParaRPr lang="en-US" sz="1400" b="1" dirty="0">
                  <a:latin typeface="Arial Narrow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492740" y="1001485"/>
                <a:ext cx="2468193" cy="1349815"/>
              </a:xfrm>
              <a:custGeom>
                <a:avLst/>
                <a:gdLst>
                  <a:gd name="connsiteX0" fmla="*/ 10800 w 21600"/>
                  <a:gd name="connsiteY0" fmla="*/ 5800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312 w 21600"/>
                  <a:gd name="connsiteY22" fmla="*/ 6320 h 21600"/>
                  <a:gd name="connsiteX23" fmla="*/ 8352 w 21600"/>
                  <a:gd name="connsiteY23" fmla="*/ 2295 h 21600"/>
                  <a:gd name="connsiteX24" fmla="*/ 10800 w 21600"/>
                  <a:gd name="connsiteY24" fmla="*/ 5800 h 21600"/>
                  <a:gd name="connsiteX0" fmla="*/ 10800 w 21600"/>
                  <a:gd name="connsiteY0" fmla="*/ 5800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352 w 21600"/>
                  <a:gd name="connsiteY23" fmla="*/ 2295 h 21600"/>
                  <a:gd name="connsiteX24" fmla="*/ 10800 w 21600"/>
                  <a:gd name="connsiteY24" fmla="*/ 5800 h 21600"/>
                  <a:gd name="connsiteX0" fmla="*/ 10800 w 21600"/>
                  <a:gd name="connsiteY0" fmla="*/ 5800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800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8001 w 21600"/>
                  <a:gd name="connsiteY14" fmla="*/ 12869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906 w 21600"/>
                  <a:gd name="connsiteY14" fmla="*/ 12869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800 w 21600"/>
                  <a:gd name="connsiteY12" fmla="*/ 12869 h 21600"/>
                  <a:gd name="connsiteX13" fmla="*/ 8485 w 21600"/>
                  <a:gd name="connsiteY13" fmla="*/ 21600 h 21600"/>
                  <a:gd name="connsiteX14" fmla="*/ 7906 w 21600"/>
                  <a:gd name="connsiteY14" fmla="*/ 12869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19737"/>
                  <a:gd name="connsiteX1" fmla="*/ 14522 w 21600"/>
                  <a:gd name="connsiteY1" fmla="*/ 0 h 19737"/>
                  <a:gd name="connsiteX2" fmla="*/ 14155 w 21600"/>
                  <a:gd name="connsiteY2" fmla="*/ 5325 h 19737"/>
                  <a:gd name="connsiteX3" fmla="*/ 18380 w 21600"/>
                  <a:gd name="connsiteY3" fmla="*/ 4457 h 19737"/>
                  <a:gd name="connsiteX4" fmla="*/ 16702 w 21600"/>
                  <a:gd name="connsiteY4" fmla="*/ 7315 h 19737"/>
                  <a:gd name="connsiteX5" fmla="*/ 21097 w 21600"/>
                  <a:gd name="connsiteY5" fmla="*/ 8137 h 19737"/>
                  <a:gd name="connsiteX6" fmla="*/ 17607 w 21600"/>
                  <a:gd name="connsiteY6" fmla="*/ 10475 h 19737"/>
                  <a:gd name="connsiteX7" fmla="*/ 21600 w 21600"/>
                  <a:gd name="connsiteY7" fmla="*/ 13290 h 19737"/>
                  <a:gd name="connsiteX8" fmla="*/ 16837 w 21600"/>
                  <a:gd name="connsiteY8" fmla="*/ 12942 h 19737"/>
                  <a:gd name="connsiteX9" fmla="*/ 18145 w 21600"/>
                  <a:gd name="connsiteY9" fmla="*/ 18095 h 19737"/>
                  <a:gd name="connsiteX10" fmla="*/ 14020 w 21600"/>
                  <a:gd name="connsiteY10" fmla="*/ 14457 h 19737"/>
                  <a:gd name="connsiteX11" fmla="*/ 13247 w 21600"/>
                  <a:gd name="connsiteY11" fmla="*/ 19737 h 19737"/>
                  <a:gd name="connsiteX12" fmla="*/ 10800 w 21600"/>
                  <a:gd name="connsiteY12" fmla="*/ 12869 h 19737"/>
                  <a:gd name="connsiteX13" fmla="*/ 8390 w 21600"/>
                  <a:gd name="connsiteY13" fmla="*/ 18681 h 19737"/>
                  <a:gd name="connsiteX14" fmla="*/ 7906 w 21600"/>
                  <a:gd name="connsiteY14" fmla="*/ 12869 h 19737"/>
                  <a:gd name="connsiteX15" fmla="*/ 4762 w 21600"/>
                  <a:gd name="connsiteY15" fmla="*/ 17617 h 19737"/>
                  <a:gd name="connsiteX16" fmla="*/ 5667 w 21600"/>
                  <a:gd name="connsiteY16" fmla="*/ 13937 h 19737"/>
                  <a:gd name="connsiteX17" fmla="*/ 135 w 21600"/>
                  <a:gd name="connsiteY17" fmla="*/ 14587 h 19737"/>
                  <a:gd name="connsiteX18" fmla="*/ 3722 w 21600"/>
                  <a:gd name="connsiteY18" fmla="*/ 11775 h 19737"/>
                  <a:gd name="connsiteX19" fmla="*/ 0 w 21600"/>
                  <a:gd name="connsiteY19" fmla="*/ 8615 h 19737"/>
                  <a:gd name="connsiteX20" fmla="*/ 4627 w 21600"/>
                  <a:gd name="connsiteY20" fmla="*/ 7617 h 19737"/>
                  <a:gd name="connsiteX21" fmla="*/ 370 w 21600"/>
                  <a:gd name="connsiteY21" fmla="*/ 2295 h 19737"/>
                  <a:gd name="connsiteX22" fmla="*/ 7121 w 21600"/>
                  <a:gd name="connsiteY22" fmla="*/ 5628 h 19737"/>
                  <a:gd name="connsiteX23" fmla="*/ 8066 w 21600"/>
                  <a:gd name="connsiteY23" fmla="*/ 0 h 19737"/>
                  <a:gd name="connsiteX24" fmla="*/ 10800 w 21600"/>
                  <a:gd name="connsiteY24" fmla="*/ 5628 h 19737"/>
                  <a:gd name="connsiteX0" fmla="*/ 10800 w 21600"/>
                  <a:gd name="connsiteY0" fmla="*/ 5628 h 18681"/>
                  <a:gd name="connsiteX1" fmla="*/ 14522 w 21600"/>
                  <a:gd name="connsiteY1" fmla="*/ 0 h 18681"/>
                  <a:gd name="connsiteX2" fmla="*/ 14155 w 21600"/>
                  <a:gd name="connsiteY2" fmla="*/ 5325 h 18681"/>
                  <a:gd name="connsiteX3" fmla="*/ 18380 w 21600"/>
                  <a:gd name="connsiteY3" fmla="*/ 4457 h 18681"/>
                  <a:gd name="connsiteX4" fmla="*/ 16702 w 21600"/>
                  <a:gd name="connsiteY4" fmla="*/ 7315 h 18681"/>
                  <a:gd name="connsiteX5" fmla="*/ 21097 w 21600"/>
                  <a:gd name="connsiteY5" fmla="*/ 8137 h 18681"/>
                  <a:gd name="connsiteX6" fmla="*/ 17607 w 21600"/>
                  <a:gd name="connsiteY6" fmla="*/ 10475 h 18681"/>
                  <a:gd name="connsiteX7" fmla="*/ 21600 w 21600"/>
                  <a:gd name="connsiteY7" fmla="*/ 13290 h 18681"/>
                  <a:gd name="connsiteX8" fmla="*/ 16837 w 21600"/>
                  <a:gd name="connsiteY8" fmla="*/ 12942 h 18681"/>
                  <a:gd name="connsiteX9" fmla="*/ 18145 w 21600"/>
                  <a:gd name="connsiteY9" fmla="*/ 18095 h 18681"/>
                  <a:gd name="connsiteX10" fmla="*/ 14020 w 21600"/>
                  <a:gd name="connsiteY10" fmla="*/ 14457 h 18681"/>
                  <a:gd name="connsiteX11" fmla="*/ 13152 w 21600"/>
                  <a:gd name="connsiteY11" fmla="*/ 17928 h 18681"/>
                  <a:gd name="connsiteX12" fmla="*/ 10800 w 21600"/>
                  <a:gd name="connsiteY12" fmla="*/ 12869 h 18681"/>
                  <a:gd name="connsiteX13" fmla="*/ 8390 w 21600"/>
                  <a:gd name="connsiteY13" fmla="*/ 18681 h 18681"/>
                  <a:gd name="connsiteX14" fmla="*/ 7906 w 21600"/>
                  <a:gd name="connsiteY14" fmla="*/ 12869 h 18681"/>
                  <a:gd name="connsiteX15" fmla="*/ 4762 w 21600"/>
                  <a:gd name="connsiteY15" fmla="*/ 17617 h 18681"/>
                  <a:gd name="connsiteX16" fmla="*/ 5667 w 21600"/>
                  <a:gd name="connsiteY16" fmla="*/ 13937 h 18681"/>
                  <a:gd name="connsiteX17" fmla="*/ 135 w 21600"/>
                  <a:gd name="connsiteY17" fmla="*/ 14587 h 18681"/>
                  <a:gd name="connsiteX18" fmla="*/ 3722 w 21600"/>
                  <a:gd name="connsiteY18" fmla="*/ 11775 h 18681"/>
                  <a:gd name="connsiteX19" fmla="*/ 0 w 21600"/>
                  <a:gd name="connsiteY19" fmla="*/ 8615 h 18681"/>
                  <a:gd name="connsiteX20" fmla="*/ 4627 w 21600"/>
                  <a:gd name="connsiteY20" fmla="*/ 7617 h 18681"/>
                  <a:gd name="connsiteX21" fmla="*/ 370 w 21600"/>
                  <a:gd name="connsiteY21" fmla="*/ 2295 h 18681"/>
                  <a:gd name="connsiteX22" fmla="*/ 7121 w 21600"/>
                  <a:gd name="connsiteY22" fmla="*/ 5628 h 18681"/>
                  <a:gd name="connsiteX23" fmla="*/ 8066 w 21600"/>
                  <a:gd name="connsiteY23" fmla="*/ 0 h 18681"/>
                  <a:gd name="connsiteX24" fmla="*/ 10800 w 21600"/>
                  <a:gd name="connsiteY24" fmla="*/ 5628 h 18681"/>
                  <a:gd name="connsiteX0" fmla="*/ 10800 w 21600"/>
                  <a:gd name="connsiteY0" fmla="*/ 5628 h 18681"/>
                  <a:gd name="connsiteX1" fmla="*/ 14522 w 21600"/>
                  <a:gd name="connsiteY1" fmla="*/ 0 h 18681"/>
                  <a:gd name="connsiteX2" fmla="*/ 14155 w 21600"/>
                  <a:gd name="connsiteY2" fmla="*/ 5325 h 18681"/>
                  <a:gd name="connsiteX3" fmla="*/ 18380 w 21600"/>
                  <a:gd name="connsiteY3" fmla="*/ 4457 h 18681"/>
                  <a:gd name="connsiteX4" fmla="*/ 16702 w 21600"/>
                  <a:gd name="connsiteY4" fmla="*/ 7315 h 18681"/>
                  <a:gd name="connsiteX5" fmla="*/ 21097 w 21600"/>
                  <a:gd name="connsiteY5" fmla="*/ 8137 h 18681"/>
                  <a:gd name="connsiteX6" fmla="*/ 17607 w 21600"/>
                  <a:gd name="connsiteY6" fmla="*/ 10475 h 18681"/>
                  <a:gd name="connsiteX7" fmla="*/ 21600 w 21600"/>
                  <a:gd name="connsiteY7" fmla="*/ 13290 h 18681"/>
                  <a:gd name="connsiteX8" fmla="*/ 16837 w 21600"/>
                  <a:gd name="connsiteY8" fmla="*/ 12942 h 18681"/>
                  <a:gd name="connsiteX9" fmla="*/ 18145 w 21600"/>
                  <a:gd name="connsiteY9" fmla="*/ 18095 h 18681"/>
                  <a:gd name="connsiteX10" fmla="*/ 14020 w 21600"/>
                  <a:gd name="connsiteY10" fmla="*/ 14457 h 18681"/>
                  <a:gd name="connsiteX11" fmla="*/ 13152 w 21600"/>
                  <a:gd name="connsiteY11" fmla="*/ 17928 h 18681"/>
                  <a:gd name="connsiteX12" fmla="*/ 10800 w 21600"/>
                  <a:gd name="connsiteY12" fmla="*/ 12869 h 18681"/>
                  <a:gd name="connsiteX13" fmla="*/ 10800 w 21600"/>
                  <a:gd name="connsiteY13" fmla="*/ 18681 h 18681"/>
                  <a:gd name="connsiteX14" fmla="*/ 7906 w 21600"/>
                  <a:gd name="connsiteY14" fmla="*/ 12869 h 18681"/>
                  <a:gd name="connsiteX15" fmla="*/ 4762 w 21600"/>
                  <a:gd name="connsiteY15" fmla="*/ 17617 h 18681"/>
                  <a:gd name="connsiteX16" fmla="*/ 5667 w 21600"/>
                  <a:gd name="connsiteY16" fmla="*/ 13937 h 18681"/>
                  <a:gd name="connsiteX17" fmla="*/ 135 w 21600"/>
                  <a:gd name="connsiteY17" fmla="*/ 14587 h 18681"/>
                  <a:gd name="connsiteX18" fmla="*/ 3722 w 21600"/>
                  <a:gd name="connsiteY18" fmla="*/ 11775 h 18681"/>
                  <a:gd name="connsiteX19" fmla="*/ 0 w 21600"/>
                  <a:gd name="connsiteY19" fmla="*/ 8615 h 18681"/>
                  <a:gd name="connsiteX20" fmla="*/ 4627 w 21600"/>
                  <a:gd name="connsiteY20" fmla="*/ 7617 h 18681"/>
                  <a:gd name="connsiteX21" fmla="*/ 370 w 21600"/>
                  <a:gd name="connsiteY21" fmla="*/ 2295 h 18681"/>
                  <a:gd name="connsiteX22" fmla="*/ 7121 w 21600"/>
                  <a:gd name="connsiteY22" fmla="*/ 5628 h 18681"/>
                  <a:gd name="connsiteX23" fmla="*/ 8066 w 21600"/>
                  <a:gd name="connsiteY23" fmla="*/ 0 h 18681"/>
                  <a:gd name="connsiteX24" fmla="*/ 10800 w 21600"/>
                  <a:gd name="connsiteY24" fmla="*/ 5628 h 18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600" h="18681">
                    <a:moveTo>
                      <a:pt x="10800" y="5628"/>
                    </a:moveTo>
                    <a:lnTo>
                      <a:pt x="14522" y="0"/>
                    </a:lnTo>
                    <a:cubicBezTo>
                      <a:pt x="14400" y="1775"/>
                      <a:pt x="14277" y="3550"/>
                      <a:pt x="14155" y="5325"/>
                    </a:cubicBezTo>
                    <a:lnTo>
                      <a:pt x="18380" y="4457"/>
                    </a:lnTo>
                    <a:lnTo>
                      <a:pt x="16702" y="7315"/>
                    </a:lnTo>
                    <a:lnTo>
                      <a:pt x="21097" y="8137"/>
                    </a:lnTo>
                    <a:lnTo>
                      <a:pt x="17607" y="10475"/>
                    </a:lnTo>
                    <a:lnTo>
                      <a:pt x="21600" y="13290"/>
                    </a:lnTo>
                    <a:lnTo>
                      <a:pt x="16837" y="12942"/>
                    </a:lnTo>
                    <a:lnTo>
                      <a:pt x="18145" y="18095"/>
                    </a:lnTo>
                    <a:lnTo>
                      <a:pt x="14020" y="14457"/>
                    </a:lnTo>
                    <a:lnTo>
                      <a:pt x="13152" y="17928"/>
                    </a:lnTo>
                    <a:lnTo>
                      <a:pt x="10800" y="12869"/>
                    </a:lnTo>
                    <a:lnTo>
                      <a:pt x="10800" y="18681"/>
                    </a:lnTo>
                    <a:cubicBezTo>
                      <a:pt x="10543" y="16690"/>
                      <a:pt x="8163" y="14860"/>
                      <a:pt x="7906" y="12869"/>
                    </a:cubicBezTo>
                    <a:lnTo>
                      <a:pt x="4762" y="17617"/>
                    </a:lnTo>
                    <a:lnTo>
                      <a:pt x="5667" y="13937"/>
                    </a:lnTo>
                    <a:lnTo>
                      <a:pt x="135" y="14587"/>
                    </a:lnTo>
                    <a:lnTo>
                      <a:pt x="3722" y="11775"/>
                    </a:lnTo>
                    <a:lnTo>
                      <a:pt x="0" y="8615"/>
                    </a:lnTo>
                    <a:lnTo>
                      <a:pt x="4627" y="7617"/>
                    </a:lnTo>
                    <a:lnTo>
                      <a:pt x="370" y="2295"/>
                    </a:lnTo>
                    <a:lnTo>
                      <a:pt x="7121" y="5628"/>
                    </a:lnTo>
                    <a:lnTo>
                      <a:pt x="8066" y="0"/>
                    </a:lnTo>
                    <a:lnTo>
                      <a:pt x="10800" y="5628"/>
                    </a:lnTo>
                    <a:close/>
                  </a:path>
                </a:pathLst>
              </a:custGeom>
              <a:solidFill>
                <a:srgbClr val="00FF00"/>
              </a:solidFill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510965" y="1375171"/>
              <a:ext cx="1262743" cy="6154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Arial Narrow" pitchFamily="34" charset="0"/>
                </a:rPr>
                <a:t>Career-Path Employment</a:t>
              </a:r>
              <a:endParaRPr lang="en-US" sz="1300" b="1" dirty="0">
                <a:latin typeface="Arial Narrow" pitchFamily="34" charset="0"/>
              </a:endParaRPr>
            </a:p>
          </p:txBody>
        </p:sp>
      </p:grpSp>
      <p:sp>
        <p:nvSpPr>
          <p:cNvPr id="39" name="TextBox 38"/>
          <p:cNvSpPr txBox="1">
            <a:spLocks/>
          </p:cNvSpPr>
          <p:nvPr/>
        </p:nvSpPr>
        <p:spPr>
          <a:xfrm>
            <a:off x="700909" y="3492276"/>
            <a:ext cx="3717707" cy="1015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>
              <a:latin typeface="Arial Narrow" pitchFamily="34" charset="0"/>
            </a:endParaRPr>
          </a:p>
          <a:p>
            <a:r>
              <a:rPr lang="en-US" sz="1400" b="1" dirty="0" smtClean="0">
                <a:latin typeface="Arial Narrow" pitchFamily="34" charset="0"/>
              </a:rPr>
              <a:t>                   General Ed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28855" y="4000107"/>
            <a:ext cx="5988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Math 101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34586" y="4000108"/>
            <a:ext cx="6941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ENGL 101</a:t>
            </a:r>
            <a:endParaRPr lang="en-US" sz="1200" b="1" dirty="0"/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686165" y="3492276"/>
            <a:ext cx="1714635" cy="10156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Health </a:t>
            </a:r>
            <a:r>
              <a:rPr lang="en-US" sz="1400" b="1" dirty="0" err="1" smtClean="0">
                <a:latin typeface="Arial Narrow" pitchFamily="34" charset="0"/>
              </a:rPr>
              <a:t>Prereqs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46" name="TextBox 45"/>
          <p:cNvSpPr txBox="1">
            <a:spLocks/>
          </p:cNvSpPr>
          <p:nvPr/>
        </p:nvSpPr>
        <p:spPr>
          <a:xfrm rot="16200000">
            <a:off x="1285952" y="2360401"/>
            <a:ext cx="1110588" cy="8437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A.A. Electives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47" name="TextBox 46"/>
          <p:cNvSpPr txBox="1">
            <a:spLocks/>
          </p:cNvSpPr>
          <p:nvPr/>
        </p:nvSpPr>
        <p:spPr>
          <a:xfrm rot="16200000">
            <a:off x="2426347" y="2382389"/>
            <a:ext cx="1110588" cy="8437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Business</a:t>
            </a: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Electives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48" name="TextBox 47"/>
          <p:cNvSpPr txBox="1">
            <a:spLocks/>
          </p:cNvSpPr>
          <p:nvPr/>
        </p:nvSpPr>
        <p:spPr>
          <a:xfrm rot="16200000">
            <a:off x="3600400" y="2519356"/>
            <a:ext cx="1069698" cy="56673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A.S.</a:t>
            </a: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Pre-major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>
            <a:spLocks/>
          </p:cNvSpPr>
          <p:nvPr/>
        </p:nvSpPr>
        <p:spPr>
          <a:xfrm rot="16200000">
            <a:off x="4624470" y="2635522"/>
            <a:ext cx="1069699" cy="334403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Nursing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2" name="TextBox 31"/>
          <p:cNvSpPr txBox="1">
            <a:spLocks/>
          </p:cNvSpPr>
          <p:nvPr/>
        </p:nvSpPr>
        <p:spPr>
          <a:xfrm rot="16200000">
            <a:off x="5444710" y="2642957"/>
            <a:ext cx="1098806" cy="334403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Allied Health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690133" y="3359562"/>
            <a:ext cx="1125809" cy="1168599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Certificates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225167" y="2260754"/>
            <a:ext cx="939120" cy="919173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A.A.S.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14034" y="4850994"/>
            <a:ext cx="718457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Arial Narrow" pitchFamily="34" charset="0"/>
              </a:rPr>
              <a:t>ABE</a:t>
            </a:r>
          </a:p>
          <a:p>
            <a:pPr algn="ctr"/>
            <a:r>
              <a:rPr lang="en-US" sz="1300" b="1" dirty="0" smtClean="0">
                <a:latin typeface="Arial Narrow" pitchFamily="34" charset="0"/>
              </a:rPr>
              <a:t>ESL</a:t>
            </a:r>
          </a:p>
          <a:p>
            <a:pPr algn="ctr"/>
            <a:r>
              <a:rPr lang="en-US" sz="1300" b="1" dirty="0" smtClean="0">
                <a:latin typeface="Arial Narrow" pitchFamily="34" charset="0"/>
              </a:rPr>
              <a:t>GED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7920901" y="6260231"/>
            <a:ext cx="868257" cy="173124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7920901" y="5926478"/>
            <a:ext cx="868257" cy="17312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26492" y="5889930"/>
            <a:ext cx="1515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 connection -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455391" y="6208293"/>
            <a:ext cx="1539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Weak connection -</a:t>
            </a:r>
            <a:endParaRPr lang="en-US" sz="1200" dirty="0"/>
          </a:p>
        </p:txBody>
      </p:sp>
      <p:sp>
        <p:nvSpPr>
          <p:cNvPr id="51" name="Right Arrow 50"/>
          <p:cNvSpPr/>
          <p:nvPr/>
        </p:nvSpPr>
        <p:spPr>
          <a:xfrm rot="15543808">
            <a:off x="6086415" y="2610927"/>
            <a:ext cx="1378474" cy="24117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3796052">
            <a:off x="6836529" y="1953374"/>
            <a:ext cx="673465" cy="227732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4252518">
            <a:off x="3726225" y="2047406"/>
            <a:ext cx="540233" cy="201096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8009020">
            <a:off x="5133941" y="2065841"/>
            <a:ext cx="405682" cy="174815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6200000">
            <a:off x="5835381" y="2021733"/>
            <a:ext cx="317466" cy="174817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13238554">
            <a:off x="4239747" y="1944614"/>
            <a:ext cx="1011584" cy="174607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17672386">
            <a:off x="7263597" y="3169422"/>
            <a:ext cx="658919" cy="189193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17131981">
            <a:off x="2861398" y="2008862"/>
            <a:ext cx="506067" cy="213901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 rot="18479904">
            <a:off x="1832168" y="1912764"/>
            <a:ext cx="703113" cy="242750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rot="16200000">
            <a:off x="1588213" y="3252610"/>
            <a:ext cx="506067" cy="213901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16200000">
            <a:off x="2738986" y="3319734"/>
            <a:ext cx="506067" cy="213901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 rot="16200000">
            <a:off x="3882215" y="3326010"/>
            <a:ext cx="506067" cy="213901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3" name="Right Arrow 62"/>
          <p:cNvSpPr/>
          <p:nvPr/>
        </p:nvSpPr>
        <p:spPr>
          <a:xfrm rot="16200000">
            <a:off x="3962119" y="4462739"/>
            <a:ext cx="275236" cy="208885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4617851">
            <a:off x="3034342" y="4469307"/>
            <a:ext cx="370339" cy="230202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18292232">
            <a:off x="2540996" y="4471139"/>
            <a:ext cx="357496" cy="200338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16200000">
            <a:off x="6918731" y="4476865"/>
            <a:ext cx="530162" cy="218096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5785" y="5295331"/>
            <a:ext cx="6130707" cy="1460311"/>
          </a:xfrm>
          <a:prstGeom prst="round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8027" y="5413898"/>
            <a:ext cx="1033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Intake</a:t>
            </a:r>
            <a:endParaRPr lang="en-US" sz="1600" b="1" dirty="0"/>
          </a:p>
        </p:txBody>
      </p:sp>
      <p:sp>
        <p:nvSpPr>
          <p:cNvPr id="73" name="Right Arrow 72"/>
          <p:cNvSpPr/>
          <p:nvPr/>
        </p:nvSpPr>
        <p:spPr>
          <a:xfrm rot="16200000">
            <a:off x="4906284" y="3319733"/>
            <a:ext cx="506067" cy="213901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4" name="Right Arrow 73"/>
          <p:cNvSpPr/>
          <p:nvPr/>
        </p:nvSpPr>
        <p:spPr>
          <a:xfrm rot="16200000">
            <a:off x="5709028" y="3385325"/>
            <a:ext cx="506067" cy="213901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679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9838" y="897430"/>
            <a:ext cx="8450736" cy="1581458"/>
          </a:xfrm>
        </p:spPr>
        <p:txBody>
          <a:bodyPr/>
          <a:lstStyle/>
          <a:p>
            <a:r>
              <a:rPr lang="en-US" sz="4200" dirty="0" smtClean="0">
                <a:solidFill>
                  <a:srgbClr val="A3B222"/>
                </a:solidFill>
              </a:rPr>
              <a:t>Promising</a:t>
            </a:r>
            <a:r>
              <a:rPr lang="en-US" sz="4200" dirty="0" smtClean="0">
                <a:solidFill>
                  <a:schemeClr val="tx1"/>
                </a:solidFill>
              </a:rPr>
              <a:t> Practices</a:t>
            </a:r>
            <a:endParaRPr lang="en-US" sz="4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2" y="1692876"/>
            <a:ext cx="8217585" cy="4833586"/>
          </a:xfrm>
        </p:spPr>
        <p:txBody>
          <a:bodyPr>
            <a:noAutofit/>
          </a:bodyPr>
          <a:lstStyle/>
          <a:p>
            <a:pPr marL="288925" indent="-288925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Placement testing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Early assessment, test prep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Multiple measures (e.g., high school GPA)</a:t>
            </a:r>
            <a:endParaRPr lang="en-US" sz="2800" dirty="0">
              <a:solidFill>
                <a:schemeClr val="tx1"/>
              </a:solidFill>
            </a:endParaRPr>
          </a:p>
          <a:p>
            <a:pPr marL="288925" indent="-288925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Curriculum, Pedagogy, Assessment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Non-academic skills, goal-setting, planning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Acceleration (</a:t>
            </a: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., co-requisite with support, modularization, fast track courses)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Curriculum alignment (e.g., </a:t>
            </a:r>
            <a:r>
              <a:rPr lang="en-US" sz="2800" dirty="0" err="1" smtClean="0">
                <a:solidFill>
                  <a:schemeClr val="tx1"/>
                </a:solidFill>
              </a:rPr>
              <a:t>Statway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Contextualization, “productive persistence</a:t>
            </a:r>
            <a:r>
              <a:rPr lang="en-US" sz="2800" dirty="0" smtClean="0">
                <a:solidFill>
                  <a:schemeClr val="tx1"/>
                </a:solidFill>
              </a:rPr>
              <a:t>”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Using SLO assessment to improve teaching</a:t>
            </a:r>
            <a:endParaRPr lang="en-US" sz="2800" dirty="0">
              <a:solidFill>
                <a:schemeClr val="tx1"/>
              </a:solidFill>
            </a:endParaRP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1"/>
            <a:endParaRPr lang="en-US" sz="29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3B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9838" y="897430"/>
            <a:ext cx="8654162" cy="1581458"/>
          </a:xfrm>
        </p:spPr>
        <p:txBody>
          <a:bodyPr/>
          <a:lstStyle/>
          <a:p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Rethinking </a:t>
            </a:r>
            <a:r>
              <a:rPr lang="en-US" sz="4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</a:t>
            </a:r>
            <a:r>
              <a:rPr lang="en-US" sz="4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Ed as </a:t>
            </a:r>
            <a:r>
              <a:rPr lang="en-US" sz="4200" dirty="0" smtClean="0">
                <a:solidFill>
                  <a:srgbClr val="A3B222"/>
                </a:solidFill>
              </a:rPr>
              <a:t>On-Ramp</a:t>
            </a:r>
            <a:endParaRPr lang="en-US" sz="4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74" y="1767016"/>
            <a:ext cx="8475703" cy="4833586"/>
          </a:xfrm>
        </p:spPr>
        <p:txBody>
          <a:bodyPr>
            <a:noAutofit/>
          </a:bodyPr>
          <a:lstStyle/>
          <a:p>
            <a:pPr marL="288925" indent="-288925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Goal: prepare students to choose and enter a college-level program of study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Upfront career/college exploration, planning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New students required to choose “meta-major” or “exploratory major” for undecided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Instruction in academic fundamentals and “soft skills” customized to particular field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Collaborative professional development to ensure program coherence, quality teaching</a:t>
            </a:r>
          </a:p>
          <a:p>
            <a:pPr marL="687387" lvl="1" indent="-288925">
              <a:spcBef>
                <a:spcPts val="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1"/>
            <a:endParaRPr lang="en-US" sz="29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3B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9839" y="860360"/>
            <a:ext cx="8450736" cy="1581458"/>
          </a:xfrm>
        </p:spPr>
        <p:txBody>
          <a:bodyPr/>
          <a:lstStyle/>
          <a:p>
            <a:pPr marL="465138" indent="-465138"/>
            <a:r>
              <a:rPr lang="en-US" sz="4200" dirty="0" smtClean="0">
                <a:solidFill>
                  <a:srgbClr val="A3B222"/>
                </a:solidFill>
              </a:rPr>
              <a:t>Guided Pathways </a:t>
            </a:r>
            <a:r>
              <a:rPr lang="en-US" sz="4200" dirty="0" smtClean="0">
                <a:solidFill>
                  <a:schemeClr val="tx1"/>
                </a:solidFill>
              </a:rPr>
              <a:t>to Success</a:t>
            </a:r>
            <a:endParaRPr lang="en-US" sz="4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014" y="1729664"/>
            <a:ext cx="8463347" cy="4870938"/>
          </a:xfrm>
        </p:spPr>
        <p:txBody>
          <a:bodyPr>
            <a:noAutofit/>
          </a:bodyPr>
          <a:lstStyle/>
          <a:p>
            <a:pPr marL="406400" indent="-4064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tx1"/>
                </a:solidFill>
              </a:rPr>
              <a:t>Program learning goals clearly defined and aligned with outcome requirements</a:t>
            </a:r>
          </a:p>
          <a:p>
            <a:pPr marL="406400" indent="-4064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tx1"/>
                </a:solidFill>
              </a:rPr>
              <a:t>Program </a:t>
            </a:r>
            <a:r>
              <a:rPr lang="en-US" sz="3100" dirty="0" smtClean="0">
                <a:solidFill>
                  <a:schemeClr val="tx1"/>
                </a:solidFill>
              </a:rPr>
              <a:t>paths </a:t>
            </a:r>
            <a:r>
              <a:rPr lang="en-US" sz="3100" dirty="0">
                <a:solidFill>
                  <a:schemeClr val="tx1"/>
                </a:solidFill>
              </a:rPr>
              <a:t>well </a:t>
            </a:r>
            <a:r>
              <a:rPr lang="en-US" sz="3100" dirty="0" smtClean="0">
                <a:solidFill>
                  <a:schemeClr val="tx1"/>
                </a:solidFill>
              </a:rPr>
              <a:t>structured, prescribed</a:t>
            </a:r>
            <a:endParaRPr lang="en-US" sz="3100" dirty="0">
              <a:solidFill>
                <a:schemeClr val="tx1"/>
              </a:solidFill>
            </a:endParaRPr>
          </a:p>
          <a:p>
            <a:pPr marL="406400" indent="-4064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tx1"/>
                </a:solidFill>
              </a:rPr>
              <a:t>Students’ progress </a:t>
            </a:r>
            <a:r>
              <a:rPr lang="en-US" sz="3100" dirty="0" smtClean="0">
                <a:solidFill>
                  <a:schemeClr val="tx1"/>
                </a:solidFill>
              </a:rPr>
              <a:t>closely </a:t>
            </a:r>
            <a:r>
              <a:rPr lang="en-US" sz="3100" dirty="0">
                <a:solidFill>
                  <a:schemeClr val="tx1"/>
                </a:solidFill>
              </a:rPr>
              <a:t>monitored; timely feedback provided</a:t>
            </a:r>
          </a:p>
          <a:p>
            <a:pPr marL="406400" indent="-4064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tx1"/>
                </a:solidFill>
              </a:rPr>
              <a:t>“On-ramps” help students choose </a:t>
            </a:r>
            <a:r>
              <a:rPr lang="en-US" sz="3100" dirty="0" smtClean="0">
                <a:solidFill>
                  <a:schemeClr val="tx1"/>
                </a:solidFill>
              </a:rPr>
              <a:t>and enter a </a:t>
            </a:r>
            <a:r>
              <a:rPr lang="en-US" sz="3100" dirty="0">
                <a:solidFill>
                  <a:schemeClr val="tx1"/>
                </a:solidFill>
              </a:rPr>
              <a:t>program of study</a:t>
            </a:r>
          </a:p>
          <a:p>
            <a:pPr marL="406400" indent="-4064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tx1"/>
                </a:solidFill>
              </a:rPr>
              <a:t>Strong alignment with high school and </a:t>
            </a:r>
            <a:r>
              <a:rPr lang="en-US" sz="3100" dirty="0" smtClean="0">
                <a:solidFill>
                  <a:schemeClr val="tx1"/>
                </a:solidFill>
              </a:rPr>
              <a:t>adult basic education </a:t>
            </a:r>
          </a:p>
          <a:p>
            <a:endParaRPr lang="en-US" sz="3000" dirty="0">
              <a:solidFill>
                <a:srgbClr val="3B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3676842" y="1766926"/>
            <a:ext cx="569933" cy="540949"/>
            <a:chOff x="3606448" y="1740315"/>
            <a:chExt cx="569933" cy="540949"/>
          </a:xfrm>
        </p:grpSpPr>
        <p:sp>
          <p:nvSpPr>
            <p:cNvPr id="83" name="Right Arrow 82"/>
            <p:cNvSpPr/>
            <p:nvPr/>
          </p:nvSpPr>
          <p:spPr>
            <a:xfrm rot="18187432">
              <a:off x="3805716" y="1910600"/>
              <a:ext cx="540233" cy="201096"/>
            </a:xfrm>
            <a:prstGeom prst="rightArrow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ight Arrow 52"/>
            <p:cNvSpPr/>
            <p:nvPr/>
          </p:nvSpPr>
          <p:spPr>
            <a:xfrm rot="14252518">
              <a:off x="3436879" y="1909884"/>
              <a:ext cx="540233" cy="201096"/>
            </a:xfrm>
            <a:prstGeom prst="rightArrow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ight Arrow 50"/>
          <p:cNvSpPr/>
          <p:nvPr/>
        </p:nvSpPr>
        <p:spPr>
          <a:xfrm rot="15758011">
            <a:off x="5775926" y="2822805"/>
            <a:ext cx="2091131" cy="26861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3796052">
            <a:off x="6836529" y="1953374"/>
            <a:ext cx="673465" cy="227732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Arrow 95"/>
          <p:cNvSpPr/>
          <p:nvPr/>
        </p:nvSpPr>
        <p:spPr>
          <a:xfrm rot="18934034">
            <a:off x="886356" y="1890255"/>
            <a:ext cx="820898" cy="228059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Arrow 93"/>
          <p:cNvSpPr/>
          <p:nvPr/>
        </p:nvSpPr>
        <p:spPr>
          <a:xfrm rot="18187432">
            <a:off x="1884458" y="1953618"/>
            <a:ext cx="540233" cy="201096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Arrow 96"/>
          <p:cNvSpPr/>
          <p:nvPr/>
        </p:nvSpPr>
        <p:spPr>
          <a:xfrm rot="16371842">
            <a:off x="2708671" y="1988398"/>
            <a:ext cx="540233" cy="201096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5689378" y="1782975"/>
            <a:ext cx="569933" cy="540949"/>
            <a:chOff x="3606448" y="1740315"/>
            <a:chExt cx="569933" cy="540949"/>
          </a:xfrm>
        </p:grpSpPr>
        <p:sp>
          <p:nvSpPr>
            <p:cNvPr id="91" name="Right Arrow 90"/>
            <p:cNvSpPr/>
            <p:nvPr/>
          </p:nvSpPr>
          <p:spPr>
            <a:xfrm rot="18187432">
              <a:off x="3805716" y="1910600"/>
              <a:ext cx="540233" cy="201096"/>
            </a:xfrm>
            <a:prstGeom prst="rightArrow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ight Arrow 91"/>
            <p:cNvSpPr/>
            <p:nvPr/>
          </p:nvSpPr>
          <p:spPr>
            <a:xfrm rot="14252518">
              <a:off x="3436879" y="1909884"/>
              <a:ext cx="540233" cy="201096"/>
            </a:xfrm>
            <a:prstGeom prst="rightArrow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723690" y="1761442"/>
            <a:ext cx="569933" cy="540949"/>
            <a:chOff x="3606448" y="1740315"/>
            <a:chExt cx="569933" cy="540949"/>
          </a:xfrm>
        </p:grpSpPr>
        <p:sp>
          <p:nvSpPr>
            <p:cNvPr id="88" name="Right Arrow 87"/>
            <p:cNvSpPr/>
            <p:nvPr/>
          </p:nvSpPr>
          <p:spPr>
            <a:xfrm rot="18187432">
              <a:off x="3805716" y="1910600"/>
              <a:ext cx="540233" cy="201096"/>
            </a:xfrm>
            <a:prstGeom prst="rightArrow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Arrow 88"/>
            <p:cNvSpPr/>
            <p:nvPr/>
          </p:nvSpPr>
          <p:spPr>
            <a:xfrm rot="14252518">
              <a:off x="3436879" y="1909884"/>
              <a:ext cx="540233" cy="201096"/>
            </a:xfrm>
            <a:prstGeom prst="rightArrow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00909" y="6288110"/>
            <a:ext cx="5699891" cy="340519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Required Initial Orientation</a:t>
            </a:r>
            <a:endParaRPr lang="en-US" sz="1400" b="1" dirty="0">
              <a:latin typeface="Arial Narrow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433016" y="791849"/>
            <a:ext cx="2894725" cy="1142098"/>
            <a:chOff x="2062167" y="1035816"/>
            <a:chExt cx="2383851" cy="1319290"/>
          </a:xfrm>
        </p:grpSpPr>
        <p:sp>
          <p:nvSpPr>
            <p:cNvPr id="19" name="Freeform 18"/>
            <p:cNvSpPr/>
            <p:nvPr/>
          </p:nvSpPr>
          <p:spPr>
            <a:xfrm>
              <a:off x="2062167" y="1035816"/>
              <a:ext cx="2383851" cy="1319290"/>
            </a:xfrm>
            <a:custGeom>
              <a:avLst/>
              <a:gdLst>
                <a:gd name="connsiteX0" fmla="*/ 10800 w 21600"/>
                <a:gd name="connsiteY0" fmla="*/ 5800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7312 w 21600"/>
                <a:gd name="connsiteY22" fmla="*/ 6320 h 21600"/>
                <a:gd name="connsiteX23" fmla="*/ 8352 w 21600"/>
                <a:gd name="connsiteY23" fmla="*/ 2295 h 21600"/>
                <a:gd name="connsiteX24" fmla="*/ 10800 w 21600"/>
                <a:gd name="connsiteY24" fmla="*/ 5800 h 21600"/>
                <a:gd name="connsiteX0" fmla="*/ 10800 w 21600"/>
                <a:gd name="connsiteY0" fmla="*/ 5800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7312 w 21600"/>
                <a:gd name="connsiteY22" fmla="*/ 6320 h 21600"/>
                <a:gd name="connsiteX23" fmla="*/ 7685 w 21600"/>
                <a:gd name="connsiteY23" fmla="*/ 0 h 21600"/>
                <a:gd name="connsiteX24" fmla="*/ 10800 w 21600"/>
                <a:gd name="connsiteY24" fmla="*/ 5800 h 21600"/>
                <a:gd name="connsiteX0" fmla="*/ 10800 w 21600"/>
                <a:gd name="connsiteY0" fmla="*/ 5800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800 w 21600"/>
                <a:gd name="connsiteY24" fmla="*/ 5800 h 21600"/>
                <a:gd name="connsiteX0" fmla="*/ 10609 w 21600"/>
                <a:gd name="connsiteY0" fmla="*/ 5628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532 w 21600"/>
                <a:gd name="connsiteY12" fmla="*/ 14935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609 w 21600"/>
                <a:gd name="connsiteY24" fmla="*/ 5628 h 21600"/>
                <a:gd name="connsiteX0" fmla="*/ 10609 w 21600"/>
                <a:gd name="connsiteY0" fmla="*/ 5628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4020 w 21600"/>
                <a:gd name="connsiteY10" fmla="*/ 14457 h 21600"/>
                <a:gd name="connsiteX11" fmla="*/ 13247 w 21600"/>
                <a:gd name="connsiteY11" fmla="*/ 19737 h 21600"/>
                <a:gd name="connsiteX12" fmla="*/ 10627 w 21600"/>
                <a:gd name="connsiteY12" fmla="*/ 15850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609 w 21600"/>
                <a:gd name="connsiteY24" fmla="*/ 5628 h 21600"/>
                <a:gd name="connsiteX0" fmla="*/ 10609 w 21600"/>
                <a:gd name="connsiteY0" fmla="*/ 5628 h 21600"/>
                <a:gd name="connsiteX1" fmla="*/ 14522 w 21600"/>
                <a:gd name="connsiteY1" fmla="*/ 0 h 21600"/>
                <a:gd name="connsiteX2" fmla="*/ 14155 w 21600"/>
                <a:gd name="connsiteY2" fmla="*/ 5325 h 21600"/>
                <a:gd name="connsiteX3" fmla="*/ 18380 w 21600"/>
                <a:gd name="connsiteY3" fmla="*/ 4457 h 21600"/>
                <a:gd name="connsiteX4" fmla="*/ 16702 w 21600"/>
                <a:gd name="connsiteY4" fmla="*/ 7315 h 21600"/>
                <a:gd name="connsiteX5" fmla="*/ 21097 w 21600"/>
                <a:gd name="connsiteY5" fmla="*/ 8137 h 21600"/>
                <a:gd name="connsiteX6" fmla="*/ 17607 w 21600"/>
                <a:gd name="connsiteY6" fmla="*/ 10475 h 21600"/>
                <a:gd name="connsiteX7" fmla="*/ 21600 w 21600"/>
                <a:gd name="connsiteY7" fmla="*/ 13290 h 21600"/>
                <a:gd name="connsiteX8" fmla="*/ 16837 w 21600"/>
                <a:gd name="connsiteY8" fmla="*/ 12942 h 21600"/>
                <a:gd name="connsiteX9" fmla="*/ 18145 w 21600"/>
                <a:gd name="connsiteY9" fmla="*/ 18095 h 21600"/>
                <a:gd name="connsiteX10" fmla="*/ 13979 w 21600"/>
                <a:gd name="connsiteY10" fmla="*/ 15850 h 21600"/>
                <a:gd name="connsiteX11" fmla="*/ 13247 w 21600"/>
                <a:gd name="connsiteY11" fmla="*/ 19737 h 21600"/>
                <a:gd name="connsiteX12" fmla="*/ 10627 w 21600"/>
                <a:gd name="connsiteY12" fmla="*/ 15850 h 21600"/>
                <a:gd name="connsiteX13" fmla="*/ 8485 w 21600"/>
                <a:gd name="connsiteY13" fmla="*/ 21600 h 21600"/>
                <a:gd name="connsiteX14" fmla="*/ 7715 w 21600"/>
                <a:gd name="connsiteY14" fmla="*/ 15627 h 21600"/>
                <a:gd name="connsiteX15" fmla="*/ 4762 w 21600"/>
                <a:gd name="connsiteY15" fmla="*/ 17617 h 21600"/>
                <a:gd name="connsiteX16" fmla="*/ 5667 w 21600"/>
                <a:gd name="connsiteY16" fmla="*/ 13937 h 21600"/>
                <a:gd name="connsiteX17" fmla="*/ 135 w 21600"/>
                <a:gd name="connsiteY17" fmla="*/ 14587 h 21600"/>
                <a:gd name="connsiteX18" fmla="*/ 3722 w 21600"/>
                <a:gd name="connsiteY18" fmla="*/ 11775 h 21600"/>
                <a:gd name="connsiteX19" fmla="*/ 0 w 21600"/>
                <a:gd name="connsiteY19" fmla="*/ 8615 h 21600"/>
                <a:gd name="connsiteX20" fmla="*/ 4627 w 21600"/>
                <a:gd name="connsiteY20" fmla="*/ 7617 h 21600"/>
                <a:gd name="connsiteX21" fmla="*/ 370 w 21600"/>
                <a:gd name="connsiteY21" fmla="*/ 2295 h 21600"/>
                <a:gd name="connsiteX22" fmla="*/ 6358 w 21600"/>
                <a:gd name="connsiteY22" fmla="*/ 5628 h 21600"/>
                <a:gd name="connsiteX23" fmla="*/ 7685 w 21600"/>
                <a:gd name="connsiteY23" fmla="*/ 0 h 21600"/>
                <a:gd name="connsiteX24" fmla="*/ 10609 w 21600"/>
                <a:gd name="connsiteY24" fmla="*/ 562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00" h="21600">
                  <a:moveTo>
                    <a:pt x="10609" y="5628"/>
                  </a:moveTo>
                  <a:lnTo>
                    <a:pt x="14522" y="0"/>
                  </a:lnTo>
                  <a:cubicBezTo>
                    <a:pt x="14400" y="1775"/>
                    <a:pt x="14277" y="3550"/>
                    <a:pt x="14155" y="5325"/>
                  </a:cubicBez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3979" y="15850"/>
                  </a:lnTo>
                  <a:lnTo>
                    <a:pt x="13247" y="19737"/>
                  </a:lnTo>
                  <a:lnTo>
                    <a:pt x="10627" y="15850"/>
                  </a:lnTo>
                  <a:lnTo>
                    <a:pt x="8485" y="21600"/>
                  </a:lnTo>
                  <a:cubicBezTo>
                    <a:pt x="8228" y="19609"/>
                    <a:pt x="7972" y="17618"/>
                    <a:pt x="7715" y="15627"/>
                  </a:cubicBez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6358" y="5628"/>
                  </a:lnTo>
                  <a:cubicBezTo>
                    <a:pt x="6482" y="3521"/>
                    <a:pt x="7561" y="2107"/>
                    <a:pt x="7685" y="0"/>
                  </a:cubicBezTo>
                  <a:lnTo>
                    <a:pt x="10609" y="5628"/>
                  </a:lnTo>
                  <a:close/>
                </a:path>
              </a:pathLst>
            </a:custGeom>
            <a:solidFill>
              <a:srgbClr val="00FF00"/>
            </a:solidFill>
            <a:ln w="381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09948" y="1379539"/>
              <a:ext cx="1262743" cy="5688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Arial Narrow" pitchFamily="34" charset="0"/>
                </a:rPr>
                <a:t>Transfer as Junior in Major</a:t>
              </a:r>
              <a:endParaRPr lang="en-US" sz="1300" b="1" dirty="0">
                <a:latin typeface="Arial Narrow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18619" y="822839"/>
            <a:ext cx="3397324" cy="1080117"/>
            <a:chOff x="4927217" y="992449"/>
            <a:chExt cx="2468193" cy="1349815"/>
          </a:xfrm>
        </p:grpSpPr>
        <p:grpSp>
          <p:nvGrpSpPr>
            <p:cNvPr id="16" name="Group 15"/>
            <p:cNvGrpSpPr/>
            <p:nvPr/>
          </p:nvGrpSpPr>
          <p:grpSpPr>
            <a:xfrm>
              <a:off x="4927217" y="992449"/>
              <a:ext cx="2468193" cy="1349815"/>
              <a:chOff x="4492740" y="1001485"/>
              <a:chExt cx="2468193" cy="134981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95465" y="1408113"/>
                <a:ext cx="1262743" cy="52322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 Narrow" pitchFamily="34" charset="0"/>
                  </a:rPr>
                  <a:t>Career-Path Employment</a:t>
                </a:r>
                <a:endParaRPr lang="en-US" sz="1400" b="1" dirty="0">
                  <a:latin typeface="Arial Narrow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492740" y="1001485"/>
                <a:ext cx="2468193" cy="1349815"/>
              </a:xfrm>
              <a:custGeom>
                <a:avLst/>
                <a:gdLst>
                  <a:gd name="connsiteX0" fmla="*/ 10800 w 21600"/>
                  <a:gd name="connsiteY0" fmla="*/ 5800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312 w 21600"/>
                  <a:gd name="connsiteY22" fmla="*/ 6320 h 21600"/>
                  <a:gd name="connsiteX23" fmla="*/ 8352 w 21600"/>
                  <a:gd name="connsiteY23" fmla="*/ 2295 h 21600"/>
                  <a:gd name="connsiteX24" fmla="*/ 10800 w 21600"/>
                  <a:gd name="connsiteY24" fmla="*/ 5800 h 21600"/>
                  <a:gd name="connsiteX0" fmla="*/ 10800 w 21600"/>
                  <a:gd name="connsiteY0" fmla="*/ 5800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352 w 21600"/>
                  <a:gd name="connsiteY23" fmla="*/ 2295 h 21600"/>
                  <a:gd name="connsiteX24" fmla="*/ 10800 w 21600"/>
                  <a:gd name="connsiteY24" fmla="*/ 5800 h 21600"/>
                  <a:gd name="connsiteX0" fmla="*/ 10800 w 21600"/>
                  <a:gd name="connsiteY0" fmla="*/ 5800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800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715 w 21600"/>
                  <a:gd name="connsiteY14" fmla="*/ 15627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8001 w 21600"/>
                  <a:gd name="connsiteY14" fmla="*/ 12869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532 w 21600"/>
                  <a:gd name="connsiteY12" fmla="*/ 14935 h 21600"/>
                  <a:gd name="connsiteX13" fmla="*/ 8485 w 21600"/>
                  <a:gd name="connsiteY13" fmla="*/ 21600 h 21600"/>
                  <a:gd name="connsiteX14" fmla="*/ 7906 w 21600"/>
                  <a:gd name="connsiteY14" fmla="*/ 12869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21600"/>
                  <a:gd name="connsiteX1" fmla="*/ 14522 w 21600"/>
                  <a:gd name="connsiteY1" fmla="*/ 0 h 21600"/>
                  <a:gd name="connsiteX2" fmla="*/ 14155 w 21600"/>
                  <a:gd name="connsiteY2" fmla="*/ 5325 h 21600"/>
                  <a:gd name="connsiteX3" fmla="*/ 18380 w 21600"/>
                  <a:gd name="connsiteY3" fmla="*/ 4457 h 21600"/>
                  <a:gd name="connsiteX4" fmla="*/ 16702 w 21600"/>
                  <a:gd name="connsiteY4" fmla="*/ 7315 h 21600"/>
                  <a:gd name="connsiteX5" fmla="*/ 21097 w 21600"/>
                  <a:gd name="connsiteY5" fmla="*/ 8137 h 21600"/>
                  <a:gd name="connsiteX6" fmla="*/ 17607 w 21600"/>
                  <a:gd name="connsiteY6" fmla="*/ 10475 h 21600"/>
                  <a:gd name="connsiteX7" fmla="*/ 21600 w 21600"/>
                  <a:gd name="connsiteY7" fmla="*/ 13290 h 21600"/>
                  <a:gd name="connsiteX8" fmla="*/ 16837 w 21600"/>
                  <a:gd name="connsiteY8" fmla="*/ 12942 h 21600"/>
                  <a:gd name="connsiteX9" fmla="*/ 18145 w 21600"/>
                  <a:gd name="connsiteY9" fmla="*/ 18095 h 21600"/>
                  <a:gd name="connsiteX10" fmla="*/ 14020 w 21600"/>
                  <a:gd name="connsiteY10" fmla="*/ 14457 h 21600"/>
                  <a:gd name="connsiteX11" fmla="*/ 13247 w 21600"/>
                  <a:gd name="connsiteY11" fmla="*/ 19737 h 21600"/>
                  <a:gd name="connsiteX12" fmla="*/ 10800 w 21600"/>
                  <a:gd name="connsiteY12" fmla="*/ 12869 h 21600"/>
                  <a:gd name="connsiteX13" fmla="*/ 8485 w 21600"/>
                  <a:gd name="connsiteY13" fmla="*/ 21600 h 21600"/>
                  <a:gd name="connsiteX14" fmla="*/ 7906 w 21600"/>
                  <a:gd name="connsiteY14" fmla="*/ 12869 h 21600"/>
                  <a:gd name="connsiteX15" fmla="*/ 4762 w 21600"/>
                  <a:gd name="connsiteY15" fmla="*/ 17617 h 21600"/>
                  <a:gd name="connsiteX16" fmla="*/ 5667 w 21600"/>
                  <a:gd name="connsiteY16" fmla="*/ 13937 h 21600"/>
                  <a:gd name="connsiteX17" fmla="*/ 135 w 21600"/>
                  <a:gd name="connsiteY17" fmla="*/ 14587 h 21600"/>
                  <a:gd name="connsiteX18" fmla="*/ 3722 w 21600"/>
                  <a:gd name="connsiteY18" fmla="*/ 11775 h 21600"/>
                  <a:gd name="connsiteX19" fmla="*/ 0 w 21600"/>
                  <a:gd name="connsiteY19" fmla="*/ 8615 h 21600"/>
                  <a:gd name="connsiteX20" fmla="*/ 4627 w 21600"/>
                  <a:gd name="connsiteY20" fmla="*/ 7617 h 21600"/>
                  <a:gd name="connsiteX21" fmla="*/ 370 w 21600"/>
                  <a:gd name="connsiteY21" fmla="*/ 2295 h 21600"/>
                  <a:gd name="connsiteX22" fmla="*/ 7121 w 21600"/>
                  <a:gd name="connsiteY22" fmla="*/ 5628 h 21600"/>
                  <a:gd name="connsiteX23" fmla="*/ 8066 w 21600"/>
                  <a:gd name="connsiteY23" fmla="*/ 0 h 21600"/>
                  <a:gd name="connsiteX24" fmla="*/ 10800 w 21600"/>
                  <a:gd name="connsiteY24" fmla="*/ 5628 h 21600"/>
                  <a:gd name="connsiteX0" fmla="*/ 10800 w 21600"/>
                  <a:gd name="connsiteY0" fmla="*/ 5628 h 19737"/>
                  <a:gd name="connsiteX1" fmla="*/ 14522 w 21600"/>
                  <a:gd name="connsiteY1" fmla="*/ 0 h 19737"/>
                  <a:gd name="connsiteX2" fmla="*/ 14155 w 21600"/>
                  <a:gd name="connsiteY2" fmla="*/ 5325 h 19737"/>
                  <a:gd name="connsiteX3" fmla="*/ 18380 w 21600"/>
                  <a:gd name="connsiteY3" fmla="*/ 4457 h 19737"/>
                  <a:gd name="connsiteX4" fmla="*/ 16702 w 21600"/>
                  <a:gd name="connsiteY4" fmla="*/ 7315 h 19737"/>
                  <a:gd name="connsiteX5" fmla="*/ 21097 w 21600"/>
                  <a:gd name="connsiteY5" fmla="*/ 8137 h 19737"/>
                  <a:gd name="connsiteX6" fmla="*/ 17607 w 21600"/>
                  <a:gd name="connsiteY6" fmla="*/ 10475 h 19737"/>
                  <a:gd name="connsiteX7" fmla="*/ 21600 w 21600"/>
                  <a:gd name="connsiteY7" fmla="*/ 13290 h 19737"/>
                  <a:gd name="connsiteX8" fmla="*/ 16837 w 21600"/>
                  <a:gd name="connsiteY8" fmla="*/ 12942 h 19737"/>
                  <a:gd name="connsiteX9" fmla="*/ 18145 w 21600"/>
                  <a:gd name="connsiteY9" fmla="*/ 18095 h 19737"/>
                  <a:gd name="connsiteX10" fmla="*/ 14020 w 21600"/>
                  <a:gd name="connsiteY10" fmla="*/ 14457 h 19737"/>
                  <a:gd name="connsiteX11" fmla="*/ 13247 w 21600"/>
                  <a:gd name="connsiteY11" fmla="*/ 19737 h 19737"/>
                  <a:gd name="connsiteX12" fmla="*/ 10800 w 21600"/>
                  <a:gd name="connsiteY12" fmla="*/ 12869 h 19737"/>
                  <a:gd name="connsiteX13" fmla="*/ 8390 w 21600"/>
                  <a:gd name="connsiteY13" fmla="*/ 18681 h 19737"/>
                  <a:gd name="connsiteX14" fmla="*/ 7906 w 21600"/>
                  <a:gd name="connsiteY14" fmla="*/ 12869 h 19737"/>
                  <a:gd name="connsiteX15" fmla="*/ 4762 w 21600"/>
                  <a:gd name="connsiteY15" fmla="*/ 17617 h 19737"/>
                  <a:gd name="connsiteX16" fmla="*/ 5667 w 21600"/>
                  <a:gd name="connsiteY16" fmla="*/ 13937 h 19737"/>
                  <a:gd name="connsiteX17" fmla="*/ 135 w 21600"/>
                  <a:gd name="connsiteY17" fmla="*/ 14587 h 19737"/>
                  <a:gd name="connsiteX18" fmla="*/ 3722 w 21600"/>
                  <a:gd name="connsiteY18" fmla="*/ 11775 h 19737"/>
                  <a:gd name="connsiteX19" fmla="*/ 0 w 21600"/>
                  <a:gd name="connsiteY19" fmla="*/ 8615 h 19737"/>
                  <a:gd name="connsiteX20" fmla="*/ 4627 w 21600"/>
                  <a:gd name="connsiteY20" fmla="*/ 7617 h 19737"/>
                  <a:gd name="connsiteX21" fmla="*/ 370 w 21600"/>
                  <a:gd name="connsiteY21" fmla="*/ 2295 h 19737"/>
                  <a:gd name="connsiteX22" fmla="*/ 7121 w 21600"/>
                  <a:gd name="connsiteY22" fmla="*/ 5628 h 19737"/>
                  <a:gd name="connsiteX23" fmla="*/ 8066 w 21600"/>
                  <a:gd name="connsiteY23" fmla="*/ 0 h 19737"/>
                  <a:gd name="connsiteX24" fmla="*/ 10800 w 21600"/>
                  <a:gd name="connsiteY24" fmla="*/ 5628 h 19737"/>
                  <a:gd name="connsiteX0" fmla="*/ 10800 w 21600"/>
                  <a:gd name="connsiteY0" fmla="*/ 5628 h 18681"/>
                  <a:gd name="connsiteX1" fmla="*/ 14522 w 21600"/>
                  <a:gd name="connsiteY1" fmla="*/ 0 h 18681"/>
                  <a:gd name="connsiteX2" fmla="*/ 14155 w 21600"/>
                  <a:gd name="connsiteY2" fmla="*/ 5325 h 18681"/>
                  <a:gd name="connsiteX3" fmla="*/ 18380 w 21600"/>
                  <a:gd name="connsiteY3" fmla="*/ 4457 h 18681"/>
                  <a:gd name="connsiteX4" fmla="*/ 16702 w 21600"/>
                  <a:gd name="connsiteY4" fmla="*/ 7315 h 18681"/>
                  <a:gd name="connsiteX5" fmla="*/ 21097 w 21600"/>
                  <a:gd name="connsiteY5" fmla="*/ 8137 h 18681"/>
                  <a:gd name="connsiteX6" fmla="*/ 17607 w 21600"/>
                  <a:gd name="connsiteY6" fmla="*/ 10475 h 18681"/>
                  <a:gd name="connsiteX7" fmla="*/ 21600 w 21600"/>
                  <a:gd name="connsiteY7" fmla="*/ 13290 h 18681"/>
                  <a:gd name="connsiteX8" fmla="*/ 16837 w 21600"/>
                  <a:gd name="connsiteY8" fmla="*/ 12942 h 18681"/>
                  <a:gd name="connsiteX9" fmla="*/ 18145 w 21600"/>
                  <a:gd name="connsiteY9" fmla="*/ 18095 h 18681"/>
                  <a:gd name="connsiteX10" fmla="*/ 14020 w 21600"/>
                  <a:gd name="connsiteY10" fmla="*/ 14457 h 18681"/>
                  <a:gd name="connsiteX11" fmla="*/ 13152 w 21600"/>
                  <a:gd name="connsiteY11" fmla="*/ 17928 h 18681"/>
                  <a:gd name="connsiteX12" fmla="*/ 10800 w 21600"/>
                  <a:gd name="connsiteY12" fmla="*/ 12869 h 18681"/>
                  <a:gd name="connsiteX13" fmla="*/ 8390 w 21600"/>
                  <a:gd name="connsiteY13" fmla="*/ 18681 h 18681"/>
                  <a:gd name="connsiteX14" fmla="*/ 7906 w 21600"/>
                  <a:gd name="connsiteY14" fmla="*/ 12869 h 18681"/>
                  <a:gd name="connsiteX15" fmla="*/ 4762 w 21600"/>
                  <a:gd name="connsiteY15" fmla="*/ 17617 h 18681"/>
                  <a:gd name="connsiteX16" fmla="*/ 5667 w 21600"/>
                  <a:gd name="connsiteY16" fmla="*/ 13937 h 18681"/>
                  <a:gd name="connsiteX17" fmla="*/ 135 w 21600"/>
                  <a:gd name="connsiteY17" fmla="*/ 14587 h 18681"/>
                  <a:gd name="connsiteX18" fmla="*/ 3722 w 21600"/>
                  <a:gd name="connsiteY18" fmla="*/ 11775 h 18681"/>
                  <a:gd name="connsiteX19" fmla="*/ 0 w 21600"/>
                  <a:gd name="connsiteY19" fmla="*/ 8615 h 18681"/>
                  <a:gd name="connsiteX20" fmla="*/ 4627 w 21600"/>
                  <a:gd name="connsiteY20" fmla="*/ 7617 h 18681"/>
                  <a:gd name="connsiteX21" fmla="*/ 370 w 21600"/>
                  <a:gd name="connsiteY21" fmla="*/ 2295 h 18681"/>
                  <a:gd name="connsiteX22" fmla="*/ 7121 w 21600"/>
                  <a:gd name="connsiteY22" fmla="*/ 5628 h 18681"/>
                  <a:gd name="connsiteX23" fmla="*/ 8066 w 21600"/>
                  <a:gd name="connsiteY23" fmla="*/ 0 h 18681"/>
                  <a:gd name="connsiteX24" fmla="*/ 10800 w 21600"/>
                  <a:gd name="connsiteY24" fmla="*/ 5628 h 18681"/>
                  <a:gd name="connsiteX0" fmla="*/ 10800 w 21600"/>
                  <a:gd name="connsiteY0" fmla="*/ 5628 h 18681"/>
                  <a:gd name="connsiteX1" fmla="*/ 14522 w 21600"/>
                  <a:gd name="connsiteY1" fmla="*/ 0 h 18681"/>
                  <a:gd name="connsiteX2" fmla="*/ 14155 w 21600"/>
                  <a:gd name="connsiteY2" fmla="*/ 5325 h 18681"/>
                  <a:gd name="connsiteX3" fmla="*/ 18380 w 21600"/>
                  <a:gd name="connsiteY3" fmla="*/ 4457 h 18681"/>
                  <a:gd name="connsiteX4" fmla="*/ 16702 w 21600"/>
                  <a:gd name="connsiteY4" fmla="*/ 7315 h 18681"/>
                  <a:gd name="connsiteX5" fmla="*/ 21097 w 21600"/>
                  <a:gd name="connsiteY5" fmla="*/ 8137 h 18681"/>
                  <a:gd name="connsiteX6" fmla="*/ 17607 w 21600"/>
                  <a:gd name="connsiteY6" fmla="*/ 10475 h 18681"/>
                  <a:gd name="connsiteX7" fmla="*/ 21600 w 21600"/>
                  <a:gd name="connsiteY7" fmla="*/ 13290 h 18681"/>
                  <a:gd name="connsiteX8" fmla="*/ 16837 w 21600"/>
                  <a:gd name="connsiteY8" fmla="*/ 12942 h 18681"/>
                  <a:gd name="connsiteX9" fmla="*/ 18145 w 21600"/>
                  <a:gd name="connsiteY9" fmla="*/ 18095 h 18681"/>
                  <a:gd name="connsiteX10" fmla="*/ 14020 w 21600"/>
                  <a:gd name="connsiteY10" fmla="*/ 14457 h 18681"/>
                  <a:gd name="connsiteX11" fmla="*/ 13152 w 21600"/>
                  <a:gd name="connsiteY11" fmla="*/ 17928 h 18681"/>
                  <a:gd name="connsiteX12" fmla="*/ 10800 w 21600"/>
                  <a:gd name="connsiteY12" fmla="*/ 12869 h 18681"/>
                  <a:gd name="connsiteX13" fmla="*/ 10800 w 21600"/>
                  <a:gd name="connsiteY13" fmla="*/ 18681 h 18681"/>
                  <a:gd name="connsiteX14" fmla="*/ 7906 w 21600"/>
                  <a:gd name="connsiteY14" fmla="*/ 12869 h 18681"/>
                  <a:gd name="connsiteX15" fmla="*/ 4762 w 21600"/>
                  <a:gd name="connsiteY15" fmla="*/ 17617 h 18681"/>
                  <a:gd name="connsiteX16" fmla="*/ 5667 w 21600"/>
                  <a:gd name="connsiteY16" fmla="*/ 13937 h 18681"/>
                  <a:gd name="connsiteX17" fmla="*/ 135 w 21600"/>
                  <a:gd name="connsiteY17" fmla="*/ 14587 h 18681"/>
                  <a:gd name="connsiteX18" fmla="*/ 3722 w 21600"/>
                  <a:gd name="connsiteY18" fmla="*/ 11775 h 18681"/>
                  <a:gd name="connsiteX19" fmla="*/ 0 w 21600"/>
                  <a:gd name="connsiteY19" fmla="*/ 8615 h 18681"/>
                  <a:gd name="connsiteX20" fmla="*/ 4627 w 21600"/>
                  <a:gd name="connsiteY20" fmla="*/ 7617 h 18681"/>
                  <a:gd name="connsiteX21" fmla="*/ 370 w 21600"/>
                  <a:gd name="connsiteY21" fmla="*/ 2295 h 18681"/>
                  <a:gd name="connsiteX22" fmla="*/ 7121 w 21600"/>
                  <a:gd name="connsiteY22" fmla="*/ 5628 h 18681"/>
                  <a:gd name="connsiteX23" fmla="*/ 8066 w 21600"/>
                  <a:gd name="connsiteY23" fmla="*/ 0 h 18681"/>
                  <a:gd name="connsiteX24" fmla="*/ 10800 w 21600"/>
                  <a:gd name="connsiteY24" fmla="*/ 5628 h 18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1600" h="18681">
                    <a:moveTo>
                      <a:pt x="10800" y="5628"/>
                    </a:moveTo>
                    <a:lnTo>
                      <a:pt x="14522" y="0"/>
                    </a:lnTo>
                    <a:cubicBezTo>
                      <a:pt x="14400" y="1775"/>
                      <a:pt x="14277" y="3550"/>
                      <a:pt x="14155" y="5325"/>
                    </a:cubicBezTo>
                    <a:lnTo>
                      <a:pt x="18380" y="4457"/>
                    </a:lnTo>
                    <a:lnTo>
                      <a:pt x="16702" y="7315"/>
                    </a:lnTo>
                    <a:lnTo>
                      <a:pt x="21097" y="8137"/>
                    </a:lnTo>
                    <a:lnTo>
                      <a:pt x="17607" y="10475"/>
                    </a:lnTo>
                    <a:lnTo>
                      <a:pt x="21600" y="13290"/>
                    </a:lnTo>
                    <a:lnTo>
                      <a:pt x="16837" y="12942"/>
                    </a:lnTo>
                    <a:lnTo>
                      <a:pt x="18145" y="18095"/>
                    </a:lnTo>
                    <a:lnTo>
                      <a:pt x="14020" y="14457"/>
                    </a:lnTo>
                    <a:lnTo>
                      <a:pt x="13152" y="17928"/>
                    </a:lnTo>
                    <a:lnTo>
                      <a:pt x="10800" y="12869"/>
                    </a:lnTo>
                    <a:lnTo>
                      <a:pt x="10800" y="18681"/>
                    </a:lnTo>
                    <a:cubicBezTo>
                      <a:pt x="10543" y="16690"/>
                      <a:pt x="8163" y="14860"/>
                      <a:pt x="7906" y="12869"/>
                    </a:cubicBezTo>
                    <a:lnTo>
                      <a:pt x="4762" y="17617"/>
                    </a:lnTo>
                    <a:lnTo>
                      <a:pt x="5667" y="13937"/>
                    </a:lnTo>
                    <a:lnTo>
                      <a:pt x="135" y="14587"/>
                    </a:lnTo>
                    <a:lnTo>
                      <a:pt x="3722" y="11775"/>
                    </a:lnTo>
                    <a:lnTo>
                      <a:pt x="0" y="8615"/>
                    </a:lnTo>
                    <a:lnTo>
                      <a:pt x="4627" y="7617"/>
                    </a:lnTo>
                    <a:lnTo>
                      <a:pt x="370" y="2295"/>
                    </a:lnTo>
                    <a:lnTo>
                      <a:pt x="7121" y="5628"/>
                    </a:lnTo>
                    <a:lnTo>
                      <a:pt x="8066" y="0"/>
                    </a:lnTo>
                    <a:lnTo>
                      <a:pt x="10800" y="5628"/>
                    </a:lnTo>
                    <a:close/>
                  </a:path>
                </a:pathLst>
              </a:custGeom>
              <a:solidFill>
                <a:srgbClr val="00FF00"/>
              </a:solidFill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510965" y="1375171"/>
              <a:ext cx="1262743" cy="6154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latin typeface="Arial Narrow" pitchFamily="34" charset="0"/>
                </a:rPr>
                <a:t>Career-Path Employment</a:t>
              </a:r>
              <a:endParaRPr lang="en-US" sz="1300" b="1" dirty="0">
                <a:latin typeface="Arial Narrow" pitchFamily="34" charset="0"/>
              </a:endParaRPr>
            </a:p>
          </p:txBody>
        </p:sp>
      </p:grpSp>
      <p:sp>
        <p:nvSpPr>
          <p:cNvPr id="39" name="TextBox 38"/>
          <p:cNvSpPr txBox="1">
            <a:spLocks/>
          </p:cNvSpPr>
          <p:nvPr/>
        </p:nvSpPr>
        <p:spPr>
          <a:xfrm>
            <a:off x="700909" y="2260754"/>
            <a:ext cx="5659258" cy="3321417"/>
          </a:xfrm>
          <a:prstGeom prst="rect">
            <a:avLst/>
          </a:prstGeom>
          <a:solidFill>
            <a:srgbClr val="92D050"/>
          </a:solidFill>
          <a:ln w="28575">
            <a:solidFill>
              <a:srgbClr val="0070C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>
              <a:latin typeface="Arial Narrow" pitchFamily="34" charset="0"/>
            </a:endParaRPr>
          </a:p>
          <a:p>
            <a:r>
              <a:rPr lang="en-US" sz="1400" b="1" dirty="0" smtClean="0">
                <a:latin typeface="Arial Narrow" pitchFamily="34" charset="0"/>
              </a:rPr>
              <a:t>                  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46" name="TextBox 45"/>
          <p:cNvSpPr txBox="1">
            <a:spLocks/>
          </p:cNvSpPr>
          <p:nvPr/>
        </p:nvSpPr>
        <p:spPr>
          <a:xfrm rot="16200000">
            <a:off x="322183" y="2834448"/>
            <a:ext cx="1452092" cy="721936"/>
          </a:xfrm>
          <a:custGeom>
            <a:avLst/>
            <a:gdLst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151" h="844212">
                <a:moveTo>
                  <a:pt x="0" y="0"/>
                </a:moveTo>
                <a:lnTo>
                  <a:pt x="2501151" y="0"/>
                </a:lnTo>
                <a:cubicBezTo>
                  <a:pt x="2501151" y="281253"/>
                  <a:pt x="2501147" y="862756"/>
                  <a:pt x="2501151" y="843758"/>
                </a:cubicBezTo>
                <a:lnTo>
                  <a:pt x="0" y="84375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11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English, Arts, Humanities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690133" y="3944304"/>
            <a:ext cx="1445246" cy="1284407"/>
          </a:xfrm>
          <a:prstGeom prst="rect">
            <a:avLst/>
          </a:prstGeom>
          <a:solidFill>
            <a:srgbClr val="92D050"/>
          </a:solidFill>
          <a:ln w="28575">
            <a:solidFill>
              <a:srgbClr val="23B3E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Certificates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7173261" y="2201275"/>
            <a:ext cx="939120" cy="1726670"/>
          </a:xfrm>
          <a:prstGeom prst="rect">
            <a:avLst/>
          </a:prstGeom>
          <a:solidFill>
            <a:srgbClr val="92D050"/>
          </a:solidFill>
          <a:ln w="28575">
            <a:solidFill>
              <a:srgbClr val="23B3E3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A.A.S.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67135" y="5100835"/>
            <a:ext cx="1468244" cy="557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400" b="1" dirty="0" smtClean="0">
              <a:latin typeface="Arial Narrow" pitchFamily="34" charset="0"/>
            </a:endParaRPr>
          </a:p>
          <a:p>
            <a:pPr algn="ctr"/>
            <a:r>
              <a:rPr lang="en-US" sz="1200" b="1" dirty="0" smtClean="0">
                <a:latin typeface="Arial Narrow" pitchFamily="34" charset="0"/>
              </a:rPr>
              <a:t>Contextualized Basic Skills (e.g. I-BEST)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7920901" y="6260231"/>
            <a:ext cx="868257" cy="173124"/>
          </a:xfrm>
          <a:prstGeom prst="rightArrow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7920901" y="5926478"/>
            <a:ext cx="868257" cy="17312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67638" y="5874540"/>
            <a:ext cx="1515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Strong connection -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455391" y="6208293"/>
            <a:ext cx="1539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Weak connection -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700908" y="5922690"/>
            <a:ext cx="5699891" cy="340519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Required Career Interest and Academic Readiness Testing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0909" y="5582171"/>
            <a:ext cx="5699891" cy="340519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Meet with Advisor (Choose initial program stream; plan full program schedule)</a:t>
            </a:r>
          </a:p>
        </p:txBody>
      </p:sp>
      <p:sp>
        <p:nvSpPr>
          <p:cNvPr id="70" name="TextBox 69"/>
          <p:cNvSpPr txBox="1">
            <a:spLocks/>
          </p:cNvSpPr>
          <p:nvPr/>
        </p:nvSpPr>
        <p:spPr>
          <a:xfrm rot="16200000">
            <a:off x="1180636" y="2973925"/>
            <a:ext cx="1694029" cy="684921"/>
          </a:xfrm>
          <a:custGeom>
            <a:avLst/>
            <a:gdLst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151" h="844212">
                <a:moveTo>
                  <a:pt x="0" y="0"/>
                </a:moveTo>
                <a:lnTo>
                  <a:pt x="2501151" y="0"/>
                </a:lnTo>
                <a:cubicBezTo>
                  <a:pt x="2501151" y="281253"/>
                  <a:pt x="2501147" y="862756"/>
                  <a:pt x="2501151" y="843758"/>
                </a:cubicBezTo>
                <a:lnTo>
                  <a:pt x="0" y="84375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10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algn="ctr">
              <a:lnSpc>
                <a:spcPts val="11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Social/Behavioral Science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71" name="TextBox 70"/>
          <p:cNvSpPr txBox="1">
            <a:spLocks/>
          </p:cNvSpPr>
          <p:nvPr/>
        </p:nvSpPr>
        <p:spPr>
          <a:xfrm rot="16200000">
            <a:off x="2153626" y="2955346"/>
            <a:ext cx="1651641" cy="738362"/>
          </a:xfrm>
          <a:custGeom>
            <a:avLst/>
            <a:gdLst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151" h="844212">
                <a:moveTo>
                  <a:pt x="0" y="0"/>
                </a:moveTo>
                <a:lnTo>
                  <a:pt x="2501151" y="0"/>
                </a:lnTo>
                <a:cubicBezTo>
                  <a:pt x="2501151" y="281253"/>
                  <a:pt x="2501147" y="862756"/>
                  <a:pt x="2501151" y="843758"/>
                </a:cubicBezTo>
                <a:lnTo>
                  <a:pt x="0" y="84375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10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>
                <a:latin typeface="Arial Narrow" pitchFamily="34" charset="0"/>
              </a:rPr>
              <a:t> 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STEM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72" name="TextBox 71"/>
          <p:cNvSpPr txBox="1">
            <a:spLocks/>
          </p:cNvSpPr>
          <p:nvPr/>
        </p:nvSpPr>
        <p:spPr>
          <a:xfrm rot="16200000">
            <a:off x="3082377" y="2926078"/>
            <a:ext cx="1718431" cy="732107"/>
          </a:xfrm>
          <a:custGeom>
            <a:avLst/>
            <a:gdLst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151" h="844212">
                <a:moveTo>
                  <a:pt x="0" y="0"/>
                </a:moveTo>
                <a:lnTo>
                  <a:pt x="2501151" y="0"/>
                </a:lnTo>
                <a:cubicBezTo>
                  <a:pt x="2501151" y="281253"/>
                  <a:pt x="2501147" y="862756"/>
                  <a:pt x="2501151" y="843758"/>
                </a:cubicBezTo>
                <a:lnTo>
                  <a:pt x="0" y="84375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10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>
                <a:latin typeface="Arial Narrow" pitchFamily="34" charset="0"/>
              </a:rPr>
              <a:t> 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Business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75" name="TextBox 74"/>
          <p:cNvSpPr txBox="1">
            <a:spLocks/>
          </p:cNvSpPr>
          <p:nvPr/>
        </p:nvSpPr>
        <p:spPr>
          <a:xfrm rot="16200000">
            <a:off x="4130239" y="2936686"/>
            <a:ext cx="1680977" cy="732107"/>
          </a:xfrm>
          <a:custGeom>
            <a:avLst/>
            <a:gdLst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151" h="844212">
                <a:moveTo>
                  <a:pt x="0" y="0"/>
                </a:moveTo>
                <a:lnTo>
                  <a:pt x="2501151" y="0"/>
                </a:lnTo>
                <a:cubicBezTo>
                  <a:pt x="2501151" y="281253"/>
                  <a:pt x="2501147" y="862756"/>
                  <a:pt x="2501151" y="843758"/>
                </a:cubicBezTo>
                <a:lnTo>
                  <a:pt x="0" y="84375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10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>
                <a:latin typeface="Arial Narrow" pitchFamily="34" charset="0"/>
              </a:rPr>
              <a:t> 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Health Sciences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21" name="TextBox 120"/>
          <p:cNvSpPr txBox="1">
            <a:spLocks/>
          </p:cNvSpPr>
          <p:nvPr/>
        </p:nvSpPr>
        <p:spPr>
          <a:xfrm>
            <a:off x="719097" y="4943190"/>
            <a:ext cx="818900" cy="6219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en-US" sz="900" b="1" i="1" dirty="0" smtClean="0"/>
          </a:p>
          <a:p>
            <a:pPr algn="ctr"/>
            <a:r>
              <a:rPr lang="en-US" sz="900" b="1" i="1" dirty="0" smtClean="0"/>
              <a:t>Program</a:t>
            </a:r>
          </a:p>
          <a:p>
            <a:pPr algn="ctr"/>
            <a:r>
              <a:rPr lang="en-US" sz="900" b="1" i="1" dirty="0" smtClean="0"/>
              <a:t>On-Ramp</a:t>
            </a:r>
          </a:p>
        </p:txBody>
      </p:sp>
      <p:sp>
        <p:nvSpPr>
          <p:cNvPr id="76" name="TextBox 75"/>
          <p:cNvSpPr txBox="1">
            <a:spLocks/>
          </p:cNvSpPr>
          <p:nvPr/>
        </p:nvSpPr>
        <p:spPr>
          <a:xfrm rot="16200000">
            <a:off x="5134896" y="2926077"/>
            <a:ext cx="1718433" cy="732107"/>
          </a:xfrm>
          <a:custGeom>
            <a:avLst/>
            <a:gdLst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151" h="844212">
                <a:moveTo>
                  <a:pt x="0" y="0"/>
                </a:moveTo>
                <a:lnTo>
                  <a:pt x="2501151" y="0"/>
                </a:lnTo>
                <a:cubicBezTo>
                  <a:pt x="2501151" y="281253"/>
                  <a:pt x="2501147" y="862756"/>
                  <a:pt x="2501151" y="843758"/>
                </a:cubicBezTo>
                <a:lnTo>
                  <a:pt x="0" y="84375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10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algn="ctr">
              <a:lnSpc>
                <a:spcPts val="110"/>
              </a:lnSpc>
            </a:pPr>
            <a:r>
              <a:rPr lang="en-US" sz="1400" b="1" dirty="0">
                <a:latin typeface="Arial Narrow" pitchFamily="34" charset="0"/>
              </a:rPr>
              <a:t> 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Education, Child Care</a:t>
            </a: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Social Services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98" name="TextBox 97"/>
          <p:cNvSpPr txBox="1">
            <a:spLocks/>
          </p:cNvSpPr>
          <p:nvPr/>
        </p:nvSpPr>
        <p:spPr>
          <a:xfrm rot="16200000">
            <a:off x="-451392" y="4613901"/>
            <a:ext cx="1798003" cy="479301"/>
          </a:xfrm>
          <a:custGeom>
            <a:avLst/>
            <a:gdLst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3758"/>
              <a:gd name="connsiteX1" fmla="*/ 2501151 w 2501151"/>
              <a:gd name="connsiteY1" fmla="*/ 0 h 843758"/>
              <a:gd name="connsiteX2" fmla="*/ 2501151 w 2501151"/>
              <a:gd name="connsiteY2" fmla="*/ 843758 h 843758"/>
              <a:gd name="connsiteX3" fmla="*/ 0 w 2501151"/>
              <a:gd name="connsiteY3" fmla="*/ 843758 h 843758"/>
              <a:gd name="connsiteX4" fmla="*/ 0 w 2501151"/>
              <a:gd name="connsiteY4" fmla="*/ 0 h 843758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  <a:gd name="connsiteX0" fmla="*/ 0 w 2501151"/>
              <a:gd name="connsiteY0" fmla="*/ 0 h 844212"/>
              <a:gd name="connsiteX1" fmla="*/ 2501151 w 2501151"/>
              <a:gd name="connsiteY1" fmla="*/ 0 h 844212"/>
              <a:gd name="connsiteX2" fmla="*/ 2501151 w 2501151"/>
              <a:gd name="connsiteY2" fmla="*/ 843758 h 844212"/>
              <a:gd name="connsiteX3" fmla="*/ 0 w 2501151"/>
              <a:gd name="connsiteY3" fmla="*/ 843758 h 844212"/>
              <a:gd name="connsiteX4" fmla="*/ 0 w 2501151"/>
              <a:gd name="connsiteY4" fmla="*/ 0 h 84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151" h="844212">
                <a:moveTo>
                  <a:pt x="0" y="0"/>
                </a:moveTo>
                <a:lnTo>
                  <a:pt x="2501151" y="0"/>
                </a:lnTo>
                <a:cubicBezTo>
                  <a:pt x="2501151" y="281253"/>
                  <a:pt x="2501147" y="862756"/>
                  <a:pt x="2501151" y="843758"/>
                </a:cubicBezTo>
                <a:lnTo>
                  <a:pt x="0" y="84375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110"/>
              </a:lnSpc>
            </a:pPr>
            <a:r>
              <a:rPr lang="en-US" sz="14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algn="ctr"/>
            <a:r>
              <a:rPr lang="en-US" sz="1400" b="1" dirty="0" smtClean="0">
                <a:latin typeface="Arial Narrow" pitchFamily="34" charset="0"/>
              </a:rPr>
              <a:t>First-Year Experience</a:t>
            </a:r>
            <a:endParaRPr lang="en-US" sz="1400" b="1" dirty="0">
              <a:latin typeface="Arial Narrow" pitchFamily="34" charset="0"/>
            </a:endParaRPr>
          </a:p>
        </p:txBody>
      </p:sp>
      <p:cxnSp>
        <p:nvCxnSpPr>
          <p:cNvPr id="15" name="Straight Connector 14"/>
          <p:cNvCxnSpPr>
            <a:stCxn id="46" idx="3"/>
            <a:endCxn id="99" idx="0"/>
          </p:cNvCxnSpPr>
          <p:nvPr/>
        </p:nvCxnSpPr>
        <p:spPr>
          <a:xfrm>
            <a:off x="1408809" y="3921462"/>
            <a:ext cx="142031" cy="34641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9" idx="4"/>
            <a:endCxn id="99" idx="0"/>
          </p:cNvCxnSpPr>
          <p:nvPr/>
        </p:nvCxnSpPr>
        <p:spPr>
          <a:xfrm flipH="1">
            <a:off x="1550840" y="3949850"/>
            <a:ext cx="108287" cy="31803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9" idx="0"/>
          </p:cNvCxnSpPr>
          <p:nvPr/>
        </p:nvCxnSpPr>
        <p:spPr>
          <a:xfrm flipH="1">
            <a:off x="1542198" y="4267881"/>
            <a:ext cx="8642" cy="127561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Isosceles Triangle 98"/>
          <p:cNvSpPr/>
          <p:nvPr/>
        </p:nvSpPr>
        <p:spPr>
          <a:xfrm flipV="1">
            <a:off x="1450433" y="3949850"/>
            <a:ext cx="208694" cy="318031"/>
          </a:xfrm>
          <a:prstGeom prst="triangle">
            <a:avLst>
              <a:gd name="adj" fmla="val 48112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1433015" y="2231417"/>
            <a:ext cx="233859" cy="17184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 flipV="1">
            <a:off x="1409196" y="2267873"/>
            <a:ext cx="0" cy="1681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1680910" y="2251995"/>
            <a:ext cx="0" cy="1681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endCxn id="170" idx="0"/>
          </p:cNvCxnSpPr>
          <p:nvPr/>
        </p:nvCxnSpPr>
        <p:spPr>
          <a:xfrm flipH="1">
            <a:off x="2501979" y="3939998"/>
            <a:ext cx="134351" cy="30597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70" idx="0"/>
          </p:cNvCxnSpPr>
          <p:nvPr/>
        </p:nvCxnSpPr>
        <p:spPr>
          <a:xfrm flipH="1">
            <a:off x="2493337" y="4245976"/>
            <a:ext cx="8642" cy="127561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Isosceles Triangle 169"/>
          <p:cNvSpPr/>
          <p:nvPr/>
        </p:nvSpPr>
        <p:spPr>
          <a:xfrm flipV="1">
            <a:off x="2401572" y="3927945"/>
            <a:ext cx="208694" cy="318031"/>
          </a:xfrm>
          <a:prstGeom prst="triangle">
            <a:avLst>
              <a:gd name="adj" fmla="val 48112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384154" y="2209512"/>
            <a:ext cx="233859" cy="17184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Straight Connector 171"/>
          <p:cNvCxnSpPr/>
          <p:nvPr/>
        </p:nvCxnSpPr>
        <p:spPr>
          <a:xfrm flipV="1">
            <a:off x="2370113" y="2245968"/>
            <a:ext cx="0" cy="1681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 flipV="1">
            <a:off x="2610266" y="2251995"/>
            <a:ext cx="21784" cy="16600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endCxn id="177" idx="0"/>
          </p:cNvCxnSpPr>
          <p:nvPr/>
        </p:nvCxnSpPr>
        <p:spPr>
          <a:xfrm flipH="1">
            <a:off x="3449634" y="3991240"/>
            <a:ext cx="134351" cy="30597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7" idx="0"/>
          </p:cNvCxnSpPr>
          <p:nvPr/>
        </p:nvCxnSpPr>
        <p:spPr>
          <a:xfrm flipH="1">
            <a:off x="3440992" y="4297218"/>
            <a:ext cx="8642" cy="127561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Isosceles Triangle 176"/>
          <p:cNvSpPr/>
          <p:nvPr/>
        </p:nvSpPr>
        <p:spPr>
          <a:xfrm flipV="1">
            <a:off x="3349227" y="3979187"/>
            <a:ext cx="208694" cy="318031"/>
          </a:xfrm>
          <a:prstGeom prst="triangle">
            <a:avLst>
              <a:gd name="adj" fmla="val 48112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331809" y="2201276"/>
            <a:ext cx="233859" cy="1777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3317768" y="2260754"/>
            <a:ext cx="0" cy="1766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3555839" y="2261670"/>
            <a:ext cx="4164" cy="1731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endCxn id="191" idx="0"/>
          </p:cNvCxnSpPr>
          <p:nvPr/>
        </p:nvCxnSpPr>
        <p:spPr>
          <a:xfrm flipH="1">
            <a:off x="4504892" y="3982481"/>
            <a:ext cx="134351" cy="30597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91" idx="0"/>
          </p:cNvCxnSpPr>
          <p:nvPr/>
        </p:nvCxnSpPr>
        <p:spPr>
          <a:xfrm flipH="1">
            <a:off x="4496250" y="4288459"/>
            <a:ext cx="8642" cy="127561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Isosceles Triangle 190"/>
          <p:cNvSpPr/>
          <p:nvPr/>
        </p:nvSpPr>
        <p:spPr>
          <a:xfrm flipV="1">
            <a:off x="4404485" y="3970428"/>
            <a:ext cx="208694" cy="318031"/>
          </a:xfrm>
          <a:prstGeom prst="triangle">
            <a:avLst>
              <a:gd name="adj" fmla="val 48112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387067" y="2209513"/>
            <a:ext cx="233859" cy="17609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4373026" y="2262327"/>
            <a:ext cx="0" cy="1681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4634962" y="2272573"/>
            <a:ext cx="0" cy="16819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endCxn id="198" idx="0"/>
          </p:cNvCxnSpPr>
          <p:nvPr/>
        </p:nvCxnSpPr>
        <p:spPr>
          <a:xfrm flipH="1">
            <a:off x="5423645" y="3998359"/>
            <a:ext cx="134351" cy="30597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98" idx="0"/>
          </p:cNvCxnSpPr>
          <p:nvPr/>
        </p:nvCxnSpPr>
        <p:spPr>
          <a:xfrm flipH="1">
            <a:off x="5415003" y="4304337"/>
            <a:ext cx="8642" cy="127561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Isosceles Triangle 197"/>
          <p:cNvSpPr/>
          <p:nvPr/>
        </p:nvSpPr>
        <p:spPr>
          <a:xfrm flipV="1">
            <a:off x="5323238" y="3986306"/>
            <a:ext cx="208694" cy="318031"/>
          </a:xfrm>
          <a:prstGeom prst="triangle">
            <a:avLst>
              <a:gd name="adj" fmla="val 48112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5305820" y="2209513"/>
            <a:ext cx="233859" cy="17767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0" name="Straight Connector 199"/>
          <p:cNvCxnSpPr/>
          <p:nvPr/>
        </p:nvCxnSpPr>
        <p:spPr>
          <a:xfrm flipV="1">
            <a:off x="5282768" y="2245969"/>
            <a:ext cx="9011" cy="17523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5553715" y="2260754"/>
            <a:ext cx="0" cy="1709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endCxn id="170" idx="0"/>
          </p:cNvCxnSpPr>
          <p:nvPr/>
        </p:nvCxnSpPr>
        <p:spPr>
          <a:xfrm>
            <a:off x="2369743" y="3912071"/>
            <a:ext cx="132236" cy="33390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3321339" y="4027166"/>
            <a:ext cx="132235" cy="28407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4352501" y="3979187"/>
            <a:ext cx="132235" cy="28407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5282768" y="4009311"/>
            <a:ext cx="132235" cy="28407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Right Arrow 236"/>
          <p:cNvSpPr/>
          <p:nvPr/>
        </p:nvSpPr>
        <p:spPr>
          <a:xfrm rot="16200000">
            <a:off x="7335178" y="3792734"/>
            <a:ext cx="540233" cy="201100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TextBox 237"/>
          <p:cNvSpPr txBox="1">
            <a:spLocks/>
          </p:cNvSpPr>
          <p:nvPr/>
        </p:nvSpPr>
        <p:spPr>
          <a:xfrm>
            <a:off x="1567488" y="4943190"/>
            <a:ext cx="901868" cy="6219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en-US" sz="900" b="1" i="1" dirty="0" smtClean="0"/>
          </a:p>
          <a:p>
            <a:pPr algn="ctr"/>
            <a:r>
              <a:rPr lang="en-US" sz="900" b="1" i="1" dirty="0" smtClean="0"/>
              <a:t>Program</a:t>
            </a:r>
          </a:p>
          <a:p>
            <a:pPr algn="ctr"/>
            <a:r>
              <a:rPr lang="en-US" sz="900" b="1" i="1" dirty="0" smtClean="0"/>
              <a:t>On-Ramp</a:t>
            </a:r>
          </a:p>
        </p:txBody>
      </p:sp>
      <p:sp>
        <p:nvSpPr>
          <p:cNvPr id="239" name="TextBox 238"/>
          <p:cNvSpPr txBox="1">
            <a:spLocks/>
          </p:cNvSpPr>
          <p:nvPr/>
        </p:nvSpPr>
        <p:spPr>
          <a:xfrm>
            <a:off x="2524124" y="4950901"/>
            <a:ext cx="892969" cy="6219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en-US" sz="900" b="1" i="1" dirty="0" smtClean="0"/>
          </a:p>
          <a:p>
            <a:pPr algn="ctr"/>
            <a:r>
              <a:rPr lang="en-US" sz="900" b="1" i="1" dirty="0" smtClean="0"/>
              <a:t>Program</a:t>
            </a:r>
          </a:p>
          <a:p>
            <a:pPr algn="ctr"/>
            <a:r>
              <a:rPr lang="en-US" sz="900" b="1" i="1" dirty="0" smtClean="0"/>
              <a:t>On-Ramp</a:t>
            </a:r>
          </a:p>
        </p:txBody>
      </p:sp>
      <p:sp>
        <p:nvSpPr>
          <p:cNvPr id="240" name="TextBox 239"/>
          <p:cNvSpPr txBox="1">
            <a:spLocks/>
          </p:cNvSpPr>
          <p:nvPr/>
        </p:nvSpPr>
        <p:spPr>
          <a:xfrm>
            <a:off x="3469469" y="4950900"/>
            <a:ext cx="1015267" cy="6219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en-US" sz="900" b="1" i="1" dirty="0" smtClean="0"/>
          </a:p>
          <a:p>
            <a:pPr algn="ctr"/>
            <a:r>
              <a:rPr lang="en-US" sz="900" b="1" i="1" dirty="0" smtClean="0"/>
              <a:t>Program</a:t>
            </a:r>
          </a:p>
          <a:p>
            <a:pPr algn="ctr"/>
            <a:r>
              <a:rPr lang="en-US" sz="900" b="1" i="1" dirty="0" smtClean="0"/>
              <a:t>On-Ramp</a:t>
            </a:r>
          </a:p>
        </p:txBody>
      </p:sp>
      <p:sp>
        <p:nvSpPr>
          <p:cNvPr id="241" name="TextBox 240"/>
          <p:cNvSpPr txBox="1">
            <a:spLocks/>
          </p:cNvSpPr>
          <p:nvPr/>
        </p:nvSpPr>
        <p:spPr>
          <a:xfrm>
            <a:off x="4516666" y="4960244"/>
            <a:ext cx="876866" cy="6048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en-US" sz="900" b="1" i="1" dirty="0" smtClean="0"/>
          </a:p>
          <a:p>
            <a:pPr algn="ctr"/>
            <a:r>
              <a:rPr lang="en-US" sz="900" b="1" i="1" dirty="0" smtClean="0"/>
              <a:t>Program</a:t>
            </a:r>
          </a:p>
          <a:p>
            <a:pPr algn="ctr"/>
            <a:r>
              <a:rPr lang="en-US" sz="900" b="1" i="1" dirty="0" smtClean="0"/>
              <a:t>On-Ramp</a:t>
            </a:r>
          </a:p>
        </p:txBody>
      </p:sp>
      <p:sp>
        <p:nvSpPr>
          <p:cNvPr id="242" name="TextBox 241"/>
          <p:cNvSpPr txBox="1">
            <a:spLocks/>
          </p:cNvSpPr>
          <p:nvPr/>
        </p:nvSpPr>
        <p:spPr>
          <a:xfrm>
            <a:off x="5452497" y="4967954"/>
            <a:ext cx="876866" cy="6048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en-US" sz="900" b="1" i="1" dirty="0" smtClean="0"/>
          </a:p>
          <a:p>
            <a:pPr algn="ctr"/>
            <a:r>
              <a:rPr lang="en-US" sz="900" b="1" i="1" dirty="0" smtClean="0"/>
              <a:t>Program</a:t>
            </a:r>
          </a:p>
          <a:p>
            <a:pPr algn="ctr"/>
            <a:r>
              <a:rPr lang="en-US" sz="900" b="1" i="1" dirty="0" smtClean="0"/>
              <a:t>On-Ramp</a:t>
            </a:r>
          </a:p>
        </p:txBody>
      </p:sp>
      <p:sp>
        <p:nvSpPr>
          <p:cNvPr id="244" name="Left-Right Arrow 243"/>
          <p:cNvSpPr/>
          <p:nvPr/>
        </p:nvSpPr>
        <p:spPr>
          <a:xfrm>
            <a:off x="1297217" y="4583136"/>
            <a:ext cx="578667" cy="149950"/>
          </a:xfrm>
          <a:prstGeom prst="left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Left-Right Arrow 244"/>
          <p:cNvSpPr/>
          <p:nvPr/>
        </p:nvSpPr>
        <p:spPr>
          <a:xfrm>
            <a:off x="2234395" y="4583136"/>
            <a:ext cx="578667" cy="149950"/>
          </a:xfrm>
          <a:prstGeom prst="left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Left-Right Arrow 245"/>
          <p:cNvSpPr/>
          <p:nvPr/>
        </p:nvSpPr>
        <p:spPr>
          <a:xfrm>
            <a:off x="3190692" y="4583136"/>
            <a:ext cx="578667" cy="149950"/>
          </a:xfrm>
          <a:prstGeom prst="left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Left-Right Arrow 246"/>
          <p:cNvSpPr/>
          <p:nvPr/>
        </p:nvSpPr>
        <p:spPr>
          <a:xfrm>
            <a:off x="4225794" y="4583136"/>
            <a:ext cx="578667" cy="149950"/>
          </a:xfrm>
          <a:prstGeom prst="left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Left-Right Arrow 247"/>
          <p:cNvSpPr/>
          <p:nvPr/>
        </p:nvSpPr>
        <p:spPr>
          <a:xfrm>
            <a:off x="5156061" y="4583136"/>
            <a:ext cx="578667" cy="149950"/>
          </a:xfrm>
          <a:prstGeom prst="left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45910" y="4808061"/>
            <a:ext cx="3779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ight Arrow 92"/>
          <p:cNvSpPr/>
          <p:nvPr/>
        </p:nvSpPr>
        <p:spPr>
          <a:xfrm rot="16200000">
            <a:off x="959300" y="4842703"/>
            <a:ext cx="315165" cy="201098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ight Arrow 94"/>
          <p:cNvSpPr/>
          <p:nvPr/>
        </p:nvSpPr>
        <p:spPr>
          <a:xfrm rot="16200000">
            <a:off x="1894675" y="4842703"/>
            <a:ext cx="315165" cy="201098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Arrow 99"/>
          <p:cNvSpPr/>
          <p:nvPr/>
        </p:nvSpPr>
        <p:spPr>
          <a:xfrm rot="16200000">
            <a:off x="2844258" y="4842703"/>
            <a:ext cx="315165" cy="201098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 rot="16200000">
            <a:off x="3826515" y="4842703"/>
            <a:ext cx="315165" cy="201098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ight Arrow 101"/>
          <p:cNvSpPr/>
          <p:nvPr/>
        </p:nvSpPr>
        <p:spPr>
          <a:xfrm rot="16200000">
            <a:off x="4813145" y="4842703"/>
            <a:ext cx="315165" cy="201098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ight Arrow 102"/>
          <p:cNvSpPr/>
          <p:nvPr/>
        </p:nvSpPr>
        <p:spPr>
          <a:xfrm rot="16200000">
            <a:off x="5735981" y="4842703"/>
            <a:ext cx="315165" cy="201098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ight Arrow 103"/>
          <p:cNvSpPr/>
          <p:nvPr/>
        </p:nvSpPr>
        <p:spPr>
          <a:xfrm rot="16200000">
            <a:off x="7196006" y="4917668"/>
            <a:ext cx="315165" cy="201098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>
          <a:xfrm>
            <a:off x="444938" y="778389"/>
            <a:ext cx="7724633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smtClean="0"/>
              <a:t>Pathway </a:t>
            </a:r>
            <a:r>
              <a:rPr lang="en-US" sz="4000" dirty="0" smtClean="0">
                <a:solidFill>
                  <a:srgbClr val="A3B222"/>
                </a:solidFill>
              </a:rPr>
              <a:t>Redesign </a:t>
            </a:r>
            <a:r>
              <a:rPr lang="en-US" sz="4000" dirty="0" smtClean="0">
                <a:solidFill>
                  <a:schemeClr val="tx1"/>
                </a:solidFill>
              </a:rPr>
              <a:t>Process</a:t>
            </a:r>
          </a:p>
        </p:txBody>
      </p:sp>
      <p:graphicFrame>
        <p:nvGraphicFramePr>
          <p:cNvPr id="12914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473471"/>
              </p:ext>
            </p:extLst>
          </p:nvPr>
        </p:nvGraphicFramePr>
        <p:xfrm>
          <a:off x="251618" y="2325806"/>
          <a:ext cx="8640764" cy="5225150"/>
        </p:xfrm>
        <a:graphic>
          <a:graphicData uri="http://schemas.openxmlformats.org/drawingml/2006/table">
            <a:tbl>
              <a:tblPr/>
              <a:tblGrid>
                <a:gridCol w="1998516"/>
                <a:gridCol w="208266"/>
                <a:gridCol w="1890573"/>
                <a:gridCol w="241282"/>
                <a:gridCol w="1888986"/>
                <a:gridCol w="208266"/>
                <a:gridCol w="2204875"/>
              </a:tblGrid>
              <a:tr h="15947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CONNECTION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From interest to enrollment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3" marR="91433" marT="45726" marB="4572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ENTRY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From enrollment to entry into program of study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PROGRESS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From program entry to completion of program requirements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COMPLETION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Completion of credential of value for further education and (for CTE) labor market advancement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770060">
                <a:tc>
                  <a:txBody>
                    <a:bodyPr/>
                    <a:lstStyle/>
                    <a:p>
                      <a:pPr marL="103188" marR="0" lvl="0" indent="-103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3188" marR="0" lvl="0" indent="-103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program paths</a:t>
                      </a:r>
                    </a:p>
                    <a:p>
                      <a:pPr marL="103188" marR="0" lvl="0" indent="-103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 bridges from </a:t>
                      </a:r>
                      <a:r>
                        <a:rPr kumimoji="0" lang="en-US" sz="16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school </a:t>
                      </a: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adult ed. into program streams (e.g., strategic dual enrollment, I-BEST)</a:t>
                      </a:r>
                    </a:p>
                    <a:p>
                      <a:pPr marL="103188" marR="0" lvl="0" indent="-103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Help students choose program pathway and track entry</a:t>
                      </a:r>
                    </a:p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 prescribed “on-ramps” customized to largest program streams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Clearly define and prescribe program paths</a:t>
                      </a:r>
                    </a:p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 students’ progress and provide feedback and supports JIT</a:t>
                      </a:r>
                    </a:p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Incentivize progress</a:t>
                      </a:r>
                    </a:p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143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Align program learning outcomes with requirements for success in further education and (for CTE programs) in the labor market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6" name="Line 62"/>
          <p:cNvSpPr>
            <a:spLocks noChangeShapeType="1"/>
          </p:cNvSpPr>
          <p:nvPr/>
        </p:nvSpPr>
        <p:spPr bwMode="auto">
          <a:xfrm>
            <a:off x="2136447" y="3049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7" name="Line 64"/>
          <p:cNvSpPr>
            <a:spLocks noChangeShapeType="1"/>
          </p:cNvSpPr>
          <p:nvPr/>
        </p:nvSpPr>
        <p:spPr bwMode="auto">
          <a:xfrm>
            <a:off x="6327447" y="3049138"/>
            <a:ext cx="339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Line 65"/>
          <p:cNvSpPr>
            <a:spLocks noChangeShapeType="1"/>
          </p:cNvSpPr>
          <p:nvPr/>
        </p:nvSpPr>
        <p:spPr bwMode="auto">
          <a:xfrm>
            <a:off x="4270047" y="3049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07393" y="1736724"/>
            <a:ext cx="8224413" cy="406019"/>
            <a:chOff x="307393" y="1932039"/>
            <a:chExt cx="8224413" cy="406019"/>
          </a:xfrm>
        </p:grpSpPr>
        <p:sp>
          <p:nvSpPr>
            <p:cNvPr id="2" name="TextBox 1"/>
            <p:cNvSpPr txBox="1"/>
            <p:nvPr/>
          </p:nvSpPr>
          <p:spPr>
            <a:xfrm>
              <a:off x="6894073" y="1932039"/>
              <a:ext cx="1637733" cy="369332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1" dirty="0"/>
                <a:t>START HERE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5605" y="1932039"/>
              <a:ext cx="1637733" cy="384721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 smtClean="0"/>
                <a:t>STEP 2</a:t>
              </a:r>
              <a:endParaRPr lang="en-US" sz="1900" b="1" dirty="0"/>
            </a:p>
          </p:txBody>
        </p:sp>
        <p:sp>
          <p:nvSpPr>
            <p:cNvPr id="9" name="Line 64"/>
            <p:cNvSpPr>
              <a:spLocks noChangeShapeType="1"/>
            </p:cNvSpPr>
            <p:nvPr/>
          </p:nvSpPr>
          <p:spPr bwMode="auto">
            <a:xfrm flipH="1">
              <a:off x="6100549" y="2116704"/>
              <a:ext cx="793522" cy="7245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  <a:headEnd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14600" y="1953337"/>
              <a:ext cx="1637733" cy="384721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 smtClean="0"/>
                <a:t>STEP 3</a:t>
              </a:r>
              <a:endParaRPr lang="en-US" sz="1900" b="1" dirty="0"/>
            </a:p>
          </p:txBody>
        </p:sp>
        <p:sp>
          <p:nvSpPr>
            <p:cNvPr id="11" name="Line 64"/>
            <p:cNvSpPr>
              <a:spLocks noChangeShapeType="1"/>
            </p:cNvSpPr>
            <p:nvPr/>
          </p:nvSpPr>
          <p:spPr bwMode="auto">
            <a:xfrm flipH="1">
              <a:off x="3968906" y="2123950"/>
              <a:ext cx="676699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  <a:headEnd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7393" y="1932039"/>
              <a:ext cx="1637733" cy="384721"/>
            </a:xfrm>
            <a:prstGeom prst="rect">
              <a:avLst/>
            </a:prstGeom>
            <a:solidFill>
              <a:srgbClr val="00FF00"/>
            </a:solidFill>
            <a:ln w="6350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 smtClean="0"/>
                <a:t>STEP 4</a:t>
              </a:r>
              <a:endParaRPr lang="en-US" sz="1900" b="1" dirty="0"/>
            </a:p>
          </p:txBody>
        </p: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H="1">
              <a:off x="1764548" y="2135395"/>
              <a:ext cx="676699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  <a:headEnd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07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ericasCharities_PPT_TEMPLATE_160511">
  <a:themeElements>
    <a:clrScheme name="Custom 15">
      <a:dk1>
        <a:srgbClr val="000000"/>
      </a:dk1>
      <a:lt1>
        <a:srgbClr val="FFFFFF"/>
      </a:lt1>
      <a:dk2>
        <a:srgbClr val="872175"/>
      </a:dk2>
      <a:lt2>
        <a:srgbClr val="3B73B9"/>
      </a:lt2>
      <a:accent1>
        <a:srgbClr val="A3B222"/>
      </a:accent1>
      <a:accent2>
        <a:srgbClr val="008C99"/>
      </a:accent2>
      <a:accent3>
        <a:srgbClr val="42BECA"/>
      </a:accent3>
      <a:accent4>
        <a:srgbClr val="0065A4"/>
      </a:accent4>
      <a:accent5>
        <a:srgbClr val="DF8B07"/>
      </a:accent5>
      <a:accent6>
        <a:srgbClr val="C41230"/>
      </a:accent6>
      <a:hlink>
        <a:srgbClr val="872175"/>
      </a:hlink>
      <a:folHlink>
        <a:srgbClr val="3B73B9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93D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mericasCharities_PPT_TEMPLATE_160511">
  <a:themeElements>
    <a:clrScheme name="Custom 15">
      <a:dk1>
        <a:srgbClr val="000000"/>
      </a:dk1>
      <a:lt1>
        <a:srgbClr val="FFFFFF"/>
      </a:lt1>
      <a:dk2>
        <a:srgbClr val="872175"/>
      </a:dk2>
      <a:lt2>
        <a:srgbClr val="3B73B9"/>
      </a:lt2>
      <a:accent1>
        <a:srgbClr val="A3B222"/>
      </a:accent1>
      <a:accent2>
        <a:srgbClr val="008C99"/>
      </a:accent2>
      <a:accent3>
        <a:srgbClr val="42BECA"/>
      </a:accent3>
      <a:accent4>
        <a:srgbClr val="0065A4"/>
      </a:accent4>
      <a:accent5>
        <a:srgbClr val="DF8B07"/>
      </a:accent5>
      <a:accent6>
        <a:srgbClr val="C41230"/>
      </a:accent6>
      <a:hlink>
        <a:srgbClr val="872175"/>
      </a:hlink>
      <a:folHlink>
        <a:srgbClr val="3B73B9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93D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mericasCharities_PPT_TEMPLATE_160511">
  <a:themeElements>
    <a:clrScheme name="Custom 15">
      <a:dk1>
        <a:srgbClr val="000000"/>
      </a:dk1>
      <a:lt1>
        <a:srgbClr val="FFFFFF"/>
      </a:lt1>
      <a:dk2>
        <a:srgbClr val="872175"/>
      </a:dk2>
      <a:lt2>
        <a:srgbClr val="3B73B9"/>
      </a:lt2>
      <a:accent1>
        <a:srgbClr val="A3B222"/>
      </a:accent1>
      <a:accent2>
        <a:srgbClr val="008C99"/>
      </a:accent2>
      <a:accent3>
        <a:srgbClr val="42BECA"/>
      </a:accent3>
      <a:accent4>
        <a:srgbClr val="0065A4"/>
      </a:accent4>
      <a:accent5>
        <a:srgbClr val="DF8B07"/>
      </a:accent5>
      <a:accent6>
        <a:srgbClr val="C41230"/>
      </a:accent6>
      <a:hlink>
        <a:srgbClr val="872175"/>
      </a:hlink>
      <a:folHlink>
        <a:srgbClr val="3B73B9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93D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AmericasCharities_PPT_TEMPLATE_160511">
  <a:themeElements>
    <a:clrScheme name="Custom 15">
      <a:dk1>
        <a:srgbClr val="000000"/>
      </a:dk1>
      <a:lt1>
        <a:srgbClr val="FFFFFF"/>
      </a:lt1>
      <a:dk2>
        <a:srgbClr val="872175"/>
      </a:dk2>
      <a:lt2>
        <a:srgbClr val="3B73B9"/>
      </a:lt2>
      <a:accent1>
        <a:srgbClr val="A3B222"/>
      </a:accent1>
      <a:accent2>
        <a:srgbClr val="008C99"/>
      </a:accent2>
      <a:accent3>
        <a:srgbClr val="42BECA"/>
      </a:accent3>
      <a:accent4>
        <a:srgbClr val="0065A4"/>
      </a:accent4>
      <a:accent5>
        <a:srgbClr val="DF8B07"/>
      </a:accent5>
      <a:accent6>
        <a:srgbClr val="C41230"/>
      </a:accent6>
      <a:hlink>
        <a:srgbClr val="872175"/>
      </a:hlink>
      <a:folHlink>
        <a:srgbClr val="3B73B9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93D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AmericasCharities_PPT_TEMPLATE_160511.potx</Template>
  <TotalTime>14484</TotalTime>
  <Words>838</Words>
  <Application>Microsoft Office PowerPoint</Application>
  <PresentationFormat>On-screen Show (4:3)</PresentationFormat>
  <Paragraphs>208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AmericasCharities_PPT_TEMPLATE_160511</vt:lpstr>
      <vt:lpstr>1_AmericasCharities_PPT_TEMPLATE_160511</vt:lpstr>
      <vt:lpstr>2_AmericasCharities_PPT_TEMPLATE_160511</vt:lpstr>
      <vt:lpstr>3_AmericasCharities_PPT_TEMPLATE_160511</vt:lpstr>
      <vt:lpstr>Rethinking College Prep as an On-Ramp to a  Program of Study     </vt:lpstr>
      <vt:lpstr>Dev Ed Disconnects</vt:lpstr>
      <vt:lpstr>Status Quo Pathway Design</vt:lpstr>
      <vt:lpstr>PowerPoint Presentation</vt:lpstr>
      <vt:lpstr>Promising Practices</vt:lpstr>
      <vt:lpstr>Rethinking Dev Ed as On-Ramp</vt:lpstr>
      <vt:lpstr>Guided Pathways to Success</vt:lpstr>
      <vt:lpstr>PowerPoint Presentation</vt:lpstr>
      <vt:lpstr>Pathway Redesign Process</vt:lpstr>
      <vt:lpstr>For more information </vt:lpstr>
    </vt:vector>
  </TitlesOfParts>
  <Company>Levine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set in 35pt Arial Bold, shown on two lines</dc:title>
  <dc:creator>Levine</dc:creator>
  <cp:lastModifiedBy>Davis Jenkins</cp:lastModifiedBy>
  <cp:revision>266</cp:revision>
  <cp:lastPrinted>2011-03-21T16:45:33Z</cp:lastPrinted>
  <dcterms:created xsi:type="dcterms:W3CDTF">2012-05-09T15:23:14Z</dcterms:created>
  <dcterms:modified xsi:type="dcterms:W3CDTF">2013-06-17T15:11:09Z</dcterms:modified>
</cp:coreProperties>
</file>