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1" r:id="rId4"/>
    <p:sldId id="260" r:id="rId5"/>
    <p:sldId id="274" r:id="rId6"/>
    <p:sldId id="262" r:id="rId7"/>
    <p:sldId id="263" r:id="rId8"/>
    <p:sldId id="264" r:id="rId9"/>
    <p:sldId id="259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8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6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3E03-6C5B-4779-BEA8-55462F8CBBA4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5ADE-52F6-416D-9A1E-9586F84EC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2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State Assessment Meeting</a:t>
            </a:r>
            <a:br>
              <a:rPr lang="en-US" dirty="0" smtClean="0"/>
            </a:b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620000" cy="2895600"/>
          </a:xfrm>
        </p:spPr>
        <p:txBody>
          <a:bodyPr>
            <a:noAutofit/>
          </a:bodyPr>
          <a:lstStyle/>
          <a:p>
            <a:r>
              <a:rPr lang="en-US" sz="4400" dirty="0"/>
              <a:t>Psychology’s General Education</a:t>
            </a:r>
          </a:p>
          <a:p>
            <a:r>
              <a:rPr lang="en-US" sz="4400" dirty="0"/>
              <a:t>Outcome: Improving Through</a:t>
            </a:r>
          </a:p>
          <a:p>
            <a:r>
              <a:rPr lang="en-US" sz="44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6398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</a:t>
            </a:r>
            <a:r>
              <a:rPr lang="en-US" dirty="0" smtClean="0"/>
              <a:t>strengths/weakness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From external blame:</a:t>
            </a:r>
          </a:p>
          <a:p>
            <a:pPr lvl="1"/>
            <a:r>
              <a:rPr lang="en-US" dirty="0" smtClean="0"/>
              <a:t>“Students </a:t>
            </a:r>
            <a:r>
              <a:rPr lang="en-US" dirty="0"/>
              <a:t>can’t </a:t>
            </a:r>
            <a:r>
              <a:rPr lang="en-US" dirty="0" smtClean="0"/>
              <a:t>read”</a:t>
            </a:r>
            <a:endParaRPr lang="en-US" dirty="0"/>
          </a:p>
          <a:p>
            <a:pPr lvl="1"/>
            <a:r>
              <a:rPr lang="en-US" dirty="0" smtClean="0"/>
              <a:t>“Advisors </a:t>
            </a:r>
            <a:r>
              <a:rPr lang="en-US" dirty="0"/>
              <a:t>let students think psychology is </a:t>
            </a:r>
            <a:r>
              <a:rPr lang="en-US" i="1" dirty="0" smtClean="0"/>
              <a:t>easy”</a:t>
            </a:r>
            <a:endParaRPr lang="en-US" i="1" dirty="0"/>
          </a:p>
          <a:p>
            <a:pPr lvl="1"/>
            <a:r>
              <a:rPr lang="en-US" dirty="0" smtClean="0"/>
              <a:t>“Students </a:t>
            </a:r>
            <a:r>
              <a:rPr lang="en-US" dirty="0"/>
              <a:t>aren’t engaged or </a:t>
            </a:r>
            <a:r>
              <a:rPr lang="en-US" dirty="0" smtClean="0"/>
              <a:t>accountable”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5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up with a plan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action can we take?</a:t>
            </a:r>
          </a:p>
          <a:p>
            <a:pPr lvl="1"/>
            <a:r>
              <a:rPr lang="en-US" dirty="0"/>
              <a:t>Adopt a textbook with accessible reading level</a:t>
            </a:r>
          </a:p>
          <a:p>
            <a:pPr lvl="1"/>
            <a:r>
              <a:rPr lang="en-US" dirty="0"/>
              <a:t>Recommend sample syllabi available prior to registration</a:t>
            </a:r>
          </a:p>
          <a:p>
            <a:pPr lvl="1"/>
            <a:r>
              <a:rPr lang="en-US" dirty="0"/>
              <a:t>Incorporate activities to engage students in learning process with accountable deadlines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 Effectiveness of Actions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year to year GELO (Gen Ed Learning Outcome) assessment data</a:t>
            </a:r>
          </a:p>
          <a:p>
            <a:r>
              <a:rPr lang="en-US" dirty="0" smtClean="0"/>
              <a:t>Compare year to year exam scores</a:t>
            </a:r>
          </a:p>
          <a:p>
            <a:r>
              <a:rPr lang="en-US" dirty="0" smtClean="0"/>
              <a:t>Compare year to year success rates</a:t>
            </a:r>
          </a:p>
          <a:p>
            <a:r>
              <a:rPr lang="en-US" dirty="0" smtClean="0"/>
              <a:t>Examine relationships between newly added activities and exam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 Ed Learning Outcomes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 b="-11510"/>
          <a:stretch/>
        </p:blipFill>
        <p:spPr bwMode="auto">
          <a:xfrm>
            <a:off x="33950" y="1371600"/>
            <a:ext cx="9076267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51044"/>
            <a:ext cx="5127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" y="609600"/>
            <a:ext cx="8940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>
            <a:off x="3048000" y="3581400"/>
            <a:ext cx="489204" cy="24231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to 2012 Exam scores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Russell’s PSY2012 exam scores year/year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Year		N		Mean		S.D.</a:t>
            </a:r>
          </a:p>
          <a:p>
            <a:pPr marL="514350" indent="-514350">
              <a:buAutoNum type="arabicPlain" startAt="2011"/>
            </a:pPr>
            <a:r>
              <a:rPr lang="en-US" dirty="0" smtClean="0"/>
              <a:t> 	285		305.58 (76.3%)	49.05</a:t>
            </a:r>
          </a:p>
          <a:p>
            <a:pPr marL="0" indent="0">
              <a:buNone/>
            </a:pPr>
            <a:r>
              <a:rPr lang="en-US" dirty="0" smtClean="0"/>
              <a:t>2012		308		306.07 (76.5%)	46.49</a:t>
            </a:r>
          </a:p>
          <a:p>
            <a:pPr marL="514350" indent="-514350">
              <a:buAutoNum type="arabicPlain" startAt="2011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Year to Year Success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2011 </a:t>
            </a:r>
            <a:r>
              <a:rPr lang="en-US" b="1" dirty="0" smtClean="0"/>
              <a:t>Overall Success </a:t>
            </a:r>
            <a:r>
              <a:rPr lang="en-US" b="1" dirty="0"/>
              <a:t>Rate: 175/258 = 68</a:t>
            </a:r>
            <a:r>
              <a:rPr lang="en-US" b="1" dirty="0" smtClean="0"/>
              <a:t>%</a:t>
            </a:r>
          </a:p>
          <a:p>
            <a:pPr marL="0" indent="0">
              <a:buNone/>
            </a:pPr>
            <a:r>
              <a:rPr lang="en-US" b="1" dirty="0" smtClean="0"/>
              <a:t>2012 Overall Success </a:t>
            </a:r>
            <a:r>
              <a:rPr lang="en-US" b="1" dirty="0"/>
              <a:t>Rate: 179/243 = 70</a:t>
            </a:r>
            <a:r>
              <a:rPr lang="en-US" b="1" dirty="0" smtClean="0"/>
              <a:t>%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2011 Face to Face Success Rate : 132/173 = 76</a:t>
            </a:r>
            <a:r>
              <a:rPr lang="en-US" b="1" dirty="0" smtClean="0"/>
              <a:t>%</a:t>
            </a:r>
          </a:p>
          <a:p>
            <a:pPr marL="0" indent="0">
              <a:buNone/>
            </a:pPr>
            <a:r>
              <a:rPr lang="en-US" b="1" dirty="0" smtClean="0"/>
              <a:t>2012 </a:t>
            </a:r>
            <a:r>
              <a:rPr lang="en-US" b="1" dirty="0"/>
              <a:t>Face to Face Success Rate 116/157 = 74</a:t>
            </a:r>
            <a:r>
              <a:rPr lang="en-US" b="1" dirty="0" smtClean="0"/>
              <a:t>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2011 Internet Success Rate: 43/85 = 51</a:t>
            </a:r>
            <a:r>
              <a:rPr lang="en-US" b="1" dirty="0" smtClean="0"/>
              <a:t>%</a:t>
            </a:r>
          </a:p>
          <a:p>
            <a:pPr marL="0" indent="0">
              <a:buNone/>
            </a:pPr>
            <a:r>
              <a:rPr lang="en-US" b="1" dirty="0" smtClean="0"/>
              <a:t>2012 </a:t>
            </a:r>
            <a:r>
              <a:rPr lang="en-US" b="1" dirty="0"/>
              <a:t>Internet Success Rate: 54/86 = 63%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Examine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Correlations between all 4 exam scores 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Interactive quizzing 	r = .34</a:t>
            </a:r>
          </a:p>
          <a:p>
            <a:pPr marL="0" indent="0">
              <a:buNone/>
            </a:pPr>
            <a:r>
              <a:rPr lang="en-US" dirty="0" smtClean="0"/>
              <a:t>Mastery quizzing	r = .57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Students who engaged in activities were more likely to earn higher exam 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Possible hypotheses to explain the data:</a:t>
            </a:r>
          </a:p>
          <a:p>
            <a:pPr lvl="0"/>
            <a:r>
              <a:rPr lang="en-US" dirty="0"/>
              <a:t>One semester’s data may be insufficient to identify real change</a:t>
            </a:r>
          </a:p>
          <a:p>
            <a:pPr lvl="0"/>
            <a:r>
              <a:rPr lang="en-US" dirty="0"/>
              <a:t>Adopting a more accessible text doesn’t matter if students don’t read (</a:t>
            </a:r>
            <a:r>
              <a:rPr lang="en-US" i="1" dirty="0"/>
              <a:t>future action: make greater effort to link class material to the textbook</a:t>
            </a:r>
            <a:r>
              <a:rPr lang="en-US" dirty="0"/>
              <a:t>).</a:t>
            </a:r>
          </a:p>
          <a:p>
            <a:pPr lvl="0"/>
            <a:r>
              <a:rPr lang="en-US" dirty="0"/>
              <a:t>There is a learning curve for faculty adopting new materials </a:t>
            </a:r>
            <a:r>
              <a:rPr lang="en-US" dirty="0" smtClean="0"/>
              <a:t>and strategies (</a:t>
            </a:r>
            <a:r>
              <a:rPr lang="en-US" i="1" dirty="0" smtClean="0"/>
              <a:t>future </a:t>
            </a:r>
            <a:r>
              <a:rPr lang="en-US" i="1" dirty="0"/>
              <a:t>action: continue to work at linking online materials to classroom activities and assessment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Students must access and engage in activities in order to see an effect on learning (</a:t>
            </a:r>
            <a:r>
              <a:rPr lang="en-US" i="1" dirty="0"/>
              <a:t>future action: work to remove barriers to early student access; reinforce student access efforts and contact students who are not using materials to increase access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cycle continues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Review of spring data shows continued improvement in internet courses</a:t>
            </a:r>
          </a:p>
          <a:p>
            <a:r>
              <a:rPr lang="en-US" dirty="0" smtClean="0"/>
              <a:t>Providing provisional access codes improved student performance on activities, but not overall grades</a:t>
            </a:r>
          </a:p>
          <a:p>
            <a:r>
              <a:rPr lang="en-US" dirty="0" smtClean="0"/>
              <a:t>Faculty have voluntarily decided to use common exams, across instructors and formats during, Fall, 2013 term</a:t>
            </a:r>
          </a:p>
          <a:p>
            <a:r>
              <a:rPr lang="en-US" dirty="0" smtClean="0"/>
              <a:t>We’re still seeking answers….. And strategies for improvement!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3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the Gen Ed Learning Outcome (GELO)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Historically: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Attain a global social and multicultural perspective</a:t>
            </a:r>
            <a:r>
              <a:rPr lang="en-US" dirty="0" smtClean="0"/>
              <a:t> </a:t>
            </a:r>
            <a:r>
              <a:rPr lang="en-US" sz="2400" dirty="0" smtClean="0"/>
              <a:t>(2005)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Assigned to Social Science Gen Ed courses: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Demonstrate tolerance for a wide range of global, social and cultural points of view </a:t>
            </a:r>
            <a:r>
              <a:rPr lang="en-US" sz="2400" dirty="0" smtClean="0"/>
              <a:t>(2007)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82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Measurable Outcome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Describe </a:t>
            </a:r>
            <a:r>
              <a:rPr lang="en-US" dirty="0">
                <a:solidFill>
                  <a:srgbClr val="FF0000"/>
                </a:solidFill>
              </a:rPr>
              <a:t>wide range of global, social and cultural points of view and apply various perspectives to analyze human </a:t>
            </a:r>
            <a:r>
              <a:rPr lang="en-US" dirty="0" smtClean="0">
                <a:solidFill>
                  <a:srgbClr val="FF0000"/>
                </a:solidFill>
              </a:rPr>
              <a:t>behavior </a:t>
            </a:r>
            <a:r>
              <a:rPr lang="en-US" sz="2400" dirty="0" smtClean="0"/>
              <a:t>(2008)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scientific method to analyze human behavior from multiple perspectives and cultural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viewpoints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Outcome Report</a:t>
            </a:r>
            <a:r>
              <a:rPr lang="en-US" smtClean="0"/>
              <a:t>, Fall,2008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Psychology: </a:t>
            </a:r>
            <a:endParaRPr lang="en-US" dirty="0"/>
          </a:p>
          <a:p>
            <a:r>
              <a:rPr lang="en-US" dirty="0"/>
              <a:t>Introduction to Psychology – 312 students</a:t>
            </a:r>
          </a:p>
          <a:p>
            <a:pPr lvl="0"/>
            <a:r>
              <a:rPr lang="en-US" dirty="0"/>
              <a:t>Students earned an average grade of 2.89 (85.9% earned a C or better) on a 5 point scaled Assessment on the Assessment of the learning outcome of  “describe a wide range of global, social and cultural points of view and apply various perspectives to analyze human behavior.”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67" y="482877"/>
            <a:ext cx="4535733" cy="591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0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does it Mean?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3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Loop – actionable 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Assessment with the Learning Outcome</a:t>
            </a:r>
          </a:p>
          <a:p>
            <a:r>
              <a:rPr lang="en-US" dirty="0" smtClean="0"/>
              <a:t>Identify strengths/weakness</a:t>
            </a:r>
          </a:p>
          <a:p>
            <a:r>
              <a:rPr lang="en-US" dirty="0" smtClean="0"/>
              <a:t>Come up with a plan of action</a:t>
            </a:r>
          </a:p>
          <a:p>
            <a:r>
              <a:rPr lang="en-US" dirty="0" smtClean="0"/>
              <a:t>Assess the effectiveness of the actions taken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 Assessment with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</a:t>
            </a:r>
          </a:p>
          <a:p>
            <a:pPr lvl="1"/>
            <a:r>
              <a:rPr lang="en-US" dirty="0" smtClean="0"/>
              <a:t>20 m/c questions assessing course concepts</a:t>
            </a:r>
          </a:p>
          <a:p>
            <a:r>
              <a:rPr lang="en-US" dirty="0" smtClean="0"/>
              <a:t>To </a:t>
            </a:r>
          </a:p>
          <a:p>
            <a:pPr lvl="1"/>
            <a:r>
              <a:rPr lang="en-US" dirty="0" smtClean="0"/>
              <a:t>20 scenario based m/c questions applying knowledge of perspectives and analyzing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DRAFT</a:t>
            </a:r>
            <a:endParaRPr lang="en-US" dirty="0"/>
          </a:p>
          <a:p>
            <a:r>
              <a:rPr lang="en-US" b="1" dirty="0"/>
              <a:t>PSY2012 Learning Outcomes</a:t>
            </a:r>
            <a:endParaRPr lang="en-US" dirty="0"/>
          </a:p>
          <a:p>
            <a:r>
              <a:rPr lang="en-US" b="1" dirty="0"/>
              <a:t>Fall 2007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Learning Outcomes:</a:t>
            </a:r>
            <a:r>
              <a:rPr lang="en-US" dirty="0"/>
              <a:t> Students will:</a:t>
            </a:r>
          </a:p>
          <a:p>
            <a:r>
              <a:rPr lang="en-US" dirty="0"/>
              <a:t>1. apply the principles of the </a:t>
            </a:r>
            <a:r>
              <a:rPr lang="en-US" u="sng" dirty="0"/>
              <a:t>scientific method</a:t>
            </a:r>
            <a:r>
              <a:rPr lang="en-US" dirty="0"/>
              <a:t> to the evaluation of research in the psychological sciences and to material presented in the media about the behavioral sciences. (Q1-4)</a:t>
            </a:r>
          </a:p>
          <a:p>
            <a:r>
              <a:rPr lang="en-US" dirty="0"/>
              <a:t>2. analyze human behavior in various contexts using the neuroscience, evolution, behavioral genetics, psychodynamic, behavioral, cognitive and socio-cultural </a:t>
            </a:r>
            <a:r>
              <a:rPr lang="en-US" u="sng" dirty="0"/>
              <a:t>perspectives</a:t>
            </a:r>
            <a:r>
              <a:rPr lang="en-US" dirty="0"/>
              <a:t> (Q5-8)</a:t>
            </a:r>
          </a:p>
          <a:p>
            <a:r>
              <a:rPr lang="en-US" dirty="0"/>
              <a:t>3. evaluate human behavior using the various </a:t>
            </a:r>
            <a:r>
              <a:rPr lang="en-US" u="sng" dirty="0"/>
              <a:t>subfields of psychology</a:t>
            </a:r>
            <a:r>
              <a:rPr lang="en-US" dirty="0"/>
              <a:t> including neuroscience, sensation, perception, states of consciousness, learning, memory, thinking and intelligence, motivation, personality, psychological disorders (Q9-17)</a:t>
            </a:r>
          </a:p>
          <a:p>
            <a:r>
              <a:rPr lang="en-US" dirty="0"/>
              <a:t>4. </a:t>
            </a:r>
            <a:r>
              <a:rPr lang="en-US" dirty="0">
                <a:solidFill>
                  <a:srgbClr val="FF0000"/>
                </a:solidFill>
              </a:rPr>
              <a:t>demonstrate a tolerance for a wide range of </a:t>
            </a:r>
            <a:r>
              <a:rPr lang="en-US" u="sng" dirty="0">
                <a:solidFill>
                  <a:srgbClr val="FF0000"/>
                </a:solidFill>
              </a:rPr>
              <a:t>global, social and cultural points of view</a:t>
            </a:r>
            <a:r>
              <a:rPr lang="en-US" dirty="0"/>
              <a:t>. </a:t>
            </a:r>
            <a:r>
              <a:rPr lang="en-US" dirty="0" smtClean="0"/>
              <a:t>(Q18-20)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600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State Assessment Meeting 2013</vt:lpstr>
      <vt:lpstr>Identifying the Gen Ed Learning Outcome (GELO)</vt:lpstr>
      <vt:lpstr>A Measurable Outcome </vt:lpstr>
      <vt:lpstr>Learning Outcome Report, Fall,2008</vt:lpstr>
      <vt:lpstr>PowerPoint Presentation</vt:lpstr>
      <vt:lpstr>But What does it Mean?</vt:lpstr>
      <vt:lpstr>Closing the Loop – actionable data!</vt:lpstr>
      <vt:lpstr>Align Assessment with the  Learning Outcome</vt:lpstr>
      <vt:lpstr>PowerPoint Presentation</vt:lpstr>
      <vt:lpstr>Identify strengths/weakness</vt:lpstr>
      <vt:lpstr>Come up with a plan of action</vt:lpstr>
      <vt:lpstr>Assess Effectiveness of Actions taken</vt:lpstr>
      <vt:lpstr>Gen Ed Learning Outcomes 2011</vt:lpstr>
      <vt:lpstr>PowerPoint Presentation</vt:lpstr>
      <vt:lpstr>2011 to 2012 Exam scores</vt:lpstr>
      <vt:lpstr>Compare Year to Year Success Rate</vt:lpstr>
      <vt:lpstr>Examine Relationships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Outcomes Assessment</dc:title>
  <dc:creator>Administrator</dc:creator>
  <cp:lastModifiedBy>Administrator</cp:lastModifiedBy>
  <cp:revision>40</cp:revision>
  <dcterms:created xsi:type="dcterms:W3CDTF">2013-01-17T19:14:34Z</dcterms:created>
  <dcterms:modified xsi:type="dcterms:W3CDTF">2013-06-19T19:36:13Z</dcterms:modified>
</cp:coreProperties>
</file>