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69" r:id="rId4"/>
    <p:sldId id="366" r:id="rId5"/>
    <p:sldId id="264" r:id="rId6"/>
    <p:sldId id="265" r:id="rId7"/>
    <p:sldId id="269" r:id="rId8"/>
    <p:sldId id="273" r:id="rId9"/>
    <p:sldId id="282" r:id="rId10"/>
    <p:sldId id="279" r:id="rId11"/>
    <p:sldId id="289" r:id="rId12"/>
    <p:sldId id="285" r:id="rId13"/>
    <p:sldId id="290" r:id="rId14"/>
    <p:sldId id="291" r:id="rId15"/>
    <p:sldId id="297" r:id="rId16"/>
    <p:sldId id="298" r:id="rId17"/>
    <p:sldId id="299" r:id="rId18"/>
    <p:sldId id="306" r:id="rId19"/>
    <p:sldId id="300" r:id="rId20"/>
    <p:sldId id="301" r:id="rId21"/>
    <p:sldId id="302" r:id="rId22"/>
    <p:sldId id="303" r:id="rId23"/>
    <p:sldId id="304" r:id="rId24"/>
    <p:sldId id="305" r:id="rId25"/>
    <p:sldId id="354" r:id="rId26"/>
    <p:sldId id="352" r:id="rId27"/>
    <p:sldId id="353" r:id="rId28"/>
    <p:sldId id="364" r:id="rId29"/>
    <p:sldId id="365" r:id="rId30"/>
    <p:sldId id="368" r:id="rId31"/>
    <p:sldId id="367" r:id="rId32"/>
    <p:sldId id="361" r:id="rId33"/>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DED9"/>
    <a:srgbClr val="E47C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4660"/>
  </p:normalViewPr>
  <p:slideViewPr>
    <p:cSldViewPr>
      <p:cViewPr>
        <p:scale>
          <a:sx n="76" d="100"/>
          <a:sy n="76" d="100"/>
        </p:scale>
        <p:origin x="-906" y="-6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ost%20work%20her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eholmes\Desktop\Survey%20Results\results%20of%20fill%20in%20blank%20Q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ost%20work%20here.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ost%20work%20her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eholmes\Desktop\Survey%20Results\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ost%20work%20her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my%20version%20of%20the%20combined%20data%20(Autosave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eholmes\Desktop\Survey%20Results\Data%20to%20create%20reports\UP%20TO%20DATE%20DATA\Helpfulness%20Data\Typ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4"/>
    </mc:Choice>
    <mc:Fallback>
      <c:style val="44"/>
    </mc:Fallback>
  </mc:AlternateContent>
  <c:chart>
    <c:title>
      <c:tx>
        <c:rich>
          <a:bodyPr/>
          <a:lstStyle/>
          <a:p>
            <a:pPr>
              <a:defRPr/>
            </a:pPr>
            <a:r>
              <a:rPr lang="en-US" dirty="0" smtClean="0"/>
              <a:t>Degree Type</a:t>
            </a:r>
            <a:endParaRPr lang="en-US" dirty="0"/>
          </a:p>
        </c:rich>
      </c:tx>
      <c:layout/>
      <c:overlay val="0"/>
    </c:title>
    <c:autoTitleDeleted val="0"/>
    <c:plotArea>
      <c:layout/>
      <c:barChart>
        <c:barDir val="bar"/>
        <c:grouping val="clustered"/>
        <c:varyColors val="0"/>
        <c:ser>
          <c:idx val="0"/>
          <c:order val="0"/>
          <c:tx>
            <c:strRef>
              <c:f>Type!$A$10</c:f>
              <c:strCache>
                <c:ptCount val="1"/>
                <c:pt idx="0">
                  <c:v>Count of Type</c:v>
                </c:pt>
              </c:strCache>
            </c:strRef>
          </c:tx>
          <c:invertIfNegative val="0"/>
          <c:dLbls>
            <c:showLegendKey val="0"/>
            <c:showVal val="1"/>
            <c:showCatName val="0"/>
            <c:showSerName val="0"/>
            <c:showPercent val="0"/>
            <c:showBubbleSize val="0"/>
            <c:showLeaderLines val="0"/>
          </c:dLbls>
          <c:cat>
            <c:strRef>
              <c:f>Type!$B$9:$I$9</c:f>
              <c:strCache>
                <c:ptCount val="8"/>
                <c:pt idx="0">
                  <c:v>AA_015</c:v>
                </c:pt>
                <c:pt idx="1">
                  <c:v>AA_1630</c:v>
                </c:pt>
                <c:pt idx="2">
                  <c:v>AA_3145</c:v>
                </c:pt>
                <c:pt idx="3">
                  <c:v>AA_46 Greater</c:v>
                </c:pt>
                <c:pt idx="4">
                  <c:v>AS_015</c:v>
                </c:pt>
                <c:pt idx="5">
                  <c:v>AS_1630</c:v>
                </c:pt>
                <c:pt idx="6">
                  <c:v>AS_3145</c:v>
                </c:pt>
                <c:pt idx="7">
                  <c:v>AS_46 Greater</c:v>
                </c:pt>
              </c:strCache>
            </c:strRef>
          </c:cat>
          <c:val>
            <c:numRef>
              <c:f>Type!$B$10:$I$10</c:f>
              <c:numCache>
                <c:formatCode>0.0%</c:formatCode>
                <c:ptCount val="8"/>
                <c:pt idx="0">
                  <c:v>0.18957871396895787</c:v>
                </c:pt>
                <c:pt idx="1">
                  <c:v>0.13858093126385806</c:v>
                </c:pt>
                <c:pt idx="2">
                  <c:v>0.12601626016260167</c:v>
                </c:pt>
                <c:pt idx="3">
                  <c:v>4.988913525498892E-2</c:v>
                </c:pt>
                <c:pt idx="4">
                  <c:v>0.13747228381374724</c:v>
                </c:pt>
                <c:pt idx="5">
                  <c:v>7.2062084257206241E-2</c:v>
                </c:pt>
                <c:pt idx="6">
                  <c:v>7.1322985957132323E-2</c:v>
                </c:pt>
                <c:pt idx="7">
                  <c:v>0.21507760532150777</c:v>
                </c:pt>
              </c:numCache>
            </c:numRef>
          </c:val>
        </c:ser>
        <c:dLbls>
          <c:showLegendKey val="0"/>
          <c:showVal val="0"/>
          <c:showCatName val="0"/>
          <c:showSerName val="0"/>
          <c:showPercent val="0"/>
          <c:showBubbleSize val="0"/>
        </c:dLbls>
        <c:gapWidth val="150"/>
        <c:axId val="34201984"/>
        <c:axId val="34203520"/>
      </c:barChart>
      <c:catAx>
        <c:axId val="34201984"/>
        <c:scaling>
          <c:orientation val="minMax"/>
        </c:scaling>
        <c:delete val="0"/>
        <c:axPos val="l"/>
        <c:majorTickMark val="out"/>
        <c:minorTickMark val="none"/>
        <c:tickLblPos val="nextTo"/>
        <c:crossAx val="34203520"/>
        <c:crosses val="autoZero"/>
        <c:auto val="1"/>
        <c:lblAlgn val="ctr"/>
        <c:lblOffset val="100"/>
        <c:noMultiLvlLbl val="0"/>
      </c:catAx>
      <c:valAx>
        <c:axId val="34203520"/>
        <c:scaling>
          <c:orientation val="minMax"/>
        </c:scaling>
        <c:delete val="0"/>
        <c:axPos val="b"/>
        <c:majorGridlines/>
        <c:numFmt formatCode="0.0%" sourceLinked="1"/>
        <c:majorTickMark val="out"/>
        <c:minorTickMark val="none"/>
        <c:tickLblPos val="nextTo"/>
        <c:crossAx val="34201984"/>
        <c:crosses val="autoZero"/>
        <c:crossBetween val="between"/>
      </c:valAx>
    </c:plotArea>
    <c:legend>
      <c:legendPos val="r"/>
      <c:layout/>
      <c:overlay val="0"/>
    </c:legend>
    <c:plotVisOnly val="1"/>
    <c:dispBlanksAs val="gap"/>
    <c:showDLblsOverMax val="0"/>
  </c:chart>
  <c:spPr>
    <a:effectLst>
      <a:outerShdw blurRad="76200" dir="18900000" sy="23000" kx="-1200000" algn="bl" rotWithShape="0">
        <a:prstClr val="black">
          <a:alpha val="20000"/>
        </a:prstClr>
      </a:outerShdw>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Academic Advising/Counseling</a:t>
            </a:r>
          </a:p>
        </c:rich>
      </c:tx>
      <c:overlay val="1"/>
    </c:title>
    <c:autoTitleDeleted val="0"/>
    <c:plotArea>
      <c:layout/>
      <c:lineChart>
        <c:grouping val="standard"/>
        <c:varyColors val="0"/>
        <c:ser>
          <c:idx val="0"/>
          <c:order val="0"/>
          <c:tx>
            <c:strRef>
              <c:f>'Academic Advising'!$A$15</c:f>
              <c:strCache>
                <c:ptCount val="1"/>
                <c:pt idx="0">
                  <c:v>Very helpful</c:v>
                </c:pt>
              </c:strCache>
            </c:strRef>
          </c:tx>
          <c:dLbls>
            <c:dLblPos val="t"/>
            <c:showLegendKey val="0"/>
            <c:showVal val="1"/>
            <c:showCatName val="0"/>
            <c:showSerName val="0"/>
            <c:showPercent val="0"/>
            <c:showBubbleSize val="0"/>
            <c:showLeaderLines val="0"/>
          </c:dLbls>
          <c:cat>
            <c:strRef>
              <c:f>'Academic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'Academic Advising'!$B$15:$J$15</c:f>
              <c:numCache>
                <c:formatCode>0%</c:formatCode>
                <c:ptCount val="9"/>
                <c:pt idx="0">
                  <c:v>0.21442495126705655</c:v>
                </c:pt>
                <c:pt idx="1">
                  <c:v>0.26400000000000001</c:v>
                </c:pt>
                <c:pt idx="2">
                  <c:v>0.23460410557184755</c:v>
                </c:pt>
                <c:pt idx="3">
                  <c:v>0.30370370370370375</c:v>
                </c:pt>
                <c:pt idx="5">
                  <c:v>0.24731182795698925</c:v>
                </c:pt>
                <c:pt idx="6">
                  <c:v>0.31282051282051287</c:v>
                </c:pt>
                <c:pt idx="7">
                  <c:v>0.3108808290155442</c:v>
                </c:pt>
                <c:pt idx="8">
                  <c:v>0.26288659793814445</c:v>
                </c:pt>
              </c:numCache>
            </c:numRef>
          </c:val>
          <c:smooth val="0"/>
        </c:ser>
        <c:ser>
          <c:idx val="2"/>
          <c:order val="1"/>
          <c:tx>
            <c:strRef>
              <c:f>'Academic Advising'!$A$17</c:f>
              <c:strCache>
                <c:ptCount val="1"/>
                <c:pt idx="0">
                  <c:v>Not helpful</c:v>
                </c:pt>
              </c:strCache>
            </c:strRef>
          </c:tx>
          <c:dLbls>
            <c:showLegendKey val="0"/>
            <c:showVal val="1"/>
            <c:showCatName val="0"/>
            <c:showSerName val="0"/>
            <c:showPercent val="0"/>
            <c:showBubbleSize val="0"/>
            <c:showLeaderLines val="0"/>
          </c:dLbls>
          <c:cat>
            <c:strRef>
              <c:f>'Academic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'Academic Advising'!$B$17:$J$17</c:f>
              <c:numCache>
                <c:formatCode>0%</c:formatCode>
                <c:ptCount val="9"/>
                <c:pt idx="0">
                  <c:v>5.2631578947368425E-2</c:v>
                </c:pt>
                <c:pt idx="1">
                  <c:v>5.8666666666666679E-2</c:v>
                </c:pt>
                <c:pt idx="2">
                  <c:v>0.11730205278592376</c:v>
                </c:pt>
                <c:pt idx="3">
                  <c:v>0.162962962962963</c:v>
                </c:pt>
                <c:pt idx="5">
                  <c:v>9.1397849462365593E-2</c:v>
                </c:pt>
                <c:pt idx="6">
                  <c:v>8.7179487179487175E-2</c:v>
                </c:pt>
                <c:pt idx="7">
                  <c:v>8.2901554404145067E-2</c:v>
                </c:pt>
                <c:pt idx="8">
                  <c:v>0.10309278350515465</c:v>
                </c:pt>
              </c:numCache>
            </c:numRef>
          </c:val>
          <c:smooth val="0"/>
        </c:ser>
        <c:ser>
          <c:idx val="3"/>
          <c:order val="2"/>
          <c:tx>
            <c:strRef>
              <c:f>'Academic Advising'!$A$18</c:f>
              <c:strCache>
                <c:ptCount val="1"/>
                <c:pt idx="0">
                  <c:v>Did not use</c:v>
                </c:pt>
              </c:strCache>
            </c:strRef>
          </c:tx>
          <c:cat>
            <c:strRef>
              <c:f>'Academic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'Academic Advising'!$B$18:$J$18</c:f>
              <c:numCache>
                <c:formatCode>0%</c:formatCode>
                <c:ptCount val="9"/>
                <c:pt idx="0">
                  <c:v>0.38986354775828463</c:v>
                </c:pt>
                <c:pt idx="1">
                  <c:v>0.28000000000000008</c:v>
                </c:pt>
                <c:pt idx="2">
                  <c:v>0.27859237536656895</c:v>
                </c:pt>
                <c:pt idx="3">
                  <c:v>0.20740740740740746</c:v>
                </c:pt>
                <c:pt idx="5">
                  <c:v>0.34408602150537637</c:v>
                </c:pt>
                <c:pt idx="6">
                  <c:v>0.32307692307692321</c:v>
                </c:pt>
                <c:pt idx="7">
                  <c:v>0.23834196891191708</c:v>
                </c:pt>
                <c:pt idx="8">
                  <c:v>0.28522336769759454</c:v>
                </c:pt>
              </c:numCache>
            </c:numRef>
          </c:val>
          <c:smooth val="0"/>
        </c:ser>
        <c:dLbls>
          <c:showLegendKey val="0"/>
          <c:showVal val="0"/>
          <c:showCatName val="0"/>
          <c:showSerName val="0"/>
          <c:showPercent val="0"/>
          <c:showBubbleSize val="0"/>
        </c:dLbls>
        <c:marker val="1"/>
        <c:smooth val="0"/>
        <c:axId val="84142336"/>
        <c:axId val="84156416"/>
      </c:lineChart>
      <c:catAx>
        <c:axId val="84142336"/>
        <c:scaling>
          <c:orientation val="minMax"/>
        </c:scaling>
        <c:delete val="0"/>
        <c:axPos val="b"/>
        <c:majorTickMark val="out"/>
        <c:minorTickMark val="none"/>
        <c:tickLblPos val="nextTo"/>
        <c:crossAx val="84156416"/>
        <c:crosses val="autoZero"/>
        <c:auto val="1"/>
        <c:lblAlgn val="ctr"/>
        <c:lblOffset val="100"/>
        <c:noMultiLvlLbl val="0"/>
      </c:catAx>
      <c:valAx>
        <c:axId val="84156416"/>
        <c:scaling>
          <c:orientation val="minMax"/>
          <c:max val="0.8"/>
        </c:scaling>
        <c:delete val="0"/>
        <c:axPos val="l"/>
        <c:majorGridlines/>
        <c:numFmt formatCode="0%" sourceLinked="1"/>
        <c:majorTickMark val="out"/>
        <c:minorTickMark val="none"/>
        <c:tickLblPos val="nextTo"/>
        <c:crossAx val="84142336"/>
        <c:crosses val="autoZero"/>
        <c:crossBetween val="between"/>
      </c:valAx>
    </c:plotArea>
    <c:legend>
      <c:legendPos val="r"/>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Other Valencia</a:t>
            </a:r>
            <a:r>
              <a:rPr lang="en-US" baseline="0" dirty="0" smtClean="0"/>
              <a:t> </a:t>
            </a:r>
            <a:r>
              <a:rPr lang="en-US" dirty="0" smtClean="0"/>
              <a:t>Faculty </a:t>
            </a:r>
            <a:r>
              <a:rPr lang="en-US" dirty="0"/>
              <a:t>&amp; Staff</a:t>
            </a:r>
          </a:p>
        </c:rich>
      </c:tx>
      <c:overlay val="1"/>
    </c:title>
    <c:autoTitleDeleted val="0"/>
    <c:plotArea>
      <c:layout/>
      <c:lineChart>
        <c:grouping val="standard"/>
        <c:varyColors val="0"/>
        <c:ser>
          <c:idx val="0"/>
          <c:order val="0"/>
          <c:tx>
            <c:strRef>
              <c:f>FACULTY!$A$15</c:f>
              <c:strCache>
                <c:ptCount val="1"/>
                <c:pt idx="0">
                  <c:v>Very helpful</c:v>
                </c:pt>
              </c:strCache>
            </c:strRef>
          </c:tx>
          <c:dLbls>
            <c:showLegendKey val="0"/>
            <c:showVal val="1"/>
            <c:showCatName val="0"/>
            <c:showSerName val="0"/>
            <c:showPercent val="0"/>
            <c:showBubbleSize val="0"/>
            <c:showLeaderLines val="0"/>
          </c:dLbls>
          <c:cat>
            <c:strRef>
              <c:f>FACULTY!$B$14:$J$14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FACULTY!$B$15:$J$15</c:f>
              <c:numCache>
                <c:formatCode>0%</c:formatCode>
                <c:ptCount val="9"/>
                <c:pt idx="0">
                  <c:v>0.16764132553606242</c:v>
                </c:pt>
                <c:pt idx="1">
                  <c:v>0.16533333333333336</c:v>
                </c:pt>
                <c:pt idx="2">
                  <c:v>0.16715542521994131</c:v>
                </c:pt>
                <c:pt idx="3">
                  <c:v>0.2296296296296296</c:v>
                </c:pt>
                <c:pt idx="5">
                  <c:v>0.20698924731182802</c:v>
                </c:pt>
                <c:pt idx="6">
                  <c:v>0.18461538461538468</c:v>
                </c:pt>
                <c:pt idx="7">
                  <c:v>0.18652849740932648</c:v>
                </c:pt>
                <c:pt idx="8">
                  <c:v>0.21305841924398625</c:v>
                </c:pt>
              </c:numCache>
            </c:numRef>
          </c:val>
          <c:smooth val="0"/>
        </c:ser>
        <c:ser>
          <c:idx val="2"/>
          <c:order val="1"/>
          <c:tx>
            <c:strRef>
              <c:f>FACULTY!$A$17</c:f>
              <c:strCache>
                <c:ptCount val="1"/>
                <c:pt idx="0">
                  <c:v>Not helpful</c:v>
                </c:pt>
              </c:strCache>
            </c:strRef>
          </c:tx>
          <c:dLbls>
            <c:showLegendKey val="0"/>
            <c:showVal val="1"/>
            <c:showCatName val="0"/>
            <c:showSerName val="0"/>
            <c:showPercent val="0"/>
            <c:showBubbleSize val="0"/>
            <c:showLeaderLines val="0"/>
          </c:dLbls>
          <c:cat>
            <c:strRef>
              <c:f>FACULTY!$B$14:$J$14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FACULTY!$B$17:$J$17</c:f>
              <c:numCache>
                <c:formatCode>0%</c:formatCode>
                <c:ptCount val="9"/>
                <c:pt idx="0">
                  <c:v>5.2631578947368425E-2</c:v>
                </c:pt>
                <c:pt idx="1">
                  <c:v>4.5333333333333357E-2</c:v>
                </c:pt>
                <c:pt idx="2">
                  <c:v>9.6774193548387108E-2</c:v>
                </c:pt>
                <c:pt idx="3">
                  <c:v>0.14074074074074078</c:v>
                </c:pt>
                <c:pt idx="5">
                  <c:v>8.0645161290322592E-2</c:v>
                </c:pt>
                <c:pt idx="6">
                  <c:v>6.1538461538461549E-2</c:v>
                </c:pt>
                <c:pt idx="7">
                  <c:v>0.11398963730569948</c:v>
                </c:pt>
                <c:pt idx="8">
                  <c:v>7.560137457044673E-2</c:v>
                </c:pt>
              </c:numCache>
            </c:numRef>
          </c:val>
          <c:smooth val="0"/>
        </c:ser>
        <c:ser>
          <c:idx val="3"/>
          <c:order val="2"/>
          <c:tx>
            <c:strRef>
              <c:f>FACULTY!$A$18</c:f>
              <c:strCache>
                <c:ptCount val="1"/>
                <c:pt idx="0">
                  <c:v>Did not use</c:v>
                </c:pt>
              </c:strCache>
            </c:strRef>
          </c:tx>
          <c:dLbls>
            <c:dLblPos val="t"/>
            <c:showLegendKey val="0"/>
            <c:showVal val="1"/>
            <c:showCatName val="0"/>
            <c:showSerName val="0"/>
            <c:showPercent val="0"/>
            <c:showBubbleSize val="0"/>
            <c:showLeaderLines val="0"/>
          </c:dLbls>
          <c:cat>
            <c:strRef>
              <c:f>FACULTY!$B$14:$J$14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FACULTY!$B$18:$J$18</c:f>
              <c:numCache>
                <c:formatCode>0%</c:formatCode>
                <c:ptCount val="9"/>
                <c:pt idx="0">
                  <c:v>0.41130604288499034</c:v>
                </c:pt>
                <c:pt idx="1">
                  <c:v>0.37066666666666676</c:v>
                </c:pt>
                <c:pt idx="2">
                  <c:v>0.39882697947214096</c:v>
                </c:pt>
                <c:pt idx="3">
                  <c:v>0.26666666666666672</c:v>
                </c:pt>
                <c:pt idx="5">
                  <c:v>0.36827956989247324</c:v>
                </c:pt>
                <c:pt idx="6">
                  <c:v>0.35897435897435903</c:v>
                </c:pt>
                <c:pt idx="7">
                  <c:v>0.34196891191709855</c:v>
                </c:pt>
                <c:pt idx="8">
                  <c:v>0.34364261168384885</c:v>
                </c:pt>
              </c:numCache>
            </c:numRef>
          </c:val>
          <c:smooth val="0"/>
        </c:ser>
        <c:dLbls>
          <c:showLegendKey val="0"/>
          <c:showVal val="0"/>
          <c:showCatName val="0"/>
          <c:showSerName val="0"/>
          <c:showPercent val="0"/>
          <c:showBubbleSize val="0"/>
        </c:dLbls>
        <c:marker val="1"/>
        <c:smooth val="0"/>
        <c:axId val="84184064"/>
        <c:axId val="84194048"/>
      </c:lineChart>
      <c:catAx>
        <c:axId val="84184064"/>
        <c:scaling>
          <c:orientation val="minMax"/>
        </c:scaling>
        <c:delete val="0"/>
        <c:axPos val="b"/>
        <c:majorTickMark val="out"/>
        <c:minorTickMark val="none"/>
        <c:tickLblPos val="nextTo"/>
        <c:crossAx val="84194048"/>
        <c:crosses val="autoZero"/>
        <c:auto val="1"/>
        <c:lblAlgn val="ctr"/>
        <c:lblOffset val="100"/>
        <c:noMultiLvlLbl val="0"/>
      </c:catAx>
      <c:valAx>
        <c:axId val="84194048"/>
        <c:scaling>
          <c:orientation val="minMax"/>
          <c:max val="0.8"/>
        </c:scaling>
        <c:delete val="0"/>
        <c:axPos val="l"/>
        <c:majorGridlines/>
        <c:numFmt formatCode="0%" sourceLinked="1"/>
        <c:majorTickMark val="out"/>
        <c:minorTickMark val="none"/>
        <c:tickLblPos val="nextTo"/>
        <c:crossAx val="84184064"/>
        <c:crosses val="autoZero"/>
        <c:crossBetween val="between"/>
      </c:valAx>
    </c:plotArea>
    <c:legend>
      <c:legendPos val="r"/>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LifeMap Tools</a:t>
            </a:r>
          </a:p>
        </c:rich>
      </c:tx>
      <c:overlay val="1"/>
    </c:title>
    <c:autoTitleDeleted val="0"/>
    <c:plotArea>
      <c:layout>
        <c:manualLayout>
          <c:layoutTarget val="inner"/>
          <c:xMode val="edge"/>
          <c:yMode val="edge"/>
          <c:x val="5.3130040563111415E-2"/>
          <c:y val="2.403142788969561E-2"/>
          <c:w val="0.80399057504175619"/>
          <c:h val="0.89532637965708828"/>
        </c:manualLayout>
      </c:layout>
      <c:lineChart>
        <c:grouping val="standard"/>
        <c:varyColors val="0"/>
        <c:ser>
          <c:idx val="0"/>
          <c:order val="0"/>
          <c:tx>
            <c:strRef>
              <c:f>LIFEMAP!$A$15</c:f>
              <c:strCache>
                <c:ptCount val="1"/>
                <c:pt idx="0">
                  <c:v>Very helpful</c:v>
                </c:pt>
              </c:strCache>
            </c:strRef>
          </c:tx>
          <c:dLbls>
            <c:showLegendKey val="0"/>
            <c:showVal val="1"/>
            <c:showCatName val="0"/>
            <c:showSerName val="0"/>
            <c:showPercent val="0"/>
            <c:showBubbleSize val="0"/>
            <c:showLeaderLines val="0"/>
          </c:dLbls>
          <c:cat>
            <c:strRef>
              <c:f>LIFEMAP!$B$14:$J$14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LIFEMAP!$B$15:$J$15</c:f>
              <c:numCache>
                <c:formatCode>0%</c:formatCode>
                <c:ptCount val="9"/>
                <c:pt idx="0">
                  <c:v>0.17348927875243669</c:v>
                </c:pt>
                <c:pt idx="1">
                  <c:v>0.192</c:v>
                </c:pt>
                <c:pt idx="2">
                  <c:v>0.155425219941349</c:v>
                </c:pt>
                <c:pt idx="3">
                  <c:v>0.14074074074074078</c:v>
                </c:pt>
                <c:pt idx="5">
                  <c:v>0.2123655913978495</c:v>
                </c:pt>
                <c:pt idx="6">
                  <c:v>0.17948717948717952</c:v>
                </c:pt>
                <c:pt idx="7">
                  <c:v>0.17098445595854922</c:v>
                </c:pt>
                <c:pt idx="8">
                  <c:v>0.14604810996563578</c:v>
                </c:pt>
              </c:numCache>
            </c:numRef>
          </c:val>
          <c:smooth val="0"/>
        </c:ser>
        <c:ser>
          <c:idx val="2"/>
          <c:order val="1"/>
          <c:tx>
            <c:strRef>
              <c:f>LIFEMAP!$A$17</c:f>
              <c:strCache>
                <c:ptCount val="1"/>
                <c:pt idx="0">
                  <c:v>Not helpful</c:v>
                </c:pt>
              </c:strCache>
            </c:strRef>
          </c:tx>
          <c:dLbls>
            <c:showLegendKey val="0"/>
            <c:showVal val="1"/>
            <c:showCatName val="0"/>
            <c:showSerName val="0"/>
            <c:showPercent val="0"/>
            <c:showBubbleSize val="0"/>
            <c:showLeaderLines val="0"/>
          </c:dLbls>
          <c:cat>
            <c:strRef>
              <c:f>LIFEMAP!$B$14:$J$14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LIFEMAP!$B$17:$J$17</c:f>
              <c:numCache>
                <c:formatCode>0%</c:formatCode>
                <c:ptCount val="9"/>
                <c:pt idx="0">
                  <c:v>6.6276803118908378E-2</c:v>
                </c:pt>
                <c:pt idx="1">
                  <c:v>0.10933333333333335</c:v>
                </c:pt>
                <c:pt idx="2">
                  <c:v>0.14369501466275661</c:v>
                </c:pt>
                <c:pt idx="3">
                  <c:v>0.11851851851851851</c:v>
                </c:pt>
                <c:pt idx="5">
                  <c:v>6.9892473118279577E-2</c:v>
                </c:pt>
                <c:pt idx="6">
                  <c:v>0.11794871794871796</c:v>
                </c:pt>
                <c:pt idx="7">
                  <c:v>0.14507772020725387</c:v>
                </c:pt>
                <c:pt idx="8">
                  <c:v>0.14432989690721648</c:v>
                </c:pt>
              </c:numCache>
            </c:numRef>
          </c:val>
          <c:smooth val="0"/>
        </c:ser>
        <c:ser>
          <c:idx val="3"/>
          <c:order val="2"/>
          <c:tx>
            <c:strRef>
              <c:f>LIFEMAP!$A$18</c:f>
              <c:strCache>
                <c:ptCount val="1"/>
                <c:pt idx="0">
                  <c:v>Did not use</c:v>
                </c:pt>
              </c:strCache>
            </c:strRef>
          </c:tx>
          <c:dLbls>
            <c:dLblPos val="t"/>
            <c:showLegendKey val="0"/>
            <c:showVal val="1"/>
            <c:showCatName val="0"/>
            <c:showSerName val="0"/>
            <c:showPercent val="0"/>
            <c:showBubbleSize val="0"/>
            <c:showLeaderLines val="0"/>
          </c:dLbls>
          <c:cat>
            <c:strRef>
              <c:f>LIFEMAP!$B$14:$J$14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LIFEMAP!$B$18:$J$18</c:f>
              <c:numCache>
                <c:formatCode>0%</c:formatCode>
                <c:ptCount val="9"/>
                <c:pt idx="0">
                  <c:v>0.41130604288499034</c:v>
                </c:pt>
                <c:pt idx="1">
                  <c:v>0.32533333333333331</c:v>
                </c:pt>
                <c:pt idx="2">
                  <c:v>0.39002932551319647</c:v>
                </c:pt>
                <c:pt idx="3">
                  <c:v>0.3851851851851853</c:v>
                </c:pt>
                <c:pt idx="5">
                  <c:v>0.38709677419354843</c:v>
                </c:pt>
                <c:pt idx="6">
                  <c:v>0.35384615384615387</c:v>
                </c:pt>
                <c:pt idx="7">
                  <c:v>0.32642487046632135</c:v>
                </c:pt>
                <c:pt idx="8">
                  <c:v>0.41237113402061859</c:v>
                </c:pt>
              </c:numCache>
            </c:numRef>
          </c:val>
          <c:smooth val="0"/>
        </c:ser>
        <c:dLbls>
          <c:showLegendKey val="0"/>
          <c:showVal val="0"/>
          <c:showCatName val="0"/>
          <c:showSerName val="0"/>
          <c:showPercent val="0"/>
          <c:showBubbleSize val="0"/>
        </c:dLbls>
        <c:marker val="1"/>
        <c:smooth val="0"/>
        <c:axId val="86335488"/>
        <c:axId val="86337024"/>
      </c:lineChart>
      <c:catAx>
        <c:axId val="86335488"/>
        <c:scaling>
          <c:orientation val="minMax"/>
        </c:scaling>
        <c:delete val="0"/>
        <c:axPos val="b"/>
        <c:majorTickMark val="out"/>
        <c:minorTickMark val="none"/>
        <c:tickLblPos val="nextTo"/>
        <c:crossAx val="86337024"/>
        <c:crosses val="autoZero"/>
        <c:auto val="1"/>
        <c:lblAlgn val="ctr"/>
        <c:lblOffset val="100"/>
        <c:noMultiLvlLbl val="0"/>
      </c:catAx>
      <c:valAx>
        <c:axId val="86337024"/>
        <c:scaling>
          <c:orientation val="minMax"/>
          <c:max val="0.8"/>
        </c:scaling>
        <c:delete val="0"/>
        <c:axPos val="l"/>
        <c:majorGridlines/>
        <c:numFmt formatCode="0%" sourceLinked="1"/>
        <c:majorTickMark val="out"/>
        <c:minorTickMark val="none"/>
        <c:tickLblPos val="nextTo"/>
        <c:crossAx val="86335488"/>
        <c:crosses val="autoZero"/>
        <c:crossBetween val="between"/>
      </c:valAx>
    </c:plotArea>
    <c:legend>
      <c:legendPos val="r"/>
      <c:overlay val="0"/>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Student Life Skills Courses</a:t>
            </a:r>
          </a:p>
        </c:rich>
      </c:tx>
      <c:overlay val="1"/>
    </c:title>
    <c:autoTitleDeleted val="0"/>
    <c:plotArea>
      <c:layout/>
      <c:lineChart>
        <c:grouping val="standard"/>
        <c:varyColors val="0"/>
        <c:ser>
          <c:idx val="0"/>
          <c:order val="0"/>
          <c:tx>
            <c:strRef>
              <c:f>SLS!$A$15</c:f>
              <c:strCache>
                <c:ptCount val="1"/>
                <c:pt idx="0">
                  <c:v>Very helpful</c:v>
                </c:pt>
              </c:strCache>
            </c:strRef>
          </c:tx>
          <c:dLbls>
            <c:showLegendKey val="0"/>
            <c:showVal val="1"/>
            <c:showCatName val="0"/>
            <c:showSerName val="0"/>
            <c:showPercent val="0"/>
            <c:showBubbleSize val="0"/>
            <c:showLeaderLines val="0"/>
          </c:dLbls>
          <c:cat>
            <c:strRef>
              <c:f>SLS!$B$14:$J$14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SLS!$B$15:$J$15</c:f>
              <c:numCache>
                <c:formatCode>0%</c:formatCode>
                <c:ptCount val="9"/>
                <c:pt idx="0">
                  <c:v>0.17153996101364519</c:v>
                </c:pt>
                <c:pt idx="1">
                  <c:v>0.1546666666666667</c:v>
                </c:pt>
                <c:pt idx="2">
                  <c:v>0.14956011730205279</c:v>
                </c:pt>
                <c:pt idx="3">
                  <c:v>0.12592592592592589</c:v>
                </c:pt>
                <c:pt idx="5">
                  <c:v>0.19892473118279574</c:v>
                </c:pt>
                <c:pt idx="6">
                  <c:v>0.18974358974358974</c:v>
                </c:pt>
                <c:pt idx="7">
                  <c:v>0.16062176165803105</c:v>
                </c:pt>
                <c:pt idx="8">
                  <c:v>9.96563573883162E-2</c:v>
                </c:pt>
              </c:numCache>
            </c:numRef>
          </c:val>
          <c:smooth val="0"/>
        </c:ser>
        <c:ser>
          <c:idx val="2"/>
          <c:order val="1"/>
          <c:tx>
            <c:strRef>
              <c:f>SLS!$A$17</c:f>
              <c:strCache>
                <c:ptCount val="1"/>
                <c:pt idx="0">
                  <c:v>Not helpful</c:v>
                </c:pt>
              </c:strCache>
            </c:strRef>
          </c:tx>
          <c:dLbls>
            <c:showLegendKey val="0"/>
            <c:showVal val="1"/>
            <c:showCatName val="0"/>
            <c:showSerName val="0"/>
            <c:showPercent val="0"/>
            <c:showBubbleSize val="0"/>
            <c:showLeaderLines val="0"/>
          </c:dLbls>
          <c:cat>
            <c:strRef>
              <c:f>SLS!$B$14:$J$14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SLS!$B$17:$J$17</c:f>
              <c:numCache>
                <c:formatCode>0%</c:formatCode>
                <c:ptCount val="9"/>
                <c:pt idx="0">
                  <c:v>7.0175438596491224E-2</c:v>
                </c:pt>
                <c:pt idx="1">
                  <c:v>8.8000000000000023E-2</c:v>
                </c:pt>
                <c:pt idx="2">
                  <c:v>7.0381231671554273E-2</c:v>
                </c:pt>
                <c:pt idx="3">
                  <c:v>0.10370370370370371</c:v>
                </c:pt>
                <c:pt idx="5">
                  <c:v>5.6451612903225819E-2</c:v>
                </c:pt>
                <c:pt idx="6">
                  <c:v>8.7179487179487175E-2</c:v>
                </c:pt>
                <c:pt idx="7">
                  <c:v>0.10362694300518138</c:v>
                </c:pt>
                <c:pt idx="8">
                  <c:v>8.4192439862542962E-2</c:v>
                </c:pt>
              </c:numCache>
            </c:numRef>
          </c:val>
          <c:smooth val="0"/>
        </c:ser>
        <c:ser>
          <c:idx val="3"/>
          <c:order val="2"/>
          <c:tx>
            <c:strRef>
              <c:f>SLS!$A$18</c:f>
              <c:strCache>
                <c:ptCount val="1"/>
                <c:pt idx="0">
                  <c:v>Did not use</c:v>
                </c:pt>
              </c:strCache>
            </c:strRef>
          </c:tx>
          <c:dLbls>
            <c:dLblPos val="t"/>
            <c:showLegendKey val="0"/>
            <c:showVal val="1"/>
            <c:showCatName val="0"/>
            <c:showSerName val="0"/>
            <c:showPercent val="0"/>
            <c:showBubbleSize val="0"/>
            <c:showLeaderLines val="0"/>
          </c:dLbls>
          <c:cat>
            <c:strRef>
              <c:f>SLS!$B$14:$J$14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SLS!$B$18:$J$18</c:f>
              <c:numCache>
                <c:formatCode>0%</c:formatCode>
                <c:ptCount val="9"/>
                <c:pt idx="0">
                  <c:v>0.53996101364522431</c:v>
                </c:pt>
                <c:pt idx="1">
                  <c:v>0.46400000000000002</c:v>
                </c:pt>
                <c:pt idx="2">
                  <c:v>0.57478005865102655</c:v>
                </c:pt>
                <c:pt idx="3">
                  <c:v>0.5185185185185186</c:v>
                </c:pt>
                <c:pt idx="5">
                  <c:v>0.50806451612903225</c:v>
                </c:pt>
                <c:pt idx="6">
                  <c:v>0.47692307692307701</c:v>
                </c:pt>
                <c:pt idx="7">
                  <c:v>0.46113989637305697</c:v>
                </c:pt>
                <c:pt idx="8">
                  <c:v>0.57903780068728539</c:v>
                </c:pt>
              </c:numCache>
            </c:numRef>
          </c:val>
          <c:smooth val="0"/>
        </c:ser>
        <c:dLbls>
          <c:showLegendKey val="0"/>
          <c:showVal val="0"/>
          <c:showCatName val="0"/>
          <c:showSerName val="0"/>
          <c:showPercent val="0"/>
          <c:showBubbleSize val="0"/>
        </c:dLbls>
        <c:marker val="1"/>
        <c:smooth val="0"/>
        <c:axId val="86647552"/>
        <c:axId val="86649088"/>
      </c:lineChart>
      <c:catAx>
        <c:axId val="86647552"/>
        <c:scaling>
          <c:orientation val="minMax"/>
        </c:scaling>
        <c:delete val="0"/>
        <c:axPos val="b"/>
        <c:majorTickMark val="out"/>
        <c:minorTickMark val="none"/>
        <c:tickLblPos val="nextTo"/>
        <c:crossAx val="86649088"/>
        <c:crosses val="autoZero"/>
        <c:auto val="1"/>
        <c:lblAlgn val="ctr"/>
        <c:lblOffset val="100"/>
        <c:noMultiLvlLbl val="0"/>
      </c:catAx>
      <c:valAx>
        <c:axId val="86649088"/>
        <c:scaling>
          <c:orientation val="minMax"/>
          <c:max val="0.8"/>
        </c:scaling>
        <c:delete val="0"/>
        <c:axPos val="l"/>
        <c:majorGridlines/>
        <c:numFmt formatCode="0%" sourceLinked="1"/>
        <c:majorTickMark val="out"/>
        <c:minorTickMark val="none"/>
        <c:tickLblPos val="nextTo"/>
        <c:crossAx val="86647552"/>
        <c:crosses val="autoZero"/>
        <c:crossBetween val="between"/>
      </c:valAx>
    </c:plotArea>
    <c:legend>
      <c:legendPos val="r"/>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Internship</a:t>
            </a:r>
          </a:p>
        </c:rich>
      </c:tx>
      <c:overlay val="1"/>
    </c:title>
    <c:autoTitleDeleted val="0"/>
    <c:plotArea>
      <c:layout/>
      <c:lineChart>
        <c:grouping val="standard"/>
        <c:varyColors val="0"/>
        <c:ser>
          <c:idx val="0"/>
          <c:order val="0"/>
          <c:tx>
            <c:strRef>
              <c:f>INTERSHIP!$A$15</c:f>
              <c:strCache>
                <c:ptCount val="1"/>
                <c:pt idx="0">
                  <c:v>Very helpful</c:v>
                </c:pt>
              </c:strCache>
            </c:strRef>
          </c:tx>
          <c:dLbls>
            <c:dLblPos val="t"/>
            <c:showLegendKey val="0"/>
            <c:showVal val="1"/>
            <c:showCatName val="0"/>
            <c:showSerName val="0"/>
            <c:showPercent val="0"/>
            <c:showBubbleSize val="0"/>
            <c:showLeaderLines val="0"/>
          </c:dLbls>
          <c:cat>
            <c:strRef>
              <c:f>INTERSHIP!$B$14:$J$14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INTERSHIP!$B$15:$J$15</c:f>
              <c:numCache>
                <c:formatCode>0%</c:formatCode>
                <c:ptCount val="9"/>
                <c:pt idx="0">
                  <c:v>6.4327485380116969E-2</c:v>
                </c:pt>
                <c:pt idx="1">
                  <c:v>6.666666666666668E-2</c:v>
                </c:pt>
                <c:pt idx="2">
                  <c:v>6.7448680351906168E-2</c:v>
                </c:pt>
                <c:pt idx="3">
                  <c:v>8.8888888888888906E-2</c:v>
                </c:pt>
                <c:pt idx="5">
                  <c:v>0.11290322580645162</c:v>
                </c:pt>
                <c:pt idx="6">
                  <c:v>9.7435897435897451E-2</c:v>
                </c:pt>
                <c:pt idx="7">
                  <c:v>7.2538860103626937E-2</c:v>
                </c:pt>
                <c:pt idx="8">
                  <c:v>8.2474226804123696E-2</c:v>
                </c:pt>
              </c:numCache>
            </c:numRef>
          </c:val>
          <c:smooth val="0"/>
        </c:ser>
        <c:ser>
          <c:idx val="2"/>
          <c:order val="1"/>
          <c:tx>
            <c:strRef>
              <c:f>INTERSHIP!$A$17</c:f>
              <c:strCache>
                <c:ptCount val="1"/>
                <c:pt idx="0">
                  <c:v>Not helpful</c:v>
                </c:pt>
              </c:strCache>
            </c:strRef>
          </c:tx>
          <c:dLbls>
            <c:dLblPos val="b"/>
            <c:showLegendKey val="0"/>
            <c:showVal val="1"/>
            <c:showCatName val="0"/>
            <c:showSerName val="0"/>
            <c:showPercent val="0"/>
            <c:showBubbleSize val="0"/>
            <c:showLeaderLines val="0"/>
          </c:dLbls>
          <c:cat>
            <c:strRef>
              <c:f>INTERSHIP!$B$14:$J$14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INTERSHIP!$B$17:$J$17</c:f>
              <c:numCache>
                <c:formatCode>0%</c:formatCode>
                <c:ptCount val="9"/>
                <c:pt idx="0">
                  <c:v>2.5341130604288498E-2</c:v>
                </c:pt>
                <c:pt idx="1">
                  <c:v>3.4666666666666665E-2</c:v>
                </c:pt>
                <c:pt idx="2">
                  <c:v>3.8123167155425228E-2</c:v>
                </c:pt>
                <c:pt idx="3">
                  <c:v>5.9259259259259262E-2</c:v>
                </c:pt>
                <c:pt idx="5">
                  <c:v>2.4193548387096777E-2</c:v>
                </c:pt>
                <c:pt idx="6">
                  <c:v>5.128205128205128E-2</c:v>
                </c:pt>
                <c:pt idx="7">
                  <c:v>2.072538860103627E-2</c:v>
                </c:pt>
                <c:pt idx="8">
                  <c:v>4.2955326460481093E-2</c:v>
                </c:pt>
              </c:numCache>
            </c:numRef>
          </c:val>
          <c:smooth val="0"/>
        </c:ser>
        <c:ser>
          <c:idx val="3"/>
          <c:order val="2"/>
          <c:tx>
            <c:strRef>
              <c:f>INTERSHIP!$A$18</c:f>
              <c:strCache>
                <c:ptCount val="1"/>
                <c:pt idx="0">
                  <c:v>Did not use</c:v>
                </c:pt>
              </c:strCache>
            </c:strRef>
          </c:tx>
          <c:dLbls>
            <c:dLblPos val="b"/>
            <c:showLegendKey val="0"/>
            <c:showVal val="1"/>
            <c:showCatName val="0"/>
            <c:showSerName val="0"/>
            <c:showPercent val="0"/>
            <c:showBubbleSize val="0"/>
            <c:showLeaderLines val="0"/>
          </c:dLbls>
          <c:cat>
            <c:strRef>
              <c:f>INTERSHIP!$B$14:$J$14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INTERSHIP!$B$18:$J$18</c:f>
              <c:numCache>
                <c:formatCode>0%</c:formatCode>
                <c:ptCount val="9"/>
                <c:pt idx="0">
                  <c:v>0.72124756335282658</c:v>
                </c:pt>
                <c:pt idx="1">
                  <c:v>0.71200000000000008</c:v>
                </c:pt>
                <c:pt idx="2">
                  <c:v>0.75366568914956023</c:v>
                </c:pt>
                <c:pt idx="3">
                  <c:v>0.68148148148148158</c:v>
                </c:pt>
                <c:pt idx="5">
                  <c:v>0.70430107526881736</c:v>
                </c:pt>
                <c:pt idx="6">
                  <c:v>0.70769230769230773</c:v>
                </c:pt>
                <c:pt idx="7">
                  <c:v>0.70466321243523322</c:v>
                </c:pt>
                <c:pt idx="8">
                  <c:v>0.71134020618556715</c:v>
                </c:pt>
              </c:numCache>
            </c:numRef>
          </c:val>
          <c:smooth val="0"/>
        </c:ser>
        <c:dLbls>
          <c:showLegendKey val="0"/>
          <c:showVal val="0"/>
          <c:showCatName val="0"/>
          <c:showSerName val="0"/>
          <c:showPercent val="0"/>
          <c:showBubbleSize val="0"/>
        </c:dLbls>
        <c:marker val="1"/>
        <c:smooth val="0"/>
        <c:axId val="43005440"/>
        <c:axId val="43006976"/>
      </c:lineChart>
      <c:catAx>
        <c:axId val="43005440"/>
        <c:scaling>
          <c:orientation val="minMax"/>
        </c:scaling>
        <c:delete val="0"/>
        <c:axPos val="b"/>
        <c:majorTickMark val="out"/>
        <c:minorTickMark val="none"/>
        <c:tickLblPos val="nextTo"/>
        <c:crossAx val="43006976"/>
        <c:crosses val="autoZero"/>
        <c:auto val="1"/>
        <c:lblAlgn val="ctr"/>
        <c:lblOffset val="100"/>
        <c:noMultiLvlLbl val="0"/>
      </c:catAx>
      <c:valAx>
        <c:axId val="43006976"/>
        <c:scaling>
          <c:orientation val="minMax"/>
        </c:scaling>
        <c:delete val="0"/>
        <c:axPos val="l"/>
        <c:majorGridlines/>
        <c:numFmt formatCode="0%" sourceLinked="1"/>
        <c:majorTickMark val="out"/>
        <c:minorTickMark val="none"/>
        <c:tickLblPos val="nextTo"/>
        <c:crossAx val="43005440"/>
        <c:crosses val="autoZero"/>
        <c:crossBetween val="between"/>
      </c:valAx>
    </c:plotArea>
    <c:legend>
      <c:legendPos val="r"/>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Job/Volunteer</a:t>
            </a:r>
          </a:p>
        </c:rich>
      </c:tx>
      <c:overlay val="1"/>
    </c:title>
    <c:autoTitleDeleted val="0"/>
    <c:plotArea>
      <c:layout/>
      <c:lineChart>
        <c:grouping val="standard"/>
        <c:varyColors val="0"/>
        <c:ser>
          <c:idx val="0"/>
          <c:order val="0"/>
          <c:tx>
            <c:strRef>
              <c:f>JOB!$A$15</c:f>
              <c:strCache>
                <c:ptCount val="1"/>
                <c:pt idx="0">
                  <c:v>Very helpful</c:v>
                </c:pt>
              </c:strCache>
            </c:strRef>
          </c:tx>
          <c:dLbls>
            <c:showLegendKey val="0"/>
            <c:showVal val="1"/>
            <c:showCatName val="0"/>
            <c:showSerName val="0"/>
            <c:showPercent val="0"/>
            <c:showBubbleSize val="0"/>
            <c:showLeaderLines val="0"/>
          </c:dLbls>
          <c:cat>
            <c:strRef>
              <c:f>JOB!$B$14:$J$14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JOB!$B$15:$J$15</c:f>
              <c:numCache>
                <c:formatCode>0%</c:formatCode>
                <c:ptCount val="9"/>
                <c:pt idx="0">
                  <c:v>0.22612085769980503</c:v>
                </c:pt>
                <c:pt idx="1">
                  <c:v>0.19733333333333336</c:v>
                </c:pt>
                <c:pt idx="2">
                  <c:v>0.24046920821114373</c:v>
                </c:pt>
                <c:pt idx="3">
                  <c:v>0.21481481481481485</c:v>
                </c:pt>
                <c:pt idx="5">
                  <c:v>0.23655913978494628</c:v>
                </c:pt>
                <c:pt idx="6">
                  <c:v>0.22564102564102564</c:v>
                </c:pt>
                <c:pt idx="7">
                  <c:v>0.19689119170984459</c:v>
                </c:pt>
                <c:pt idx="8">
                  <c:v>0.26975945017182129</c:v>
                </c:pt>
              </c:numCache>
            </c:numRef>
          </c:val>
          <c:smooth val="0"/>
        </c:ser>
        <c:ser>
          <c:idx val="2"/>
          <c:order val="1"/>
          <c:tx>
            <c:strRef>
              <c:f>JOB!$A$17</c:f>
              <c:strCache>
                <c:ptCount val="1"/>
                <c:pt idx="0">
                  <c:v>Not helpful</c:v>
                </c:pt>
              </c:strCache>
            </c:strRef>
          </c:tx>
          <c:dLbls>
            <c:showLegendKey val="0"/>
            <c:showVal val="1"/>
            <c:showCatName val="0"/>
            <c:showSerName val="0"/>
            <c:showPercent val="0"/>
            <c:showBubbleSize val="0"/>
            <c:showLeaderLines val="0"/>
          </c:dLbls>
          <c:cat>
            <c:strRef>
              <c:f>JOB!$B$14:$J$14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JOB!$B$17:$J$17</c:f>
              <c:numCache>
                <c:formatCode>0%</c:formatCode>
                <c:ptCount val="9"/>
                <c:pt idx="0">
                  <c:v>2.5341130604288498E-2</c:v>
                </c:pt>
                <c:pt idx="1">
                  <c:v>5.3333333333333351E-2</c:v>
                </c:pt>
                <c:pt idx="2">
                  <c:v>4.9853372434017593E-2</c:v>
                </c:pt>
                <c:pt idx="3">
                  <c:v>4.444444444444446E-2</c:v>
                </c:pt>
                <c:pt idx="5">
                  <c:v>2.1505376344086027E-2</c:v>
                </c:pt>
                <c:pt idx="6">
                  <c:v>4.6153846153846163E-2</c:v>
                </c:pt>
                <c:pt idx="7">
                  <c:v>5.1813471502590702E-3</c:v>
                </c:pt>
                <c:pt idx="8">
                  <c:v>3.7800687285223379E-2</c:v>
                </c:pt>
              </c:numCache>
            </c:numRef>
          </c:val>
          <c:smooth val="0"/>
        </c:ser>
        <c:ser>
          <c:idx val="3"/>
          <c:order val="2"/>
          <c:tx>
            <c:strRef>
              <c:f>JOB!$A$18</c:f>
              <c:strCache>
                <c:ptCount val="1"/>
                <c:pt idx="0">
                  <c:v>Did not use</c:v>
                </c:pt>
              </c:strCache>
            </c:strRef>
          </c:tx>
          <c:dLbls>
            <c:dLblPos val="t"/>
            <c:showLegendKey val="0"/>
            <c:showVal val="1"/>
            <c:showCatName val="0"/>
            <c:showSerName val="0"/>
            <c:showPercent val="0"/>
            <c:showBubbleSize val="0"/>
            <c:showLeaderLines val="0"/>
          </c:dLbls>
          <c:cat>
            <c:strRef>
              <c:f>JOB!$B$14:$J$14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JOB!$B$18:$J$18</c:f>
              <c:numCache>
                <c:formatCode>0%</c:formatCode>
                <c:ptCount val="9"/>
                <c:pt idx="0">
                  <c:v>0.47953216374269014</c:v>
                </c:pt>
                <c:pt idx="1">
                  <c:v>0.42933333333333334</c:v>
                </c:pt>
                <c:pt idx="2">
                  <c:v>0.4692082111436951</c:v>
                </c:pt>
                <c:pt idx="3">
                  <c:v>0.46666666666666673</c:v>
                </c:pt>
                <c:pt idx="5">
                  <c:v>0.52956989247311836</c:v>
                </c:pt>
                <c:pt idx="6">
                  <c:v>0.50769230769230766</c:v>
                </c:pt>
                <c:pt idx="7">
                  <c:v>0.50259067357512965</c:v>
                </c:pt>
                <c:pt idx="8">
                  <c:v>0.46219931271477666</c:v>
                </c:pt>
              </c:numCache>
            </c:numRef>
          </c:val>
          <c:smooth val="0"/>
        </c:ser>
        <c:dLbls>
          <c:showLegendKey val="0"/>
          <c:showVal val="0"/>
          <c:showCatName val="0"/>
          <c:showSerName val="0"/>
          <c:showPercent val="0"/>
          <c:showBubbleSize val="0"/>
        </c:dLbls>
        <c:marker val="1"/>
        <c:smooth val="0"/>
        <c:axId val="43055360"/>
        <c:axId val="43069440"/>
      </c:lineChart>
      <c:catAx>
        <c:axId val="43055360"/>
        <c:scaling>
          <c:orientation val="minMax"/>
        </c:scaling>
        <c:delete val="0"/>
        <c:axPos val="b"/>
        <c:majorTickMark val="out"/>
        <c:minorTickMark val="none"/>
        <c:tickLblPos val="nextTo"/>
        <c:crossAx val="43069440"/>
        <c:crosses val="autoZero"/>
        <c:auto val="1"/>
        <c:lblAlgn val="ctr"/>
        <c:lblOffset val="100"/>
        <c:noMultiLvlLbl val="0"/>
      </c:catAx>
      <c:valAx>
        <c:axId val="43069440"/>
        <c:scaling>
          <c:orientation val="minMax"/>
          <c:max val="0.8"/>
        </c:scaling>
        <c:delete val="0"/>
        <c:axPos val="l"/>
        <c:majorGridlines/>
        <c:numFmt formatCode="0%" sourceLinked="1"/>
        <c:majorTickMark val="out"/>
        <c:minorTickMark val="none"/>
        <c:tickLblPos val="nextTo"/>
        <c:crossAx val="43055360"/>
        <c:crosses val="autoZero"/>
        <c:crossBetween val="between"/>
      </c:valAx>
    </c:plotArea>
    <c:legend>
      <c:legendPos val="r"/>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Own Research</a:t>
            </a:r>
          </a:p>
        </c:rich>
      </c:tx>
      <c:overlay val="1"/>
    </c:title>
    <c:autoTitleDeleted val="0"/>
    <c:plotArea>
      <c:layout/>
      <c:lineChart>
        <c:grouping val="standard"/>
        <c:varyColors val="0"/>
        <c:ser>
          <c:idx val="0"/>
          <c:order val="0"/>
          <c:tx>
            <c:strRef>
              <c:f>RESEARCH!$A$15</c:f>
              <c:strCache>
                <c:ptCount val="1"/>
                <c:pt idx="0">
                  <c:v>Very helpful</c:v>
                </c:pt>
              </c:strCache>
            </c:strRef>
          </c:tx>
          <c:dLbls>
            <c:showLegendKey val="0"/>
            <c:showVal val="1"/>
            <c:showCatName val="0"/>
            <c:showSerName val="0"/>
            <c:showPercent val="0"/>
            <c:showBubbleSize val="0"/>
            <c:showLeaderLines val="0"/>
          </c:dLbls>
          <c:cat>
            <c:strRef>
              <c:f>RESEARCH!$B$14:$J$14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RESEARCH!$B$15:$J$15</c:f>
              <c:numCache>
                <c:formatCode>0%</c:formatCode>
                <c:ptCount val="9"/>
                <c:pt idx="0">
                  <c:v>0.46588693957115013</c:v>
                </c:pt>
                <c:pt idx="1">
                  <c:v>0.5226666666666665</c:v>
                </c:pt>
                <c:pt idx="2">
                  <c:v>0.56304985337243429</c:v>
                </c:pt>
                <c:pt idx="3">
                  <c:v>0.53333333333333333</c:v>
                </c:pt>
                <c:pt idx="5">
                  <c:v>0.52150537634408611</c:v>
                </c:pt>
                <c:pt idx="6">
                  <c:v>0.4717948717948719</c:v>
                </c:pt>
                <c:pt idx="7">
                  <c:v>0.51295336787564749</c:v>
                </c:pt>
                <c:pt idx="8">
                  <c:v>0.53608247422680411</c:v>
                </c:pt>
              </c:numCache>
            </c:numRef>
          </c:val>
          <c:smooth val="0"/>
        </c:ser>
        <c:ser>
          <c:idx val="2"/>
          <c:order val="1"/>
          <c:tx>
            <c:strRef>
              <c:f>RESEARCH!$A$17</c:f>
              <c:strCache>
                <c:ptCount val="1"/>
                <c:pt idx="0">
                  <c:v>Not helpful</c:v>
                </c:pt>
              </c:strCache>
            </c:strRef>
          </c:tx>
          <c:dLbls>
            <c:showLegendKey val="0"/>
            <c:showVal val="1"/>
            <c:showCatName val="0"/>
            <c:showSerName val="0"/>
            <c:showPercent val="0"/>
            <c:showBubbleSize val="0"/>
            <c:showLeaderLines val="0"/>
          </c:dLbls>
          <c:cat>
            <c:strRef>
              <c:f>RESEARCH!$B$14:$J$14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RESEARCH!$B$17:$J$17</c:f>
              <c:numCache>
                <c:formatCode>0%</c:formatCode>
                <c:ptCount val="9"/>
                <c:pt idx="0">
                  <c:v>3.118908382066277E-2</c:v>
                </c:pt>
                <c:pt idx="1">
                  <c:v>2.933333333333334E-2</c:v>
                </c:pt>
                <c:pt idx="2">
                  <c:v>3.2258064516129038E-2</c:v>
                </c:pt>
                <c:pt idx="3">
                  <c:v>4.444444444444446E-2</c:v>
                </c:pt>
                <c:pt idx="5">
                  <c:v>1.3440860215053769E-2</c:v>
                </c:pt>
                <c:pt idx="6">
                  <c:v>1.0256410256410258E-2</c:v>
                </c:pt>
                <c:pt idx="7">
                  <c:v>3.1088082901554407E-2</c:v>
                </c:pt>
                <c:pt idx="8">
                  <c:v>1.5463917525773196E-2</c:v>
                </c:pt>
              </c:numCache>
            </c:numRef>
          </c:val>
          <c:smooth val="0"/>
        </c:ser>
        <c:ser>
          <c:idx val="3"/>
          <c:order val="2"/>
          <c:tx>
            <c:strRef>
              <c:f>RESEARCH!$A$18</c:f>
              <c:strCache>
                <c:ptCount val="1"/>
                <c:pt idx="0">
                  <c:v>Did not use</c:v>
                </c:pt>
              </c:strCache>
            </c:strRef>
          </c:tx>
          <c:dLbls>
            <c:dLblPos val="t"/>
            <c:showLegendKey val="0"/>
            <c:showVal val="1"/>
            <c:showCatName val="0"/>
            <c:showSerName val="0"/>
            <c:showPercent val="0"/>
            <c:showBubbleSize val="0"/>
            <c:showLeaderLines val="0"/>
          </c:dLbls>
          <c:cat>
            <c:strRef>
              <c:f>RESEARCH!$B$14:$J$14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RESEARCH!$B$18:$J$18</c:f>
              <c:numCache>
                <c:formatCode>0%</c:formatCode>
                <c:ptCount val="9"/>
                <c:pt idx="0">
                  <c:v>8.5769980506822621E-2</c:v>
                </c:pt>
                <c:pt idx="1">
                  <c:v>7.1999999999999995E-2</c:v>
                </c:pt>
                <c:pt idx="2">
                  <c:v>6.7448680351906168E-2</c:v>
                </c:pt>
                <c:pt idx="3">
                  <c:v>6.666666666666668E-2</c:v>
                </c:pt>
                <c:pt idx="5">
                  <c:v>5.9139784946236583E-2</c:v>
                </c:pt>
                <c:pt idx="6">
                  <c:v>9.7435897435897451E-2</c:v>
                </c:pt>
                <c:pt idx="7">
                  <c:v>8.8082901554404167E-2</c:v>
                </c:pt>
                <c:pt idx="8">
                  <c:v>6.357388316151201E-2</c:v>
                </c:pt>
              </c:numCache>
            </c:numRef>
          </c:val>
          <c:smooth val="0"/>
        </c:ser>
        <c:dLbls>
          <c:showLegendKey val="0"/>
          <c:showVal val="0"/>
          <c:showCatName val="0"/>
          <c:showSerName val="0"/>
          <c:showPercent val="0"/>
          <c:showBubbleSize val="0"/>
        </c:dLbls>
        <c:marker val="1"/>
        <c:smooth val="0"/>
        <c:axId val="43105280"/>
        <c:axId val="43188992"/>
      </c:lineChart>
      <c:catAx>
        <c:axId val="43105280"/>
        <c:scaling>
          <c:orientation val="minMax"/>
        </c:scaling>
        <c:delete val="0"/>
        <c:axPos val="b"/>
        <c:majorTickMark val="out"/>
        <c:minorTickMark val="none"/>
        <c:tickLblPos val="nextTo"/>
        <c:crossAx val="43188992"/>
        <c:crosses val="autoZero"/>
        <c:auto val="1"/>
        <c:lblAlgn val="ctr"/>
        <c:lblOffset val="100"/>
        <c:noMultiLvlLbl val="0"/>
      </c:catAx>
      <c:valAx>
        <c:axId val="43188992"/>
        <c:scaling>
          <c:orientation val="minMax"/>
          <c:max val="0.8"/>
        </c:scaling>
        <c:delete val="0"/>
        <c:axPos val="l"/>
        <c:majorGridlines/>
        <c:numFmt formatCode="0%" sourceLinked="1"/>
        <c:majorTickMark val="out"/>
        <c:minorTickMark val="none"/>
        <c:tickLblPos val="nextTo"/>
        <c:crossAx val="43105280"/>
        <c:crosses val="autoZero"/>
        <c:crossBetween val="between"/>
      </c:valAx>
    </c:plotArea>
    <c:legend>
      <c:legendPos val="r"/>
      <c:overlay val="0"/>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Family</a:t>
            </a:r>
            <a:r>
              <a:rPr lang="en-US" baseline="0" dirty="0" smtClean="0"/>
              <a:t> or a </a:t>
            </a:r>
            <a:r>
              <a:rPr lang="en-US" dirty="0" smtClean="0"/>
              <a:t>Mentor outside of </a:t>
            </a:r>
            <a:r>
              <a:rPr lang="en-US" dirty="0" err="1" smtClean="0"/>
              <a:t>Valenica</a:t>
            </a:r>
            <a:endParaRPr lang="en-US" dirty="0"/>
          </a:p>
        </c:rich>
      </c:tx>
      <c:overlay val="1"/>
    </c:title>
    <c:autoTitleDeleted val="0"/>
    <c:plotArea>
      <c:layout/>
      <c:lineChart>
        <c:grouping val="standard"/>
        <c:varyColors val="0"/>
        <c:ser>
          <c:idx val="0"/>
          <c:order val="0"/>
          <c:tx>
            <c:strRef>
              <c:f>MENTOR!$A$15</c:f>
              <c:strCache>
                <c:ptCount val="1"/>
                <c:pt idx="0">
                  <c:v>Very helpful</c:v>
                </c:pt>
              </c:strCache>
            </c:strRef>
          </c:tx>
          <c:dLbls>
            <c:dLblPos val="t"/>
            <c:showLegendKey val="0"/>
            <c:showVal val="1"/>
            <c:showCatName val="0"/>
            <c:showSerName val="0"/>
            <c:showPercent val="0"/>
            <c:showBubbleSize val="0"/>
            <c:showLeaderLines val="0"/>
          </c:dLbls>
          <c:cat>
            <c:strRef>
              <c:f>MENTOR!$B$14:$J$14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MENTOR!$B$15:$J$15</c:f>
              <c:numCache>
                <c:formatCode>0%</c:formatCode>
                <c:ptCount val="9"/>
                <c:pt idx="0">
                  <c:v>0.34892787524366486</c:v>
                </c:pt>
                <c:pt idx="1">
                  <c:v>0.34933333333333333</c:v>
                </c:pt>
                <c:pt idx="2">
                  <c:v>0.37536656891495618</c:v>
                </c:pt>
                <c:pt idx="3">
                  <c:v>0.35555555555555557</c:v>
                </c:pt>
                <c:pt idx="5">
                  <c:v>0.40322580645161282</c:v>
                </c:pt>
                <c:pt idx="6">
                  <c:v>0.38461538461538469</c:v>
                </c:pt>
                <c:pt idx="7">
                  <c:v>0.33678756476683941</c:v>
                </c:pt>
                <c:pt idx="8">
                  <c:v>0.35051546391752586</c:v>
                </c:pt>
              </c:numCache>
            </c:numRef>
          </c:val>
          <c:smooth val="0"/>
        </c:ser>
        <c:ser>
          <c:idx val="2"/>
          <c:order val="1"/>
          <c:tx>
            <c:strRef>
              <c:f>MENTOR!$A$17</c:f>
              <c:strCache>
                <c:ptCount val="1"/>
                <c:pt idx="0">
                  <c:v>Not helpful</c:v>
                </c:pt>
              </c:strCache>
            </c:strRef>
          </c:tx>
          <c:dLbls>
            <c:showLegendKey val="0"/>
            <c:showVal val="1"/>
            <c:showCatName val="0"/>
            <c:showSerName val="0"/>
            <c:showPercent val="0"/>
            <c:showBubbleSize val="0"/>
            <c:showLeaderLines val="0"/>
          </c:dLbls>
          <c:cat>
            <c:strRef>
              <c:f>MENTOR!$B$14:$J$14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MENTOR!$B$17:$J$17</c:f>
              <c:numCache>
                <c:formatCode>0%</c:formatCode>
                <c:ptCount val="9"/>
                <c:pt idx="0">
                  <c:v>3.7037037037037042E-2</c:v>
                </c:pt>
                <c:pt idx="1">
                  <c:v>5.6000000000000001E-2</c:v>
                </c:pt>
                <c:pt idx="2">
                  <c:v>7.6246334310850442E-2</c:v>
                </c:pt>
                <c:pt idx="3">
                  <c:v>7.407407407407407E-2</c:v>
                </c:pt>
                <c:pt idx="5">
                  <c:v>2.1505376344086027E-2</c:v>
                </c:pt>
                <c:pt idx="6">
                  <c:v>4.1025641025641033E-2</c:v>
                </c:pt>
                <c:pt idx="7">
                  <c:v>2.5906735751295339E-2</c:v>
                </c:pt>
                <c:pt idx="8">
                  <c:v>4.1237113402061855E-2</c:v>
                </c:pt>
              </c:numCache>
            </c:numRef>
          </c:val>
          <c:smooth val="0"/>
        </c:ser>
        <c:ser>
          <c:idx val="3"/>
          <c:order val="2"/>
          <c:tx>
            <c:strRef>
              <c:f>MENTOR!$A$18</c:f>
              <c:strCache>
                <c:ptCount val="1"/>
                <c:pt idx="0">
                  <c:v>Did not use</c:v>
                </c:pt>
              </c:strCache>
            </c:strRef>
          </c:tx>
          <c:dLbls>
            <c:dLblPos val="b"/>
            <c:showLegendKey val="0"/>
            <c:showVal val="1"/>
            <c:showCatName val="0"/>
            <c:showSerName val="0"/>
            <c:showPercent val="0"/>
            <c:showBubbleSize val="0"/>
            <c:showLeaderLines val="0"/>
          </c:dLbls>
          <c:cat>
            <c:strRef>
              <c:f>MENTOR!$B$14:$J$14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MENTOR!$B$18:$J$18</c:f>
              <c:numCache>
                <c:formatCode>0%</c:formatCode>
                <c:ptCount val="9"/>
                <c:pt idx="0">
                  <c:v>0.22417153996101361</c:v>
                </c:pt>
                <c:pt idx="1">
                  <c:v>0.2133333333333334</c:v>
                </c:pt>
                <c:pt idx="2">
                  <c:v>0.21700879765395895</c:v>
                </c:pt>
                <c:pt idx="3">
                  <c:v>0.21481481481481485</c:v>
                </c:pt>
                <c:pt idx="5">
                  <c:v>0.23118279569892472</c:v>
                </c:pt>
                <c:pt idx="6">
                  <c:v>0.23076923076923084</c:v>
                </c:pt>
                <c:pt idx="7">
                  <c:v>0.25906735751295334</c:v>
                </c:pt>
                <c:pt idx="8">
                  <c:v>0.26804123711340205</c:v>
                </c:pt>
              </c:numCache>
            </c:numRef>
          </c:val>
          <c:smooth val="0"/>
        </c:ser>
        <c:dLbls>
          <c:showLegendKey val="0"/>
          <c:showVal val="0"/>
          <c:showCatName val="0"/>
          <c:showSerName val="0"/>
          <c:showPercent val="0"/>
          <c:showBubbleSize val="0"/>
        </c:dLbls>
        <c:marker val="1"/>
        <c:smooth val="0"/>
        <c:axId val="43225088"/>
        <c:axId val="43226624"/>
      </c:lineChart>
      <c:catAx>
        <c:axId val="43225088"/>
        <c:scaling>
          <c:orientation val="minMax"/>
        </c:scaling>
        <c:delete val="0"/>
        <c:axPos val="b"/>
        <c:majorTickMark val="out"/>
        <c:minorTickMark val="none"/>
        <c:tickLblPos val="nextTo"/>
        <c:crossAx val="43226624"/>
        <c:crosses val="autoZero"/>
        <c:auto val="1"/>
        <c:lblAlgn val="ctr"/>
        <c:lblOffset val="100"/>
        <c:noMultiLvlLbl val="0"/>
      </c:catAx>
      <c:valAx>
        <c:axId val="43226624"/>
        <c:scaling>
          <c:orientation val="minMax"/>
          <c:max val="0.8"/>
        </c:scaling>
        <c:delete val="0"/>
        <c:axPos val="l"/>
        <c:majorGridlines/>
        <c:numFmt formatCode="0%" sourceLinked="1"/>
        <c:majorTickMark val="out"/>
        <c:minorTickMark val="none"/>
        <c:tickLblPos val="nextTo"/>
        <c:crossAx val="43225088"/>
        <c:crosses val="autoZero"/>
        <c:crossBetween val="between"/>
      </c:valAx>
    </c:plotArea>
    <c:legend>
      <c:legendPos val="r"/>
      <c:overlay val="0"/>
    </c:legend>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Other</a:t>
            </a:r>
          </a:p>
        </c:rich>
      </c:tx>
      <c:overlay val="1"/>
    </c:title>
    <c:autoTitleDeleted val="0"/>
    <c:plotArea>
      <c:layout/>
      <c:lineChart>
        <c:grouping val="standard"/>
        <c:varyColors val="0"/>
        <c:ser>
          <c:idx val="0"/>
          <c:order val="0"/>
          <c:tx>
            <c:strRef>
              <c:f>OTHER!$A$15</c:f>
              <c:strCache>
                <c:ptCount val="1"/>
                <c:pt idx="0">
                  <c:v>Very helpful</c:v>
                </c:pt>
              </c:strCache>
            </c:strRef>
          </c:tx>
          <c:dLbls>
            <c:dLblPos val="t"/>
            <c:showLegendKey val="0"/>
            <c:showVal val="1"/>
            <c:showCatName val="0"/>
            <c:showSerName val="0"/>
            <c:showPercent val="0"/>
            <c:showBubbleSize val="0"/>
            <c:showLeaderLines val="0"/>
          </c:dLbls>
          <c:cat>
            <c:strRef>
              <c:f>OTHER!$B$14:$J$14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OTHER!$B$15:$J$15</c:f>
              <c:numCache>
                <c:formatCode>0%</c:formatCode>
                <c:ptCount val="9"/>
                <c:pt idx="0">
                  <c:v>0.12865497076023388</c:v>
                </c:pt>
                <c:pt idx="1">
                  <c:v>0.13600000000000001</c:v>
                </c:pt>
                <c:pt idx="2">
                  <c:v>0.1055718475073314</c:v>
                </c:pt>
                <c:pt idx="3">
                  <c:v>0.162962962962963</c:v>
                </c:pt>
                <c:pt idx="5">
                  <c:v>0.14516129032258068</c:v>
                </c:pt>
                <c:pt idx="6">
                  <c:v>0.13333333333333336</c:v>
                </c:pt>
                <c:pt idx="7">
                  <c:v>0.11398963730569948</c:v>
                </c:pt>
                <c:pt idx="8">
                  <c:v>0.13402061855670103</c:v>
                </c:pt>
              </c:numCache>
            </c:numRef>
          </c:val>
          <c:smooth val="0"/>
        </c:ser>
        <c:ser>
          <c:idx val="2"/>
          <c:order val="1"/>
          <c:tx>
            <c:strRef>
              <c:f>OTHER!$A$17</c:f>
              <c:strCache>
                <c:ptCount val="1"/>
                <c:pt idx="0">
                  <c:v>Not helpful</c:v>
                </c:pt>
              </c:strCache>
            </c:strRef>
          </c:tx>
          <c:dLbls>
            <c:showLegendKey val="0"/>
            <c:showVal val="1"/>
            <c:showCatName val="0"/>
            <c:showSerName val="0"/>
            <c:showPercent val="0"/>
            <c:showBubbleSize val="0"/>
            <c:showLeaderLines val="0"/>
          </c:dLbls>
          <c:cat>
            <c:strRef>
              <c:f>OTHER!$B$14:$J$14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OTHER!$B$17:$J$17</c:f>
              <c:numCache>
                <c:formatCode>0%</c:formatCode>
                <c:ptCount val="9"/>
                <c:pt idx="0">
                  <c:v>3.3138401559454189E-2</c:v>
                </c:pt>
                <c:pt idx="1">
                  <c:v>4.2666666666666679E-2</c:v>
                </c:pt>
                <c:pt idx="2">
                  <c:v>4.1055718475073298E-2</c:v>
                </c:pt>
                <c:pt idx="3">
                  <c:v>4.444444444444446E-2</c:v>
                </c:pt>
                <c:pt idx="5">
                  <c:v>1.3440860215053769E-2</c:v>
                </c:pt>
                <c:pt idx="6">
                  <c:v>4.1025641025641033E-2</c:v>
                </c:pt>
                <c:pt idx="7">
                  <c:v>1.0362694300518137E-2</c:v>
                </c:pt>
                <c:pt idx="8">
                  <c:v>2.9209621993127148E-2</c:v>
                </c:pt>
              </c:numCache>
            </c:numRef>
          </c:val>
          <c:smooth val="0"/>
        </c:ser>
        <c:ser>
          <c:idx val="3"/>
          <c:order val="2"/>
          <c:tx>
            <c:strRef>
              <c:f>OTHER!$A$18</c:f>
              <c:strCache>
                <c:ptCount val="1"/>
                <c:pt idx="0">
                  <c:v>Did not use</c:v>
                </c:pt>
              </c:strCache>
            </c:strRef>
          </c:tx>
          <c:dLbls>
            <c:showLegendKey val="0"/>
            <c:showVal val="1"/>
            <c:showCatName val="0"/>
            <c:showSerName val="0"/>
            <c:showPercent val="0"/>
            <c:showBubbleSize val="0"/>
            <c:showLeaderLines val="0"/>
          </c:dLbls>
          <c:cat>
            <c:strRef>
              <c:f>OTHER!$B$14:$J$14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OTHER!$B$18:$J$18</c:f>
              <c:numCache>
                <c:formatCode>0%</c:formatCode>
                <c:ptCount val="9"/>
                <c:pt idx="0">
                  <c:v>0.51072124756335291</c:v>
                </c:pt>
                <c:pt idx="1">
                  <c:v>0.45866666666666672</c:v>
                </c:pt>
                <c:pt idx="2">
                  <c:v>0.5513196480938416</c:v>
                </c:pt>
                <c:pt idx="3">
                  <c:v>0.49629629629629635</c:v>
                </c:pt>
                <c:pt idx="5">
                  <c:v>0.56182795698924737</c:v>
                </c:pt>
                <c:pt idx="6">
                  <c:v>0.53846153846153844</c:v>
                </c:pt>
                <c:pt idx="7">
                  <c:v>0.53367875647668406</c:v>
                </c:pt>
                <c:pt idx="8">
                  <c:v>0.48797250859106533</c:v>
                </c:pt>
              </c:numCache>
            </c:numRef>
          </c:val>
          <c:smooth val="0"/>
        </c:ser>
        <c:dLbls>
          <c:showLegendKey val="0"/>
          <c:showVal val="0"/>
          <c:showCatName val="0"/>
          <c:showSerName val="0"/>
          <c:showPercent val="0"/>
          <c:showBubbleSize val="0"/>
        </c:dLbls>
        <c:marker val="1"/>
        <c:smooth val="0"/>
        <c:axId val="86725376"/>
        <c:axId val="86726912"/>
      </c:lineChart>
      <c:catAx>
        <c:axId val="86725376"/>
        <c:scaling>
          <c:orientation val="minMax"/>
        </c:scaling>
        <c:delete val="0"/>
        <c:axPos val="b"/>
        <c:majorTickMark val="out"/>
        <c:minorTickMark val="none"/>
        <c:tickLblPos val="nextTo"/>
        <c:crossAx val="86726912"/>
        <c:crosses val="autoZero"/>
        <c:auto val="1"/>
        <c:lblAlgn val="ctr"/>
        <c:lblOffset val="100"/>
        <c:noMultiLvlLbl val="0"/>
      </c:catAx>
      <c:valAx>
        <c:axId val="86726912"/>
        <c:scaling>
          <c:orientation val="minMax"/>
          <c:max val="0.8"/>
        </c:scaling>
        <c:delete val="0"/>
        <c:axPos val="l"/>
        <c:majorGridlines/>
        <c:numFmt formatCode="0%" sourceLinked="1"/>
        <c:majorTickMark val="out"/>
        <c:minorTickMark val="none"/>
        <c:tickLblPos val="nextTo"/>
        <c:crossAx val="86725376"/>
        <c:crosses val="autoZero"/>
        <c:crossBetween val="between"/>
      </c:valAx>
    </c:plotArea>
    <c:legend>
      <c:legendPos val="r"/>
      <c:overlay val="0"/>
    </c:legend>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bar"/>
        <c:grouping val="clustered"/>
        <c:varyColors val="0"/>
        <c:ser>
          <c:idx val="0"/>
          <c:order val="0"/>
          <c:tx>
            <c:strRef>
              <c:f>Sheet1!$K$4</c:f>
              <c:strCache>
                <c:ptCount val="1"/>
                <c:pt idx="0">
                  <c:v>Fill in the Blank "Other" sources</c:v>
                </c:pt>
              </c:strCache>
            </c:strRef>
          </c:tx>
          <c:spPr>
            <a:solidFill>
              <a:schemeClr val="accent3">
                <a:lumMod val="75000"/>
              </a:schemeClr>
            </a:solidFill>
          </c:spPr>
          <c:invertIfNegative val="0"/>
          <c:dLbls>
            <c:showLegendKey val="0"/>
            <c:showVal val="1"/>
            <c:showCatName val="0"/>
            <c:showSerName val="0"/>
            <c:showPercent val="0"/>
            <c:showBubbleSize val="0"/>
            <c:showLeaderLines val="0"/>
          </c:dLbls>
          <c:cat>
            <c:strRef>
              <c:f>Sheet1!$J$5:$J$12</c:f>
              <c:strCache>
                <c:ptCount val="8"/>
                <c:pt idx="0">
                  <c:v>internet/social media</c:v>
                </c:pt>
                <c:pt idx="1">
                  <c:v>books</c:v>
                </c:pt>
                <c:pt idx="2">
                  <c:v>courses</c:v>
                </c:pt>
                <c:pt idx="3">
                  <c:v>life experiences</c:v>
                </c:pt>
                <c:pt idx="4">
                  <c:v>Influenced by others</c:v>
                </c:pt>
                <c:pt idx="5">
                  <c:v>media</c:v>
                </c:pt>
                <c:pt idx="6">
                  <c:v>self reflection/spritual guidence</c:v>
                </c:pt>
                <c:pt idx="7">
                  <c:v>other or left question blank</c:v>
                </c:pt>
              </c:strCache>
            </c:strRef>
          </c:cat>
          <c:val>
            <c:numRef>
              <c:f>Sheet1!$K$5:$K$12</c:f>
              <c:numCache>
                <c:formatCode>0.0%</c:formatCode>
                <c:ptCount val="8"/>
                <c:pt idx="0">
                  <c:v>0.21229050279329612</c:v>
                </c:pt>
                <c:pt idx="1">
                  <c:v>3.9106145251396648E-2</c:v>
                </c:pt>
                <c:pt idx="2">
                  <c:v>0.17318435754189948</c:v>
                </c:pt>
                <c:pt idx="3">
                  <c:v>0.22905027932960892</c:v>
                </c:pt>
                <c:pt idx="4">
                  <c:v>0.14525139664804471</c:v>
                </c:pt>
                <c:pt idx="5">
                  <c:v>8.3798882681564255E-2</c:v>
                </c:pt>
                <c:pt idx="6">
                  <c:v>2.7932960893854754E-2</c:v>
                </c:pt>
                <c:pt idx="7">
                  <c:v>8.9385474860335185E-2</c:v>
                </c:pt>
              </c:numCache>
            </c:numRef>
          </c:val>
        </c:ser>
        <c:dLbls>
          <c:showLegendKey val="0"/>
          <c:showVal val="0"/>
          <c:showCatName val="0"/>
          <c:showSerName val="0"/>
          <c:showPercent val="0"/>
          <c:showBubbleSize val="0"/>
        </c:dLbls>
        <c:gapWidth val="150"/>
        <c:axId val="86744064"/>
        <c:axId val="86754048"/>
      </c:barChart>
      <c:catAx>
        <c:axId val="86744064"/>
        <c:scaling>
          <c:orientation val="minMax"/>
        </c:scaling>
        <c:delete val="0"/>
        <c:axPos val="l"/>
        <c:majorTickMark val="out"/>
        <c:minorTickMark val="none"/>
        <c:tickLblPos val="nextTo"/>
        <c:crossAx val="86754048"/>
        <c:crosses val="autoZero"/>
        <c:auto val="1"/>
        <c:lblAlgn val="ctr"/>
        <c:lblOffset val="100"/>
        <c:noMultiLvlLbl val="0"/>
      </c:catAx>
      <c:valAx>
        <c:axId val="86754048"/>
        <c:scaling>
          <c:orientation val="minMax"/>
        </c:scaling>
        <c:delete val="0"/>
        <c:axPos val="b"/>
        <c:majorGridlines/>
        <c:numFmt formatCode="0.0%" sourceLinked="1"/>
        <c:majorTickMark val="out"/>
        <c:minorTickMark val="none"/>
        <c:tickLblPos val="nextTo"/>
        <c:crossAx val="86744064"/>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4"/>
    </mc:Choice>
    <mc:Fallback>
      <c:style val="44"/>
    </mc:Fallback>
  </mc:AlternateContent>
  <c:chart>
    <c:title>
      <c:tx>
        <c:rich>
          <a:bodyPr/>
          <a:lstStyle/>
          <a:p>
            <a:pPr>
              <a:defRPr/>
            </a:pPr>
            <a:r>
              <a:rPr lang="en-US" dirty="0" smtClean="0"/>
              <a:t>Gender</a:t>
            </a:r>
            <a:endParaRPr lang="en-US" dirty="0"/>
          </a:p>
        </c:rich>
      </c:tx>
      <c:layout/>
      <c:overlay val="0"/>
    </c:title>
    <c:autoTitleDeleted val="0"/>
    <c:plotArea>
      <c:layout/>
      <c:barChart>
        <c:barDir val="col"/>
        <c:grouping val="clustered"/>
        <c:varyColors val="0"/>
        <c:ser>
          <c:idx val="0"/>
          <c:order val="0"/>
          <c:tx>
            <c:strRef>
              <c:f>Gender!$B$30</c:f>
              <c:strCache>
                <c:ptCount val="1"/>
                <c:pt idx="0">
                  <c:v>Percentages</c:v>
                </c:pt>
              </c:strCache>
            </c:strRef>
          </c:tx>
          <c:invertIfNegative val="0"/>
          <c:dLbls>
            <c:showLegendKey val="0"/>
            <c:showVal val="1"/>
            <c:showCatName val="0"/>
            <c:showSerName val="0"/>
            <c:showPercent val="0"/>
            <c:showBubbleSize val="0"/>
            <c:showLeaderLines val="0"/>
          </c:dLbls>
          <c:cat>
            <c:strRef>
              <c:f>Gender!$A$31:$A$34</c:f>
              <c:strCache>
                <c:ptCount val="4"/>
                <c:pt idx="0">
                  <c:v>Male</c:v>
                </c:pt>
                <c:pt idx="1">
                  <c:v>Female</c:v>
                </c:pt>
                <c:pt idx="2">
                  <c:v>Other</c:v>
                </c:pt>
                <c:pt idx="3">
                  <c:v>(blank)</c:v>
                </c:pt>
              </c:strCache>
            </c:strRef>
          </c:cat>
          <c:val>
            <c:numRef>
              <c:f>Gender!$B$31:$B$34</c:f>
              <c:numCache>
                <c:formatCode>0.0%</c:formatCode>
                <c:ptCount val="4"/>
                <c:pt idx="0">
                  <c:v>0.27600000000000002</c:v>
                </c:pt>
                <c:pt idx="1">
                  <c:v>0.63700000000000012</c:v>
                </c:pt>
                <c:pt idx="2">
                  <c:v>7.000000000000001E-3</c:v>
                </c:pt>
                <c:pt idx="3">
                  <c:v>7.9000000000000015E-2</c:v>
                </c:pt>
              </c:numCache>
            </c:numRef>
          </c:val>
        </c:ser>
        <c:dLbls>
          <c:showLegendKey val="0"/>
          <c:showVal val="0"/>
          <c:showCatName val="0"/>
          <c:showSerName val="0"/>
          <c:showPercent val="0"/>
          <c:showBubbleSize val="0"/>
        </c:dLbls>
        <c:gapWidth val="150"/>
        <c:axId val="79059968"/>
        <c:axId val="79078144"/>
      </c:barChart>
      <c:catAx>
        <c:axId val="79059968"/>
        <c:scaling>
          <c:orientation val="minMax"/>
        </c:scaling>
        <c:delete val="0"/>
        <c:axPos val="b"/>
        <c:majorTickMark val="out"/>
        <c:minorTickMark val="none"/>
        <c:tickLblPos val="nextTo"/>
        <c:crossAx val="79078144"/>
        <c:crosses val="autoZero"/>
        <c:auto val="1"/>
        <c:lblAlgn val="ctr"/>
        <c:lblOffset val="100"/>
        <c:noMultiLvlLbl val="0"/>
      </c:catAx>
      <c:valAx>
        <c:axId val="79078144"/>
        <c:scaling>
          <c:orientation val="minMax"/>
        </c:scaling>
        <c:delete val="0"/>
        <c:axPos val="l"/>
        <c:majorGridlines/>
        <c:numFmt formatCode="0.0%" sourceLinked="1"/>
        <c:majorTickMark val="out"/>
        <c:minorTickMark val="none"/>
        <c:tickLblPos val="nextTo"/>
        <c:crossAx val="79059968"/>
        <c:crosses val="autoZero"/>
        <c:crossBetween val="between"/>
      </c:valAx>
    </c:plotArea>
    <c:legend>
      <c:legendPos val="r"/>
      <c:layout/>
      <c:overlay val="0"/>
    </c:legend>
    <c:plotVisOnly val="1"/>
    <c:dispBlanksAs val="gap"/>
    <c:showDLblsOverMax val="0"/>
  </c:chart>
  <c:spPr>
    <a:effectLst>
      <a:outerShdw blurRad="76200" dir="18900000" sy="23000" kx="-1200000" algn="bl" rotWithShape="0">
        <a:prstClr val="black">
          <a:alpha val="20000"/>
        </a:prstClr>
      </a:outerShdw>
    </a:effectLst>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'Confidence and Career Center'!$B$2</c:f>
              <c:strCache>
                <c:ptCount val="1"/>
                <c:pt idx="0">
                  <c:v>Career Advising</c:v>
                </c:pt>
              </c:strCache>
            </c:strRef>
          </c:tx>
          <c:xVal>
            <c:strRef>
              <c:f>'Confidence and Career Center'!$A$3:$A$5</c:f>
              <c:strCache>
                <c:ptCount val="3"/>
                <c:pt idx="0">
                  <c:v>1 Very helpful</c:v>
                </c:pt>
                <c:pt idx="1">
                  <c:v>2 Helpful</c:v>
                </c:pt>
                <c:pt idx="2">
                  <c:v>3 Not helpful</c:v>
                </c:pt>
              </c:strCache>
            </c:strRef>
          </c:xVal>
          <c:yVal>
            <c:numRef>
              <c:f>'Confidence and Career Center'!$B$3:$B$5</c:f>
              <c:numCache>
                <c:formatCode>General</c:formatCode>
                <c:ptCount val="3"/>
                <c:pt idx="0">
                  <c:v>1107</c:v>
                </c:pt>
                <c:pt idx="1">
                  <c:v>569</c:v>
                </c:pt>
                <c:pt idx="2">
                  <c:v>209</c:v>
                </c:pt>
              </c:numCache>
            </c:numRef>
          </c:yVal>
          <c:smooth val="1"/>
        </c:ser>
        <c:ser>
          <c:idx val="1"/>
          <c:order val="1"/>
          <c:tx>
            <c:strRef>
              <c:f>'Confidence and Career Center'!$C$2</c:f>
              <c:strCache>
                <c:ptCount val="1"/>
                <c:pt idx="0">
                  <c:v>Confidence</c:v>
                </c:pt>
              </c:strCache>
            </c:strRef>
          </c:tx>
          <c:xVal>
            <c:strRef>
              <c:f>'Confidence and Career Center'!$A$3:$A$5</c:f>
              <c:strCache>
                <c:ptCount val="3"/>
                <c:pt idx="0">
                  <c:v>1 Very helpful</c:v>
                </c:pt>
                <c:pt idx="1">
                  <c:v>2 Helpful</c:v>
                </c:pt>
                <c:pt idx="2">
                  <c:v>3 Not helpful</c:v>
                </c:pt>
              </c:strCache>
            </c:strRef>
          </c:xVal>
          <c:yVal>
            <c:numRef>
              <c:f>'Confidence and Career Center'!$C$3:$C$5</c:f>
              <c:numCache>
                <c:formatCode>General</c:formatCode>
                <c:ptCount val="3"/>
                <c:pt idx="0">
                  <c:v>1633</c:v>
                </c:pt>
                <c:pt idx="1">
                  <c:v>596</c:v>
                </c:pt>
                <c:pt idx="2">
                  <c:v>171</c:v>
                </c:pt>
              </c:numCache>
            </c:numRef>
          </c:yVal>
          <c:smooth val="1"/>
        </c:ser>
        <c:dLbls>
          <c:showLegendKey val="0"/>
          <c:showVal val="0"/>
          <c:showCatName val="0"/>
          <c:showSerName val="0"/>
          <c:showPercent val="0"/>
          <c:showBubbleSize val="0"/>
        </c:dLbls>
        <c:axId val="102988416"/>
        <c:axId val="102990208"/>
      </c:scatterChart>
      <c:valAx>
        <c:axId val="102988416"/>
        <c:scaling>
          <c:orientation val="minMax"/>
        </c:scaling>
        <c:delete val="0"/>
        <c:axPos val="b"/>
        <c:majorTickMark val="out"/>
        <c:minorTickMark val="none"/>
        <c:tickLblPos val="nextTo"/>
        <c:crossAx val="102990208"/>
        <c:crosses val="autoZero"/>
        <c:crossBetween val="midCat"/>
      </c:valAx>
      <c:valAx>
        <c:axId val="102990208"/>
        <c:scaling>
          <c:orientation val="minMax"/>
        </c:scaling>
        <c:delete val="0"/>
        <c:axPos val="l"/>
        <c:majorGridlines/>
        <c:title>
          <c:overlay val="0"/>
        </c:title>
        <c:numFmt formatCode="General" sourceLinked="1"/>
        <c:majorTickMark val="out"/>
        <c:minorTickMark val="none"/>
        <c:tickLblPos val="nextTo"/>
        <c:crossAx val="102988416"/>
        <c:crosses val="autoZero"/>
        <c:crossBetween val="midCat"/>
      </c:valAx>
    </c:plotArea>
    <c:legend>
      <c:legendPos val="r"/>
      <c:overlay val="0"/>
    </c:legend>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'Confidence and Advising helpful'!$B$2</c:f>
              <c:strCache>
                <c:ptCount val="1"/>
                <c:pt idx="0">
                  <c:v>Advising</c:v>
                </c:pt>
              </c:strCache>
            </c:strRef>
          </c:tx>
          <c:dLbls>
            <c:dLblPos val="t"/>
            <c:showLegendKey val="0"/>
            <c:showVal val="1"/>
            <c:showCatName val="0"/>
            <c:showSerName val="0"/>
            <c:showPercent val="0"/>
            <c:showBubbleSize val="0"/>
            <c:showLeaderLines val="0"/>
          </c:dLbls>
          <c:xVal>
            <c:strRef>
              <c:f>'Confidence and Advising helpful'!$A$3:$A$6</c:f>
              <c:strCache>
                <c:ptCount val="4"/>
                <c:pt idx="0">
                  <c:v>1 Very helpful</c:v>
                </c:pt>
                <c:pt idx="1">
                  <c:v>2 Helpful</c:v>
                </c:pt>
                <c:pt idx="2">
                  <c:v>3 Not helpful</c:v>
                </c:pt>
                <c:pt idx="3">
                  <c:v>4 Did not use</c:v>
                </c:pt>
              </c:strCache>
            </c:strRef>
          </c:xVal>
          <c:yVal>
            <c:numRef>
              <c:f>'Confidence and Advising helpful'!$B$3:$B$6</c:f>
              <c:numCache>
                <c:formatCode>General</c:formatCode>
                <c:ptCount val="4"/>
                <c:pt idx="0">
                  <c:v>696</c:v>
                </c:pt>
                <c:pt idx="1">
                  <c:v>693</c:v>
                </c:pt>
                <c:pt idx="2">
                  <c:v>238</c:v>
                </c:pt>
                <c:pt idx="3">
                  <c:v>831</c:v>
                </c:pt>
              </c:numCache>
            </c:numRef>
          </c:yVal>
          <c:smooth val="1"/>
        </c:ser>
        <c:ser>
          <c:idx val="1"/>
          <c:order val="1"/>
          <c:tx>
            <c:strRef>
              <c:f>'Confidence and Advising helpful'!$C$2</c:f>
              <c:strCache>
                <c:ptCount val="1"/>
                <c:pt idx="0">
                  <c:v>Confidence</c:v>
                </c:pt>
              </c:strCache>
            </c:strRef>
          </c:tx>
          <c:dLbls>
            <c:dLblPos val="l"/>
            <c:showLegendKey val="0"/>
            <c:showVal val="1"/>
            <c:showCatName val="0"/>
            <c:showSerName val="0"/>
            <c:showPercent val="0"/>
            <c:showBubbleSize val="0"/>
            <c:showLeaderLines val="0"/>
          </c:dLbls>
          <c:xVal>
            <c:strRef>
              <c:f>'Confidence and Advising helpful'!$A$3:$A$6</c:f>
              <c:strCache>
                <c:ptCount val="4"/>
                <c:pt idx="0">
                  <c:v>1 Very helpful</c:v>
                </c:pt>
                <c:pt idx="1">
                  <c:v>2 Helpful</c:v>
                </c:pt>
                <c:pt idx="2">
                  <c:v>3 Not helpful</c:v>
                </c:pt>
                <c:pt idx="3">
                  <c:v>4 Did not use</c:v>
                </c:pt>
              </c:strCache>
            </c:strRef>
          </c:xVal>
          <c:yVal>
            <c:numRef>
              <c:f>'Confidence and Advising helpful'!$C$3:$C$6</c:f>
              <c:numCache>
                <c:formatCode>General</c:formatCode>
                <c:ptCount val="4"/>
                <c:pt idx="0">
                  <c:v>1633</c:v>
                </c:pt>
                <c:pt idx="1">
                  <c:v>596</c:v>
                </c:pt>
                <c:pt idx="2">
                  <c:v>171</c:v>
                </c:pt>
                <c:pt idx="3">
                  <c:v>108</c:v>
                </c:pt>
              </c:numCache>
            </c:numRef>
          </c:yVal>
          <c:smooth val="1"/>
        </c:ser>
        <c:dLbls>
          <c:showLegendKey val="0"/>
          <c:showVal val="0"/>
          <c:showCatName val="0"/>
          <c:showSerName val="0"/>
          <c:showPercent val="0"/>
          <c:showBubbleSize val="0"/>
        </c:dLbls>
        <c:axId val="103020416"/>
        <c:axId val="103021952"/>
      </c:scatterChart>
      <c:valAx>
        <c:axId val="103020416"/>
        <c:scaling>
          <c:orientation val="minMax"/>
        </c:scaling>
        <c:delete val="0"/>
        <c:axPos val="b"/>
        <c:majorTickMark val="out"/>
        <c:minorTickMark val="none"/>
        <c:tickLblPos val="nextTo"/>
        <c:crossAx val="103021952"/>
        <c:crosses val="autoZero"/>
        <c:crossBetween val="midCat"/>
      </c:valAx>
      <c:valAx>
        <c:axId val="103021952"/>
        <c:scaling>
          <c:orientation val="minMax"/>
        </c:scaling>
        <c:delete val="0"/>
        <c:axPos val="l"/>
        <c:majorGridlines/>
        <c:numFmt formatCode="General" sourceLinked="1"/>
        <c:majorTickMark val="out"/>
        <c:minorTickMark val="none"/>
        <c:tickLblPos val="nextTo"/>
        <c:crossAx val="103020416"/>
        <c:crosses val="autoZero"/>
        <c:crossBetween val="midCat"/>
      </c:valAx>
    </c:plotArea>
    <c:legend>
      <c:legendPos val="r"/>
      <c:overlay val="0"/>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'Confidence &amp; LifeMap'!$B$2</c:f>
              <c:strCache>
                <c:ptCount val="1"/>
                <c:pt idx="0">
                  <c:v>LifeMap Tools</c:v>
                </c:pt>
              </c:strCache>
            </c:strRef>
          </c:tx>
          <c:xVal>
            <c:strRef>
              <c:f>'Confidence &amp; LifeMap'!$A$3:$A$6</c:f>
              <c:strCache>
                <c:ptCount val="4"/>
                <c:pt idx="0">
                  <c:v>1 Very helpful</c:v>
                </c:pt>
                <c:pt idx="1">
                  <c:v>2 Helpful</c:v>
                </c:pt>
                <c:pt idx="2">
                  <c:v>3 Not helpful</c:v>
                </c:pt>
                <c:pt idx="3">
                  <c:v>4 Did not use</c:v>
                </c:pt>
              </c:strCache>
            </c:strRef>
          </c:xVal>
          <c:yVal>
            <c:numRef>
              <c:f>'Confidence &amp; LifeMap'!$B$3:$B$6</c:f>
              <c:numCache>
                <c:formatCode>General</c:formatCode>
                <c:ptCount val="4"/>
                <c:pt idx="0">
                  <c:v>465</c:v>
                </c:pt>
                <c:pt idx="1">
                  <c:v>649</c:v>
                </c:pt>
                <c:pt idx="2">
                  <c:v>301</c:v>
                </c:pt>
                <c:pt idx="3">
                  <c:v>1034</c:v>
                </c:pt>
              </c:numCache>
            </c:numRef>
          </c:yVal>
          <c:smooth val="1"/>
        </c:ser>
        <c:ser>
          <c:idx val="1"/>
          <c:order val="1"/>
          <c:tx>
            <c:strRef>
              <c:f>'Confidence &amp; LifeMap'!$C$2</c:f>
              <c:strCache>
                <c:ptCount val="1"/>
                <c:pt idx="0">
                  <c:v>Confidence</c:v>
                </c:pt>
              </c:strCache>
            </c:strRef>
          </c:tx>
          <c:xVal>
            <c:strRef>
              <c:f>'Confidence &amp; LifeMap'!$A$3:$A$6</c:f>
              <c:strCache>
                <c:ptCount val="4"/>
                <c:pt idx="0">
                  <c:v>1 Very helpful</c:v>
                </c:pt>
                <c:pt idx="1">
                  <c:v>2 Helpful</c:v>
                </c:pt>
                <c:pt idx="2">
                  <c:v>3 Not helpful</c:v>
                </c:pt>
                <c:pt idx="3">
                  <c:v>4 Did not use</c:v>
                </c:pt>
              </c:strCache>
            </c:strRef>
          </c:xVal>
          <c:yVal>
            <c:numRef>
              <c:f>'Confidence &amp; LifeMap'!$C$3:$C$6</c:f>
              <c:numCache>
                <c:formatCode>General</c:formatCode>
                <c:ptCount val="4"/>
                <c:pt idx="0">
                  <c:v>1633</c:v>
                </c:pt>
                <c:pt idx="1">
                  <c:v>596</c:v>
                </c:pt>
                <c:pt idx="2">
                  <c:v>171</c:v>
                </c:pt>
                <c:pt idx="3">
                  <c:v>108</c:v>
                </c:pt>
              </c:numCache>
            </c:numRef>
          </c:yVal>
          <c:smooth val="1"/>
        </c:ser>
        <c:dLbls>
          <c:showLegendKey val="0"/>
          <c:showVal val="0"/>
          <c:showCatName val="0"/>
          <c:showSerName val="0"/>
          <c:showPercent val="0"/>
          <c:showBubbleSize val="0"/>
        </c:dLbls>
        <c:axId val="103049472"/>
        <c:axId val="103067648"/>
      </c:scatterChart>
      <c:valAx>
        <c:axId val="103049472"/>
        <c:scaling>
          <c:orientation val="minMax"/>
        </c:scaling>
        <c:delete val="0"/>
        <c:axPos val="b"/>
        <c:majorTickMark val="out"/>
        <c:minorTickMark val="none"/>
        <c:tickLblPos val="nextTo"/>
        <c:crossAx val="103067648"/>
        <c:crosses val="autoZero"/>
        <c:crossBetween val="midCat"/>
      </c:valAx>
      <c:valAx>
        <c:axId val="103067648"/>
        <c:scaling>
          <c:orientation val="minMax"/>
        </c:scaling>
        <c:delete val="0"/>
        <c:axPos val="l"/>
        <c:majorGridlines/>
        <c:numFmt formatCode="General" sourceLinked="1"/>
        <c:majorTickMark val="out"/>
        <c:minorTickMark val="none"/>
        <c:tickLblPos val="nextTo"/>
        <c:crossAx val="103049472"/>
        <c:crosses val="autoZero"/>
        <c:crossBetween val="midCat"/>
      </c:valAx>
    </c:plotArea>
    <c:legend>
      <c:legendPos val="r"/>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'Confidence &amp; Own Research'!$B$2</c:f>
              <c:strCache>
                <c:ptCount val="1"/>
                <c:pt idx="0">
                  <c:v>Own Research</c:v>
                </c:pt>
              </c:strCache>
            </c:strRef>
          </c:tx>
          <c:xVal>
            <c:strRef>
              <c:f>'Confidence &amp; Own Research'!$A$3:$A$5</c:f>
              <c:strCache>
                <c:ptCount val="3"/>
                <c:pt idx="0">
                  <c:v>1 Very helpful</c:v>
                </c:pt>
                <c:pt idx="1">
                  <c:v>2 Helpful</c:v>
                </c:pt>
                <c:pt idx="2">
                  <c:v>3 Not helpful</c:v>
                </c:pt>
              </c:strCache>
            </c:strRef>
          </c:xVal>
          <c:yVal>
            <c:numRef>
              <c:f>'Confidence &amp; Own Research'!$B$3:$B$5</c:f>
              <c:numCache>
                <c:formatCode>General</c:formatCode>
                <c:ptCount val="3"/>
                <c:pt idx="0">
                  <c:v>1396</c:v>
                </c:pt>
                <c:pt idx="1">
                  <c:v>789</c:v>
                </c:pt>
                <c:pt idx="2">
                  <c:v>66</c:v>
                </c:pt>
              </c:numCache>
            </c:numRef>
          </c:yVal>
          <c:smooth val="1"/>
        </c:ser>
        <c:ser>
          <c:idx val="1"/>
          <c:order val="1"/>
          <c:tx>
            <c:strRef>
              <c:f>'Confidence &amp; Own Research'!$C$2</c:f>
              <c:strCache>
                <c:ptCount val="1"/>
                <c:pt idx="0">
                  <c:v>Confidence</c:v>
                </c:pt>
              </c:strCache>
            </c:strRef>
          </c:tx>
          <c:xVal>
            <c:strRef>
              <c:f>'Confidence &amp; Own Research'!$A$3:$A$5</c:f>
              <c:strCache>
                <c:ptCount val="3"/>
                <c:pt idx="0">
                  <c:v>1 Very helpful</c:v>
                </c:pt>
                <c:pt idx="1">
                  <c:v>2 Helpful</c:v>
                </c:pt>
                <c:pt idx="2">
                  <c:v>3 Not helpful</c:v>
                </c:pt>
              </c:strCache>
            </c:strRef>
          </c:xVal>
          <c:yVal>
            <c:numRef>
              <c:f>'Confidence &amp; Own Research'!$C$3:$C$5</c:f>
              <c:numCache>
                <c:formatCode>General</c:formatCode>
                <c:ptCount val="3"/>
                <c:pt idx="0">
                  <c:v>1633</c:v>
                </c:pt>
                <c:pt idx="1">
                  <c:v>596</c:v>
                </c:pt>
                <c:pt idx="2">
                  <c:v>171</c:v>
                </c:pt>
              </c:numCache>
            </c:numRef>
          </c:yVal>
          <c:smooth val="1"/>
        </c:ser>
        <c:dLbls>
          <c:showLegendKey val="0"/>
          <c:showVal val="0"/>
          <c:showCatName val="0"/>
          <c:showSerName val="0"/>
          <c:showPercent val="0"/>
          <c:showBubbleSize val="0"/>
        </c:dLbls>
        <c:axId val="103105664"/>
        <c:axId val="103107200"/>
      </c:scatterChart>
      <c:valAx>
        <c:axId val="103105664"/>
        <c:scaling>
          <c:orientation val="minMax"/>
        </c:scaling>
        <c:delete val="0"/>
        <c:axPos val="b"/>
        <c:majorTickMark val="out"/>
        <c:minorTickMark val="none"/>
        <c:tickLblPos val="nextTo"/>
        <c:crossAx val="103107200"/>
        <c:crosses val="autoZero"/>
        <c:crossBetween val="midCat"/>
      </c:valAx>
      <c:valAx>
        <c:axId val="103107200"/>
        <c:scaling>
          <c:orientation val="minMax"/>
        </c:scaling>
        <c:delete val="0"/>
        <c:axPos val="l"/>
        <c:majorGridlines/>
        <c:numFmt formatCode="General" sourceLinked="1"/>
        <c:majorTickMark val="out"/>
        <c:minorTickMark val="none"/>
        <c:tickLblPos val="nextTo"/>
        <c:crossAx val="103105664"/>
        <c:crosses val="autoZero"/>
        <c:crossBetween val="midCat"/>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6"/>
    </mc:Choice>
    <mc:Fallback>
      <c:style val="46"/>
    </mc:Fallback>
  </mc:AlternateContent>
  <c:chart>
    <c:title>
      <c:tx>
        <c:rich>
          <a:bodyPr/>
          <a:lstStyle/>
          <a:p>
            <a:pPr>
              <a:defRPr/>
            </a:pPr>
            <a:r>
              <a:rPr lang="en-US" dirty="0" smtClean="0"/>
              <a:t>Race/Ethnicity</a:t>
            </a:r>
            <a:endParaRPr lang="en-US" dirty="0"/>
          </a:p>
        </c:rich>
      </c:tx>
      <c:layout/>
      <c:overlay val="0"/>
    </c:title>
    <c:autoTitleDeleted val="0"/>
    <c:plotArea>
      <c:layout/>
      <c:barChart>
        <c:barDir val="bar"/>
        <c:grouping val="clustered"/>
        <c:varyColors val="0"/>
        <c:ser>
          <c:idx val="0"/>
          <c:order val="0"/>
          <c:tx>
            <c:strRef>
              <c:f>Race!$L$2</c:f>
              <c:strCache>
                <c:ptCount val="1"/>
                <c:pt idx="0">
                  <c:v>Percentage</c:v>
                </c:pt>
              </c:strCache>
            </c:strRef>
          </c:tx>
          <c:invertIfNegative val="0"/>
          <c:dLbls>
            <c:showLegendKey val="0"/>
            <c:showVal val="1"/>
            <c:showCatName val="0"/>
            <c:showSerName val="0"/>
            <c:showPercent val="0"/>
            <c:showBubbleSize val="0"/>
            <c:showLeaderLines val="0"/>
          </c:dLbls>
          <c:cat>
            <c:strRef>
              <c:f>Race!$H$3:$K$10</c:f>
              <c:strCache>
                <c:ptCount val="8"/>
                <c:pt idx="0">
                  <c:v>Did not respond</c:v>
                </c:pt>
                <c:pt idx="1">
                  <c:v>American Indian or other Native American</c:v>
                </c:pt>
                <c:pt idx="2">
                  <c:v>Asian, Asian American, Pacific Islander</c:v>
                </c:pt>
                <c:pt idx="3">
                  <c:v>Native Hawaiian</c:v>
                </c:pt>
                <c:pt idx="4">
                  <c:v>Black or African American, Non-Hispanic</c:v>
                </c:pt>
                <c:pt idx="5">
                  <c:v>White, Non-Hispanic</c:v>
                </c:pt>
                <c:pt idx="6">
                  <c:v>Hispanic, Latino, Spanish</c:v>
                </c:pt>
                <c:pt idx="7">
                  <c:v>Other</c:v>
                </c:pt>
              </c:strCache>
            </c:strRef>
          </c:cat>
          <c:val>
            <c:numRef>
              <c:f>Race!$L$3:$L$10</c:f>
              <c:numCache>
                <c:formatCode>0.0%</c:formatCode>
                <c:ptCount val="8"/>
                <c:pt idx="0">
                  <c:v>2.2912047302291204E-2</c:v>
                </c:pt>
                <c:pt idx="1">
                  <c:v>1.5521064301552109E-2</c:v>
                </c:pt>
                <c:pt idx="2">
                  <c:v>5.9127864005912793E-2</c:v>
                </c:pt>
                <c:pt idx="3">
                  <c:v>1.108647450110865E-3</c:v>
                </c:pt>
                <c:pt idx="4">
                  <c:v>0.18033998521803399</c:v>
                </c:pt>
                <c:pt idx="5">
                  <c:v>0.3647450110864745</c:v>
                </c:pt>
                <c:pt idx="6">
                  <c:v>0.30487804878048785</c:v>
                </c:pt>
                <c:pt idx="7">
                  <c:v>5.1367331855136755E-2</c:v>
                </c:pt>
              </c:numCache>
            </c:numRef>
          </c:val>
        </c:ser>
        <c:dLbls>
          <c:showLegendKey val="0"/>
          <c:showVal val="0"/>
          <c:showCatName val="0"/>
          <c:showSerName val="0"/>
          <c:showPercent val="0"/>
          <c:showBubbleSize val="0"/>
        </c:dLbls>
        <c:gapWidth val="150"/>
        <c:axId val="79104256"/>
        <c:axId val="79114240"/>
      </c:barChart>
      <c:catAx>
        <c:axId val="79104256"/>
        <c:scaling>
          <c:orientation val="minMax"/>
        </c:scaling>
        <c:delete val="0"/>
        <c:axPos val="l"/>
        <c:majorTickMark val="out"/>
        <c:minorTickMark val="none"/>
        <c:tickLblPos val="nextTo"/>
        <c:crossAx val="79114240"/>
        <c:crosses val="autoZero"/>
        <c:auto val="1"/>
        <c:lblAlgn val="ctr"/>
        <c:lblOffset val="100"/>
        <c:noMultiLvlLbl val="0"/>
      </c:catAx>
      <c:valAx>
        <c:axId val="79114240"/>
        <c:scaling>
          <c:orientation val="minMax"/>
        </c:scaling>
        <c:delete val="0"/>
        <c:axPos val="b"/>
        <c:majorGridlines/>
        <c:numFmt formatCode="0.0%" sourceLinked="1"/>
        <c:majorTickMark val="out"/>
        <c:minorTickMark val="none"/>
        <c:tickLblPos val="nextTo"/>
        <c:crossAx val="79104256"/>
        <c:crosses val="autoZero"/>
        <c:crossBetween val="between"/>
      </c:valAx>
    </c:plotArea>
    <c:legend>
      <c:legendPos val="r"/>
      <c:layout/>
      <c:overlay val="0"/>
    </c:legend>
    <c:plotVisOnly val="1"/>
    <c:dispBlanksAs val="gap"/>
    <c:showDLblsOverMax val="0"/>
  </c:chart>
  <c:spPr>
    <a:effectLst>
      <a:outerShdw blurRad="76200" dir="18900000" sy="23000" kx="-1200000" algn="bl" rotWithShape="0">
        <a:prstClr val="black">
          <a:alpha val="20000"/>
        </a:prstClr>
      </a:outerShdw>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major!$G$2</c:f>
              <c:strCache>
                <c:ptCount val="1"/>
                <c:pt idx="0">
                  <c:v>Decided</c:v>
                </c:pt>
              </c:strCache>
            </c:strRef>
          </c:tx>
          <c:spPr>
            <a:solidFill>
              <a:schemeClr val="bg2">
                <a:lumMod val="50000"/>
              </a:schemeClr>
            </a:solidFill>
          </c:spPr>
          <c:invertIfNegative val="0"/>
          <c:dLbls>
            <c:showLegendKey val="0"/>
            <c:showVal val="1"/>
            <c:showCatName val="0"/>
            <c:showSerName val="0"/>
            <c:showPercent val="0"/>
            <c:showBubbleSize val="0"/>
            <c:showLeaderLines val="0"/>
          </c:dLbls>
          <c:cat>
            <c:strRef>
              <c:f>major!$F$3:$F$6</c:f>
              <c:strCache>
                <c:ptCount val="4"/>
                <c:pt idx="0">
                  <c:v>AA 46+</c:v>
                </c:pt>
                <c:pt idx="1">
                  <c:v>AA 31_45</c:v>
                </c:pt>
                <c:pt idx="2">
                  <c:v>AA 16_30</c:v>
                </c:pt>
                <c:pt idx="3">
                  <c:v>AA 0_15</c:v>
                </c:pt>
              </c:strCache>
            </c:strRef>
          </c:cat>
          <c:val>
            <c:numRef>
              <c:f>major!$G$3:$G$6</c:f>
              <c:numCache>
                <c:formatCode>0%</c:formatCode>
                <c:ptCount val="4"/>
                <c:pt idx="0">
                  <c:v>0.90796460176991134</c:v>
                </c:pt>
                <c:pt idx="1">
                  <c:v>0.87976539589442815</c:v>
                </c:pt>
                <c:pt idx="2">
                  <c:v>0.77333333333333343</c:v>
                </c:pt>
                <c:pt idx="3">
                  <c:v>0.74269005847953251</c:v>
                </c:pt>
              </c:numCache>
            </c:numRef>
          </c:val>
        </c:ser>
        <c:ser>
          <c:idx val="1"/>
          <c:order val="1"/>
          <c:tx>
            <c:strRef>
              <c:f>major!$H$2</c:f>
              <c:strCache>
                <c:ptCount val="1"/>
                <c:pt idx="0">
                  <c:v>Undecided</c:v>
                </c:pt>
              </c:strCache>
            </c:strRef>
          </c:tx>
          <c:spPr>
            <a:solidFill>
              <a:srgbClr val="C00000"/>
            </a:solidFill>
          </c:spPr>
          <c:invertIfNegative val="0"/>
          <c:dLbls>
            <c:showLegendKey val="0"/>
            <c:showVal val="1"/>
            <c:showCatName val="0"/>
            <c:showSerName val="0"/>
            <c:showPercent val="0"/>
            <c:showBubbleSize val="0"/>
            <c:showLeaderLines val="0"/>
          </c:dLbls>
          <c:cat>
            <c:strRef>
              <c:f>major!$F$3:$F$6</c:f>
              <c:strCache>
                <c:ptCount val="4"/>
                <c:pt idx="0">
                  <c:v>AA 46+</c:v>
                </c:pt>
                <c:pt idx="1">
                  <c:v>AA 31_45</c:v>
                </c:pt>
                <c:pt idx="2">
                  <c:v>AA 16_30</c:v>
                </c:pt>
                <c:pt idx="3">
                  <c:v>AA 0_15</c:v>
                </c:pt>
              </c:strCache>
            </c:strRef>
          </c:cat>
          <c:val>
            <c:numRef>
              <c:f>major!$H$3:$H$6</c:f>
              <c:numCache>
                <c:formatCode>0%</c:formatCode>
                <c:ptCount val="4"/>
                <c:pt idx="0">
                  <c:v>9.2035398230088522E-2</c:v>
                </c:pt>
                <c:pt idx="1">
                  <c:v>0.12023460410557188</c:v>
                </c:pt>
                <c:pt idx="2">
                  <c:v>0.22666666666666666</c:v>
                </c:pt>
                <c:pt idx="3">
                  <c:v>0.25730994152046782</c:v>
                </c:pt>
              </c:numCache>
            </c:numRef>
          </c:val>
        </c:ser>
        <c:dLbls>
          <c:showLegendKey val="0"/>
          <c:showVal val="0"/>
          <c:showCatName val="0"/>
          <c:showSerName val="0"/>
          <c:showPercent val="0"/>
          <c:showBubbleSize val="0"/>
        </c:dLbls>
        <c:gapWidth val="150"/>
        <c:axId val="79163776"/>
        <c:axId val="79165312"/>
      </c:barChart>
      <c:catAx>
        <c:axId val="79163776"/>
        <c:scaling>
          <c:orientation val="minMax"/>
        </c:scaling>
        <c:delete val="0"/>
        <c:axPos val="l"/>
        <c:majorTickMark val="out"/>
        <c:minorTickMark val="none"/>
        <c:tickLblPos val="nextTo"/>
        <c:crossAx val="79165312"/>
        <c:crosses val="autoZero"/>
        <c:auto val="1"/>
        <c:lblAlgn val="ctr"/>
        <c:lblOffset val="100"/>
        <c:noMultiLvlLbl val="0"/>
      </c:catAx>
      <c:valAx>
        <c:axId val="79165312"/>
        <c:scaling>
          <c:orientation val="minMax"/>
        </c:scaling>
        <c:delete val="0"/>
        <c:axPos val="b"/>
        <c:majorGridlines/>
        <c:numFmt formatCode="0%" sourceLinked="1"/>
        <c:majorTickMark val="out"/>
        <c:minorTickMark val="none"/>
        <c:tickLblPos val="nextTo"/>
        <c:crossAx val="79163776"/>
        <c:crosses val="autoZero"/>
        <c:crossBetween val="between"/>
      </c:valAx>
    </c:plotArea>
    <c:legend>
      <c:legendPos val="r"/>
      <c:layout/>
      <c:overlay val="0"/>
    </c:legend>
    <c:plotVisOnly val="1"/>
    <c:dispBlanksAs val="gap"/>
    <c:showDLblsOverMax val="0"/>
  </c:chart>
  <c:spPr>
    <a:ln>
      <a:gradFill>
        <a:gsLst>
          <a:gs pos="0">
            <a:srgbClr val="000000"/>
          </a:gs>
          <a:gs pos="39999">
            <a:srgbClr val="0A128C"/>
          </a:gs>
          <a:gs pos="70000">
            <a:srgbClr val="181CC7"/>
          </a:gs>
          <a:gs pos="88000">
            <a:srgbClr val="7005D4"/>
          </a:gs>
          <a:gs pos="100000">
            <a:srgbClr val="8C3D91"/>
          </a:gs>
        </a:gsLst>
        <a:lin ang="5400000" scaled="0"/>
      </a:gradFill>
    </a:ln>
    <a:effectLst>
      <a:outerShdw blurRad="76200" dir="18900000" sy="23000" kx="-1200000" algn="bl" rotWithShape="0">
        <a:prstClr val="black">
          <a:alpha val="20000"/>
        </a:prstClr>
      </a:outerShdw>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major!$G$7</c:f>
              <c:strCache>
                <c:ptCount val="1"/>
                <c:pt idx="0">
                  <c:v>Decided</c:v>
                </c:pt>
              </c:strCache>
            </c:strRef>
          </c:tx>
          <c:spPr>
            <a:solidFill>
              <a:schemeClr val="bg2">
                <a:lumMod val="50000"/>
              </a:schemeClr>
            </a:solidFill>
          </c:spPr>
          <c:invertIfNegative val="0"/>
          <c:dLbls>
            <c:showLegendKey val="0"/>
            <c:showVal val="1"/>
            <c:showCatName val="0"/>
            <c:showSerName val="0"/>
            <c:showPercent val="0"/>
            <c:showBubbleSize val="0"/>
            <c:showLeaderLines val="0"/>
          </c:dLbls>
          <c:cat>
            <c:strRef>
              <c:f>major!$F$8:$F$11</c:f>
              <c:strCache>
                <c:ptCount val="4"/>
                <c:pt idx="0">
                  <c:v>AS 46+</c:v>
                </c:pt>
                <c:pt idx="1">
                  <c:v>AS 31_45</c:v>
                </c:pt>
                <c:pt idx="2">
                  <c:v>AS 16_30</c:v>
                </c:pt>
                <c:pt idx="3">
                  <c:v>AS 0_15</c:v>
                </c:pt>
              </c:strCache>
            </c:strRef>
          </c:cat>
          <c:val>
            <c:numRef>
              <c:f>major!$G$8:$G$11</c:f>
              <c:numCache>
                <c:formatCode>0%</c:formatCode>
                <c:ptCount val="4"/>
                <c:pt idx="0">
                  <c:v>0.96391752577319589</c:v>
                </c:pt>
                <c:pt idx="1">
                  <c:v>0.94300518134715028</c:v>
                </c:pt>
                <c:pt idx="2">
                  <c:v>0.95897435897435901</c:v>
                </c:pt>
                <c:pt idx="3">
                  <c:v>0.90322580645161299</c:v>
                </c:pt>
              </c:numCache>
            </c:numRef>
          </c:val>
        </c:ser>
        <c:ser>
          <c:idx val="1"/>
          <c:order val="1"/>
          <c:tx>
            <c:strRef>
              <c:f>major!$H$7</c:f>
              <c:strCache>
                <c:ptCount val="1"/>
                <c:pt idx="0">
                  <c:v>Undecided</c:v>
                </c:pt>
              </c:strCache>
            </c:strRef>
          </c:tx>
          <c:spPr>
            <a:solidFill>
              <a:srgbClr val="C00000"/>
            </a:solidFill>
          </c:spPr>
          <c:invertIfNegative val="0"/>
          <c:dLbls>
            <c:showLegendKey val="0"/>
            <c:showVal val="1"/>
            <c:showCatName val="0"/>
            <c:showSerName val="0"/>
            <c:showPercent val="0"/>
            <c:showBubbleSize val="0"/>
            <c:showLeaderLines val="0"/>
          </c:dLbls>
          <c:cat>
            <c:strRef>
              <c:f>major!$F$8:$F$11</c:f>
              <c:strCache>
                <c:ptCount val="4"/>
                <c:pt idx="0">
                  <c:v>AS 46+</c:v>
                </c:pt>
                <c:pt idx="1">
                  <c:v>AS 31_45</c:v>
                </c:pt>
                <c:pt idx="2">
                  <c:v>AS 16_30</c:v>
                </c:pt>
                <c:pt idx="3">
                  <c:v>AS 0_15</c:v>
                </c:pt>
              </c:strCache>
            </c:strRef>
          </c:cat>
          <c:val>
            <c:numRef>
              <c:f>major!$H$8:$H$11</c:f>
              <c:numCache>
                <c:formatCode>0%</c:formatCode>
                <c:ptCount val="4"/>
                <c:pt idx="0">
                  <c:v>3.6082474226804127E-2</c:v>
                </c:pt>
                <c:pt idx="1">
                  <c:v>5.6994818652849742E-2</c:v>
                </c:pt>
                <c:pt idx="2">
                  <c:v>4.1025641025641033E-2</c:v>
                </c:pt>
                <c:pt idx="3">
                  <c:v>9.6774193548387108E-2</c:v>
                </c:pt>
              </c:numCache>
            </c:numRef>
          </c:val>
        </c:ser>
        <c:dLbls>
          <c:showLegendKey val="0"/>
          <c:showVal val="0"/>
          <c:showCatName val="0"/>
          <c:showSerName val="0"/>
          <c:showPercent val="0"/>
          <c:showBubbleSize val="0"/>
        </c:dLbls>
        <c:gapWidth val="150"/>
        <c:axId val="80882688"/>
        <c:axId val="80904960"/>
      </c:barChart>
      <c:catAx>
        <c:axId val="80882688"/>
        <c:scaling>
          <c:orientation val="minMax"/>
        </c:scaling>
        <c:delete val="0"/>
        <c:axPos val="l"/>
        <c:majorTickMark val="out"/>
        <c:minorTickMark val="none"/>
        <c:tickLblPos val="nextTo"/>
        <c:crossAx val="80904960"/>
        <c:crosses val="autoZero"/>
        <c:auto val="1"/>
        <c:lblAlgn val="ctr"/>
        <c:lblOffset val="100"/>
        <c:noMultiLvlLbl val="0"/>
      </c:catAx>
      <c:valAx>
        <c:axId val="80904960"/>
        <c:scaling>
          <c:orientation val="minMax"/>
          <c:max val="1"/>
        </c:scaling>
        <c:delete val="0"/>
        <c:axPos val="b"/>
        <c:majorGridlines/>
        <c:numFmt formatCode="0%" sourceLinked="1"/>
        <c:majorTickMark val="out"/>
        <c:minorTickMark val="none"/>
        <c:tickLblPos val="nextTo"/>
        <c:crossAx val="80882688"/>
        <c:crosses val="autoZero"/>
        <c:crossBetween val="between"/>
      </c:valAx>
    </c:plotArea>
    <c:legend>
      <c:legendPos val="r"/>
      <c:layout/>
      <c:overlay val="0"/>
    </c:legend>
    <c:plotVisOnly val="1"/>
    <c:dispBlanksAs val="gap"/>
    <c:showDLblsOverMax val="0"/>
  </c:chart>
  <c:spPr>
    <a:ln>
      <a:solidFill>
        <a:schemeClr val="tx1"/>
      </a:solidFill>
    </a:ln>
    <a:effectLst>
      <a:outerShdw blurRad="76200" dir="18900000" sy="23000" kx="-1200000" algn="bl" rotWithShape="0">
        <a:prstClr val="black">
          <a:alpha val="20000"/>
        </a:prstClr>
      </a:outerShdw>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lineChart>
        <c:grouping val="standard"/>
        <c:varyColors val="0"/>
        <c:ser>
          <c:idx val="0"/>
          <c:order val="0"/>
          <c:tx>
            <c:strRef>
              <c:f>'Degree &amp; When Chose major'!$A$16</c:f>
              <c:strCache>
                <c:ptCount val="1"/>
                <c:pt idx="0">
                  <c:v>Before starting my associates</c:v>
                </c:pt>
              </c:strCache>
            </c:strRef>
          </c:tx>
          <c:dLbls>
            <c:showLegendKey val="0"/>
            <c:showVal val="1"/>
            <c:showCatName val="0"/>
            <c:showSerName val="0"/>
            <c:showPercent val="0"/>
            <c:showBubbleSize val="0"/>
            <c:showLeaderLines val="0"/>
          </c:dLbls>
          <c:cat>
            <c:strRef>
              <c:f>'Degree &amp; When Chose major'!$B$15:$J$15</c:f>
              <c:strCache>
                <c:ptCount val="9"/>
                <c:pt idx="0">
                  <c:v>AA_015</c:v>
                </c:pt>
                <c:pt idx="1">
                  <c:v>AA_1630</c:v>
                </c:pt>
                <c:pt idx="2">
                  <c:v>AA_3145</c:v>
                </c:pt>
                <c:pt idx="3">
                  <c:v>AA_46 Greater</c:v>
                </c:pt>
                <c:pt idx="5">
                  <c:v>AS_015</c:v>
                </c:pt>
                <c:pt idx="6">
                  <c:v>AS_1630</c:v>
                </c:pt>
                <c:pt idx="7">
                  <c:v>AS_3145</c:v>
                </c:pt>
                <c:pt idx="8">
                  <c:v>AS_45Greater</c:v>
                </c:pt>
              </c:strCache>
            </c:strRef>
          </c:cat>
          <c:val>
            <c:numRef>
              <c:f>'Degree &amp; When Chose major'!$B$16:$J$16</c:f>
              <c:numCache>
                <c:formatCode>0%</c:formatCode>
                <c:ptCount val="9"/>
                <c:pt idx="0">
                  <c:v>0.53996101364522431</c:v>
                </c:pt>
                <c:pt idx="1">
                  <c:v>0.46133333333333326</c:v>
                </c:pt>
                <c:pt idx="2">
                  <c:v>0.48093841642228741</c:v>
                </c:pt>
                <c:pt idx="3">
                  <c:v>0.37037037037037046</c:v>
                </c:pt>
                <c:pt idx="5">
                  <c:v>0.79569892473118287</c:v>
                </c:pt>
                <c:pt idx="6">
                  <c:v>0.65641025641025652</c:v>
                </c:pt>
                <c:pt idx="7">
                  <c:v>0.69948186528497414</c:v>
                </c:pt>
                <c:pt idx="8">
                  <c:v>0.6288659793814434</c:v>
                </c:pt>
              </c:numCache>
            </c:numRef>
          </c:val>
          <c:smooth val="0"/>
        </c:ser>
        <c:ser>
          <c:idx val="1"/>
          <c:order val="1"/>
          <c:tx>
            <c:strRef>
              <c:f>'Degree &amp; When Chose major'!$A$17</c:f>
              <c:strCache>
                <c:ptCount val="1"/>
                <c:pt idx="0">
                  <c:v>First or second Term</c:v>
                </c:pt>
              </c:strCache>
            </c:strRef>
          </c:tx>
          <c:dLbls>
            <c:dLbl>
              <c:idx val="5"/>
              <c:layout>
                <c:manualLayout>
                  <c:x val="-1.4999999999999998E-2"/>
                  <c:y val="-5.191256830601082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'Degree &amp; When Chose major'!$B$15:$J$15</c:f>
              <c:strCache>
                <c:ptCount val="9"/>
                <c:pt idx="0">
                  <c:v>AA_015</c:v>
                </c:pt>
                <c:pt idx="1">
                  <c:v>AA_1630</c:v>
                </c:pt>
                <c:pt idx="2">
                  <c:v>AA_3145</c:v>
                </c:pt>
                <c:pt idx="3">
                  <c:v>AA_46 Greater</c:v>
                </c:pt>
                <c:pt idx="5">
                  <c:v>AS_015</c:v>
                </c:pt>
                <c:pt idx="6">
                  <c:v>AS_1630</c:v>
                </c:pt>
                <c:pt idx="7">
                  <c:v>AS_3145</c:v>
                </c:pt>
                <c:pt idx="8">
                  <c:v>AS_45Greater</c:v>
                </c:pt>
              </c:strCache>
            </c:strRef>
          </c:cat>
          <c:val>
            <c:numRef>
              <c:f>'Degree &amp; When Chose major'!$B$17:$J$17</c:f>
              <c:numCache>
                <c:formatCode>0%</c:formatCode>
                <c:ptCount val="9"/>
                <c:pt idx="0">
                  <c:v>0.18908382066276805</c:v>
                </c:pt>
                <c:pt idx="1">
                  <c:v>0.23466666666666666</c:v>
                </c:pt>
                <c:pt idx="2">
                  <c:v>0.16715542521994131</c:v>
                </c:pt>
                <c:pt idx="3">
                  <c:v>0.14814814814814817</c:v>
                </c:pt>
                <c:pt idx="5">
                  <c:v>8.8709677419354829E-2</c:v>
                </c:pt>
                <c:pt idx="6">
                  <c:v>0.18461538461538468</c:v>
                </c:pt>
                <c:pt idx="7">
                  <c:v>0.13471502590673576</c:v>
                </c:pt>
                <c:pt idx="8">
                  <c:v>0.1082474226804124</c:v>
                </c:pt>
              </c:numCache>
            </c:numRef>
          </c:val>
          <c:smooth val="0"/>
        </c:ser>
        <c:ser>
          <c:idx val="2"/>
          <c:order val="2"/>
          <c:tx>
            <c:strRef>
              <c:f>'Degree &amp; When Chose major'!$A$18</c:f>
              <c:strCache>
                <c:ptCount val="1"/>
                <c:pt idx="0">
                  <c:v>Mid-way</c:v>
                </c:pt>
              </c:strCache>
            </c:strRef>
          </c:tx>
          <c:dLbls>
            <c:dLblPos val="r"/>
            <c:showLegendKey val="0"/>
            <c:showVal val="1"/>
            <c:showCatName val="0"/>
            <c:showSerName val="0"/>
            <c:showPercent val="0"/>
            <c:showBubbleSize val="0"/>
            <c:showLeaderLines val="0"/>
          </c:dLbls>
          <c:cat>
            <c:strRef>
              <c:f>'Degree &amp; When Chose major'!$B$15:$J$15</c:f>
              <c:strCache>
                <c:ptCount val="9"/>
                <c:pt idx="0">
                  <c:v>AA_015</c:v>
                </c:pt>
                <c:pt idx="1">
                  <c:v>AA_1630</c:v>
                </c:pt>
                <c:pt idx="2">
                  <c:v>AA_3145</c:v>
                </c:pt>
                <c:pt idx="3">
                  <c:v>AA_46 Greater</c:v>
                </c:pt>
                <c:pt idx="5">
                  <c:v>AS_015</c:v>
                </c:pt>
                <c:pt idx="6">
                  <c:v>AS_1630</c:v>
                </c:pt>
                <c:pt idx="7">
                  <c:v>AS_3145</c:v>
                </c:pt>
                <c:pt idx="8">
                  <c:v>AS_45Greater</c:v>
                </c:pt>
              </c:strCache>
            </c:strRef>
          </c:cat>
          <c:val>
            <c:numRef>
              <c:f>'Degree &amp; When Chose major'!$B$18:$J$18</c:f>
              <c:numCache>
                <c:formatCode>0%</c:formatCode>
                <c:ptCount val="9"/>
                <c:pt idx="0">
                  <c:v>1.5594541910331383E-2</c:v>
                </c:pt>
                <c:pt idx="1">
                  <c:v>8.5333333333333344E-2</c:v>
                </c:pt>
                <c:pt idx="2">
                  <c:v>0.19941348973607045</c:v>
                </c:pt>
                <c:pt idx="3">
                  <c:v>0.2370370370370371</c:v>
                </c:pt>
                <c:pt idx="5">
                  <c:v>1.0752688172043012E-2</c:v>
                </c:pt>
                <c:pt idx="6">
                  <c:v>9.7435897435897451E-2</c:v>
                </c:pt>
                <c:pt idx="7">
                  <c:v>0.10362694300518138</c:v>
                </c:pt>
                <c:pt idx="8">
                  <c:v>0.17182130584192443</c:v>
                </c:pt>
              </c:numCache>
            </c:numRef>
          </c:val>
          <c:smooth val="0"/>
        </c:ser>
        <c:ser>
          <c:idx val="3"/>
          <c:order val="3"/>
          <c:tx>
            <c:strRef>
              <c:f>'Degree &amp; When Chose major'!$A$19</c:f>
              <c:strCache>
                <c:ptCount val="1"/>
                <c:pt idx="0">
                  <c:v>Final term</c:v>
                </c:pt>
              </c:strCache>
            </c:strRef>
          </c:tx>
          <c:dLbls>
            <c:dLblPos val="r"/>
            <c:showLegendKey val="0"/>
            <c:showVal val="1"/>
            <c:showCatName val="0"/>
            <c:showSerName val="0"/>
            <c:showPercent val="0"/>
            <c:showBubbleSize val="0"/>
            <c:showLeaderLines val="0"/>
          </c:dLbls>
          <c:cat>
            <c:strRef>
              <c:f>'Degree &amp; When Chose major'!$B$15:$J$15</c:f>
              <c:strCache>
                <c:ptCount val="9"/>
                <c:pt idx="0">
                  <c:v>AA_015</c:v>
                </c:pt>
                <c:pt idx="1">
                  <c:v>AA_1630</c:v>
                </c:pt>
                <c:pt idx="2">
                  <c:v>AA_3145</c:v>
                </c:pt>
                <c:pt idx="3">
                  <c:v>AA_46 Greater</c:v>
                </c:pt>
                <c:pt idx="5">
                  <c:v>AS_015</c:v>
                </c:pt>
                <c:pt idx="6">
                  <c:v>AS_1630</c:v>
                </c:pt>
                <c:pt idx="7">
                  <c:v>AS_3145</c:v>
                </c:pt>
                <c:pt idx="8">
                  <c:v>AS_45Greater</c:v>
                </c:pt>
              </c:strCache>
            </c:strRef>
          </c:cat>
          <c:val>
            <c:numRef>
              <c:f>'Degree &amp; When Chose major'!$B$19:$J$19</c:f>
              <c:numCache>
                <c:formatCode>0%</c:formatCode>
                <c:ptCount val="9"/>
                <c:pt idx="0">
                  <c:v>0</c:v>
                </c:pt>
                <c:pt idx="1">
                  <c:v>8.0000000000000019E-3</c:v>
                </c:pt>
                <c:pt idx="2">
                  <c:v>3.5190615835777136E-2</c:v>
                </c:pt>
                <c:pt idx="3">
                  <c:v>0.13333333333333336</c:v>
                </c:pt>
                <c:pt idx="5">
                  <c:v>2.6881720430107538E-3</c:v>
                </c:pt>
                <c:pt idx="6">
                  <c:v>5.1282051282051282E-3</c:v>
                </c:pt>
                <c:pt idx="7">
                  <c:v>1.0362694300518137E-2</c:v>
                </c:pt>
                <c:pt idx="8">
                  <c:v>4.1237113402061855E-2</c:v>
                </c:pt>
              </c:numCache>
            </c:numRef>
          </c:val>
          <c:smooth val="0"/>
        </c:ser>
        <c:ser>
          <c:idx val="4"/>
          <c:order val="4"/>
          <c:tx>
            <c:strRef>
              <c:f>'Degree &amp; When Chose major'!$A$20</c:f>
              <c:strCache>
                <c:ptCount val="1"/>
                <c:pt idx="0">
                  <c:v>Undecided</c:v>
                </c:pt>
              </c:strCache>
            </c:strRef>
          </c:tx>
          <c:spPr>
            <a:ln>
              <a:solidFill>
                <a:srgbClr val="FFFF00"/>
              </a:solidFill>
            </a:ln>
          </c:spPr>
          <c:dLbls>
            <c:dLbl>
              <c:idx val="5"/>
              <c:layout>
                <c:manualLayout>
                  <c:x val="-5.7149999999999999E-2"/>
                  <c:y val="1.639344262295072E-2"/>
                </c:manualLayout>
              </c:layout>
              <c:dLblPos val="r"/>
              <c:showLegendKey val="0"/>
              <c:showVal val="1"/>
              <c:showCatName val="0"/>
              <c:showSerName val="0"/>
              <c:showPercent val="0"/>
              <c:showBubbleSize val="0"/>
            </c:dLbl>
            <c:dLbl>
              <c:idx val="6"/>
              <c:layout>
                <c:manualLayout>
                  <c:x val="-1.0366666666666668E-2"/>
                  <c:y val="-2.7322404371584695E-3"/>
                </c:manualLayout>
              </c:layout>
              <c:dLblPos val="r"/>
              <c:showLegendKey val="0"/>
              <c:showVal val="1"/>
              <c:showCatName val="0"/>
              <c:showSerName val="0"/>
              <c:showPercent val="0"/>
              <c:showBubbleSize val="0"/>
            </c:dLbl>
            <c:dLbl>
              <c:idx val="7"/>
              <c:layout>
                <c:manualLayout>
                  <c:x val="-3.5366666666666664E-2"/>
                  <c:y val="-1.0928961748633882E-2"/>
                </c:manualLayout>
              </c:layout>
              <c:dLblPos val="r"/>
              <c:showLegendKey val="0"/>
              <c:showVal val="1"/>
              <c:showCatName val="0"/>
              <c:showSerName val="0"/>
              <c:showPercent val="0"/>
              <c:showBubbleSize val="0"/>
            </c:dLbl>
            <c:dLbl>
              <c:idx val="8"/>
              <c:layout>
                <c:manualLayout>
                  <c:x val="-4.8700000000000007E-2"/>
                  <c:y val="-1.0928961748633982E-2"/>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'Degree &amp; When Chose major'!$B$15:$J$15</c:f>
              <c:strCache>
                <c:ptCount val="9"/>
                <c:pt idx="0">
                  <c:v>AA_015</c:v>
                </c:pt>
                <c:pt idx="1">
                  <c:v>AA_1630</c:v>
                </c:pt>
                <c:pt idx="2">
                  <c:v>AA_3145</c:v>
                </c:pt>
                <c:pt idx="3">
                  <c:v>AA_46 Greater</c:v>
                </c:pt>
                <c:pt idx="5">
                  <c:v>AS_015</c:v>
                </c:pt>
                <c:pt idx="6">
                  <c:v>AS_1630</c:v>
                </c:pt>
                <c:pt idx="7">
                  <c:v>AS_3145</c:v>
                </c:pt>
                <c:pt idx="8">
                  <c:v>AS_45Greater</c:v>
                </c:pt>
              </c:strCache>
            </c:strRef>
          </c:cat>
          <c:val>
            <c:numRef>
              <c:f>'Degree &amp; When Chose major'!$B$20:$J$20</c:f>
              <c:numCache>
                <c:formatCode>0%</c:formatCode>
                <c:ptCount val="9"/>
                <c:pt idx="0">
                  <c:v>0.24366471734892786</c:v>
                </c:pt>
                <c:pt idx="1">
                  <c:v>0.2</c:v>
                </c:pt>
                <c:pt idx="2">
                  <c:v>0.11730205278592376</c:v>
                </c:pt>
                <c:pt idx="3">
                  <c:v>0.1111111111111111</c:v>
                </c:pt>
                <c:pt idx="5">
                  <c:v>9.6774193548387108E-2</c:v>
                </c:pt>
                <c:pt idx="6">
                  <c:v>5.128205128205128E-2</c:v>
                </c:pt>
                <c:pt idx="7">
                  <c:v>4.145077720207254E-2</c:v>
                </c:pt>
                <c:pt idx="8">
                  <c:v>4.1237113402061855E-2</c:v>
                </c:pt>
              </c:numCache>
            </c:numRef>
          </c:val>
          <c:smooth val="0"/>
        </c:ser>
        <c:dLbls>
          <c:showLegendKey val="0"/>
          <c:showVal val="0"/>
          <c:showCatName val="0"/>
          <c:showSerName val="0"/>
          <c:showPercent val="0"/>
          <c:showBubbleSize val="0"/>
        </c:dLbls>
        <c:marker val="1"/>
        <c:smooth val="0"/>
        <c:axId val="80969728"/>
        <c:axId val="80971264"/>
      </c:lineChart>
      <c:catAx>
        <c:axId val="80969728"/>
        <c:scaling>
          <c:orientation val="minMax"/>
        </c:scaling>
        <c:delete val="0"/>
        <c:axPos val="b"/>
        <c:majorTickMark val="out"/>
        <c:minorTickMark val="none"/>
        <c:tickLblPos val="nextTo"/>
        <c:crossAx val="80971264"/>
        <c:crosses val="autoZero"/>
        <c:auto val="1"/>
        <c:lblAlgn val="ctr"/>
        <c:lblOffset val="100"/>
        <c:noMultiLvlLbl val="0"/>
      </c:catAx>
      <c:valAx>
        <c:axId val="80971264"/>
        <c:scaling>
          <c:orientation val="minMax"/>
        </c:scaling>
        <c:delete val="0"/>
        <c:axPos val="l"/>
        <c:majorGridlines/>
        <c:numFmt formatCode="0%" sourceLinked="1"/>
        <c:majorTickMark val="out"/>
        <c:minorTickMark val="none"/>
        <c:tickLblPos val="nextTo"/>
        <c:crossAx val="8096972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lineChart>
        <c:grouping val="standard"/>
        <c:varyColors val="0"/>
        <c:ser>
          <c:idx val="0"/>
          <c:order val="0"/>
          <c:tx>
            <c:strRef>
              <c:f>'Degree and X''s change mind'!$A$15</c:f>
              <c:strCache>
                <c:ptCount val="1"/>
                <c:pt idx="0">
                  <c:v>Only Choice</c:v>
                </c:pt>
              </c:strCache>
            </c:strRef>
          </c:tx>
          <c:dLbls>
            <c:showLegendKey val="0"/>
            <c:showVal val="1"/>
            <c:showCatName val="0"/>
            <c:showSerName val="0"/>
            <c:showPercent val="0"/>
            <c:showBubbleSize val="0"/>
            <c:showLeaderLines val="0"/>
          </c:dLbls>
          <c:cat>
            <c:strRef>
              <c:f>'Degree and X''s change mind'!$B$14:$J$14</c:f>
              <c:strCache>
                <c:ptCount val="9"/>
                <c:pt idx="0">
                  <c:v>AA 015</c:v>
                </c:pt>
                <c:pt idx="1">
                  <c:v>AA 1630</c:v>
                </c:pt>
                <c:pt idx="2">
                  <c:v>AA 3145</c:v>
                </c:pt>
                <c:pt idx="3">
                  <c:v>AA 46 Greater</c:v>
                </c:pt>
                <c:pt idx="5">
                  <c:v>AS 015</c:v>
                </c:pt>
                <c:pt idx="6">
                  <c:v>AS 1630</c:v>
                </c:pt>
                <c:pt idx="7">
                  <c:v>AS 3145</c:v>
                </c:pt>
                <c:pt idx="8">
                  <c:v>AS 46 Greater</c:v>
                </c:pt>
              </c:strCache>
            </c:strRef>
          </c:cat>
          <c:val>
            <c:numRef>
              <c:f>'Degree and X''s change mind'!$B$15:$J$15</c:f>
              <c:numCache>
                <c:formatCode>0%</c:formatCode>
                <c:ptCount val="9"/>
                <c:pt idx="0">
                  <c:v>0.29434697855750491</c:v>
                </c:pt>
                <c:pt idx="1">
                  <c:v>0.27200000000000002</c:v>
                </c:pt>
                <c:pt idx="2">
                  <c:v>0.33724340175953083</c:v>
                </c:pt>
                <c:pt idx="3">
                  <c:v>0.29629629629629628</c:v>
                </c:pt>
                <c:pt idx="5">
                  <c:v>0.54032258064516114</c:v>
                </c:pt>
                <c:pt idx="6">
                  <c:v>0.46666666666666673</c:v>
                </c:pt>
                <c:pt idx="7">
                  <c:v>0.4870466321243524</c:v>
                </c:pt>
                <c:pt idx="8">
                  <c:v>0.44673539518900346</c:v>
                </c:pt>
              </c:numCache>
            </c:numRef>
          </c:val>
          <c:smooth val="0"/>
        </c:ser>
        <c:ser>
          <c:idx val="1"/>
          <c:order val="1"/>
          <c:tx>
            <c:strRef>
              <c:f>'Degree and X''s change mind'!$A$16</c:f>
              <c:strCache>
                <c:ptCount val="1"/>
                <c:pt idx="0">
                  <c:v>1-2 times</c:v>
                </c:pt>
              </c:strCache>
            </c:strRef>
          </c:tx>
          <c:dLbls>
            <c:showLegendKey val="0"/>
            <c:showVal val="1"/>
            <c:showCatName val="0"/>
            <c:showSerName val="0"/>
            <c:showPercent val="0"/>
            <c:showBubbleSize val="0"/>
            <c:showLeaderLines val="0"/>
          </c:dLbls>
          <c:cat>
            <c:strRef>
              <c:f>'Degree and X''s change mind'!$B$14:$J$14</c:f>
              <c:strCache>
                <c:ptCount val="9"/>
                <c:pt idx="0">
                  <c:v>AA 015</c:v>
                </c:pt>
                <c:pt idx="1">
                  <c:v>AA 1630</c:v>
                </c:pt>
                <c:pt idx="2">
                  <c:v>AA 3145</c:v>
                </c:pt>
                <c:pt idx="3">
                  <c:v>AA 46 Greater</c:v>
                </c:pt>
                <c:pt idx="5">
                  <c:v>AS 015</c:v>
                </c:pt>
                <c:pt idx="6">
                  <c:v>AS 1630</c:v>
                </c:pt>
                <c:pt idx="7">
                  <c:v>AS 3145</c:v>
                </c:pt>
                <c:pt idx="8">
                  <c:v>AS 46 Greater</c:v>
                </c:pt>
              </c:strCache>
            </c:strRef>
          </c:cat>
          <c:val>
            <c:numRef>
              <c:f>'Degree and X''s change mind'!$B$16:$J$16</c:f>
              <c:numCache>
                <c:formatCode>0%</c:formatCode>
                <c:ptCount val="9"/>
                <c:pt idx="0">
                  <c:v>0.35282651072124765</c:v>
                </c:pt>
                <c:pt idx="1">
                  <c:v>0.37333333333333335</c:v>
                </c:pt>
                <c:pt idx="2">
                  <c:v>0.39002932551319647</c:v>
                </c:pt>
                <c:pt idx="3">
                  <c:v>0.36296296296296315</c:v>
                </c:pt>
                <c:pt idx="5">
                  <c:v>0.25806451612903231</c:v>
                </c:pt>
                <c:pt idx="6">
                  <c:v>0.35384615384615387</c:v>
                </c:pt>
                <c:pt idx="7">
                  <c:v>0.30051813471502592</c:v>
                </c:pt>
                <c:pt idx="8">
                  <c:v>0.33505154639175261</c:v>
                </c:pt>
              </c:numCache>
            </c:numRef>
          </c:val>
          <c:smooth val="0"/>
        </c:ser>
        <c:ser>
          <c:idx val="2"/>
          <c:order val="2"/>
          <c:tx>
            <c:strRef>
              <c:f>'Degree and X''s change mind'!$A$17</c:f>
              <c:strCache>
                <c:ptCount val="1"/>
                <c:pt idx="0">
                  <c:v>3 or more</c:v>
                </c:pt>
              </c:strCache>
            </c:strRef>
          </c:tx>
          <c:dLbls>
            <c:dLbl>
              <c:idx val="1"/>
              <c:layout>
                <c:manualLayout>
                  <c:x val="-3.2087357004902693E-2"/>
                  <c:y val="4.070349812830764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'Degree and X''s change mind'!$B$14:$J$14</c:f>
              <c:strCache>
                <c:ptCount val="9"/>
                <c:pt idx="0">
                  <c:v>AA 015</c:v>
                </c:pt>
                <c:pt idx="1">
                  <c:v>AA 1630</c:v>
                </c:pt>
                <c:pt idx="2">
                  <c:v>AA 3145</c:v>
                </c:pt>
                <c:pt idx="3">
                  <c:v>AA 46 Greater</c:v>
                </c:pt>
                <c:pt idx="5">
                  <c:v>AS 015</c:v>
                </c:pt>
                <c:pt idx="6">
                  <c:v>AS 1630</c:v>
                </c:pt>
                <c:pt idx="7">
                  <c:v>AS 3145</c:v>
                </c:pt>
                <c:pt idx="8">
                  <c:v>AS 46 Greater</c:v>
                </c:pt>
              </c:strCache>
            </c:strRef>
          </c:cat>
          <c:val>
            <c:numRef>
              <c:f>'Degree and X''s change mind'!$B$17:$J$17</c:f>
              <c:numCache>
                <c:formatCode>0%</c:formatCode>
                <c:ptCount val="9"/>
                <c:pt idx="0">
                  <c:v>6.4327485380116969E-2</c:v>
                </c:pt>
                <c:pt idx="1">
                  <c:v>0.10666666666666669</c:v>
                </c:pt>
                <c:pt idx="2">
                  <c:v>9.6774193548387108E-2</c:v>
                </c:pt>
                <c:pt idx="3">
                  <c:v>0.14814814814814817</c:v>
                </c:pt>
                <c:pt idx="5">
                  <c:v>6.9892473118279577E-2</c:v>
                </c:pt>
                <c:pt idx="6">
                  <c:v>9.2307692307692341E-2</c:v>
                </c:pt>
                <c:pt idx="7">
                  <c:v>8.8082901554404167E-2</c:v>
                </c:pt>
                <c:pt idx="8">
                  <c:v>0.12886597938144329</c:v>
                </c:pt>
              </c:numCache>
            </c:numRef>
          </c:val>
          <c:smooth val="0"/>
        </c:ser>
        <c:ser>
          <c:idx val="3"/>
          <c:order val="3"/>
          <c:tx>
            <c:strRef>
              <c:f>'Degree and X''s change mind'!$A$18</c:f>
              <c:strCache>
                <c:ptCount val="1"/>
                <c:pt idx="0">
                  <c:v>still deciding</c:v>
                </c:pt>
              </c:strCache>
            </c:strRef>
          </c:tx>
          <c:dLbls>
            <c:dLbl>
              <c:idx val="1"/>
              <c:layout>
                <c:manualLayout>
                  <c:x val="-3.2928490070816621E-2"/>
                  <c:y val="-4.9460436297921795E-2"/>
                </c:manualLayout>
              </c:layout>
              <c:dLblPos val="r"/>
              <c:showLegendKey val="0"/>
              <c:showVal val="1"/>
              <c:showCatName val="0"/>
              <c:showSerName val="0"/>
              <c:showPercent val="0"/>
              <c:showBubbleSize val="0"/>
            </c:dLbl>
            <c:dLbl>
              <c:idx val="2"/>
              <c:layout>
                <c:manualLayout>
                  <c:x val="-3.4500817114841785E-2"/>
                  <c:y val="4.6167979002624773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'Degree and X''s change mind'!$B$14:$J$14</c:f>
              <c:strCache>
                <c:ptCount val="9"/>
                <c:pt idx="0">
                  <c:v>AA 015</c:v>
                </c:pt>
                <c:pt idx="1">
                  <c:v>AA 1630</c:v>
                </c:pt>
                <c:pt idx="2">
                  <c:v>AA 3145</c:v>
                </c:pt>
                <c:pt idx="3">
                  <c:v>AA 46 Greater</c:v>
                </c:pt>
                <c:pt idx="5">
                  <c:v>AS 015</c:v>
                </c:pt>
                <c:pt idx="6">
                  <c:v>AS 1630</c:v>
                </c:pt>
                <c:pt idx="7">
                  <c:v>AS 3145</c:v>
                </c:pt>
                <c:pt idx="8">
                  <c:v>AS 46 Greater</c:v>
                </c:pt>
              </c:strCache>
            </c:strRef>
          </c:cat>
          <c:val>
            <c:numRef>
              <c:f>'Degree and X''s change mind'!$B$18:$J$18</c:f>
              <c:numCache>
                <c:formatCode>0%</c:formatCode>
                <c:ptCount val="9"/>
                <c:pt idx="0">
                  <c:v>0.20662768031189085</c:v>
                </c:pt>
                <c:pt idx="1">
                  <c:v>0.16533333333333336</c:v>
                </c:pt>
                <c:pt idx="2">
                  <c:v>0.11143695014662756</c:v>
                </c:pt>
                <c:pt idx="3">
                  <c:v>0.1111111111111111</c:v>
                </c:pt>
                <c:pt idx="5">
                  <c:v>6.1827956989247319E-2</c:v>
                </c:pt>
                <c:pt idx="6">
                  <c:v>4.6153846153846163E-2</c:v>
                </c:pt>
                <c:pt idx="7">
                  <c:v>3.6269430051813475E-2</c:v>
                </c:pt>
                <c:pt idx="8">
                  <c:v>3.0927835051546396E-2</c:v>
                </c:pt>
              </c:numCache>
            </c:numRef>
          </c:val>
          <c:smooth val="0"/>
        </c:ser>
        <c:dLbls>
          <c:showLegendKey val="0"/>
          <c:showVal val="0"/>
          <c:showCatName val="0"/>
          <c:showSerName val="0"/>
          <c:showPercent val="0"/>
          <c:showBubbleSize val="0"/>
        </c:dLbls>
        <c:marker val="1"/>
        <c:smooth val="0"/>
        <c:axId val="83708928"/>
        <c:axId val="83727104"/>
      </c:lineChart>
      <c:catAx>
        <c:axId val="83708928"/>
        <c:scaling>
          <c:orientation val="minMax"/>
        </c:scaling>
        <c:delete val="0"/>
        <c:axPos val="b"/>
        <c:majorTickMark val="out"/>
        <c:minorTickMark val="none"/>
        <c:tickLblPos val="nextTo"/>
        <c:crossAx val="83727104"/>
        <c:crosses val="autoZero"/>
        <c:auto val="1"/>
        <c:lblAlgn val="ctr"/>
        <c:lblOffset val="100"/>
        <c:noMultiLvlLbl val="0"/>
      </c:catAx>
      <c:valAx>
        <c:axId val="83727104"/>
        <c:scaling>
          <c:orientation val="minMax"/>
        </c:scaling>
        <c:delete val="0"/>
        <c:axPos val="l"/>
        <c:majorGridlines/>
        <c:numFmt formatCode="0%" sourceLinked="1"/>
        <c:majorTickMark val="out"/>
        <c:minorTickMark val="none"/>
        <c:tickLblPos val="nextTo"/>
        <c:crossAx val="8370892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0"/>
    <c:plotArea>
      <c:layout/>
      <c:lineChart>
        <c:grouping val="standard"/>
        <c:varyColors val="0"/>
        <c:ser>
          <c:idx val="0"/>
          <c:order val="0"/>
          <c:tx>
            <c:strRef>
              <c:f>'Confidence &amp; degree type'!$A$14</c:f>
              <c:strCache>
                <c:ptCount val="1"/>
                <c:pt idx="0">
                  <c:v>Very Confident</c:v>
                </c:pt>
              </c:strCache>
            </c:strRef>
          </c:tx>
          <c:dLbls>
            <c:showLegendKey val="0"/>
            <c:showVal val="1"/>
            <c:showCatName val="0"/>
            <c:showSerName val="0"/>
            <c:showPercent val="0"/>
            <c:showBubbleSize val="0"/>
            <c:showLeaderLines val="0"/>
          </c:dLbls>
          <c:cat>
            <c:strRef>
              <c:f>'Confidence &amp; degree type'!$B$13:$J$13</c:f>
              <c:strCache>
                <c:ptCount val="9"/>
                <c:pt idx="0">
                  <c:v>AA_015</c:v>
                </c:pt>
                <c:pt idx="1">
                  <c:v>AA_1630</c:v>
                </c:pt>
                <c:pt idx="2">
                  <c:v>AA_3145</c:v>
                </c:pt>
                <c:pt idx="3">
                  <c:v>AA_46 Greater</c:v>
                </c:pt>
                <c:pt idx="5">
                  <c:v>AS_015</c:v>
                </c:pt>
                <c:pt idx="6">
                  <c:v>AS_1630</c:v>
                </c:pt>
                <c:pt idx="7">
                  <c:v>AS_3145</c:v>
                </c:pt>
                <c:pt idx="8">
                  <c:v>AS_46Greater</c:v>
                </c:pt>
              </c:strCache>
            </c:strRef>
          </c:cat>
          <c:val>
            <c:numRef>
              <c:f>'Confidence &amp; degree type'!$B$14:$J$14</c:f>
              <c:numCache>
                <c:formatCode>0%</c:formatCode>
                <c:ptCount val="9"/>
                <c:pt idx="0">
                  <c:v>0.5243664717348927</c:v>
                </c:pt>
                <c:pt idx="1">
                  <c:v>0.53333333333333333</c:v>
                </c:pt>
                <c:pt idx="2">
                  <c:v>0.56304985337243429</c:v>
                </c:pt>
                <c:pt idx="3">
                  <c:v>0.58518518518518503</c:v>
                </c:pt>
                <c:pt idx="5">
                  <c:v>0.61827956989247312</c:v>
                </c:pt>
                <c:pt idx="6">
                  <c:v>0.66153846153846163</c:v>
                </c:pt>
                <c:pt idx="7">
                  <c:v>0.67875647668393801</c:v>
                </c:pt>
                <c:pt idx="8">
                  <c:v>0.69243986254295531</c:v>
                </c:pt>
              </c:numCache>
            </c:numRef>
          </c:val>
          <c:smooth val="0"/>
        </c:ser>
        <c:ser>
          <c:idx val="1"/>
          <c:order val="1"/>
          <c:tx>
            <c:strRef>
              <c:f>'Confidence &amp; degree type'!$A$15</c:f>
              <c:strCache>
                <c:ptCount val="1"/>
                <c:pt idx="0">
                  <c:v>Somewhat confident</c:v>
                </c:pt>
              </c:strCache>
            </c:strRef>
          </c:tx>
          <c:dLbls>
            <c:showLegendKey val="0"/>
            <c:showVal val="1"/>
            <c:showCatName val="0"/>
            <c:showSerName val="0"/>
            <c:showPercent val="0"/>
            <c:showBubbleSize val="0"/>
            <c:showLeaderLines val="0"/>
          </c:dLbls>
          <c:cat>
            <c:strRef>
              <c:f>'Confidence &amp; degree type'!$B$13:$J$13</c:f>
              <c:strCache>
                <c:ptCount val="9"/>
                <c:pt idx="0">
                  <c:v>AA_015</c:v>
                </c:pt>
                <c:pt idx="1">
                  <c:v>AA_1630</c:v>
                </c:pt>
                <c:pt idx="2">
                  <c:v>AA_3145</c:v>
                </c:pt>
                <c:pt idx="3">
                  <c:v>AA_46 Greater</c:v>
                </c:pt>
                <c:pt idx="5">
                  <c:v>AS_015</c:v>
                </c:pt>
                <c:pt idx="6">
                  <c:v>AS_1630</c:v>
                </c:pt>
                <c:pt idx="7">
                  <c:v>AS_3145</c:v>
                </c:pt>
                <c:pt idx="8">
                  <c:v>AS_46Greater</c:v>
                </c:pt>
              </c:strCache>
            </c:strRef>
          </c:cat>
          <c:val>
            <c:numRef>
              <c:f>'Confidence &amp; degree type'!$B$15:$J$15</c:f>
              <c:numCache>
                <c:formatCode>0%</c:formatCode>
                <c:ptCount val="9"/>
                <c:pt idx="0">
                  <c:v>0.23781676413255359</c:v>
                </c:pt>
                <c:pt idx="1">
                  <c:v>0.23466666666666666</c:v>
                </c:pt>
                <c:pt idx="2">
                  <c:v>0.24633431085043994</c:v>
                </c:pt>
                <c:pt idx="3">
                  <c:v>0.20740740740740746</c:v>
                </c:pt>
                <c:pt idx="5">
                  <c:v>0.23118279569892472</c:v>
                </c:pt>
                <c:pt idx="6">
                  <c:v>0.2461538461538462</c:v>
                </c:pt>
                <c:pt idx="7">
                  <c:v>0.17098445595854922</c:v>
                </c:pt>
                <c:pt idx="8">
                  <c:v>0.18384879725085915</c:v>
                </c:pt>
              </c:numCache>
            </c:numRef>
          </c:val>
          <c:smooth val="0"/>
        </c:ser>
        <c:ser>
          <c:idx val="2"/>
          <c:order val="2"/>
          <c:tx>
            <c:strRef>
              <c:f>'Confidence &amp; degree type'!$A$16</c:f>
              <c:strCache>
                <c:ptCount val="1"/>
                <c:pt idx="0">
                  <c:v>Somewhat uncertain</c:v>
                </c:pt>
              </c:strCache>
            </c:strRef>
          </c:tx>
          <c:dLbls>
            <c:dLblPos val="t"/>
            <c:showLegendKey val="0"/>
            <c:showVal val="1"/>
            <c:showCatName val="0"/>
            <c:showSerName val="0"/>
            <c:showPercent val="0"/>
            <c:showBubbleSize val="0"/>
            <c:showLeaderLines val="0"/>
          </c:dLbls>
          <c:cat>
            <c:strRef>
              <c:f>'Confidence &amp; degree type'!$B$13:$J$13</c:f>
              <c:strCache>
                <c:ptCount val="9"/>
                <c:pt idx="0">
                  <c:v>AA_015</c:v>
                </c:pt>
                <c:pt idx="1">
                  <c:v>AA_1630</c:v>
                </c:pt>
                <c:pt idx="2">
                  <c:v>AA_3145</c:v>
                </c:pt>
                <c:pt idx="3">
                  <c:v>AA_46 Greater</c:v>
                </c:pt>
                <c:pt idx="5">
                  <c:v>AS_015</c:v>
                </c:pt>
                <c:pt idx="6">
                  <c:v>AS_1630</c:v>
                </c:pt>
                <c:pt idx="7">
                  <c:v>AS_3145</c:v>
                </c:pt>
                <c:pt idx="8">
                  <c:v>AS_46Greater</c:v>
                </c:pt>
              </c:strCache>
            </c:strRef>
          </c:cat>
          <c:val>
            <c:numRef>
              <c:f>'Confidence &amp; degree type'!$B$16:$J$16</c:f>
              <c:numCache>
                <c:formatCode>0%</c:formatCode>
                <c:ptCount val="9"/>
                <c:pt idx="0">
                  <c:v>8.382066276803124E-2</c:v>
                </c:pt>
                <c:pt idx="1">
                  <c:v>9.0666666666666715E-2</c:v>
                </c:pt>
                <c:pt idx="2">
                  <c:v>7.9178885630498519E-2</c:v>
                </c:pt>
                <c:pt idx="3">
                  <c:v>8.8888888888888906E-2</c:v>
                </c:pt>
                <c:pt idx="5">
                  <c:v>4.8387096774193554E-2</c:v>
                </c:pt>
                <c:pt idx="6">
                  <c:v>3.5897435897435895E-2</c:v>
                </c:pt>
                <c:pt idx="7">
                  <c:v>4.145077720207254E-2</c:v>
                </c:pt>
                <c:pt idx="8">
                  <c:v>3.7800687285223379E-2</c:v>
                </c:pt>
              </c:numCache>
            </c:numRef>
          </c:val>
          <c:smooth val="0"/>
        </c:ser>
        <c:ser>
          <c:idx val="3"/>
          <c:order val="3"/>
          <c:tx>
            <c:strRef>
              <c:f>'Confidence &amp; degree type'!$A$17</c:f>
              <c:strCache>
                <c:ptCount val="1"/>
                <c:pt idx="0">
                  <c:v>Very uncertain</c:v>
                </c:pt>
              </c:strCache>
            </c:strRef>
          </c:tx>
          <c:dLbls>
            <c:showLegendKey val="0"/>
            <c:showVal val="1"/>
            <c:showCatName val="0"/>
            <c:showSerName val="0"/>
            <c:showPercent val="0"/>
            <c:showBubbleSize val="0"/>
            <c:showLeaderLines val="0"/>
          </c:dLbls>
          <c:cat>
            <c:strRef>
              <c:f>'Confidence &amp; degree type'!$B$13:$J$13</c:f>
              <c:strCache>
                <c:ptCount val="9"/>
                <c:pt idx="0">
                  <c:v>AA_015</c:v>
                </c:pt>
                <c:pt idx="1">
                  <c:v>AA_1630</c:v>
                </c:pt>
                <c:pt idx="2">
                  <c:v>AA_3145</c:v>
                </c:pt>
                <c:pt idx="3">
                  <c:v>AA_46 Greater</c:v>
                </c:pt>
                <c:pt idx="5">
                  <c:v>AS_015</c:v>
                </c:pt>
                <c:pt idx="6">
                  <c:v>AS_1630</c:v>
                </c:pt>
                <c:pt idx="7">
                  <c:v>AS_3145</c:v>
                </c:pt>
                <c:pt idx="8">
                  <c:v>AS_46Greater</c:v>
                </c:pt>
              </c:strCache>
            </c:strRef>
          </c:cat>
          <c:val>
            <c:numRef>
              <c:f>'Confidence &amp; degree type'!$B$17:$J$17</c:f>
              <c:numCache>
                <c:formatCode>0%</c:formatCode>
                <c:ptCount val="9"/>
                <c:pt idx="0">
                  <c:v>6.8226120857699801E-2</c:v>
                </c:pt>
                <c:pt idx="1">
                  <c:v>5.3333333333333351E-2</c:v>
                </c:pt>
                <c:pt idx="2">
                  <c:v>4.9853372434017593E-2</c:v>
                </c:pt>
                <c:pt idx="3">
                  <c:v>3.7037037037037042E-2</c:v>
                </c:pt>
                <c:pt idx="5">
                  <c:v>2.6881720430107538E-2</c:v>
                </c:pt>
                <c:pt idx="6">
                  <c:v>1.5384615384615387E-2</c:v>
                </c:pt>
                <c:pt idx="7">
                  <c:v>2.072538860103627E-2</c:v>
                </c:pt>
                <c:pt idx="8">
                  <c:v>2.4054982817869421E-2</c:v>
                </c:pt>
              </c:numCache>
            </c:numRef>
          </c:val>
          <c:smooth val="0"/>
        </c:ser>
        <c:dLbls>
          <c:showLegendKey val="0"/>
          <c:showVal val="0"/>
          <c:showCatName val="0"/>
          <c:showSerName val="0"/>
          <c:showPercent val="0"/>
          <c:showBubbleSize val="0"/>
        </c:dLbls>
        <c:marker val="1"/>
        <c:smooth val="0"/>
        <c:axId val="83765504"/>
        <c:axId val="83787776"/>
      </c:lineChart>
      <c:catAx>
        <c:axId val="83765504"/>
        <c:scaling>
          <c:orientation val="minMax"/>
        </c:scaling>
        <c:delete val="0"/>
        <c:axPos val="b"/>
        <c:majorTickMark val="out"/>
        <c:minorTickMark val="none"/>
        <c:tickLblPos val="nextTo"/>
        <c:crossAx val="83787776"/>
        <c:crosses val="autoZero"/>
        <c:auto val="1"/>
        <c:lblAlgn val="ctr"/>
        <c:lblOffset val="100"/>
        <c:noMultiLvlLbl val="0"/>
      </c:catAx>
      <c:valAx>
        <c:axId val="83787776"/>
        <c:scaling>
          <c:orientation val="minMax"/>
        </c:scaling>
        <c:delete val="0"/>
        <c:axPos val="l"/>
        <c:majorGridlines/>
        <c:numFmt formatCode="0%" sourceLinked="1"/>
        <c:majorTickMark val="out"/>
        <c:minorTickMark val="none"/>
        <c:tickLblPos val="nextTo"/>
        <c:crossAx val="83765504"/>
        <c:crosses val="autoZero"/>
        <c:crossBetween val="between"/>
      </c:valAx>
    </c:plotArea>
    <c:legend>
      <c:legendPos val="r"/>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Career Advising &amp; Counseling</a:t>
            </a:r>
          </a:p>
        </c:rich>
      </c:tx>
      <c:overlay val="1"/>
    </c:title>
    <c:autoTitleDeleted val="0"/>
    <c:plotArea>
      <c:layout/>
      <c:lineChart>
        <c:grouping val="standard"/>
        <c:varyColors val="0"/>
        <c:ser>
          <c:idx val="0"/>
          <c:order val="0"/>
          <c:tx>
            <c:strRef>
              <c:f>'Career Advising'!$A$15</c:f>
              <c:strCache>
                <c:ptCount val="1"/>
                <c:pt idx="0">
                  <c:v>Very helpful</c:v>
                </c:pt>
              </c:strCache>
            </c:strRef>
          </c:tx>
          <c:dLbls>
            <c:showLegendKey val="0"/>
            <c:showVal val="1"/>
            <c:showCatName val="0"/>
            <c:showSerName val="0"/>
            <c:showPercent val="0"/>
            <c:showBubbleSize val="0"/>
            <c:showLeaderLines val="0"/>
          </c:dLbls>
          <c:cat>
            <c:strRef>
              <c:f>'Career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'Career Advising'!$B$15:$J$15</c:f>
              <c:numCache>
                <c:formatCode>0%</c:formatCode>
                <c:ptCount val="9"/>
                <c:pt idx="0">
                  <c:v>0.44639376218323584</c:v>
                </c:pt>
                <c:pt idx="1">
                  <c:v>0.38666666666666677</c:v>
                </c:pt>
                <c:pt idx="2">
                  <c:v>0.48680351906158364</c:v>
                </c:pt>
                <c:pt idx="3">
                  <c:v>0.3851851851851853</c:v>
                </c:pt>
                <c:pt idx="5">
                  <c:v>0.41129032258064518</c:v>
                </c:pt>
                <c:pt idx="6">
                  <c:v>0.37435897435897447</c:v>
                </c:pt>
                <c:pt idx="7">
                  <c:v>0.33678756476683941</c:v>
                </c:pt>
                <c:pt idx="8">
                  <c:v>0.38487972508591078</c:v>
                </c:pt>
              </c:numCache>
            </c:numRef>
          </c:val>
          <c:smooth val="0"/>
        </c:ser>
        <c:ser>
          <c:idx val="2"/>
          <c:order val="1"/>
          <c:tx>
            <c:strRef>
              <c:f>'Career Advising'!$A$17</c:f>
              <c:strCache>
                <c:ptCount val="1"/>
                <c:pt idx="0">
                  <c:v>Not helpful</c:v>
                </c:pt>
              </c:strCache>
            </c:strRef>
          </c:tx>
          <c:dLbls>
            <c:showLegendKey val="0"/>
            <c:showVal val="1"/>
            <c:showCatName val="0"/>
            <c:showSerName val="0"/>
            <c:showPercent val="0"/>
            <c:showBubbleSize val="0"/>
            <c:showLeaderLines val="0"/>
          </c:dLbls>
          <c:cat>
            <c:strRef>
              <c:f>'Career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'Career Advising'!$B$17:$J$17</c:f>
              <c:numCache>
                <c:formatCode>0%</c:formatCode>
                <c:ptCount val="9"/>
                <c:pt idx="0">
                  <c:v>5.2631578947368425E-2</c:v>
                </c:pt>
                <c:pt idx="1">
                  <c:v>5.3333333333333351E-2</c:v>
                </c:pt>
                <c:pt idx="2">
                  <c:v>8.7976539589442834E-2</c:v>
                </c:pt>
                <c:pt idx="3">
                  <c:v>0.13333333333333336</c:v>
                </c:pt>
                <c:pt idx="5">
                  <c:v>6.4516129032258077E-2</c:v>
                </c:pt>
                <c:pt idx="6">
                  <c:v>5.6410256410256411E-2</c:v>
                </c:pt>
                <c:pt idx="7">
                  <c:v>8.8082901554404167E-2</c:v>
                </c:pt>
                <c:pt idx="8">
                  <c:v>0.10652920962199312</c:v>
                </c:pt>
              </c:numCache>
            </c:numRef>
          </c:val>
          <c:smooth val="0"/>
        </c:ser>
        <c:ser>
          <c:idx val="3"/>
          <c:order val="2"/>
          <c:tx>
            <c:strRef>
              <c:f>'Career Advising'!$A$18</c:f>
              <c:strCache>
                <c:ptCount val="1"/>
                <c:pt idx="0">
                  <c:v>Did not use</c:v>
                </c:pt>
              </c:strCache>
            </c:strRef>
          </c:tx>
          <c:dLbls>
            <c:dLblPos val="b"/>
            <c:showLegendKey val="0"/>
            <c:showVal val="1"/>
            <c:showCatName val="0"/>
            <c:showSerName val="0"/>
            <c:showPercent val="0"/>
            <c:showBubbleSize val="0"/>
            <c:showLeaderLines val="0"/>
          </c:dLbls>
          <c:cat>
            <c:strRef>
              <c:f>'Career Advising'!$B$14:$J$14</c:f>
              <c:strCache>
                <c:ptCount val="9"/>
                <c:pt idx="0">
                  <c:v>AA_015</c:v>
                </c:pt>
                <c:pt idx="1">
                  <c:v>AA_1630</c:v>
                </c:pt>
                <c:pt idx="2">
                  <c:v>AA_3145</c:v>
                </c:pt>
                <c:pt idx="3">
                  <c:v>AA_46 Greater</c:v>
                </c:pt>
                <c:pt idx="5">
                  <c:v>AS_015</c:v>
                </c:pt>
                <c:pt idx="6">
                  <c:v>AS_1630</c:v>
                </c:pt>
                <c:pt idx="7">
                  <c:v>AS_3145</c:v>
                </c:pt>
                <c:pt idx="8">
                  <c:v>AS_46Greater</c:v>
                </c:pt>
              </c:strCache>
            </c:strRef>
          </c:cat>
          <c:val>
            <c:numRef>
              <c:f>'Career Advising'!$B$18:$J$18</c:f>
              <c:numCache>
                <c:formatCode>0%</c:formatCode>
                <c:ptCount val="9"/>
                <c:pt idx="0">
                  <c:v>0.19688109161793371</c:v>
                </c:pt>
                <c:pt idx="1">
                  <c:v>0.23200000000000001</c:v>
                </c:pt>
                <c:pt idx="2">
                  <c:v>0.16129032258064518</c:v>
                </c:pt>
                <c:pt idx="3">
                  <c:v>0.20740740740740746</c:v>
                </c:pt>
                <c:pt idx="5">
                  <c:v>0.22580645161290325</c:v>
                </c:pt>
                <c:pt idx="6">
                  <c:v>0.25641025641025639</c:v>
                </c:pt>
                <c:pt idx="7">
                  <c:v>0.25906735751295334</c:v>
                </c:pt>
                <c:pt idx="8">
                  <c:v>0.21477663230240551</c:v>
                </c:pt>
              </c:numCache>
            </c:numRef>
          </c:val>
          <c:smooth val="0"/>
        </c:ser>
        <c:dLbls>
          <c:showLegendKey val="0"/>
          <c:showVal val="0"/>
          <c:showCatName val="0"/>
          <c:showSerName val="0"/>
          <c:showPercent val="0"/>
          <c:showBubbleSize val="0"/>
        </c:dLbls>
        <c:marker val="1"/>
        <c:smooth val="0"/>
        <c:axId val="84084224"/>
        <c:axId val="84085760"/>
      </c:lineChart>
      <c:catAx>
        <c:axId val="84084224"/>
        <c:scaling>
          <c:orientation val="minMax"/>
        </c:scaling>
        <c:delete val="0"/>
        <c:axPos val="b"/>
        <c:majorTickMark val="out"/>
        <c:minorTickMark val="none"/>
        <c:tickLblPos val="nextTo"/>
        <c:crossAx val="84085760"/>
        <c:crosses val="autoZero"/>
        <c:auto val="1"/>
        <c:lblAlgn val="ctr"/>
        <c:lblOffset val="100"/>
        <c:noMultiLvlLbl val="0"/>
      </c:catAx>
      <c:valAx>
        <c:axId val="84085760"/>
        <c:scaling>
          <c:orientation val="minMax"/>
          <c:max val="0.8"/>
        </c:scaling>
        <c:delete val="0"/>
        <c:axPos val="l"/>
        <c:majorGridlines/>
        <c:numFmt formatCode="0%" sourceLinked="1"/>
        <c:majorTickMark val="out"/>
        <c:minorTickMark val="none"/>
        <c:tickLblPos val="nextTo"/>
        <c:crossAx val="84084224"/>
        <c:crosses val="autoZero"/>
        <c:crossBetween val="between"/>
      </c:valAx>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115496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3455766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415204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3813826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407387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1418893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228050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1557219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464903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377936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87E36-851B-42A7-AA59-CEBA82E5005B}" type="datetimeFigureOut">
              <a:rPr lang="en-US" smtClean="0"/>
              <a:pPr/>
              <a:t>6/26/2013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311148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87E36-851B-42A7-AA59-CEBA82E5005B}" type="datetimeFigureOut">
              <a:rPr lang="en-US" smtClean="0"/>
              <a:pPr/>
              <a:t>6/26/2013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D9242-C036-48D7-9544-E3AE2CC18121}" type="slidenum">
              <a:rPr lang="en-US" smtClean="0"/>
              <a:pPr/>
              <a:t>‹#›</a:t>
            </a:fld>
            <a:endParaRPr lang="en-US" dirty="0"/>
          </a:p>
        </p:txBody>
      </p:sp>
    </p:spTree>
    <p:extLst>
      <p:ext uri="{BB962C8B-B14F-4D97-AF65-F5344CB8AC3E}">
        <p14:creationId xmlns:p14="http://schemas.microsoft.com/office/powerpoint/2010/main" val="3967531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524000"/>
          </a:xfrm>
          <a:gradFill>
            <a:gsLst>
              <a:gs pos="0">
                <a:schemeClr val="dk1">
                  <a:tint val="40000"/>
                  <a:satMod val="350000"/>
                </a:schemeClr>
              </a:gs>
              <a:gs pos="84000">
                <a:schemeClr val="dk1">
                  <a:tint val="45000"/>
                  <a:shade val="99000"/>
                  <a:satMod val="350000"/>
                </a:schemeClr>
              </a:gs>
              <a:gs pos="100000">
                <a:schemeClr val="dk1">
                  <a:shade val="20000"/>
                  <a:satMod val="255000"/>
                </a:schemeClr>
              </a:gs>
            </a:gsLst>
          </a:gradFill>
        </p:spPr>
        <p:style>
          <a:lnRef idx="1">
            <a:schemeClr val="accent1"/>
          </a:lnRef>
          <a:fillRef idx="1002">
            <a:schemeClr val="dk1"/>
          </a:fillRef>
          <a:effectRef idx="1">
            <a:schemeClr val="accent1"/>
          </a:effectRef>
          <a:fontRef idx="minor">
            <a:schemeClr val="dk1"/>
          </a:fontRef>
        </p:style>
        <p:txBody>
          <a:bodyPr anchor="t">
            <a:normAutofit fontScale="90000"/>
          </a:bodyPr>
          <a:lstStyle/>
          <a:p>
            <a:r>
              <a:rPr lang="en-US" b="1" dirty="0">
                <a:solidFill>
                  <a:srgbClr val="C00000"/>
                </a:solidFill>
                <a:effectLst>
                  <a:outerShdw blurRad="38100" dist="38100" dir="2700000" algn="tl">
                    <a:srgbClr val="000000">
                      <a:alpha val="43137"/>
                    </a:srgbClr>
                  </a:outerShdw>
                </a:effectLst>
                <a:latin typeface="Garamond" pitchFamily="18" charset="0"/>
              </a:rPr>
              <a:t>2012-13 Cycle Program Learning Outcomes</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457200" y="2133600"/>
            <a:ext cx="8229600" cy="4525963"/>
          </a:xfrm>
        </p:spPr>
        <p:txBody>
          <a:bodyPr/>
          <a:lstStyle/>
          <a:p>
            <a:pPr marL="0" indent="0">
              <a:buNone/>
            </a:pPr>
            <a:r>
              <a:rPr lang="en-US" b="1" dirty="0" smtClean="0">
                <a:latin typeface="Garamond" pitchFamily="18" charset="0"/>
              </a:rPr>
              <a:t>Faculty Team:</a:t>
            </a:r>
            <a:r>
              <a:rPr lang="en-US" dirty="0" smtClean="0">
                <a:latin typeface="Garamond" pitchFamily="18" charset="0"/>
              </a:rPr>
              <a:t> Counselors</a:t>
            </a:r>
          </a:p>
          <a:p>
            <a:pPr marL="0" indent="0">
              <a:buNone/>
            </a:pPr>
            <a:r>
              <a:rPr lang="en-US" b="1" dirty="0">
                <a:latin typeface="Garamond" pitchFamily="18" charset="0"/>
              </a:rPr>
              <a:t>Targeted Student Activity: </a:t>
            </a:r>
            <a:endParaRPr lang="en-US" dirty="0">
              <a:latin typeface="Garamond" pitchFamily="18" charset="0"/>
            </a:endParaRPr>
          </a:p>
          <a:p>
            <a:pPr marL="457200" lvl="1" indent="0">
              <a:buNone/>
            </a:pPr>
            <a:r>
              <a:rPr lang="en-US" dirty="0">
                <a:latin typeface="Garamond" pitchFamily="18" charset="0"/>
              </a:rPr>
              <a:t>“Students need to engage in early decision making in respect to their academic major</a:t>
            </a:r>
            <a:r>
              <a:rPr lang="en-US" dirty="0" smtClean="0">
                <a:latin typeface="Garamond" pitchFamily="18" charset="0"/>
              </a:rPr>
              <a:t>.”</a:t>
            </a:r>
          </a:p>
          <a:p>
            <a:pPr marL="457200" lvl="1" indent="0">
              <a:buNone/>
            </a:pPr>
            <a:endParaRPr lang="en-US" b="1" dirty="0">
              <a:latin typeface="Garamond" pitchFamily="18" charset="0"/>
            </a:endParaRPr>
          </a:p>
          <a:p>
            <a:pPr marL="457200" lvl="1" indent="0">
              <a:buNone/>
            </a:pPr>
            <a:r>
              <a:rPr lang="en-US" b="1" dirty="0" smtClean="0">
                <a:latin typeface="Garamond" pitchFamily="18" charset="0"/>
              </a:rPr>
              <a:t>Counselor Response: </a:t>
            </a:r>
            <a:endParaRPr lang="en-US" b="1" dirty="0">
              <a:latin typeface="Garamond" pitchFamily="18" charset="0"/>
            </a:endParaRPr>
          </a:p>
          <a:p>
            <a:pPr marL="457200" lvl="1" indent="0">
              <a:buNone/>
            </a:pPr>
            <a:r>
              <a:rPr lang="en-US" dirty="0" smtClean="0">
                <a:latin typeface="Garamond" pitchFamily="18" charset="0"/>
              </a:rPr>
              <a:t>Survey students considering when and how they are making decisions about their majors</a:t>
            </a:r>
          </a:p>
          <a:p>
            <a:pPr lvl="1"/>
            <a:endParaRPr lang="en-US" dirty="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680897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7848600" cy="1384995"/>
          </a:xfrm>
          <a:prstGeom prst="rect">
            <a:avLst/>
          </a:prstGeom>
        </p:spPr>
        <p:txBody>
          <a:bodyPr wrap="square">
            <a:spAutoFit/>
          </a:bodyPr>
          <a:lstStyle/>
          <a:p>
            <a:pPr algn="ctr"/>
            <a:r>
              <a:rPr lang="en-US" sz="2800" dirty="0" smtClean="0">
                <a:latin typeface="Garamond" pitchFamily="18" charset="0"/>
              </a:rPr>
              <a:t>Q3 </a:t>
            </a:r>
            <a:r>
              <a:rPr lang="en-US" sz="2800" dirty="0">
                <a:latin typeface="Garamond" pitchFamily="18" charset="0"/>
              </a:rPr>
              <a:t/>
            </a:r>
            <a:br>
              <a:rPr lang="en-US" sz="2800" dirty="0">
                <a:latin typeface="Garamond" pitchFamily="18" charset="0"/>
              </a:rPr>
            </a:br>
            <a:r>
              <a:rPr lang="en-US" sz="2800" b="1" dirty="0" smtClean="0">
                <a:latin typeface="Garamond" pitchFamily="18" charset="0"/>
              </a:rPr>
              <a:t>How many times did you change your mind? </a:t>
            </a:r>
          </a:p>
          <a:p>
            <a:pPr algn="ctr"/>
            <a:r>
              <a:rPr lang="en-US" sz="2800" dirty="0" smtClean="0">
                <a:latin typeface="Garamond" pitchFamily="18" charset="0"/>
              </a:rPr>
              <a:t> Degree Type</a:t>
            </a:r>
          </a:p>
        </p:txBody>
      </p:sp>
      <p:graphicFrame>
        <p:nvGraphicFramePr>
          <p:cNvPr id="5" name="Chart 4"/>
          <p:cNvGraphicFramePr>
            <a:graphicFrameLocks/>
          </p:cNvGraphicFramePr>
          <p:nvPr>
            <p:extLst>
              <p:ext uri="{D42A27DB-BD31-4B8C-83A1-F6EECF244321}">
                <p14:modId xmlns:p14="http://schemas.microsoft.com/office/powerpoint/2010/main" val="1925030117"/>
              </p:ext>
            </p:extLst>
          </p:nvPr>
        </p:nvGraphicFramePr>
        <p:xfrm>
          <a:off x="571500" y="1802940"/>
          <a:ext cx="8077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2376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latin typeface="Garamond" pitchFamily="18" charset="0"/>
              </a:rPr>
              <a:t>What level of confidence do you have that your chosen major will lead you to your intended career path?</a:t>
            </a:r>
          </a:p>
          <a:p>
            <a:pPr marL="457200" lvl="1" indent="0">
              <a:buNone/>
            </a:pPr>
            <a:r>
              <a:rPr lang="en-US" dirty="0">
                <a:latin typeface="Garamond" pitchFamily="18" charset="0"/>
              </a:rPr>
              <a:t>For Q </a:t>
            </a:r>
            <a:r>
              <a:rPr lang="en-US" dirty="0" smtClean="0">
                <a:latin typeface="Garamond" pitchFamily="18" charset="0"/>
              </a:rPr>
              <a:t>4, </a:t>
            </a:r>
            <a:r>
              <a:rPr lang="en-US" dirty="0">
                <a:latin typeface="Garamond" pitchFamily="18" charset="0"/>
              </a:rPr>
              <a:t>s</a:t>
            </a:r>
            <a:r>
              <a:rPr lang="en-US" i="1" dirty="0">
                <a:latin typeface="Garamond" pitchFamily="18" charset="0"/>
              </a:rPr>
              <a:t>tudents </a:t>
            </a:r>
            <a:r>
              <a:rPr lang="en-US" i="1" dirty="0" smtClean="0">
                <a:latin typeface="Garamond" pitchFamily="18" charset="0"/>
              </a:rPr>
              <a:t>were able to select from: </a:t>
            </a:r>
          </a:p>
          <a:p>
            <a:pPr lvl="2"/>
            <a:r>
              <a:rPr lang="en-US" dirty="0" smtClean="0">
                <a:latin typeface="Garamond" pitchFamily="18" charset="0"/>
              </a:rPr>
              <a:t>Very Confident</a:t>
            </a:r>
          </a:p>
          <a:p>
            <a:pPr lvl="2"/>
            <a:r>
              <a:rPr lang="en-US" dirty="0" smtClean="0">
                <a:latin typeface="Garamond" pitchFamily="18" charset="0"/>
              </a:rPr>
              <a:t>Somewhat confident</a:t>
            </a:r>
          </a:p>
          <a:p>
            <a:pPr lvl="2"/>
            <a:r>
              <a:rPr lang="en-US" dirty="0" smtClean="0">
                <a:latin typeface="Garamond" pitchFamily="18" charset="0"/>
              </a:rPr>
              <a:t>Somewhat uncertain</a:t>
            </a:r>
          </a:p>
          <a:p>
            <a:pPr lvl="2"/>
            <a:r>
              <a:rPr lang="en-US" dirty="0" smtClean="0">
                <a:latin typeface="Garamond" pitchFamily="18" charset="0"/>
              </a:rPr>
              <a:t>Very uncertain</a:t>
            </a:r>
            <a:endParaRPr lang="en-US" dirty="0">
              <a:latin typeface="Garamond" pitchFamily="18" charset="0"/>
            </a:endParaRPr>
          </a:p>
          <a:p>
            <a:pPr lvl="1"/>
            <a:endParaRPr lang="en-US" b="1" dirty="0">
              <a:latin typeface="Garamond" pitchFamily="18" charset="0"/>
            </a:endParaRPr>
          </a:p>
        </p:txBody>
      </p:sp>
      <p:sp>
        <p:nvSpPr>
          <p:cNvPr id="4" name="Title 1"/>
          <p:cNvSpPr>
            <a:spLocks noGrp="1"/>
          </p:cNvSpPr>
          <p:nvPr>
            <p:ph type="title"/>
          </p:nvPr>
        </p:nvSpPr>
        <p:spPr/>
        <p:txBody>
          <a:bodyPr/>
          <a:lstStyle/>
          <a:p>
            <a:r>
              <a:rPr lang="en-US" u="sng" dirty="0" smtClean="0">
                <a:latin typeface="Garamond" pitchFamily="18" charset="0"/>
              </a:rPr>
              <a:t>Question 4 (Q4)</a:t>
            </a:r>
            <a:endParaRPr lang="en-US" u="sng" dirty="0">
              <a:latin typeface="Garamond" pitchFamily="18" charset="0"/>
            </a:endParaRPr>
          </a:p>
        </p:txBody>
      </p:sp>
    </p:spTree>
    <p:extLst>
      <p:ext uri="{BB962C8B-B14F-4D97-AF65-F5344CB8AC3E}">
        <p14:creationId xmlns:p14="http://schemas.microsoft.com/office/powerpoint/2010/main" val="969997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7848600" cy="1384995"/>
          </a:xfrm>
          <a:prstGeom prst="rect">
            <a:avLst/>
          </a:prstGeom>
        </p:spPr>
        <p:txBody>
          <a:bodyPr wrap="square">
            <a:spAutoFit/>
          </a:bodyPr>
          <a:lstStyle/>
          <a:p>
            <a:pPr algn="ctr"/>
            <a:r>
              <a:rPr lang="en-US" sz="2800" dirty="0" smtClean="0">
                <a:latin typeface="Garamond" pitchFamily="18" charset="0"/>
              </a:rPr>
              <a:t>Q4 </a:t>
            </a:r>
            <a:r>
              <a:rPr lang="en-US" sz="2800" dirty="0">
                <a:latin typeface="Garamond" pitchFamily="18" charset="0"/>
              </a:rPr>
              <a:t/>
            </a:r>
            <a:br>
              <a:rPr lang="en-US" sz="2800" dirty="0">
                <a:latin typeface="Garamond" pitchFamily="18" charset="0"/>
              </a:rPr>
            </a:br>
            <a:r>
              <a:rPr lang="en-US" sz="2800" b="1" dirty="0" smtClean="0">
                <a:latin typeface="Garamond" pitchFamily="18" charset="0"/>
              </a:rPr>
              <a:t>Level of Confidence</a:t>
            </a:r>
          </a:p>
          <a:p>
            <a:pPr algn="ctr"/>
            <a:r>
              <a:rPr lang="en-US" sz="2800" dirty="0" smtClean="0">
                <a:latin typeface="Garamond" pitchFamily="18" charset="0"/>
              </a:rPr>
              <a:t>Degree Type</a:t>
            </a:r>
          </a:p>
        </p:txBody>
      </p:sp>
      <p:graphicFrame>
        <p:nvGraphicFramePr>
          <p:cNvPr id="5" name="Chart 4"/>
          <p:cNvGraphicFramePr>
            <a:graphicFrameLocks/>
          </p:cNvGraphicFramePr>
          <p:nvPr>
            <p:extLst>
              <p:ext uri="{D42A27DB-BD31-4B8C-83A1-F6EECF244321}">
                <p14:modId xmlns:p14="http://schemas.microsoft.com/office/powerpoint/2010/main" val="1793929841"/>
              </p:ext>
            </p:extLst>
          </p:nvPr>
        </p:nvGraphicFramePr>
        <p:xfrm>
          <a:off x="685800" y="1828800"/>
          <a:ext cx="80010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075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latin typeface="Garamond" pitchFamily="18" charset="0"/>
              </a:rPr>
              <a:t>In selecting your chosen major, how helpful were the following resources?</a:t>
            </a:r>
          </a:p>
          <a:p>
            <a:r>
              <a:rPr lang="en-US" dirty="0" smtClean="0">
                <a:latin typeface="Garamond" pitchFamily="18" charset="0"/>
              </a:rPr>
              <a:t>For </a:t>
            </a:r>
            <a:r>
              <a:rPr lang="en-US" dirty="0">
                <a:latin typeface="Garamond" pitchFamily="18" charset="0"/>
              </a:rPr>
              <a:t>Q </a:t>
            </a:r>
            <a:r>
              <a:rPr lang="en-US" dirty="0" smtClean="0">
                <a:latin typeface="Garamond" pitchFamily="18" charset="0"/>
              </a:rPr>
              <a:t>5, </a:t>
            </a:r>
            <a:r>
              <a:rPr lang="en-US" dirty="0">
                <a:latin typeface="Garamond" pitchFamily="18" charset="0"/>
              </a:rPr>
              <a:t>s</a:t>
            </a:r>
            <a:r>
              <a:rPr lang="en-US" i="1" dirty="0">
                <a:latin typeface="Garamond" pitchFamily="18" charset="0"/>
              </a:rPr>
              <a:t>tudents </a:t>
            </a:r>
            <a:r>
              <a:rPr lang="en-US" i="1" dirty="0" smtClean="0">
                <a:latin typeface="Garamond" pitchFamily="18" charset="0"/>
              </a:rPr>
              <a:t>were able to select from: </a:t>
            </a:r>
          </a:p>
          <a:p>
            <a:pPr lvl="2"/>
            <a:r>
              <a:rPr lang="en-US" dirty="0">
                <a:latin typeface="Garamond" pitchFamily="18" charset="0"/>
              </a:rPr>
              <a:t>Career Center advisor(s) / </a:t>
            </a:r>
            <a:r>
              <a:rPr lang="en-US" dirty="0" smtClean="0">
                <a:latin typeface="Garamond" pitchFamily="18" charset="0"/>
              </a:rPr>
              <a:t>counselor(s)</a:t>
            </a:r>
          </a:p>
          <a:p>
            <a:pPr lvl="2"/>
            <a:r>
              <a:rPr lang="en-US" dirty="0">
                <a:latin typeface="Garamond" pitchFamily="18" charset="0"/>
              </a:rPr>
              <a:t>Academic advisor(s) / </a:t>
            </a:r>
            <a:r>
              <a:rPr lang="en-US" dirty="0" smtClean="0">
                <a:latin typeface="Garamond" pitchFamily="18" charset="0"/>
              </a:rPr>
              <a:t>counselor(s)</a:t>
            </a:r>
          </a:p>
          <a:p>
            <a:pPr lvl="2"/>
            <a:r>
              <a:rPr lang="en-US" dirty="0">
                <a:latin typeface="Garamond" pitchFamily="18" charset="0"/>
              </a:rPr>
              <a:t>Other Valencia faculty / </a:t>
            </a:r>
            <a:r>
              <a:rPr lang="en-US" dirty="0" smtClean="0">
                <a:latin typeface="Garamond" pitchFamily="18" charset="0"/>
              </a:rPr>
              <a:t>staff</a:t>
            </a:r>
          </a:p>
          <a:p>
            <a:pPr lvl="2"/>
            <a:r>
              <a:rPr lang="en-US" dirty="0">
                <a:latin typeface="Garamond" pitchFamily="18" charset="0"/>
              </a:rPr>
              <a:t>LifeMap tools in Atlas (My Career Planner, My Job Prospects, My Education Plan, etc.)</a:t>
            </a:r>
            <a:endParaRPr lang="en-US" dirty="0" smtClean="0">
              <a:latin typeface="Garamond" pitchFamily="18" charset="0"/>
            </a:endParaRPr>
          </a:p>
          <a:p>
            <a:pPr lvl="1"/>
            <a:endParaRPr lang="en-US" b="1" dirty="0">
              <a:latin typeface="Garamond" pitchFamily="18" charset="0"/>
            </a:endParaRPr>
          </a:p>
        </p:txBody>
      </p:sp>
      <p:sp>
        <p:nvSpPr>
          <p:cNvPr id="4" name="Title 1"/>
          <p:cNvSpPr>
            <a:spLocks noGrp="1"/>
          </p:cNvSpPr>
          <p:nvPr>
            <p:ph type="title"/>
          </p:nvPr>
        </p:nvSpPr>
        <p:spPr/>
        <p:txBody>
          <a:bodyPr/>
          <a:lstStyle/>
          <a:p>
            <a:r>
              <a:rPr lang="en-US" u="sng" dirty="0" smtClean="0">
                <a:latin typeface="Garamond" pitchFamily="18" charset="0"/>
              </a:rPr>
              <a:t>Question 5 (Q5)</a:t>
            </a:r>
            <a:endParaRPr lang="en-US" u="sng" dirty="0">
              <a:latin typeface="Garamond" pitchFamily="18" charset="0"/>
            </a:endParaRPr>
          </a:p>
        </p:txBody>
      </p:sp>
    </p:spTree>
    <p:extLst>
      <p:ext uri="{BB962C8B-B14F-4D97-AF65-F5344CB8AC3E}">
        <p14:creationId xmlns:p14="http://schemas.microsoft.com/office/powerpoint/2010/main" val="4233417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525963"/>
          </a:xfrm>
        </p:spPr>
        <p:txBody>
          <a:bodyPr>
            <a:normAutofit/>
          </a:bodyPr>
          <a:lstStyle/>
          <a:p>
            <a:pPr lvl="2"/>
            <a:r>
              <a:rPr lang="en-US" dirty="0" smtClean="0">
                <a:latin typeface="Garamond" pitchFamily="18" charset="0"/>
              </a:rPr>
              <a:t>Student </a:t>
            </a:r>
            <a:r>
              <a:rPr lang="en-US" dirty="0">
                <a:latin typeface="Garamond" pitchFamily="18" charset="0"/>
              </a:rPr>
              <a:t>Life Skills course (SLS 1122; SLS 1301; SLS 1201, etc</a:t>
            </a:r>
            <a:r>
              <a:rPr lang="en-US" dirty="0" smtClean="0">
                <a:latin typeface="Garamond" pitchFamily="18" charset="0"/>
              </a:rPr>
              <a:t>.)</a:t>
            </a:r>
            <a:endParaRPr lang="en-US" b="1" dirty="0">
              <a:latin typeface="Garamond" pitchFamily="18" charset="0"/>
            </a:endParaRPr>
          </a:p>
          <a:p>
            <a:pPr lvl="2"/>
            <a:r>
              <a:rPr lang="en-US" dirty="0" smtClean="0">
                <a:latin typeface="Garamond" pitchFamily="18" charset="0"/>
              </a:rPr>
              <a:t>Internship</a:t>
            </a:r>
          </a:p>
          <a:p>
            <a:pPr lvl="2"/>
            <a:r>
              <a:rPr lang="en-US" dirty="0" smtClean="0">
                <a:latin typeface="Garamond" pitchFamily="18" charset="0"/>
              </a:rPr>
              <a:t>Job/volunteer experience</a:t>
            </a:r>
          </a:p>
          <a:p>
            <a:pPr lvl="2"/>
            <a:r>
              <a:rPr lang="en-US" dirty="0" smtClean="0">
                <a:latin typeface="Garamond" pitchFamily="18" charset="0"/>
              </a:rPr>
              <a:t>Research on my own</a:t>
            </a:r>
          </a:p>
          <a:p>
            <a:pPr lvl="2"/>
            <a:r>
              <a:rPr lang="en-US" dirty="0" smtClean="0">
                <a:latin typeface="Garamond" pitchFamily="18" charset="0"/>
              </a:rPr>
              <a:t>Family or a mentor outside of Valencia</a:t>
            </a:r>
          </a:p>
          <a:p>
            <a:pPr lvl="2"/>
            <a:r>
              <a:rPr lang="en-US" dirty="0" smtClean="0">
                <a:latin typeface="Garamond" pitchFamily="18" charset="0"/>
              </a:rPr>
              <a:t>Other (e.g., other courses, social media)</a:t>
            </a:r>
          </a:p>
        </p:txBody>
      </p:sp>
      <p:sp>
        <p:nvSpPr>
          <p:cNvPr id="6"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u="sng" dirty="0" smtClean="0">
                <a:latin typeface="Garamond" pitchFamily="18" charset="0"/>
              </a:rPr>
              <a:t>Question 5 (Q5) cont.</a:t>
            </a:r>
            <a:endParaRPr lang="en-US" u="sng" dirty="0">
              <a:latin typeface="Garamond" pitchFamily="18" charset="0"/>
            </a:endParaRPr>
          </a:p>
        </p:txBody>
      </p:sp>
    </p:spTree>
    <p:extLst>
      <p:ext uri="{BB962C8B-B14F-4D97-AF65-F5344CB8AC3E}">
        <p14:creationId xmlns:p14="http://schemas.microsoft.com/office/powerpoint/2010/main" val="1230655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002324307"/>
              </p:ext>
            </p:extLst>
          </p:nvPr>
        </p:nvGraphicFramePr>
        <p:xfrm>
          <a:off x="381000" y="381000"/>
          <a:ext cx="8229600" cy="609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5342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70660954"/>
              </p:ext>
            </p:extLst>
          </p:nvPr>
        </p:nvGraphicFramePr>
        <p:xfrm>
          <a:off x="304800" y="381000"/>
          <a:ext cx="85344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25585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227660945"/>
              </p:ext>
            </p:extLst>
          </p:nvPr>
        </p:nvGraphicFramePr>
        <p:xfrm>
          <a:off x="304800" y="457200"/>
          <a:ext cx="83820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8292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882871634"/>
              </p:ext>
            </p:extLst>
          </p:nvPr>
        </p:nvGraphicFramePr>
        <p:xfrm>
          <a:off x="304800" y="533400"/>
          <a:ext cx="8382000" cy="5867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8192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57603135"/>
              </p:ext>
            </p:extLst>
          </p:nvPr>
        </p:nvGraphicFramePr>
        <p:xfrm>
          <a:off x="304800" y="381000"/>
          <a:ext cx="83820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5496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Garamond" pitchFamily="18" charset="0"/>
              </a:rPr>
              <a:t>Who Took the Survey?</a:t>
            </a:r>
            <a:br>
              <a:rPr lang="en-US" sz="3200" b="1" dirty="0" smtClean="0">
                <a:latin typeface="Garamond" pitchFamily="18" charset="0"/>
              </a:rPr>
            </a:br>
            <a:r>
              <a:rPr lang="en-US" sz="3200" b="1" dirty="0" smtClean="0">
                <a:latin typeface="Garamond" pitchFamily="18" charset="0"/>
              </a:rPr>
              <a:t>Degree Type</a:t>
            </a:r>
            <a:endParaRPr lang="en-US" sz="3200" b="1" dirty="0">
              <a:latin typeface="Garamond" pitchFamily="18" charset="0"/>
            </a:endParaRPr>
          </a:p>
        </p:txBody>
      </p:sp>
      <p:graphicFrame>
        <p:nvGraphicFramePr>
          <p:cNvPr id="7" name="Content Placeholder 3"/>
          <p:cNvGraphicFramePr>
            <a:graphicFrameLocks/>
          </p:cNvGraphicFramePr>
          <p:nvPr>
            <p:extLst>
              <p:ext uri="{D42A27DB-BD31-4B8C-83A1-F6EECF244321}">
                <p14:modId xmlns:p14="http://schemas.microsoft.com/office/powerpoint/2010/main" val="1425252614"/>
              </p:ext>
            </p:extLst>
          </p:nvPr>
        </p:nvGraphicFramePr>
        <p:xfrm>
          <a:off x="304800" y="1600200"/>
          <a:ext cx="2743200" cy="4031859"/>
        </p:xfrm>
        <a:graphic>
          <a:graphicData uri="http://schemas.openxmlformats.org/drawingml/2006/table">
            <a:tbl>
              <a:tblPr firstRow="1" firstCol="1" bandRow="1">
                <a:effectLst>
                  <a:outerShdw blurRad="76200" dir="18900000" sy="23000" kx="-1200000" algn="bl" rotWithShape="0">
                    <a:prstClr val="black">
                      <a:alpha val="20000"/>
                    </a:prstClr>
                  </a:outerShdw>
                </a:effectLst>
                <a:tableStyleId>{5C22544A-7EE6-4342-B048-85BDC9FD1C3A}</a:tableStyleId>
              </a:tblPr>
              <a:tblGrid>
                <a:gridCol w="1371600"/>
                <a:gridCol w="1371600"/>
              </a:tblGrid>
              <a:tr h="704480">
                <a:tc>
                  <a:txBody>
                    <a:bodyPr/>
                    <a:lstStyle/>
                    <a:p>
                      <a:pPr marL="0" marR="0" algn="ctr">
                        <a:lnSpc>
                          <a:spcPct val="115000"/>
                        </a:lnSpc>
                        <a:spcBef>
                          <a:spcPts val="0"/>
                        </a:spcBef>
                        <a:spcAft>
                          <a:spcPts val="0"/>
                        </a:spcAft>
                      </a:pPr>
                      <a:r>
                        <a:rPr lang="en-US" sz="1200" dirty="0" smtClean="0">
                          <a:effectLst/>
                          <a:latin typeface="+mn-lt"/>
                          <a:ea typeface="+mn-ea"/>
                          <a:cs typeface="+mn-cs"/>
                        </a:rPr>
                        <a:t>Degree</a:t>
                      </a:r>
                      <a:r>
                        <a:rPr lang="en-US" sz="1200" baseline="0" dirty="0" smtClean="0">
                          <a:effectLst/>
                          <a:latin typeface="+mn-lt"/>
                          <a:ea typeface="+mn-ea"/>
                          <a:cs typeface="+mn-cs"/>
                        </a:rPr>
                        <a:t> &amp; Credit Hour Groups</a:t>
                      </a:r>
                      <a:endParaRPr lang="en-US" sz="1200" dirty="0">
                        <a:effectLst/>
                        <a:latin typeface="Calibri"/>
                        <a:ea typeface="Calibri"/>
                        <a:cs typeface="Times New Roman"/>
                      </a:endParaRPr>
                    </a:p>
                  </a:txBody>
                  <a:tcPr marL="68580" marR="68580" marT="0" marB="0" anchor="ctr">
                    <a:solidFill>
                      <a:schemeClr val="accent2">
                        <a:lumMod val="75000"/>
                      </a:schemeClr>
                    </a:solidFill>
                  </a:tcPr>
                </a:tc>
                <a:tc>
                  <a:txBody>
                    <a:bodyPr/>
                    <a:lstStyle/>
                    <a:p>
                      <a:pPr marL="0" marR="0" algn="ctr">
                        <a:lnSpc>
                          <a:spcPct val="115000"/>
                        </a:lnSpc>
                        <a:spcBef>
                          <a:spcPts val="0"/>
                        </a:spcBef>
                        <a:spcAft>
                          <a:spcPts val="0"/>
                        </a:spcAft>
                      </a:pPr>
                      <a:r>
                        <a:rPr lang="en-US" sz="1600" dirty="0">
                          <a:effectLst/>
                        </a:rPr>
                        <a:t>Count of Type</a:t>
                      </a:r>
                      <a:endParaRPr lang="en-US" sz="1600" dirty="0">
                        <a:effectLst/>
                        <a:latin typeface="Calibri"/>
                        <a:ea typeface="Calibri"/>
                        <a:cs typeface="Times New Roman"/>
                      </a:endParaRPr>
                    </a:p>
                  </a:txBody>
                  <a:tcPr marL="68580" marR="68580" marT="0" marB="0" anchor="ctr">
                    <a:solidFill>
                      <a:schemeClr val="accent2">
                        <a:lumMod val="75000"/>
                      </a:schemeClr>
                    </a:solidFill>
                  </a:tcPr>
                </a:tc>
              </a:tr>
              <a:tr h="275879">
                <a:tc>
                  <a:txBody>
                    <a:bodyPr/>
                    <a:lstStyle/>
                    <a:p>
                      <a:pPr marL="0" marR="0" algn="ctr">
                        <a:lnSpc>
                          <a:spcPct val="115000"/>
                        </a:lnSpc>
                        <a:spcBef>
                          <a:spcPts val="0"/>
                        </a:spcBef>
                        <a:spcAft>
                          <a:spcPts val="0"/>
                        </a:spcAft>
                      </a:pPr>
                      <a:r>
                        <a:rPr lang="en-US" sz="1200" dirty="0" smtClean="0">
                          <a:effectLst/>
                        </a:rPr>
                        <a:t>AS_46 Greater</a:t>
                      </a:r>
                      <a:endParaRPr lang="en-US" sz="1200" dirty="0">
                        <a:effectLst/>
                        <a:latin typeface="Calibri"/>
                        <a:ea typeface="Calibri"/>
                        <a:cs typeface="Times New Roman"/>
                      </a:endParaRPr>
                    </a:p>
                  </a:txBody>
                  <a:tcPr marL="68580" marR="68580" marT="0" marB="0" anchor="b">
                    <a:solidFill>
                      <a:schemeClr val="accent2">
                        <a:lumMod val="75000"/>
                      </a:schemeClr>
                    </a:solidFill>
                  </a:tcPr>
                </a:tc>
                <a:tc>
                  <a:txBody>
                    <a:bodyPr/>
                    <a:lstStyle/>
                    <a:p>
                      <a:pPr marL="0" marR="0" algn="ctr">
                        <a:lnSpc>
                          <a:spcPct val="115000"/>
                        </a:lnSpc>
                        <a:spcBef>
                          <a:spcPts val="0"/>
                        </a:spcBef>
                        <a:spcAft>
                          <a:spcPts val="0"/>
                        </a:spcAft>
                      </a:pPr>
                      <a:r>
                        <a:rPr lang="en-US" sz="1600" dirty="0" smtClean="0">
                          <a:effectLst/>
                        </a:rPr>
                        <a:t>582</a:t>
                      </a:r>
                      <a:endParaRPr lang="en-US" sz="1600" dirty="0">
                        <a:effectLst/>
                        <a:latin typeface="Calibri"/>
                        <a:ea typeface="Calibri"/>
                        <a:cs typeface="Times New Roman"/>
                      </a:endParaRPr>
                    </a:p>
                  </a:txBody>
                  <a:tcPr marL="68580" marR="68580" marT="0" marB="0" anchor="b"/>
                </a:tc>
              </a:tr>
              <a:tr h="275879">
                <a:tc>
                  <a:txBody>
                    <a:bodyPr/>
                    <a:lstStyle/>
                    <a:p>
                      <a:pPr marL="0" marR="0" algn="ctr">
                        <a:lnSpc>
                          <a:spcPct val="115000"/>
                        </a:lnSpc>
                        <a:spcBef>
                          <a:spcPts val="0"/>
                        </a:spcBef>
                        <a:spcAft>
                          <a:spcPts val="0"/>
                        </a:spcAft>
                      </a:pPr>
                      <a:r>
                        <a:rPr lang="en-US" sz="1200" dirty="0">
                          <a:effectLst/>
                        </a:rPr>
                        <a:t>AS_3145</a:t>
                      </a:r>
                      <a:endParaRPr lang="en-US" sz="1200" dirty="0">
                        <a:effectLst/>
                        <a:latin typeface="Calibri"/>
                        <a:ea typeface="Calibri"/>
                        <a:cs typeface="Times New Roman"/>
                      </a:endParaRPr>
                    </a:p>
                  </a:txBody>
                  <a:tcPr marL="68580" marR="68580" marT="0" marB="0" anchor="b">
                    <a:solidFill>
                      <a:schemeClr val="accent2">
                        <a:lumMod val="75000"/>
                      </a:schemeClr>
                    </a:solidFill>
                  </a:tcPr>
                </a:tc>
                <a:tc>
                  <a:txBody>
                    <a:bodyPr/>
                    <a:lstStyle/>
                    <a:p>
                      <a:pPr marL="0" marR="0" algn="ctr">
                        <a:lnSpc>
                          <a:spcPct val="115000"/>
                        </a:lnSpc>
                        <a:spcBef>
                          <a:spcPts val="0"/>
                        </a:spcBef>
                        <a:spcAft>
                          <a:spcPts val="0"/>
                        </a:spcAft>
                      </a:pPr>
                      <a:r>
                        <a:rPr lang="en-US" sz="1600" dirty="0" smtClean="0">
                          <a:effectLst/>
                        </a:rPr>
                        <a:t>193</a:t>
                      </a:r>
                      <a:endParaRPr lang="en-US" sz="1600" dirty="0">
                        <a:effectLst/>
                        <a:latin typeface="Calibri"/>
                        <a:ea typeface="Calibri"/>
                        <a:cs typeface="Times New Roman"/>
                      </a:endParaRPr>
                    </a:p>
                  </a:txBody>
                  <a:tcPr marL="68580" marR="68580" marT="0" marB="0" anchor="b"/>
                </a:tc>
              </a:tr>
              <a:tr h="275879">
                <a:tc>
                  <a:txBody>
                    <a:bodyPr/>
                    <a:lstStyle/>
                    <a:p>
                      <a:pPr marL="0" marR="0" algn="ctr">
                        <a:lnSpc>
                          <a:spcPct val="115000"/>
                        </a:lnSpc>
                        <a:spcBef>
                          <a:spcPts val="0"/>
                        </a:spcBef>
                        <a:spcAft>
                          <a:spcPts val="0"/>
                        </a:spcAft>
                      </a:pPr>
                      <a:r>
                        <a:rPr lang="en-US" sz="1200" dirty="0">
                          <a:effectLst/>
                        </a:rPr>
                        <a:t>AS_1630</a:t>
                      </a:r>
                      <a:endParaRPr lang="en-US" sz="1200" dirty="0">
                        <a:effectLst/>
                        <a:latin typeface="Calibri"/>
                        <a:ea typeface="Calibri"/>
                        <a:cs typeface="Times New Roman"/>
                      </a:endParaRPr>
                    </a:p>
                  </a:txBody>
                  <a:tcPr marL="68580" marR="68580" marT="0" marB="0" anchor="b">
                    <a:solidFill>
                      <a:schemeClr val="accent2">
                        <a:lumMod val="75000"/>
                      </a:schemeClr>
                    </a:solidFill>
                  </a:tcPr>
                </a:tc>
                <a:tc>
                  <a:txBody>
                    <a:bodyPr/>
                    <a:lstStyle/>
                    <a:p>
                      <a:pPr marL="0" marR="0" algn="ctr">
                        <a:lnSpc>
                          <a:spcPct val="115000"/>
                        </a:lnSpc>
                        <a:spcBef>
                          <a:spcPts val="0"/>
                        </a:spcBef>
                        <a:spcAft>
                          <a:spcPts val="0"/>
                        </a:spcAft>
                      </a:pPr>
                      <a:r>
                        <a:rPr lang="en-US" sz="1600" dirty="0" smtClean="0">
                          <a:effectLst/>
                          <a:latin typeface="+mn-lt"/>
                          <a:ea typeface="+mn-ea"/>
                          <a:cs typeface="+mn-cs"/>
                        </a:rPr>
                        <a:t>195</a:t>
                      </a:r>
                      <a:endParaRPr lang="en-US" sz="1600" dirty="0">
                        <a:effectLst/>
                        <a:latin typeface="Calibri"/>
                        <a:ea typeface="Calibri"/>
                        <a:cs typeface="Times New Roman"/>
                      </a:endParaRPr>
                    </a:p>
                  </a:txBody>
                  <a:tcPr marL="68580" marR="68580" marT="0" marB="0" anchor="b"/>
                </a:tc>
              </a:tr>
              <a:tr h="423629">
                <a:tc>
                  <a:txBody>
                    <a:bodyPr/>
                    <a:lstStyle/>
                    <a:p>
                      <a:pPr marL="0" marR="0" algn="ctr">
                        <a:lnSpc>
                          <a:spcPct val="115000"/>
                        </a:lnSpc>
                        <a:spcBef>
                          <a:spcPts val="0"/>
                        </a:spcBef>
                        <a:spcAft>
                          <a:spcPts val="0"/>
                        </a:spcAft>
                      </a:pPr>
                      <a:r>
                        <a:rPr lang="en-US" sz="1200" dirty="0">
                          <a:effectLst/>
                        </a:rPr>
                        <a:t>AS_015</a:t>
                      </a:r>
                      <a:endParaRPr lang="en-US" sz="1200" dirty="0">
                        <a:effectLst/>
                        <a:latin typeface="Calibri"/>
                        <a:ea typeface="Calibri"/>
                        <a:cs typeface="Times New Roman"/>
                      </a:endParaRPr>
                    </a:p>
                  </a:txBody>
                  <a:tcPr marL="68580" marR="68580" marT="0" marB="0" anchor="b">
                    <a:solidFill>
                      <a:schemeClr val="accent2">
                        <a:lumMod val="75000"/>
                      </a:schemeClr>
                    </a:solidFill>
                  </a:tcPr>
                </a:tc>
                <a:tc>
                  <a:txBody>
                    <a:bodyPr/>
                    <a:lstStyle/>
                    <a:p>
                      <a:pPr marL="0" marR="0" algn="ctr">
                        <a:lnSpc>
                          <a:spcPct val="115000"/>
                        </a:lnSpc>
                        <a:spcBef>
                          <a:spcPts val="0"/>
                        </a:spcBef>
                        <a:spcAft>
                          <a:spcPts val="0"/>
                        </a:spcAft>
                      </a:pPr>
                      <a:r>
                        <a:rPr lang="en-US" sz="1600" dirty="0" smtClean="0">
                          <a:effectLst/>
                        </a:rPr>
                        <a:t>372</a:t>
                      </a:r>
                      <a:endParaRPr lang="en-US" sz="1600" dirty="0">
                        <a:effectLst/>
                        <a:latin typeface="Calibri"/>
                        <a:ea typeface="Calibri"/>
                        <a:cs typeface="Times New Roman"/>
                      </a:endParaRPr>
                    </a:p>
                  </a:txBody>
                  <a:tcPr marL="68580" marR="68580" marT="0" marB="0" anchor="b"/>
                </a:tc>
              </a:tr>
              <a:tr h="284885">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b">
                    <a:solidFill>
                      <a:schemeClr val="accent1">
                        <a:lumMod val="20000"/>
                        <a:lumOff val="80000"/>
                      </a:schemeClr>
                    </a:solidFill>
                  </a:tcPr>
                </a:tc>
                <a:tc>
                  <a:txBody>
                    <a:bodyPr/>
                    <a:lstStyle/>
                    <a:p>
                      <a:pPr marL="0" marR="0" algn="ctr">
                        <a:lnSpc>
                          <a:spcPct val="115000"/>
                        </a:lnSpc>
                        <a:spcBef>
                          <a:spcPts val="0"/>
                        </a:spcBef>
                        <a:spcAft>
                          <a:spcPts val="0"/>
                        </a:spcAft>
                      </a:pPr>
                      <a:endParaRPr lang="en-US" sz="1600" dirty="0">
                        <a:effectLst/>
                        <a:latin typeface="Calibri"/>
                        <a:ea typeface="Calibri"/>
                        <a:cs typeface="Times New Roman"/>
                      </a:endParaRPr>
                    </a:p>
                  </a:txBody>
                  <a:tcPr marL="68580" marR="68580" marT="0" marB="0" anchor="b">
                    <a:solidFill>
                      <a:schemeClr val="accent1">
                        <a:lumMod val="20000"/>
                        <a:lumOff val="80000"/>
                      </a:schemeClr>
                    </a:solidFill>
                  </a:tcPr>
                </a:tc>
              </a:tr>
              <a:tr h="423629">
                <a:tc>
                  <a:txBody>
                    <a:bodyPr/>
                    <a:lstStyle/>
                    <a:p>
                      <a:pPr algn="ctr" rtl="0" fontAlgn="ctr"/>
                      <a:r>
                        <a:rPr lang="en-US" sz="1200" b="1" i="0" u="none" strike="noStrike" dirty="0" smtClean="0">
                          <a:solidFill>
                            <a:srgbClr val="FFFFFF"/>
                          </a:solidFill>
                          <a:effectLst/>
                          <a:latin typeface="Calibri"/>
                        </a:rPr>
                        <a:t>AA_46 Greater</a:t>
                      </a:r>
                      <a:endParaRPr lang="en-US" sz="1200" b="1" i="0" u="none" strike="noStrike" dirty="0">
                        <a:solidFill>
                          <a:srgbClr val="FFFFFF"/>
                        </a:solidFill>
                        <a:effectLst/>
                        <a:latin typeface="Calibri"/>
                      </a:endParaRPr>
                    </a:p>
                  </a:txBody>
                  <a:tcPr marL="9525" marR="9525" marT="9525" marB="0" anchor="ctr">
                    <a:solidFill>
                      <a:schemeClr val="accent2">
                        <a:lumMod val="75000"/>
                      </a:schemeClr>
                    </a:solidFill>
                  </a:tcPr>
                </a:tc>
                <a:tc>
                  <a:txBody>
                    <a:bodyPr/>
                    <a:lstStyle/>
                    <a:p>
                      <a:pPr algn="ctr" rtl="0" fontAlgn="ctr"/>
                      <a:r>
                        <a:rPr lang="en-US" sz="1600" b="0" i="0" u="none" strike="noStrike" dirty="0" smtClean="0">
                          <a:solidFill>
                            <a:schemeClr val="tx1"/>
                          </a:solidFill>
                          <a:effectLst/>
                          <a:latin typeface="Calibri"/>
                        </a:rPr>
                        <a:t>135</a:t>
                      </a:r>
                      <a:endParaRPr lang="en-US" sz="1600" b="0" i="0" u="none" strike="noStrike" dirty="0">
                        <a:solidFill>
                          <a:schemeClr val="tx1"/>
                        </a:solidFill>
                        <a:effectLst/>
                        <a:latin typeface="Calibri"/>
                      </a:endParaRPr>
                    </a:p>
                  </a:txBody>
                  <a:tcPr marL="9525" marR="9525" marT="9525" marB="0" anchor="ctr"/>
                </a:tc>
              </a:tr>
              <a:tr h="423629">
                <a:tc>
                  <a:txBody>
                    <a:bodyPr/>
                    <a:lstStyle/>
                    <a:p>
                      <a:pPr algn="ctr" rtl="0" fontAlgn="ctr"/>
                      <a:r>
                        <a:rPr lang="en-US" sz="1200" b="1" i="0" u="none" strike="noStrike" dirty="0">
                          <a:solidFill>
                            <a:srgbClr val="FFFFFF"/>
                          </a:solidFill>
                          <a:effectLst/>
                          <a:latin typeface="Calibri"/>
                        </a:rPr>
                        <a:t>AA_3145</a:t>
                      </a:r>
                    </a:p>
                  </a:txBody>
                  <a:tcPr marL="9525" marR="9525" marT="9525" marB="0" anchor="ctr">
                    <a:solidFill>
                      <a:schemeClr val="accent2">
                        <a:lumMod val="75000"/>
                      </a:schemeClr>
                    </a:solidFill>
                  </a:tcPr>
                </a:tc>
                <a:tc>
                  <a:txBody>
                    <a:bodyPr/>
                    <a:lstStyle/>
                    <a:p>
                      <a:pPr algn="ctr" rtl="0" fontAlgn="ctr"/>
                      <a:r>
                        <a:rPr lang="en-US" sz="1600" b="0" i="0" u="none" strike="noStrike" dirty="0" smtClean="0">
                          <a:solidFill>
                            <a:schemeClr val="tx1"/>
                          </a:solidFill>
                          <a:effectLst/>
                          <a:latin typeface="Calibri"/>
                        </a:rPr>
                        <a:t>341</a:t>
                      </a:r>
                      <a:endParaRPr lang="en-US" sz="1600" b="0" i="0" u="none" strike="noStrike" dirty="0">
                        <a:solidFill>
                          <a:schemeClr val="tx1"/>
                        </a:solidFill>
                        <a:effectLst/>
                        <a:latin typeface="Calibri"/>
                      </a:endParaRPr>
                    </a:p>
                  </a:txBody>
                  <a:tcPr marL="9525" marR="9525" marT="9525" marB="0" anchor="ctr"/>
                </a:tc>
              </a:tr>
              <a:tr h="423629">
                <a:tc>
                  <a:txBody>
                    <a:bodyPr/>
                    <a:lstStyle/>
                    <a:p>
                      <a:pPr algn="ctr" rtl="0" fontAlgn="ctr"/>
                      <a:r>
                        <a:rPr lang="en-US" sz="1200" b="1" i="0" u="none" strike="noStrike" dirty="0">
                          <a:solidFill>
                            <a:srgbClr val="FFFFFF"/>
                          </a:solidFill>
                          <a:effectLst/>
                          <a:latin typeface="Calibri"/>
                        </a:rPr>
                        <a:t>AA1630</a:t>
                      </a:r>
                    </a:p>
                  </a:txBody>
                  <a:tcPr marL="9525" marR="9525" marT="9525" marB="0" anchor="ctr">
                    <a:solidFill>
                      <a:schemeClr val="accent2">
                        <a:lumMod val="75000"/>
                      </a:schemeClr>
                    </a:solidFill>
                  </a:tcPr>
                </a:tc>
                <a:tc>
                  <a:txBody>
                    <a:bodyPr/>
                    <a:lstStyle/>
                    <a:p>
                      <a:pPr algn="ctr" rtl="0" fontAlgn="ctr"/>
                      <a:r>
                        <a:rPr lang="en-US" sz="1600" b="0" i="0" u="none" strike="noStrike" dirty="0" smtClean="0">
                          <a:solidFill>
                            <a:schemeClr val="tx1"/>
                          </a:solidFill>
                          <a:effectLst/>
                          <a:latin typeface="Calibri"/>
                        </a:rPr>
                        <a:t>375</a:t>
                      </a:r>
                      <a:endParaRPr lang="en-US" sz="1600" b="0" i="0" u="none" strike="noStrike" dirty="0">
                        <a:solidFill>
                          <a:schemeClr val="tx1"/>
                        </a:solidFill>
                        <a:effectLst/>
                        <a:latin typeface="Calibri"/>
                      </a:endParaRPr>
                    </a:p>
                  </a:txBody>
                  <a:tcPr marL="9525" marR="9525" marT="9525" marB="0" anchor="ctr"/>
                </a:tc>
              </a:tr>
              <a:tr h="247391">
                <a:tc>
                  <a:txBody>
                    <a:bodyPr/>
                    <a:lstStyle/>
                    <a:p>
                      <a:pPr algn="ctr" rtl="0" fontAlgn="ctr"/>
                      <a:r>
                        <a:rPr lang="en-US" sz="1200" b="1" i="0" u="none" strike="noStrike" dirty="0">
                          <a:solidFill>
                            <a:srgbClr val="FFFFFF"/>
                          </a:solidFill>
                          <a:effectLst/>
                          <a:latin typeface="Calibri"/>
                        </a:rPr>
                        <a:t>AA_015</a:t>
                      </a:r>
                    </a:p>
                  </a:txBody>
                  <a:tcPr marL="9525" marR="9525" marT="9525" marB="0" anchor="ctr">
                    <a:solidFill>
                      <a:schemeClr val="accent2">
                        <a:lumMod val="75000"/>
                      </a:schemeClr>
                    </a:solidFill>
                  </a:tcPr>
                </a:tc>
                <a:tc>
                  <a:txBody>
                    <a:bodyPr/>
                    <a:lstStyle/>
                    <a:p>
                      <a:pPr algn="ctr" rtl="0" fontAlgn="ctr"/>
                      <a:r>
                        <a:rPr lang="en-US" sz="1600" b="0" i="0" u="none" strike="noStrike" dirty="0" smtClean="0">
                          <a:solidFill>
                            <a:schemeClr val="tx1"/>
                          </a:solidFill>
                          <a:effectLst/>
                          <a:latin typeface="Calibri"/>
                        </a:rPr>
                        <a:t>513</a:t>
                      </a:r>
                      <a:endParaRPr lang="en-US" sz="1600" b="0" i="0" u="none" strike="noStrike" dirty="0">
                        <a:solidFill>
                          <a:schemeClr val="tx1"/>
                        </a:solidFill>
                        <a:effectLst/>
                        <a:latin typeface="Calibri"/>
                      </a:endParaRPr>
                    </a:p>
                  </a:txBody>
                  <a:tcPr marL="9525" marR="9525" marT="9525" marB="0" anchor="ctr"/>
                </a:tc>
              </a:tr>
              <a:tr h="247391">
                <a:tc>
                  <a:txBody>
                    <a:bodyPr/>
                    <a:lstStyle/>
                    <a:p>
                      <a:pPr algn="ctr" rtl="0" fontAlgn="ctr"/>
                      <a:r>
                        <a:rPr lang="en-US" sz="1200" b="1" i="0" u="none" strike="noStrike" dirty="0">
                          <a:solidFill>
                            <a:srgbClr val="FFFFFF"/>
                          </a:solidFill>
                          <a:effectLst/>
                          <a:latin typeface="Calibri"/>
                        </a:rPr>
                        <a:t>Grand Total</a:t>
                      </a:r>
                    </a:p>
                  </a:txBody>
                  <a:tcPr marL="9525" marR="9525" marT="9525" marB="0" anchor="ctr">
                    <a:solidFill>
                      <a:schemeClr val="accent2">
                        <a:lumMod val="75000"/>
                      </a:schemeClr>
                    </a:solidFill>
                  </a:tcPr>
                </a:tc>
                <a:tc>
                  <a:txBody>
                    <a:bodyPr/>
                    <a:lstStyle/>
                    <a:p>
                      <a:pPr algn="ctr" rtl="0" fontAlgn="ctr"/>
                      <a:r>
                        <a:rPr lang="en-US" sz="1600" b="1" i="0" u="none" strike="noStrike" dirty="0" smtClean="0">
                          <a:solidFill>
                            <a:srgbClr val="FF0000"/>
                          </a:solidFill>
                          <a:effectLst>
                            <a:outerShdw blurRad="38100" dist="38100" dir="2700000" algn="tl">
                              <a:srgbClr val="000000">
                                <a:alpha val="43137"/>
                              </a:srgbClr>
                            </a:outerShdw>
                          </a:effectLst>
                          <a:latin typeface="Calibri"/>
                        </a:rPr>
                        <a:t>2706</a:t>
                      </a:r>
                      <a:endParaRPr lang="en-US" sz="1600" b="1" i="0" u="none" strike="noStrike" dirty="0">
                        <a:solidFill>
                          <a:srgbClr val="FF0000"/>
                        </a:solidFill>
                        <a:effectLst>
                          <a:outerShdw blurRad="38100" dist="38100" dir="2700000" algn="tl">
                            <a:srgbClr val="000000">
                              <a:alpha val="43137"/>
                            </a:srgbClr>
                          </a:outerShdw>
                        </a:effectLst>
                        <a:latin typeface="Calibri"/>
                      </a:endParaRPr>
                    </a:p>
                  </a:txBody>
                  <a:tcPr marL="9525" marR="9525" marT="9525" marB="0" anchor="ctr"/>
                </a:tc>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2693298728"/>
              </p:ext>
            </p:extLst>
          </p:nvPr>
        </p:nvGraphicFramePr>
        <p:xfrm>
          <a:off x="3429000" y="1981200"/>
          <a:ext cx="56388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406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277589501"/>
              </p:ext>
            </p:extLst>
          </p:nvPr>
        </p:nvGraphicFramePr>
        <p:xfrm>
          <a:off x="228600" y="457200"/>
          <a:ext cx="807720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066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207169034"/>
              </p:ext>
            </p:extLst>
          </p:nvPr>
        </p:nvGraphicFramePr>
        <p:xfrm>
          <a:off x="304800" y="457200"/>
          <a:ext cx="83820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5534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170487892"/>
              </p:ext>
            </p:extLst>
          </p:nvPr>
        </p:nvGraphicFramePr>
        <p:xfrm>
          <a:off x="304800" y="457200"/>
          <a:ext cx="8229600" cy="579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13706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68355376"/>
              </p:ext>
            </p:extLst>
          </p:nvPr>
        </p:nvGraphicFramePr>
        <p:xfrm>
          <a:off x="457200" y="533400"/>
          <a:ext cx="7924800" cy="579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5680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74393826"/>
              </p:ext>
            </p:extLst>
          </p:nvPr>
        </p:nvGraphicFramePr>
        <p:xfrm>
          <a:off x="304800" y="533400"/>
          <a:ext cx="8229600" cy="5715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1073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42883412"/>
              </p:ext>
            </p:extLst>
          </p:nvPr>
        </p:nvGraphicFramePr>
        <p:xfrm>
          <a:off x="228600" y="381000"/>
          <a:ext cx="8534400" cy="5867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8209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Comparing Confidence and Services</a:t>
            </a:r>
            <a:endParaRPr lang="en-US" dirty="0"/>
          </a:p>
        </p:txBody>
      </p:sp>
      <p:sp>
        <p:nvSpPr>
          <p:cNvPr id="3" name="Text Placeholder 2"/>
          <p:cNvSpPr>
            <a:spLocks noGrp="1"/>
          </p:cNvSpPr>
          <p:nvPr>
            <p:ph type="body" idx="1"/>
          </p:nvPr>
        </p:nvSpPr>
        <p:spPr/>
        <p:txBody>
          <a:bodyPr>
            <a:normAutofit fontScale="92500" lnSpcReduction="20000"/>
          </a:bodyPr>
          <a:lstStyle/>
          <a:p>
            <a:r>
              <a:rPr lang="en-US" dirty="0" smtClean="0"/>
              <a:t>Career Center Advising / Counseling (Correlation of .99)</a:t>
            </a:r>
            <a:endParaRPr lang="en-US" dirty="0"/>
          </a:p>
        </p:txBody>
      </p:sp>
      <p:sp>
        <p:nvSpPr>
          <p:cNvPr id="5" name="Text Placeholder 4"/>
          <p:cNvSpPr>
            <a:spLocks noGrp="1"/>
          </p:cNvSpPr>
          <p:nvPr>
            <p:ph type="body" sz="quarter" idx="3"/>
          </p:nvPr>
        </p:nvSpPr>
        <p:spPr/>
        <p:txBody>
          <a:bodyPr>
            <a:normAutofit fontScale="77500" lnSpcReduction="20000"/>
          </a:bodyPr>
          <a:lstStyle/>
          <a:p>
            <a:r>
              <a:rPr lang="en-US" dirty="0" smtClean="0"/>
              <a:t>Academic Advising / Counseling</a:t>
            </a:r>
          </a:p>
          <a:p>
            <a:r>
              <a:rPr lang="en-US" dirty="0" smtClean="0"/>
              <a:t>(Correlation of .73)</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296389560"/>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79427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Confidence and Services</a:t>
            </a:r>
          </a:p>
        </p:txBody>
      </p:sp>
      <p:sp>
        <p:nvSpPr>
          <p:cNvPr id="3" name="Text Placeholder 2"/>
          <p:cNvSpPr>
            <a:spLocks noGrp="1"/>
          </p:cNvSpPr>
          <p:nvPr>
            <p:ph type="body" idx="1"/>
          </p:nvPr>
        </p:nvSpPr>
        <p:spPr/>
        <p:txBody>
          <a:bodyPr>
            <a:normAutofit fontScale="92500"/>
          </a:bodyPr>
          <a:lstStyle/>
          <a:p>
            <a:r>
              <a:rPr lang="en-US" dirty="0" smtClean="0"/>
              <a:t>LifeMap Tools (Correlation .25)  </a:t>
            </a:r>
            <a:endParaRPr lang="en-US" dirty="0"/>
          </a:p>
        </p:txBody>
      </p:sp>
      <p:sp>
        <p:nvSpPr>
          <p:cNvPr id="5" name="Text Placeholder 4"/>
          <p:cNvSpPr>
            <a:spLocks noGrp="1"/>
          </p:cNvSpPr>
          <p:nvPr>
            <p:ph type="body" sz="quarter" idx="3"/>
          </p:nvPr>
        </p:nvSpPr>
        <p:spPr/>
        <p:txBody>
          <a:bodyPr>
            <a:normAutofit fontScale="92500"/>
          </a:bodyPr>
          <a:lstStyle/>
          <a:p>
            <a:r>
              <a:rPr lang="en-US" dirty="0" smtClean="0"/>
              <a:t>Own Research (Correlation .96) </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168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36645223"/>
              </p:ext>
            </p:extLst>
          </p:nvPr>
        </p:nvGraphicFramePr>
        <p:xfrm>
          <a:off x="381000" y="304800"/>
          <a:ext cx="7696200" cy="1076325"/>
        </p:xfrm>
        <a:graphic>
          <a:graphicData uri="http://schemas.openxmlformats.org/drawingml/2006/table">
            <a:tbl>
              <a:tblPr>
                <a:tableStyleId>{5C22544A-7EE6-4342-B048-85BDC9FD1C3A}</a:tableStyleId>
              </a:tblPr>
              <a:tblGrid>
                <a:gridCol w="7696200"/>
              </a:tblGrid>
              <a:tr h="1066800">
                <a:tc>
                  <a:txBody>
                    <a:bodyPr/>
                    <a:lstStyle/>
                    <a:p>
                      <a:pPr algn="l" fontAlgn="b"/>
                      <a:r>
                        <a:rPr lang="en-US" sz="1400" u="none" strike="noStrike" dirty="0">
                          <a:effectLst/>
                        </a:rPr>
                        <a:t>I am currently employed as a class eight diesel technical and have a keen understanding for automotive electrical and electrical systems in general. I decided to pursue electrical engineering to further better myself. All of my older siblings went through </a:t>
                      </a:r>
                      <a:r>
                        <a:rPr lang="en-US" sz="1400" u="none" strike="noStrike" dirty="0" err="1">
                          <a:effectLst/>
                        </a:rPr>
                        <a:t>Valencias</a:t>
                      </a:r>
                      <a:r>
                        <a:rPr lang="en-US" sz="1400" u="none" strike="noStrike" dirty="0">
                          <a:effectLst/>
                        </a:rPr>
                        <a:t> direct connect program and graduating from UCF. I spoke to an advisor at Valencia and was pleased to be </a:t>
                      </a:r>
                      <a:r>
                        <a:rPr lang="en-US" sz="1400" u="none" strike="noStrike" dirty="0" err="1">
                          <a:effectLst/>
                        </a:rPr>
                        <a:t>imformed</a:t>
                      </a:r>
                      <a:r>
                        <a:rPr lang="en-US" sz="1400" u="none" strike="noStrike" dirty="0">
                          <a:effectLst/>
                        </a:rPr>
                        <a:t> that they did offer my desired degree as part of their direct connect program. I am currently completing my freshman year at Valencia.</a:t>
                      </a:r>
                      <a:endParaRPr lang="en-US" sz="1400" b="0" i="0" u="none" strike="noStrike" dirty="0">
                        <a:solidFill>
                          <a:srgbClr val="000000"/>
                        </a:solidFill>
                        <a:effectLst/>
                        <a:latin typeface="Calibri"/>
                      </a:endParaRPr>
                    </a:p>
                  </a:txBody>
                  <a:tcPr marL="9525" marR="9525" marT="9525" marB="0">
                    <a:solidFill>
                      <a:srgbClr val="FFFF00"/>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915494382"/>
              </p:ext>
            </p:extLst>
          </p:nvPr>
        </p:nvGraphicFramePr>
        <p:xfrm>
          <a:off x="685800" y="1905000"/>
          <a:ext cx="2641600" cy="1076325"/>
        </p:xfrm>
        <a:graphic>
          <a:graphicData uri="http://schemas.openxmlformats.org/drawingml/2006/table">
            <a:tbl>
              <a:tblPr>
                <a:tableStyleId>{5C22544A-7EE6-4342-B048-85BDC9FD1C3A}</a:tableStyleId>
              </a:tblPr>
              <a:tblGrid>
                <a:gridCol w="2641600"/>
              </a:tblGrid>
              <a:tr h="762000">
                <a:tc>
                  <a:txBody>
                    <a:bodyPr/>
                    <a:lstStyle/>
                    <a:p>
                      <a:pPr algn="l" fontAlgn="b"/>
                      <a:r>
                        <a:rPr lang="en-US" sz="1400" u="none" strike="noStrike" dirty="0">
                          <a:effectLst/>
                        </a:rPr>
                        <a:t>I just picked it because I have family members that are engineers, and I wanted to become one. The positive comments I received from asking engineers</a:t>
                      </a:r>
                      <a:endParaRPr lang="en-US" sz="1400" b="0" i="0" u="none" strike="noStrike" dirty="0">
                        <a:solidFill>
                          <a:srgbClr val="000000"/>
                        </a:solidFill>
                        <a:effectLst/>
                        <a:latin typeface="Calibri"/>
                      </a:endParaRPr>
                    </a:p>
                  </a:txBody>
                  <a:tcPr marL="9525" marR="9525" marT="9525" marB="0" anchor="b">
                    <a:solidFill>
                      <a:schemeClr val="accent1">
                        <a:lumMod val="60000"/>
                        <a:lumOff val="40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597613351"/>
              </p:ext>
            </p:extLst>
          </p:nvPr>
        </p:nvGraphicFramePr>
        <p:xfrm>
          <a:off x="3581400" y="2057400"/>
          <a:ext cx="2641600" cy="1716405"/>
        </p:xfrm>
        <a:graphic>
          <a:graphicData uri="http://schemas.openxmlformats.org/drawingml/2006/table">
            <a:tbl>
              <a:tblPr>
                <a:tableStyleId>{5C22544A-7EE6-4342-B048-85BDC9FD1C3A}</a:tableStyleId>
              </a:tblPr>
              <a:tblGrid>
                <a:gridCol w="2641600"/>
              </a:tblGrid>
              <a:tr h="1333500">
                <a:tc>
                  <a:txBody>
                    <a:bodyPr/>
                    <a:lstStyle/>
                    <a:p>
                      <a:pPr algn="l" fontAlgn="b"/>
                      <a:r>
                        <a:rPr lang="en-US" sz="1400" u="none" strike="noStrike" dirty="0">
                          <a:solidFill>
                            <a:schemeClr val="bg1"/>
                          </a:solidFill>
                          <a:effectLst/>
                        </a:rPr>
                        <a:t>I researched about the different careers I was interested in and all of them required a degree of biology or something similar. I found that the personality test on the my education plan helped me decide on the different careers that would interest and suit me.</a:t>
                      </a:r>
                      <a:endParaRPr lang="en-US" sz="1400" b="0" i="0" u="none" strike="noStrike" dirty="0">
                        <a:solidFill>
                          <a:schemeClr val="bg1"/>
                        </a:solidFill>
                        <a:effectLst/>
                        <a:latin typeface="Calibri"/>
                      </a:endParaRPr>
                    </a:p>
                  </a:txBody>
                  <a:tcPr marL="9525" marR="9525" marT="9525" marB="0" anchor="b">
                    <a:solidFill>
                      <a:srgbClr val="FF000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04710657"/>
              </p:ext>
            </p:extLst>
          </p:nvPr>
        </p:nvGraphicFramePr>
        <p:xfrm>
          <a:off x="4953000" y="4953000"/>
          <a:ext cx="2641600" cy="1076325"/>
        </p:xfrm>
        <a:graphic>
          <a:graphicData uri="http://schemas.openxmlformats.org/drawingml/2006/table">
            <a:tbl>
              <a:tblPr>
                <a:tableStyleId>{5C22544A-7EE6-4342-B048-85BDC9FD1C3A}</a:tableStyleId>
              </a:tblPr>
              <a:tblGrid>
                <a:gridCol w="2641600"/>
              </a:tblGrid>
              <a:tr h="685800">
                <a:tc>
                  <a:txBody>
                    <a:bodyPr/>
                    <a:lstStyle/>
                    <a:p>
                      <a:pPr algn="l" fontAlgn="b"/>
                      <a:r>
                        <a:rPr lang="en-US" sz="1400" u="none" strike="noStrike" dirty="0">
                          <a:solidFill>
                            <a:schemeClr val="tx1"/>
                          </a:solidFill>
                          <a:effectLst/>
                        </a:rPr>
                        <a:t>I wish to be come an English high school teacher when I have finished college. This is the major that the counselors told me would be the best to reach my goal.</a:t>
                      </a:r>
                      <a:endParaRPr lang="en-US" sz="1400" b="0" i="0" u="none" strike="noStrike" dirty="0">
                        <a:solidFill>
                          <a:schemeClr val="tx1"/>
                        </a:solidFill>
                        <a:effectLst/>
                        <a:latin typeface="Calibri"/>
                      </a:endParaRPr>
                    </a:p>
                  </a:txBody>
                  <a:tcPr marL="9525" marR="9525" marT="9525" marB="0" anchor="b">
                    <a:solidFill>
                      <a:srgbClr val="E47CD5"/>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12145041"/>
              </p:ext>
            </p:extLst>
          </p:nvPr>
        </p:nvGraphicFramePr>
        <p:xfrm>
          <a:off x="6400800" y="2362200"/>
          <a:ext cx="2641600" cy="2356485"/>
        </p:xfrm>
        <a:graphic>
          <a:graphicData uri="http://schemas.openxmlformats.org/drawingml/2006/table">
            <a:tbl>
              <a:tblPr>
                <a:tableStyleId>{5C22544A-7EE6-4342-B048-85BDC9FD1C3A}</a:tableStyleId>
              </a:tblPr>
              <a:tblGrid>
                <a:gridCol w="2641600"/>
              </a:tblGrid>
              <a:tr h="1905000">
                <a:tc>
                  <a:txBody>
                    <a:bodyPr/>
                    <a:lstStyle/>
                    <a:p>
                      <a:pPr algn="l" fontAlgn="b"/>
                      <a:r>
                        <a:rPr lang="en-US" sz="1400" u="none" strike="noStrike" dirty="0">
                          <a:effectLst/>
                        </a:rPr>
                        <a:t>I am a mother of three and I want to be able to care for them adequately / I am a people person and don't mind doing things that others might find </a:t>
                      </a:r>
                      <a:r>
                        <a:rPr lang="en-US" sz="1400" u="none" strike="noStrike" dirty="0" err="1">
                          <a:effectLst/>
                        </a:rPr>
                        <a:t>appauling</a:t>
                      </a:r>
                      <a:r>
                        <a:rPr lang="en-US" sz="1400" u="none" strike="noStrike" dirty="0">
                          <a:effectLst/>
                        </a:rPr>
                        <a:t> / I attended school for x ray and once I found out they were not accredited I no longer went.  Although, I enjoyed all the knowledge gained, it made me decide to go to a school that I knew was worth my time</a:t>
                      </a:r>
                      <a:endParaRPr lang="en-US" sz="1400" b="0" i="0" u="none" strike="noStrike" dirty="0">
                        <a:solidFill>
                          <a:srgbClr val="000000"/>
                        </a:solidFill>
                        <a:effectLst/>
                        <a:latin typeface="Calibri"/>
                      </a:endParaRPr>
                    </a:p>
                  </a:txBody>
                  <a:tcPr marL="9525" marR="9525" marT="9525" marB="0">
                    <a:solidFill>
                      <a:schemeClr val="accent3">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87567014"/>
              </p:ext>
            </p:extLst>
          </p:nvPr>
        </p:nvGraphicFramePr>
        <p:xfrm>
          <a:off x="609600" y="3733800"/>
          <a:ext cx="2641600" cy="2569845"/>
        </p:xfrm>
        <a:graphic>
          <a:graphicData uri="http://schemas.openxmlformats.org/drawingml/2006/table">
            <a:tbl>
              <a:tblPr>
                <a:tableStyleId>{5C22544A-7EE6-4342-B048-85BDC9FD1C3A}</a:tableStyleId>
              </a:tblPr>
              <a:tblGrid>
                <a:gridCol w="2641600"/>
              </a:tblGrid>
              <a:tr h="1905000">
                <a:tc>
                  <a:txBody>
                    <a:bodyPr/>
                    <a:lstStyle/>
                    <a:p>
                      <a:pPr algn="l" fontAlgn="b"/>
                      <a:r>
                        <a:rPr lang="en-US" sz="1400" u="none" strike="noStrike" dirty="0">
                          <a:effectLst/>
                        </a:rPr>
                        <a:t>at first I wanted to do nursing but I decided to get a job as a phlebotomist to see if I would like it first. I love my job but when I asked a lot of working nurses how do they like their jobs very few told me positive things. It made me reevaluate my decision. Also seeing how a lot of patients that need care are very unpleasant. I still want to be in healthcare, I just want to study something different</a:t>
                      </a:r>
                      <a:endParaRPr lang="en-US" sz="1400" b="0" i="0" u="none" strike="noStrike" dirty="0">
                        <a:solidFill>
                          <a:srgbClr val="000000"/>
                        </a:solidFill>
                        <a:effectLst/>
                        <a:latin typeface="Calibri"/>
                      </a:endParaRPr>
                    </a:p>
                  </a:txBody>
                  <a:tcPr marL="9525" marR="9525" marT="9525" marB="0">
                    <a:solidFill>
                      <a:srgbClr val="7CDED9"/>
                    </a:solidFill>
                  </a:tcPr>
                </a:tc>
              </a:tr>
            </a:tbl>
          </a:graphicData>
        </a:graphic>
      </p:graphicFrame>
    </p:spTree>
    <p:extLst>
      <p:ext uri="{BB962C8B-B14F-4D97-AF65-F5344CB8AC3E}">
        <p14:creationId xmlns:p14="http://schemas.microsoft.com/office/powerpoint/2010/main" val="28635365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74674689"/>
              </p:ext>
            </p:extLst>
          </p:nvPr>
        </p:nvGraphicFramePr>
        <p:xfrm>
          <a:off x="6019800" y="457200"/>
          <a:ext cx="2641600" cy="2143125"/>
        </p:xfrm>
        <a:graphic>
          <a:graphicData uri="http://schemas.openxmlformats.org/drawingml/2006/table">
            <a:tbl>
              <a:tblPr>
                <a:tableStyleId>{5C22544A-7EE6-4342-B048-85BDC9FD1C3A}</a:tableStyleId>
              </a:tblPr>
              <a:tblGrid>
                <a:gridCol w="2641600"/>
              </a:tblGrid>
              <a:tr h="1524000">
                <a:tc>
                  <a:txBody>
                    <a:bodyPr/>
                    <a:lstStyle/>
                    <a:p>
                      <a:pPr algn="l" fontAlgn="b"/>
                      <a:r>
                        <a:rPr lang="en-US" sz="1400" u="none" strike="noStrike" dirty="0">
                          <a:effectLst/>
                        </a:rPr>
                        <a:t>In my case, choosing my major was a long process. I started with Graphic Design, but then I stop going to school. Later I started Massage Therapy, but I never finished. I did not like it. Finally, I decided to go for Business Administration. The fact that Business is a major that has </a:t>
                      </a:r>
                      <a:r>
                        <a:rPr lang="en-US" sz="1400" u="none" strike="noStrike" dirty="0" err="1">
                          <a:effectLst/>
                        </a:rPr>
                        <a:t>variety,made</a:t>
                      </a:r>
                      <a:r>
                        <a:rPr lang="en-US" sz="1400" u="none" strike="noStrike" dirty="0">
                          <a:effectLst/>
                        </a:rPr>
                        <a:t> me go for it. </a:t>
                      </a:r>
                      <a:endParaRPr lang="en-US" sz="1400" b="0" i="0" u="none" strike="noStrike" dirty="0">
                        <a:solidFill>
                          <a:srgbClr val="000000"/>
                        </a:solidFill>
                        <a:effectLst/>
                        <a:latin typeface="Calibri"/>
                      </a:endParaRPr>
                    </a:p>
                  </a:txBody>
                  <a:tcPr marL="9525" marR="9525" marT="9525" marB="0" anchor="b"/>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716485037"/>
              </p:ext>
            </p:extLst>
          </p:nvPr>
        </p:nvGraphicFramePr>
        <p:xfrm>
          <a:off x="762000" y="381000"/>
          <a:ext cx="2641600" cy="2143125"/>
        </p:xfrm>
        <a:graphic>
          <a:graphicData uri="http://schemas.openxmlformats.org/drawingml/2006/table">
            <a:tbl>
              <a:tblPr>
                <a:tableStyleId>{5C22544A-7EE6-4342-B048-85BDC9FD1C3A}</a:tableStyleId>
              </a:tblPr>
              <a:tblGrid>
                <a:gridCol w="2641600"/>
              </a:tblGrid>
              <a:tr h="1524000">
                <a:tc>
                  <a:txBody>
                    <a:bodyPr/>
                    <a:lstStyle/>
                    <a:p>
                      <a:pPr algn="l" fontAlgn="b"/>
                      <a:r>
                        <a:rPr lang="en-US" sz="1400" u="none" strike="noStrike" dirty="0">
                          <a:effectLst/>
                        </a:rPr>
                        <a:t>Honestly....I prayed A LOT for </a:t>
                      </a:r>
                      <a:r>
                        <a:rPr lang="en-US" sz="1400" u="none" strike="noStrike" dirty="0" err="1">
                          <a:effectLst/>
                        </a:rPr>
                        <a:t>guidence</a:t>
                      </a:r>
                      <a:r>
                        <a:rPr lang="en-US" sz="1400" u="none" strike="noStrike" dirty="0">
                          <a:effectLst/>
                        </a:rPr>
                        <a:t>. I knew that I wanted to help people who are not always able to help themselves. One night I realized marriage and family are really important to me. I decided I want to be a marriage counselor, which UCF offers a Masters on. And to get there, one of the majors I can do is Sociology.</a:t>
                      </a:r>
                      <a:endParaRPr lang="en-US" sz="1400" b="0" i="0" u="none" strike="noStrike" dirty="0">
                        <a:solidFill>
                          <a:srgbClr val="000000"/>
                        </a:solidFill>
                        <a:effectLst/>
                        <a:latin typeface="Calibri"/>
                      </a:endParaRPr>
                    </a:p>
                  </a:txBody>
                  <a:tcPr marL="9525" marR="9525" marT="9525" marB="0" anchor="b">
                    <a:solidFill>
                      <a:srgbClr val="7CDED9"/>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602405449"/>
              </p:ext>
            </p:extLst>
          </p:nvPr>
        </p:nvGraphicFramePr>
        <p:xfrm>
          <a:off x="4038600" y="609600"/>
          <a:ext cx="1524000" cy="1076325"/>
        </p:xfrm>
        <a:graphic>
          <a:graphicData uri="http://schemas.openxmlformats.org/drawingml/2006/table">
            <a:tbl>
              <a:tblPr>
                <a:tableStyleId>{5C22544A-7EE6-4342-B048-85BDC9FD1C3A}</a:tableStyleId>
              </a:tblPr>
              <a:tblGrid>
                <a:gridCol w="1524000"/>
              </a:tblGrid>
              <a:tr h="571500">
                <a:tc>
                  <a:txBody>
                    <a:bodyPr/>
                    <a:lstStyle/>
                    <a:p>
                      <a:pPr algn="l" fontAlgn="b"/>
                      <a:r>
                        <a:rPr lang="en-US" sz="1400" u="none" strike="noStrike" dirty="0">
                          <a:effectLst/>
                        </a:rPr>
                        <a:t>Student Success was a big help in not only my decision of my major but in preparing me for it!</a:t>
                      </a:r>
                      <a:endParaRPr lang="en-US" sz="1400" b="0" i="0" u="none" strike="noStrike" dirty="0">
                        <a:solidFill>
                          <a:srgbClr val="000000"/>
                        </a:solidFill>
                        <a:effectLst/>
                        <a:latin typeface="Calibri"/>
                      </a:endParaRPr>
                    </a:p>
                  </a:txBody>
                  <a:tcPr marL="9525" marR="9525" marT="9525" marB="0" anchor="b">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6208835"/>
              </p:ext>
            </p:extLst>
          </p:nvPr>
        </p:nvGraphicFramePr>
        <p:xfrm>
          <a:off x="4572000" y="2819400"/>
          <a:ext cx="2641600" cy="1289685"/>
        </p:xfrm>
        <a:graphic>
          <a:graphicData uri="http://schemas.openxmlformats.org/drawingml/2006/table">
            <a:tbl>
              <a:tblPr>
                <a:tableStyleId>{5C22544A-7EE6-4342-B048-85BDC9FD1C3A}</a:tableStyleId>
              </a:tblPr>
              <a:tblGrid>
                <a:gridCol w="2641600"/>
              </a:tblGrid>
              <a:tr h="952500">
                <a:tc>
                  <a:txBody>
                    <a:bodyPr/>
                    <a:lstStyle/>
                    <a:p>
                      <a:pPr algn="l" fontAlgn="b"/>
                      <a:r>
                        <a:rPr lang="en-US" sz="1400" u="none" strike="noStrike" dirty="0">
                          <a:effectLst/>
                        </a:rPr>
                        <a:t>I went to the career adviser. Some factors that played a major role in my decision was job outlook, the length of the program, and the median income that this career receives.</a:t>
                      </a:r>
                      <a:endParaRPr lang="en-US" sz="1400" b="0" i="0" u="none" strike="noStrike" dirty="0">
                        <a:solidFill>
                          <a:srgbClr val="000000"/>
                        </a:solidFill>
                        <a:effectLst/>
                        <a:latin typeface="Calibri"/>
                      </a:endParaRPr>
                    </a:p>
                  </a:txBody>
                  <a:tcPr marL="9525" marR="9525" marT="9525" marB="0">
                    <a:solidFill>
                      <a:schemeClr val="accent4">
                        <a:lumMod val="40000"/>
                        <a:lumOff val="6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25837661"/>
              </p:ext>
            </p:extLst>
          </p:nvPr>
        </p:nvGraphicFramePr>
        <p:xfrm>
          <a:off x="228600" y="2743200"/>
          <a:ext cx="3632200" cy="3429000"/>
        </p:xfrm>
        <a:graphic>
          <a:graphicData uri="http://schemas.openxmlformats.org/drawingml/2006/table">
            <a:tbl>
              <a:tblPr>
                <a:tableStyleId>{5C22544A-7EE6-4342-B048-85BDC9FD1C3A}</a:tableStyleId>
              </a:tblPr>
              <a:tblGrid>
                <a:gridCol w="3632200"/>
              </a:tblGrid>
              <a:tr h="3429000">
                <a:tc>
                  <a:txBody>
                    <a:bodyPr/>
                    <a:lstStyle/>
                    <a:p>
                      <a:pPr algn="l" fontAlgn="b"/>
                      <a:r>
                        <a:rPr lang="en-US" sz="1400" u="none" strike="noStrike" dirty="0">
                          <a:effectLst/>
                        </a:rPr>
                        <a:t>After 10 plus years being out of school and being a business owner, I realized that I really did needed my degree. After 10 years I closed my business and could not get a job at the pay scale that I thought I deserved. Almost two years later I raised my GPA from 1.7 to 3.0. I am planning in attending Embry Riddle or UCF. I was lucky that I understood how the AA and AS degree worked. I am getting both degrees and will complete both in Fall 2013. It should be more aware to AS students that an AS will NOT get them into a 4 year program and if they do they will have to take all General Education requirements. yes I know is on the fine print but a lot of students that I know think they will go into engineering school with a AS degree.</a:t>
                      </a:r>
                      <a:endParaRPr lang="en-US" sz="1400" b="0" i="0" u="none" strike="noStrike" dirty="0">
                        <a:solidFill>
                          <a:srgbClr val="000000"/>
                        </a:solidFill>
                        <a:effectLst/>
                        <a:latin typeface="Calibri"/>
                      </a:endParaRPr>
                    </a:p>
                  </a:txBody>
                  <a:tcPr marL="9525" marR="9525" marT="9525" marB="0">
                    <a:solidFill>
                      <a:srgbClr val="92D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98928733"/>
              </p:ext>
            </p:extLst>
          </p:nvPr>
        </p:nvGraphicFramePr>
        <p:xfrm>
          <a:off x="5715000" y="4191000"/>
          <a:ext cx="2641600" cy="222885"/>
        </p:xfrm>
        <a:graphic>
          <a:graphicData uri="http://schemas.openxmlformats.org/drawingml/2006/table">
            <a:tbl>
              <a:tblPr>
                <a:tableStyleId>{5C22544A-7EE6-4342-B048-85BDC9FD1C3A}</a:tableStyleId>
              </a:tblPr>
              <a:tblGrid>
                <a:gridCol w="2641600"/>
              </a:tblGrid>
              <a:tr h="190500">
                <a:tc>
                  <a:txBody>
                    <a:bodyPr/>
                    <a:lstStyle/>
                    <a:p>
                      <a:pPr algn="l" fontAlgn="b"/>
                      <a:r>
                        <a:rPr lang="en-US" sz="1400" u="none" strike="noStrike" dirty="0">
                          <a:effectLst/>
                        </a:rPr>
                        <a:t>Just felt a calling to this field.</a:t>
                      </a:r>
                      <a:endParaRPr lang="en-US" sz="1400" b="0" i="0" u="none" strike="noStrike" dirty="0">
                        <a:solidFill>
                          <a:srgbClr val="000000"/>
                        </a:solidFill>
                        <a:effectLst/>
                        <a:latin typeface="Calibri"/>
                      </a:endParaRPr>
                    </a:p>
                  </a:txBody>
                  <a:tcPr marL="9525" marR="9525" marT="9525" marB="0" anchor="b">
                    <a:solidFill>
                      <a:srgbClr val="FFFF00"/>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46328143"/>
              </p:ext>
            </p:extLst>
          </p:nvPr>
        </p:nvGraphicFramePr>
        <p:xfrm>
          <a:off x="4191000" y="4572000"/>
          <a:ext cx="4648200" cy="2143125"/>
        </p:xfrm>
        <a:graphic>
          <a:graphicData uri="http://schemas.openxmlformats.org/drawingml/2006/table">
            <a:tbl>
              <a:tblPr>
                <a:tableStyleId>{5C22544A-7EE6-4342-B048-85BDC9FD1C3A}</a:tableStyleId>
              </a:tblPr>
              <a:tblGrid>
                <a:gridCol w="4648200"/>
              </a:tblGrid>
              <a:tr h="1333500">
                <a:tc>
                  <a:txBody>
                    <a:bodyPr/>
                    <a:lstStyle/>
                    <a:p>
                      <a:pPr algn="ctr" fontAlgn="b"/>
                      <a:r>
                        <a:rPr lang="en-US" sz="1400" b="0" i="0" u="none" strike="noStrike" dirty="0" smtClean="0">
                          <a:solidFill>
                            <a:srgbClr val="000000"/>
                          </a:solidFill>
                          <a:effectLst/>
                          <a:latin typeface="+mn-lt"/>
                        </a:rPr>
                        <a:t>I filled out "My Education Plan" on </a:t>
                      </a:r>
                      <a:r>
                        <a:rPr lang="en-US" sz="1400" b="0" i="0" u="none" strike="noStrike" dirty="0" err="1" smtClean="0">
                          <a:solidFill>
                            <a:srgbClr val="000000"/>
                          </a:solidFill>
                          <a:effectLst/>
                          <a:latin typeface="+mn-lt"/>
                        </a:rPr>
                        <a:t>Lifemap</a:t>
                      </a:r>
                      <a:r>
                        <a:rPr lang="en-US" sz="1400" b="0" i="0" u="none" strike="noStrike" dirty="0" smtClean="0">
                          <a:solidFill>
                            <a:srgbClr val="000000"/>
                          </a:solidFill>
                          <a:effectLst/>
                          <a:latin typeface="+mn-lt"/>
                        </a:rPr>
                        <a:t> and had someone look at it because there were some parts of it I was unsure of. She met with me this week and gave me some resources to look at on a few different pre-majors and how they fit with UCF Bachelor degree programs, and also suggested I take the career planner assessment on Atlas, which I plan to do in the next couple days. I may take a class in each of the two areas I am most interested in during the summer to see which one seems to be the better fit. This will help me to decide what to focus on without taking too many extra classes.</a:t>
                      </a:r>
                      <a:endParaRPr lang="en-US" sz="1400" b="0" i="0" u="none" strike="noStrike" dirty="0">
                        <a:solidFill>
                          <a:srgbClr val="000000"/>
                        </a:solidFill>
                        <a:effectLst/>
                        <a:latin typeface="Calibri"/>
                      </a:endParaRPr>
                    </a:p>
                  </a:txBody>
                  <a:tcPr marL="9525" marR="9525" marT="9525" marB="0">
                    <a:solidFill>
                      <a:srgbClr val="E47CD5"/>
                    </a:solidFill>
                  </a:tcPr>
                </a:tc>
              </a:tr>
            </a:tbl>
          </a:graphicData>
        </a:graphic>
      </p:graphicFrame>
    </p:spTree>
    <p:extLst>
      <p:ext uri="{BB962C8B-B14F-4D97-AF65-F5344CB8AC3E}">
        <p14:creationId xmlns:p14="http://schemas.microsoft.com/office/powerpoint/2010/main" val="378837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b="1" dirty="0"/>
              <a:t>How the survey matched up with Valencia College Demographics</a:t>
            </a:r>
            <a:br>
              <a:rPr lang="en-US" b="1" dirty="0"/>
            </a:br>
            <a:endParaRPr lang="en-US" dirty="0"/>
          </a:p>
        </p:txBody>
      </p:sp>
      <p:sp>
        <p:nvSpPr>
          <p:cNvPr id="4" name="Rectangle 3"/>
          <p:cNvSpPr/>
          <p:nvPr/>
        </p:nvSpPr>
        <p:spPr>
          <a:xfrm>
            <a:off x="381000" y="2514600"/>
            <a:ext cx="3124200" cy="1754326"/>
          </a:xfrm>
          <a:prstGeom prst="rect">
            <a:avLst/>
          </a:prstGeom>
          <a:solidFill>
            <a:schemeClr val="accent1">
              <a:lumMod val="40000"/>
              <a:lumOff val="60000"/>
            </a:schemeClr>
          </a:solidFill>
        </p:spPr>
        <p:txBody>
          <a:bodyPr wrap="square">
            <a:spAutoFit/>
          </a:bodyPr>
          <a:lstStyle/>
          <a:p>
            <a:pPr algn="ctr"/>
            <a:r>
              <a:rPr lang="en-US" b="1" u="sng" dirty="0"/>
              <a:t>Valencia College 2011-12</a:t>
            </a:r>
          </a:p>
          <a:p>
            <a:endParaRPr lang="en-US" dirty="0"/>
          </a:p>
          <a:p>
            <a:r>
              <a:rPr lang="en-US" dirty="0"/>
              <a:t> Male: 42.8% </a:t>
            </a:r>
            <a:endParaRPr lang="en-US" dirty="0" smtClean="0"/>
          </a:p>
          <a:p>
            <a:r>
              <a:rPr lang="en-US" dirty="0" smtClean="0"/>
              <a:t>Female</a:t>
            </a:r>
            <a:r>
              <a:rPr lang="en-US" dirty="0"/>
              <a:t>: 55.8% </a:t>
            </a:r>
          </a:p>
          <a:p>
            <a:r>
              <a:rPr lang="en-US" dirty="0"/>
              <a:t>Not Indicated: 1.4% </a:t>
            </a:r>
          </a:p>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5092823"/>
              </p:ext>
            </p:extLst>
          </p:nvPr>
        </p:nvGraphicFramePr>
        <p:xfrm>
          <a:off x="3810000" y="2362200"/>
          <a:ext cx="5181600" cy="284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3933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65808418"/>
              </p:ext>
            </p:extLst>
          </p:nvPr>
        </p:nvGraphicFramePr>
        <p:xfrm>
          <a:off x="762000" y="609600"/>
          <a:ext cx="7467601" cy="5715000"/>
        </p:xfrm>
        <a:graphic>
          <a:graphicData uri="http://schemas.openxmlformats.org/drawingml/2006/table">
            <a:tbl>
              <a:tblPr firstRow="1" firstCol="1" bandRow="1">
                <a:tableStyleId>{5C22544A-7EE6-4342-B048-85BDC9FD1C3A}</a:tableStyleId>
              </a:tblPr>
              <a:tblGrid>
                <a:gridCol w="1427120"/>
                <a:gridCol w="1427120"/>
                <a:gridCol w="1427120"/>
                <a:gridCol w="1427120"/>
                <a:gridCol w="1759121"/>
              </a:tblGrid>
              <a:tr h="158750">
                <a:tc>
                  <a:txBody>
                    <a:bodyPr/>
                    <a:lstStyle/>
                    <a:p>
                      <a:pPr marL="0" marR="0">
                        <a:lnSpc>
                          <a:spcPct val="115000"/>
                        </a:lnSpc>
                        <a:spcBef>
                          <a:spcPts val="0"/>
                        </a:spcBef>
                        <a:spcAft>
                          <a:spcPts val="0"/>
                        </a:spcAft>
                      </a:pPr>
                      <a:r>
                        <a:rPr lang="en-US" sz="700">
                          <a:effectLst/>
                        </a:rPr>
                        <a:t> </a:t>
                      </a:r>
                      <a:endParaRPr lang="en-US" sz="700">
                        <a:effectLst/>
                        <a:latin typeface="Calibri"/>
                        <a:ea typeface="Calibri"/>
                        <a:cs typeface="Times New Roman"/>
                      </a:endParaRPr>
                    </a:p>
                  </a:txBody>
                  <a:tcPr marL="44723" marR="44723" marT="0" marB="0"/>
                </a:tc>
                <a:tc>
                  <a:txBody>
                    <a:bodyPr/>
                    <a:lstStyle/>
                    <a:p>
                      <a:pPr marL="0" marR="0" algn="ctr">
                        <a:lnSpc>
                          <a:spcPct val="115000"/>
                        </a:lnSpc>
                        <a:spcBef>
                          <a:spcPts val="0"/>
                        </a:spcBef>
                        <a:spcAft>
                          <a:spcPts val="0"/>
                        </a:spcAft>
                      </a:pPr>
                      <a:r>
                        <a:rPr lang="en-US" sz="900" dirty="0">
                          <a:effectLst/>
                        </a:rPr>
                        <a:t>Unclear (0)</a:t>
                      </a:r>
                      <a:endParaRPr lang="en-US" sz="900" dirty="0">
                        <a:effectLst/>
                        <a:latin typeface="Calibri"/>
                        <a:ea typeface="Calibri"/>
                        <a:cs typeface="Times New Roman"/>
                      </a:endParaRPr>
                    </a:p>
                  </a:txBody>
                  <a:tcPr marL="44723" marR="44723" marT="0" marB="0"/>
                </a:tc>
                <a:tc>
                  <a:txBody>
                    <a:bodyPr/>
                    <a:lstStyle/>
                    <a:p>
                      <a:pPr marL="0" marR="0" algn="ctr">
                        <a:lnSpc>
                          <a:spcPct val="115000"/>
                        </a:lnSpc>
                        <a:spcBef>
                          <a:spcPts val="0"/>
                        </a:spcBef>
                        <a:spcAft>
                          <a:spcPts val="0"/>
                        </a:spcAft>
                      </a:pPr>
                      <a:r>
                        <a:rPr lang="en-US" sz="900" dirty="0">
                          <a:effectLst/>
                        </a:rPr>
                        <a:t>Clarifying (1)</a:t>
                      </a:r>
                      <a:endParaRPr lang="en-US" sz="900" dirty="0">
                        <a:effectLst/>
                        <a:latin typeface="Calibri"/>
                        <a:ea typeface="Calibri"/>
                        <a:cs typeface="Times New Roman"/>
                      </a:endParaRPr>
                    </a:p>
                  </a:txBody>
                  <a:tcPr marL="44723" marR="44723" marT="0" marB="0"/>
                </a:tc>
                <a:tc>
                  <a:txBody>
                    <a:bodyPr/>
                    <a:lstStyle/>
                    <a:p>
                      <a:pPr marL="0" marR="0" algn="ctr">
                        <a:lnSpc>
                          <a:spcPct val="115000"/>
                        </a:lnSpc>
                        <a:spcBef>
                          <a:spcPts val="0"/>
                        </a:spcBef>
                        <a:spcAft>
                          <a:spcPts val="0"/>
                        </a:spcAft>
                      </a:pPr>
                      <a:r>
                        <a:rPr lang="en-US" sz="900" dirty="0">
                          <a:effectLst/>
                        </a:rPr>
                        <a:t>Clear (2)</a:t>
                      </a:r>
                      <a:endParaRPr lang="en-US" sz="900" dirty="0">
                        <a:effectLst/>
                        <a:latin typeface="Calibri"/>
                        <a:ea typeface="Calibri"/>
                        <a:cs typeface="Times New Roman"/>
                      </a:endParaRPr>
                    </a:p>
                  </a:txBody>
                  <a:tcPr marL="44723" marR="44723" marT="0" marB="0"/>
                </a:tc>
                <a:tc>
                  <a:txBody>
                    <a:bodyPr/>
                    <a:lstStyle/>
                    <a:p>
                      <a:pPr marL="0" marR="0" algn="ctr">
                        <a:lnSpc>
                          <a:spcPct val="115000"/>
                        </a:lnSpc>
                        <a:spcBef>
                          <a:spcPts val="0"/>
                        </a:spcBef>
                        <a:spcAft>
                          <a:spcPts val="0"/>
                        </a:spcAft>
                      </a:pPr>
                      <a:r>
                        <a:rPr lang="en-US" sz="900" dirty="0">
                          <a:effectLst/>
                        </a:rPr>
                        <a:t>Crystallizing (3)</a:t>
                      </a:r>
                      <a:endParaRPr lang="en-US" sz="900" dirty="0">
                        <a:effectLst/>
                        <a:latin typeface="Calibri"/>
                        <a:ea typeface="Calibri"/>
                        <a:cs typeface="Times New Roman"/>
                      </a:endParaRPr>
                    </a:p>
                  </a:txBody>
                  <a:tcPr marL="44723" marR="44723" marT="0" marB="0"/>
                </a:tc>
              </a:tr>
              <a:tr h="2222500">
                <a:tc>
                  <a:txBody>
                    <a:bodyPr/>
                    <a:lstStyle/>
                    <a:p>
                      <a:pPr marL="0" marR="0" algn="ctr">
                        <a:lnSpc>
                          <a:spcPct val="115000"/>
                        </a:lnSpc>
                        <a:spcBef>
                          <a:spcPts val="0"/>
                        </a:spcBef>
                        <a:spcAft>
                          <a:spcPts val="0"/>
                        </a:spcAft>
                      </a:pPr>
                      <a:r>
                        <a:rPr lang="en-US" sz="1200" dirty="0">
                          <a:effectLst/>
                        </a:rPr>
                        <a:t>Who Am I</a:t>
                      </a:r>
                      <a:endParaRPr lang="en-US" sz="12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Does not mention any self-exploration/awareness or knowledge of Valencia services available.  No indication of awareness of skills, values, strengths and/or wants and how that connects to selecting a major.  </a:t>
                      </a:r>
                      <a:endParaRPr lang="en-US" sz="9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Student in process of self-exploration and minimum awareness of services available.  Has indicated a major choice but not connected to personal attributes or goals</a:t>
                      </a:r>
                      <a:endParaRPr lang="en-US" sz="9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Student has tentatively selected a major based on self-exploration ; has used some Valencia services such as the Career Center; has had conversations with others regarding  major/career choice; has explored interests through </a:t>
                      </a:r>
                      <a:r>
                        <a:rPr lang="en-US" sz="900" dirty="0" err="1">
                          <a:effectLst/>
                        </a:rPr>
                        <a:t>curriculars</a:t>
                      </a:r>
                      <a:r>
                        <a:rPr lang="en-US" sz="900" dirty="0">
                          <a:effectLst/>
                        </a:rPr>
                        <a:t> and co-</a:t>
                      </a:r>
                      <a:r>
                        <a:rPr lang="en-US" sz="900" dirty="0" err="1">
                          <a:effectLst/>
                        </a:rPr>
                        <a:t>curriculars</a:t>
                      </a:r>
                      <a:r>
                        <a:rPr lang="en-US" sz="900" dirty="0">
                          <a:effectLst/>
                        </a:rPr>
                        <a:t>; plans to gain life experience in area of career interest</a:t>
                      </a:r>
                      <a:endParaRPr lang="en-US" sz="9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Student has clear choice of major and shows clear connection and critical evaluation of personality, interests, values &amp; skills as they relate to major, life &amp; career goals. Evidence would include: visit to Career Center, mentioning specific assessments; conversations with faculty, friends, family, professionals; exploration of interests through </a:t>
                      </a:r>
                      <a:r>
                        <a:rPr lang="en-US" sz="900" dirty="0" err="1">
                          <a:effectLst/>
                        </a:rPr>
                        <a:t>curriculars</a:t>
                      </a:r>
                      <a:r>
                        <a:rPr lang="en-US" sz="900" dirty="0">
                          <a:effectLst/>
                        </a:rPr>
                        <a:t> or co-</a:t>
                      </a:r>
                      <a:r>
                        <a:rPr lang="en-US" sz="900" dirty="0" err="1">
                          <a:effectLst/>
                        </a:rPr>
                        <a:t>curriculars</a:t>
                      </a:r>
                      <a:r>
                        <a:rPr lang="en-US" sz="900" dirty="0">
                          <a:effectLst/>
                        </a:rPr>
                        <a:t>, life experience (internship, job, volunteering)</a:t>
                      </a:r>
                      <a:endParaRPr lang="en-US" sz="900" dirty="0">
                        <a:effectLst/>
                        <a:latin typeface="Calibri"/>
                        <a:ea typeface="Calibri"/>
                        <a:cs typeface="Times New Roman"/>
                      </a:endParaRPr>
                    </a:p>
                  </a:txBody>
                  <a:tcPr marL="44723" marR="44723" marT="0" marB="0"/>
                </a:tc>
              </a:tr>
              <a:tr h="2381250">
                <a:tc>
                  <a:txBody>
                    <a:bodyPr/>
                    <a:lstStyle/>
                    <a:p>
                      <a:pPr marL="0" marR="0" algn="ctr">
                        <a:lnSpc>
                          <a:spcPct val="115000"/>
                        </a:lnSpc>
                        <a:spcBef>
                          <a:spcPts val="0"/>
                        </a:spcBef>
                        <a:spcAft>
                          <a:spcPts val="0"/>
                        </a:spcAft>
                      </a:pPr>
                      <a:r>
                        <a:rPr lang="en-US" sz="1200" dirty="0">
                          <a:effectLst/>
                        </a:rPr>
                        <a:t>Where am I going</a:t>
                      </a:r>
                      <a:endParaRPr lang="en-US" sz="12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No major indicated; student does not mention any research or use of Valencia services, course selection is random</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Student indicates tentative major but is still exploring options. Has vague knowledge of the educational path to achieving needed education.  Has vague or basic connections of job and degree requirements for career path. Has plans to use Valencia services such as MEP, Career Center and taking exploratory courses such as SLS 1122.</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Student has chosen major based on research of intended career field and has a tentative educational plan for achieving goal. Some evidence of research is mentioned such as visit to Career Center, lifemap tab, reading, web searches, or talking to professionals</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Student has clear choice of major and developed a path of achieving education goal based specific  research toward major (reading, websites, Career Center visit); Appropriate educational path and informational interview or job shadow; learning job trends and degree requirements for their field of interest</a:t>
                      </a:r>
                      <a:endParaRPr lang="en-US" sz="900" dirty="0">
                        <a:effectLst/>
                        <a:latin typeface="Calibri"/>
                        <a:ea typeface="Calibri"/>
                        <a:cs typeface="Times New Roman"/>
                      </a:endParaRPr>
                    </a:p>
                  </a:txBody>
                  <a:tcPr marL="44723" marR="44723" marT="0" marB="0"/>
                </a:tc>
              </a:tr>
              <a:tr h="952500">
                <a:tc>
                  <a:txBody>
                    <a:bodyPr/>
                    <a:lstStyle/>
                    <a:p>
                      <a:pPr marL="0" marR="0" algn="ctr">
                        <a:lnSpc>
                          <a:spcPct val="115000"/>
                        </a:lnSpc>
                        <a:spcBef>
                          <a:spcPts val="0"/>
                        </a:spcBef>
                        <a:spcAft>
                          <a:spcPts val="0"/>
                        </a:spcAft>
                      </a:pPr>
                      <a:r>
                        <a:rPr lang="en-US" sz="1200" dirty="0">
                          <a:effectLst/>
                        </a:rPr>
                        <a:t>How will I get there</a:t>
                      </a:r>
                      <a:endParaRPr lang="en-US" sz="12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Student has no major and unclear on what degree they want to pursue</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Student knows the degree they wish to pursue but unclear of major/concentration.  No written educational plan</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a:effectLst/>
                        </a:rPr>
                        <a:t>Student knows degree and major and has a tentative educational plan for achieving said goal including all degree requirements</a:t>
                      </a:r>
                      <a:endParaRPr lang="en-US" sz="9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0"/>
                        </a:spcAft>
                      </a:pPr>
                      <a:r>
                        <a:rPr lang="en-US" sz="900" dirty="0">
                          <a:effectLst/>
                        </a:rPr>
                        <a:t>Student has confirmed degree and major/specialization, developed a workable educational plan based on degree requirements, pre-</a:t>
                      </a:r>
                      <a:r>
                        <a:rPr lang="en-US" sz="900" dirty="0" err="1">
                          <a:effectLst/>
                        </a:rPr>
                        <a:t>reqs</a:t>
                      </a:r>
                      <a:r>
                        <a:rPr lang="en-US" sz="900" dirty="0">
                          <a:effectLst/>
                        </a:rPr>
                        <a:t> and course load balance</a:t>
                      </a:r>
                      <a:endParaRPr lang="en-US" sz="900" dirty="0">
                        <a:effectLst/>
                        <a:latin typeface="Calibri"/>
                        <a:ea typeface="Calibri"/>
                        <a:cs typeface="Times New Roman"/>
                      </a:endParaRPr>
                    </a:p>
                  </a:txBody>
                  <a:tcPr marL="44723" marR="44723" marT="0" marB="0"/>
                </a:tc>
              </a:tr>
            </a:tbl>
          </a:graphicData>
        </a:graphic>
      </p:graphicFrame>
    </p:spTree>
    <p:extLst>
      <p:ext uri="{BB962C8B-B14F-4D97-AF65-F5344CB8AC3E}">
        <p14:creationId xmlns:p14="http://schemas.microsoft.com/office/powerpoint/2010/main" val="37183198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066800"/>
            <a:ext cx="5715000" cy="3970318"/>
          </a:xfrm>
          <a:prstGeom prst="rect">
            <a:avLst/>
          </a:prstGeom>
        </p:spPr>
        <p:txBody>
          <a:bodyPr wrap="square">
            <a:spAutoFit/>
          </a:bodyPr>
          <a:lstStyle/>
          <a:p>
            <a:pPr algn="ctr"/>
            <a:r>
              <a:rPr lang="en-US" sz="2800" b="1" u="sng" dirty="0" smtClean="0"/>
              <a:t>For this survey</a:t>
            </a:r>
          </a:p>
          <a:p>
            <a:pPr algn="ctr"/>
            <a:r>
              <a:rPr lang="en-US" sz="2800" b="1" u="sng" dirty="0" smtClean="0"/>
              <a:t>Score </a:t>
            </a:r>
            <a:r>
              <a:rPr lang="en-US" sz="2800" b="1" u="sng" dirty="0"/>
              <a:t>card</a:t>
            </a:r>
            <a:endParaRPr lang="en-US" sz="2800" dirty="0"/>
          </a:p>
          <a:p>
            <a:pPr lvl="0"/>
            <a:r>
              <a:rPr lang="en-US" sz="2800" b="1" dirty="0"/>
              <a:t>0- No steps</a:t>
            </a:r>
            <a:endParaRPr lang="en-US" sz="2800" dirty="0"/>
          </a:p>
          <a:p>
            <a:pPr lvl="0"/>
            <a:r>
              <a:rPr lang="en-US" sz="2800" b="1" dirty="0"/>
              <a:t>1- “Major just seems to fit me, so taking classes”</a:t>
            </a:r>
            <a:endParaRPr lang="en-US" sz="2800" dirty="0"/>
          </a:p>
          <a:p>
            <a:pPr lvl="0"/>
            <a:r>
              <a:rPr lang="en-US" sz="2800" b="1" dirty="0"/>
              <a:t>2- “I did research to find my major” (or plans to)</a:t>
            </a:r>
            <a:endParaRPr lang="en-US" sz="2800" dirty="0"/>
          </a:p>
          <a:p>
            <a:pPr lvl="0"/>
            <a:r>
              <a:rPr lang="en-US" sz="2800" b="1" dirty="0"/>
              <a:t>3- “I did research and developed a plan” (or plans to)</a:t>
            </a:r>
            <a:endParaRPr lang="en-US" sz="2800" dirty="0"/>
          </a:p>
        </p:txBody>
      </p:sp>
    </p:spTree>
    <p:extLst>
      <p:ext uri="{BB962C8B-B14F-4D97-AF65-F5344CB8AC3E}">
        <p14:creationId xmlns:p14="http://schemas.microsoft.com/office/powerpoint/2010/main" val="14476443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88894517"/>
              </p:ext>
            </p:extLst>
          </p:nvPr>
        </p:nvGraphicFramePr>
        <p:xfrm>
          <a:off x="685800" y="533400"/>
          <a:ext cx="3340100" cy="1297305"/>
        </p:xfrm>
        <a:graphic>
          <a:graphicData uri="http://schemas.openxmlformats.org/drawingml/2006/table">
            <a:tbl>
              <a:tblPr>
                <a:tableStyleId>{5C22544A-7EE6-4342-B048-85BDC9FD1C3A}</a:tableStyleId>
              </a:tblPr>
              <a:tblGrid>
                <a:gridCol w="1803400"/>
                <a:gridCol w="1536700"/>
              </a:tblGrid>
              <a:tr h="190500">
                <a:tc>
                  <a:txBody>
                    <a:bodyPr/>
                    <a:lstStyle/>
                    <a:p>
                      <a:pPr algn="ctr" fontAlgn="t"/>
                      <a:r>
                        <a:rPr lang="en-US" sz="1800" b="1" u="none" strike="noStrike" dirty="0">
                          <a:effectLst/>
                        </a:rPr>
                        <a:t>AA 0-15 Scores</a:t>
                      </a:r>
                      <a:endParaRPr lang="en-US" sz="1800" b="1" i="0" u="none" strike="noStrike" dirty="0">
                        <a:solidFill>
                          <a:srgbClr val="FFFFFF"/>
                        </a:solidFill>
                        <a:effectLst/>
                        <a:latin typeface="Calibri"/>
                      </a:endParaRPr>
                    </a:p>
                  </a:txBody>
                  <a:tcPr marL="9525" marR="9525" marT="9525" marB="0"/>
                </a:tc>
                <a:tc>
                  <a:txBody>
                    <a:bodyPr/>
                    <a:lstStyle/>
                    <a:p>
                      <a:pPr algn="l" fontAlgn="t"/>
                      <a:endParaRPr lang="en-US" sz="1100" b="0" i="0" u="none" strike="noStrike" dirty="0">
                        <a:solidFill>
                          <a:srgbClr val="000000"/>
                        </a:solidFill>
                        <a:effectLst/>
                        <a:latin typeface="Calibri"/>
                      </a:endParaRPr>
                    </a:p>
                  </a:txBody>
                  <a:tcPr marL="9525" marR="9525" marT="9525" marB="0"/>
                </a:tc>
              </a:tr>
              <a:tr h="190500">
                <a:tc>
                  <a:txBody>
                    <a:bodyPr/>
                    <a:lstStyle/>
                    <a:p>
                      <a:pPr algn="l" fontAlgn="t"/>
                      <a:r>
                        <a:rPr lang="en-US" sz="1600" u="none" strike="noStrike" dirty="0">
                          <a:effectLst/>
                        </a:rPr>
                        <a:t>Mean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1.255813953</a:t>
                      </a:r>
                      <a:endParaRPr lang="en-US" sz="1600" b="0" i="0" u="none" strike="noStrike" dirty="0">
                        <a:solidFill>
                          <a:srgbClr val="000000"/>
                        </a:solidFill>
                        <a:effectLst/>
                        <a:latin typeface="Calibri"/>
                      </a:endParaRPr>
                    </a:p>
                  </a:txBody>
                  <a:tcPr marL="9525" marR="9525" marT="9525" marB="0"/>
                </a:tc>
              </a:tr>
              <a:tr h="190500">
                <a:tc>
                  <a:txBody>
                    <a:bodyPr/>
                    <a:lstStyle/>
                    <a:p>
                      <a:pPr algn="l" fontAlgn="t"/>
                      <a:r>
                        <a:rPr lang="en-US" sz="1600" u="none" strike="noStrike" dirty="0">
                          <a:effectLst/>
                        </a:rPr>
                        <a:t>Median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190500">
                <a:tc>
                  <a:txBody>
                    <a:bodyPr/>
                    <a:lstStyle/>
                    <a:p>
                      <a:pPr algn="l" fontAlgn="t"/>
                      <a:r>
                        <a:rPr lang="en-US" sz="1600" u="none" strike="noStrike" dirty="0">
                          <a:effectLst/>
                        </a:rPr>
                        <a:t>Mode</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190500">
                <a:tc>
                  <a:txBody>
                    <a:bodyPr/>
                    <a:lstStyle/>
                    <a:p>
                      <a:pPr algn="l" fontAlgn="t"/>
                      <a:r>
                        <a:rPr lang="en-US" sz="1600" u="none" strike="noStrike" dirty="0">
                          <a:effectLst/>
                        </a:rPr>
                        <a:t>Sum</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54</a:t>
                      </a:r>
                      <a:endParaRPr lang="en-US" sz="1600" b="0" i="0" u="none" strike="noStrike" dirty="0">
                        <a:solidFill>
                          <a:srgbClr val="000000"/>
                        </a:solidFill>
                        <a:effectLst/>
                        <a:latin typeface="Calibri"/>
                      </a:endParaRPr>
                    </a:p>
                  </a:txBody>
                  <a:tcPr marL="9525" marR="9525" marT="9525" marB="0"/>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19095815"/>
              </p:ext>
            </p:extLst>
          </p:nvPr>
        </p:nvGraphicFramePr>
        <p:xfrm>
          <a:off x="685800" y="1905000"/>
          <a:ext cx="3352800" cy="1461863"/>
        </p:xfrm>
        <a:graphic>
          <a:graphicData uri="http://schemas.openxmlformats.org/drawingml/2006/table">
            <a:tbl>
              <a:tblPr>
                <a:tableStyleId>{5C22544A-7EE6-4342-B048-85BDC9FD1C3A}</a:tableStyleId>
              </a:tblPr>
              <a:tblGrid>
                <a:gridCol w="2209800"/>
                <a:gridCol w="1143000"/>
              </a:tblGrid>
              <a:tr h="238584">
                <a:tc>
                  <a:txBody>
                    <a:bodyPr/>
                    <a:lstStyle/>
                    <a:p>
                      <a:pPr algn="ctr" fontAlgn="t"/>
                      <a:r>
                        <a:rPr lang="en-US" sz="1800" b="1" u="none" strike="noStrike" dirty="0">
                          <a:effectLst/>
                        </a:rPr>
                        <a:t>AA 16-30 Scores</a:t>
                      </a:r>
                      <a:endParaRPr lang="en-US" sz="1800" b="1" i="0" u="none" strike="noStrike" dirty="0">
                        <a:solidFill>
                          <a:srgbClr val="FFFFFF"/>
                        </a:solidFill>
                        <a:effectLst/>
                        <a:latin typeface="Calibri"/>
                      </a:endParaRPr>
                    </a:p>
                  </a:txBody>
                  <a:tcPr marL="9525" marR="9525" marT="9525" marB="0"/>
                </a:tc>
                <a:tc>
                  <a:txBody>
                    <a:bodyPr/>
                    <a:lstStyle/>
                    <a:p>
                      <a:pPr algn="l" fontAlgn="t"/>
                      <a:endParaRPr lang="en-US" sz="1100" b="0" i="0" u="none" strike="noStrike">
                        <a:solidFill>
                          <a:srgbClr val="000000"/>
                        </a:solidFill>
                        <a:effectLst/>
                        <a:latin typeface="Calibri"/>
                      </a:endParaRPr>
                    </a:p>
                  </a:txBody>
                  <a:tcPr marL="9525" marR="9525" marT="9525" marB="0"/>
                </a:tc>
              </a:tr>
              <a:tr h="417923">
                <a:tc>
                  <a:txBody>
                    <a:bodyPr/>
                    <a:lstStyle/>
                    <a:p>
                      <a:pPr algn="l" fontAlgn="t"/>
                      <a:r>
                        <a:rPr lang="en-US" sz="1600" u="none" strike="noStrike" dirty="0">
                          <a:effectLst/>
                        </a:rPr>
                        <a:t>Mean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a:effectLst/>
                        </a:rPr>
                        <a:t>1.285714</a:t>
                      </a:r>
                      <a:endParaRPr lang="en-US" sz="1600" b="0" i="0" u="none" strike="noStrike">
                        <a:solidFill>
                          <a:srgbClr val="000000"/>
                        </a:solidFill>
                        <a:effectLst/>
                        <a:latin typeface="Calibri"/>
                      </a:endParaRPr>
                    </a:p>
                  </a:txBody>
                  <a:tcPr marL="9525" marR="9525" marT="9525" marB="0"/>
                </a:tc>
              </a:tr>
              <a:tr h="212964">
                <a:tc>
                  <a:txBody>
                    <a:bodyPr/>
                    <a:lstStyle/>
                    <a:p>
                      <a:pPr algn="l" fontAlgn="t"/>
                      <a:r>
                        <a:rPr lang="en-US" sz="1600" u="none" strike="noStrike" dirty="0">
                          <a:effectLst/>
                        </a:rPr>
                        <a:t>Median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212964">
                <a:tc>
                  <a:txBody>
                    <a:bodyPr/>
                    <a:lstStyle/>
                    <a:p>
                      <a:pPr algn="l" fontAlgn="t"/>
                      <a:r>
                        <a:rPr lang="en-US" sz="1600" u="none" strike="noStrike">
                          <a:effectLst/>
                        </a:rPr>
                        <a:t>Mode</a:t>
                      </a:r>
                      <a:endParaRPr lang="en-US" sz="1600" b="0" i="0" u="none" strike="noStrike">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212964">
                <a:tc>
                  <a:txBody>
                    <a:bodyPr/>
                    <a:lstStyle/>
                    <a:p>
                      <a:pPr algn="l" fontAlgn="t"/>
                      <a:r>
                        <a:rPr lang="en-US" sz="1600" u="none" strike="noStrike">
                          <a:effectLst/>
                        </a:rPr>
                        <a:t>Sum</a:t>
                      </a:r>
                      <a:endParaRPr lang="en-US" sz="1600" b="0" i="0" u="none" strike="noStrike">
                        <a:solidFill>
                          <a:srgbClr val="000000"/>
                        </a:solidFill>
                        <a:effectLst/>
                        <a:latin typeface="Calibri"/>
                      </a:endParaRPr>
                    </a:p>
                  </a:txBody>
                  <a:tcPr marL="9525" marR="9525" marT="9525" marB="0"/>
                </a:tc>
                <a:tc>
                  <a:txBody>
                    <a:bodyPr/>
                    <a:lstStyle/>
                    <a:p>
                      <a:pPr algn="r" fontAlgn="b"/>
                      <a:r>
                        <a:rPr lang="en-US" sz="1600" u="none" strike="noStrike" dirty="0">
                          <a:effectLst/>
                        </a:rPr>
                        <a:t>54</a:t>
                      </a:r>
                      <a:endParaRPr lang="en-US" sz="1600" b="0" i="0" u="none" strike="noStrike" dirty="0">
                        <a:solidFill>
                          <a:srgbClr val="000000"/>
                        </a:solidFill>
                        <a:effectLst/>
                        <a:latin typeface="Calibri"/>
                      </a:endParaRPr>
                    </a:p>
                  </a:txBody>
                  <a:tcPr marL="9525" marR="9525" marT="9525"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74635375"/>
              </p:ext>
            </p:extLst>
          </p:nvPr>
        </p:nvGraphicFramePr>
        <p:xfrm>
          <a:off x="685800" y="3505200"/>
          <a:ext cx="3352800" cy="1358725"/>
        </p:xfrm>
        <a:graphic>
          <a:graphicData uri="http://schemas.openxmlformats.org/drawingml/2006/table">
            <a:tbl>
              <a:tblPr>
                <a:tableStyleId>{5C22544A-7EE6-4342-B048-85BDC9FD1C3A}</a:tableStyleId>
              </a:tblPr>
              <a:tblGrid>
                <a:gridCol w="2279904"/>
                <a:gridCol w="1072896"/>
              </a:tblGrid>
              <a:tr h="258618">
                <a:tc>
                  <a:txBody>
                    <a:bodyPr/>
                    <a:lstStyle/>
                    <a:p>
                      <a:pPr algn="ctr" fontAlgn="t"/>
                      <a:r>
                        <a:rPr lang="en-US" sz="1800" b="1" u="none" strike="noStrike" dirty="0">
                          <a:effectLst/>
                        </a:rPr>
                        <a:t>AA 31-45 Scores</a:t>
                      </a:r>
                      <a:endParaRPr lang="en-US" sz="1800" b="1" i="0" u="none" strike="noStrike" dirty="0">
                        <a:solidFill>
                          <a:srgbClr val="FFFFFF"/>
                        </a:solidFill>
                        <a:effectLst/>
                        <a:latin typeface="Calibri"/>
                      </a:endParaRPr>
                    </a:p>
                  </a:txBody>
                  <a:tcPr marL="9525" marR="9525" marT="9525" marB="0"/>
                </a:tc>
                <a:tc>
                  <a:txBody>
                    <a:bodyPr/>
                    <a:lstStyle/>
                    <a:p>
                      <a:pPr algn="l" fontAlgn="t"/>
                      <a:endParaRPr lang="en-US" sz="1100" b="0" i="0" u="none" strike="noStrike">
                        <a:solidFill>
                          <a:srgbClr val="000000"/>
                        </a:solidFill>
                        <a:effectLst/>
                        <a:latin typeface="Calibri"/>
                      </a:endParaRPr>
                    </a:p>
                  </a:txBody>
                  <a:tcPr marL="9525" marR="9525" marT="9525" marB="0"/>
                </a:tc>
              </a:tr>
              <a:tr h="268720">
                <a:tc>
                  <a:txBody>
                    <a:bodyPr/>
                    <a:lstStyle/>
                    <a:p>
                      <a:pPr algn="l" fontAlgn="t"/>
                      <a:r>
                        <a:rPr lang="en-US" sz="1600" u="none" strike="noStrike" dirty="0">
                          <a:effectLst/>
                        </a:rPr>
                        <a:t>Mean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1.47619</a:t>
                      </a:r>
                      <a:endParaRPr lang="en-US" sz="1600" b="0" i="0" u="none" strike="noStrike" dirty="0">
                        <a:solidFill>
                          <a:srgbClr val="000000"/>
                        </a:solidFill>
                        <a:effectLst/>
                        <a:latin typeface="Calibri"/>
                      </a:endParaRPr>
                    </a:p>
                  </a:txBody>
                  <a:tcPr marL="9525" marR="9525" marT="9525" marB="0">
                    <a:solidFill>
                      <a:schemeClr val="tx2">
                        <a:lumMod val="40000"/>
                        <a:lumOff val="60000"/>
                      </a:schemeClr>
                    </a:solidFill>
                  </a:tcPr>
                </a:tc>
              </a:tr>
              <a:tr h="268720">
                <a:tc>
                  <a:txBody>
                    <a:bodyPr/>
                    <a:lstStyle/>
                    <a:p>
                      <a:pPr algn="l" fontAlgn="t"/>
                      <a:r>
                        <a:rPr lang="en-US" sz="1600" u="none" strike="noStrike" dirty="0">
                          <a:effectLst/>
                        </a:rPr>
                        <a:t>Median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268720">
                <a:tc>
                  <a:txBody>
                    <a:bodyPr/>
                    <a:lstStyle/>
                    <a:p>
                      <a:pPr algn="l" fontAlgn="t"/>
                      <a:r>
                        <a:rPr lang="en-US" sz="1600" u="none" strike="noStrike">
                          <a:effectLst/>
                        </a:rPr>
                        <a:t>Mode</a:t>
                      </a:r>
                      <a:endParaRPr lang="en-US" sz="1600" b="0" i="0" u="none" strike="noStrike">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268720">
                <a:tc>
                  <a:txBody>
                    <a:bodyPr/>
                    <a:lstStyle/>
                    <a:p>
                      <a:pPr algn="l" fontAlgn="t"/>
                      <a:r>
                        <a:rPr lang="en-US" sz="1600" u="none" strike="noStrike">
                          <a:effectLst/>
                        </a:rPr>
                        <a:t>Sum</a:t>
                      </a:r>
                      <a:endParaRPr lang="en-US" sz="1600" b="0" i="0" u="none" strike="noStrike">
                        <a:solidFill>
                          <a:srgbClr val="000000"/>
                        </a:solidFill>
                        <a:effectLst/>
                        <a:latin typeface="Calibri"/>
                      </a:endParaRPr>
                    </a:p>
                  </a:txBody>
                  <a:tcPr marL="9525" marR="9525" marT="9525" marB="0"/>
                </a:tc>
                <a:tc>
                  <a:txBody>
                    <a:bodyPr/>
                    <a:lstStyle/>
                    <a:p>
                      <a:pPr algn="r" fontAlgn="b"/>
                      <a:r>
                        <a:rPr lang="en-US" sz="1600" u="none" strike="noStrike" dirty="0">
                          <a:effectLst/>
                        </a:rPr>
                        <a:t>62</a:t>
                      </a:r>
                      <a:endParaRPr lang="en-US" sz="1600" b="0" i="0" u="none" strike="noStrike" dirty="0">
                        <a:solidFill>
                          <a:srgbClr val="000000"/>
                        </a:solidFill>
                        <a:effectLst/>
                        <a:latin typeface="Calibri"/>
                      </a:endParaRPr>
                    </a:p>
                  </a:txBody>
                  <a:tcPr marL="9525" marR="9525" marT="9525" marB="0" anchor="b">
                    <a:solidFill>
                      <a:srgbClr val="FFFF00"/>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08307439"/>
              </p:ext>
            </p:extLst>
          </p:nvPr>
        </p:nvGraphicFramePr>
        <p:xfrm>
          <a:off x="685800" y="5029200"/>
          <a:ext cx="3429000" cy="1489564"/>
        </p:xfrm>
        <a:graphic>
          <a:graphicData uri="http://schemas.openxmlformats.org/drawingml/2006/table">
            <a:tbl>
              <a:tblPr>
                <a:tableStyleId>{5C22544A-7EE6-4342-B048-85BDC9FD1C3A}</a:tableStyleId>
              </a:tblPr>
              <a:tblGrid>
                <a:gridCol w="1714500"/>
                <a:gridCol w="1714500"/>
              </a:tblGrid>
              <a:tr h="77665">
                <a:tc>
                  <a:txBody>
                    <a:bodyPr/>
                    <a:lstStyle/>
                    <a:p>
                      <a:pPr algn="ctr" fontAlgn="t"/>
                      <a:r>
                        <a:rPr lang="en-US" sz="1800" b="1" u="none" strike="noStrike" dirty="0">
                          <a:effectLst/>
                        </a:rPr>
                        <a:t>AA 46+</a:t>
                      </a:r>
                      <a:endParaRPr lang="en-US" sz="1800" b="1" i="0" u="none" strike="noStrike" dirty="0">
                        <a:solidFill>
                          <a:srgbClr val="FFFFFF"/>
                        </a:solidFill>
                        <a:effectLst/>
                        <a:latin typeface="Calibri"/>
                      </a:endParaRPr>
                    </a:p>
                  </a:txBody>
                  <a:tcPr marL="9525" marR="9525" marT="9525" marB="0"/>
                </a:tc>
                <a:tc>
                  <a:txBody>
                    <a:bodyPr/>
                    <a:lstStyle/>
                    <a:p>
                      <a:pPr algn="l" fontAlgn="t"/>
                      <a:endParaRPr lang="en-US" sz="1100" b="0" i="0" u="none" strike="noStrike">
                        <a:solidFill>
                          <a:srgbClr val="000000"/>
                        </a:solidFill>
                        <a:effectLst/>
                        <a:latin typeface="Calibri"/>
                      </a:endParaRPr>
                    </a:p>
                  </a:txBody>
                  <a:tcPr marL="9525" marR="9525" marT="9525" marB="0"/>
                </a:tc>
              </a:tr>
              <a:tr h="77665">
                <a:tc>
                  <a:txBody>
                    <a:bodyPr/>
                    <a:lstStyle/>
                    <a:p>
                      <a:pPr algn="l" fontAlgn="t"/>
                      <a:r>
                        <a:rPr lang="en-US" sz="1600" u="none" strike="noStrike" dirty="0">
                          <a:effectLst/>
                        </a:rPr>
                        <a:t>Mean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a:effectLst/>
                        </a:rPr>
                        <a:t>1.073171</a:t>
                      </a:r>
                      <a:endParaRPr lang="en-US" sz="1600" b="0" i="0" u="none" strike="noStrike">
                        <a:solidFill>
                          <a:srgbClr val="000000"/>
                        </a:solidFill>
                        <a:effectLst/>
                        <a:latin typeface="Calibri"/>
                      </a:endParaRPr>
                    </a:p>
                  </a:txBody>
                  <a:tcPr marL="9525" marR="9525" marT="9525" marB="0"/>
                </a:tc>
              </a:tr>
              <a:tr h="155331">
                <a:tc>
                  <a:txBody>
                    <a:bodyPr/>
                    <a:lstStyle/>
                    <a:p>
                      <a:pPr algn="l" fontAlgn="t"/>
                      <a:r>
                        <a:rPr lang="en-US" sz="1600" u="none" strike="noStrike" dirty="0">
                          <a:effectLst/>
                        </a:rPr>
                        <a:t>Median</a:t>
                      </a:r>
                      <a:endParaRPr lang="en-US" sz="1600" b="0" i="0" u="none" strike="noStrike" dirty="0">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388327">
                <a:tc>
                  <a:txBody>
                    <a:bodyPr/>
                    <a:lstStyle/>
                    <a:p>
                      <a:pPr algn="l" fontAlgn="t"/>
                      <a:r>
                        <a:rPr lang="en-US" sz="1600" u="none" strike="noStrike">
                          <a:effectLst/>
                        </a:rPr>
                        <a:t>Mode</a:t>
                      </a:r>
                      <a:endParaRPr lang="en-US" sz="1600" b="0" i="0" u="none" strike="noStrike">
                        <a:solidFill>
                          <a:srgbClr val="000000"/>
                        </a:solidFill>
                        <a:effectLst/>
                        <a:latin typeface="Calibri"/>
                      </a:endParaRPr>
                    </a:p>
                  </a:txBody>
                  <a:tcPr marL="9525" marR="9525" marT="9525" marB="0"/>
                </a:tc>
                <a:tc>
                  <a:txBody>
                    <a:bodyPr/>
                    <a:lstStyle/>
                    <a:p>
                      <a:pPr algn="r" fontAlgn="t"/>
                      <a:r>
                        <a:rPr lang="en-US" sz="1600" u="none" strike="noStrike" dirty="0">
                          <a:effectLst/>
                        </a:rPr>
                        <a:t>1</a:t>
                      </a:r>
                      <a:endParaRPr lang="en-US" sz="1600" b="0" i="0" u="none" strike="noStrike" dirty="0">
                        <a:solidFill>
                          <a:srgbClr val="000000"/>
                        </a:solidFill>
                        <a:effectLst/>
                        <a:latin typeface="Calibri"/>
                      </a:endParaRPr>
                    </a:p>
                  </a:txBody>
                  <a:tcPr marL="9525" marR="9525" marT="9525" marB="0"/>
                </a:tc>
              </a:tr>
              <a:tr h="310662">
                <a:tc>
                  <a:txBody>
                    <a:bodyPr/>
                    <a:lstStyle/>
                    <a:p>
                      <a:pPr algn="l" fontAlgn="t"/>
                      <a:r>
                        <a:rPr lang="en-US" sz="1600" u="none" strike="noStrike">
                          <a:effectLst/>
                        </a:rPr>
                        <a:t>Sum</a:t>
                      </a:r>
                      <a:endParaRPr lang="en-US" sz="1600" b="0" i="0" u="none" strike="noStrike">
                        <a:solidFill>
                          <a:srgbClr val="000000"/>
                        </a:solidFill>
                        <a:effectLst/>
                        <a:latin typeface="Calibri"/>
                      </a:endParaRPr>
                    </a:p>
                  </a:txBody>
                  <a:tcPr marL="9525" marR="9525" marT="9525" marB="0"/>
                </a:tc>
                <a:tc>
                  <a:txBody>
                    <a:bodyPr/>
                    <a:lstStyle/>
                    <a:p>
                      <a:pPr algn="r" fontAlgn="b"/>
                      <a:r>
                        <a:rPr lang="en-US" sz="1600" u="none" strike="noStrike" dirty="0">
                          <a:effectLst/>
                        </a:rPr>
                        <a:t>44</a:t>
                      </a:r>
                      <a:endParaRPr lang="en-US" sz="1600" b="0"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80307892"/>
              </p:ext>
            </p:extLst>
          </p:nvPr>
        </p:nvGraphicFramePr>
        <p:xfrm>
          <a:off x="4648200" y="533400"/>
          <a:ext cx="3505200" cy="1320165"/>
        </p:xfrm>
        <a:graphic>
          <a:graphicData uri="http://schemas.openxmlformats.org/drawingml/2006/table">
            <a:tbl>
              <a:tblPr>
                <a:tableStyleId>{5C22544A-7EE6-4342-B048-85BDC9FD1C3A}</a:tableStyleId>
              </a:tblPr>
              <a:tblGrid>
                <a:gridCol w="1752600"/>
                <a:gridCol w="1752600"/>
              </a:tblGrid>
              <a:tr h="259080">
                <a:tc>
                  <a:txBody>
                    <a:bodyPr/>
                    <a:lstStyle/>
                    <a:p>
                      <a:pPr algn="ctr" fontAlgn="b"/>
                      <a:r>
                        <a:rPr lang="en-US" sz="1800" b="1" u="none" strike="noStrike" dirty="0">
                          <a:effectLst/>
                        </a:rPr>
                        <a:t>AS 0-15</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259080">
                <a:tc>
                  <a:txBody>
                    <a:bodyPr/>
                    <a:lstStyle/>
                    <a:p>
                      <a:pPr algn="l" fontAlgn="b"/>
                      <a:r>
                        <a:rPr lang="en-US" sz="1600" u="none" strike="noStrike" dirty="0" smtClean="0">
                          <a:effectLst/>
                        </a:rPr>
                        <a:t>Mean</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solidFill>
                      <a:schemeClr val="accent2">
                        <a:lumMod val="40000"/>
                        <a:lumOff val="60000"/>
                      </a:schemeClr>
                    </a:solidFill>
                  </a:tcPr>
                </a:tc>
              </a:tr>
              <a:tr h="259080">
                <a:tc>
                  <a:txBody>
                    <a:bodyPr/>
                    <a:lstStyle/>
                    <a:p>
                      <a:pPr algn="l" fontAlgn="b"/>
                      <a:r>
                        <a:rPr lang="en-US" sz="1600" u="none" strike="noStrike">
                          <a:effectLst/>
                        </a:rPr>
                        <a:t>Median</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tc>
              </a:tr>
              <a:tr h="259080">
                <a:tc>
                  <a:txBody>
                    <a:bodyPr/>
                    <a:lstStyle/>
                    <a:p>
                      <a:pPr algn="l" fontAlgn="b"/>
                      <a:r>
                        <a:rPr lang="en-US" sz="1600" u="none" strike="noStrike">
                          <a:effectLst/>
                        </a:rPr>
                        <a:t>Mode</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0</a:t>
                      </a:r>
                      <a:endParaRPr lang="en-US" sz="1600" b="0" i="0" u="none" strike="noStrike" dirty="0">
                        <a:solidFill>
                          <a:srgbClr val="000000"/>
                        </a:solidFill>
                        <a:effectLst/>
                        <a:latin typeface="Calibri"/>
                      </a:endParaRPr>
                    </a:p>
                  </a:txBody>
                  <a:tcPr marL="9525" marR="9525" marT="9525" marB="0" anchor="b">
                    <a:solidFill>
                      <a:srgbClr val="7CDED9"/>
                    </a:solidFill>
                  </a:tcPr>
                </a:tc>
              </a:tr>
              <a:tr h="259080">
                <a:tc>
                  <a:txBody>
                    <a:bodyPr/>
                    <a:lstStyle/>
                    <a:p>
                      <a:pPr algn="l" fontAlgn="b"/>
                      <a:r>
                        <a:rPr lang="en-US" sz="1600" u="none" strike="noStrike">
                          <a:effectLst/>
                        </a:rPr>
                        <a:t>Sum</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42</a:t>
                      </a:r>
                      <a:endParaRPr lang="en-US" sz="1600" b="0" i="0" u="none" strike="noStrike" dirty="0">
                        <a:solidFill>
                          <a:srgbClr val="000000"/>
                        </a:solidFill>
                        <a:effectLst/>
                        <a:latin typeface="Calibri"/>
                      </a:endParaRPr>
                    </a:p>
                  </a:txBody>
                  <a:tcPr marL="9525" marR="9525" marT="9525" marB="0" anchor="b">
                    <a:solidFill>
                      <a:srgbClr val="FFC000"/>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42007654"/>
              </p:ext>
            </p:extLst>
          </p:nvPr>
        </p:nvGraphicFramePr>
        <p:xfrm>
          <a:off x="4648200" y="1981200"/>
          <a:ext cx="3581400" cy="1402580"/>
        </p:xfrm>
        <a:graphic>
          <a:graphicData uri="http://schemas.openxmlformats.org/drawingml/2006/table">
            <a:tbl>
              <a:tblPr>
                <a:tableStyleId>{5C22544A-7EE6-4342-B048-85BDC9FD1C3A}</a:tableStyleId>
              </a:tblPr>
              <a:tblGrid>
                <a:gridCol w="1790700"/>
                <a:gridCol w="1790700"/>
              </a:tblGrid>
              <a:tr h="250488">
                <a:tc>
                  <a:txBody>
                    <a:bodyPr/>
                    <a:lstStyle/>
                    <a:p>
                      <a:pPr algn="ctr" fontAlgn="b"/>
                      <a:r>
                        <a:rPr lang="en-US" sz="1800" b="1" u="none" strike="noStrike" dirty="0">
                          <a:effectLst/>
                        </a:rPr>
                        <a:t>AS 16-30</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dirty="0">
                        <a:solidFill>
                          <a:srgbClr val="000000"/>
                        </a:solidFill>
                        <a:effectLst/>
                        <a:latin typeface="Calibri"/>
                      </a:endParaRPr>
                    </a:p>
                  </a:txBody>
                  <a:tcPr marL="9525" marR="9525" marT="9525" marB="0" anchor="b"/>
                </a:tc>
              </a:tr>
              <a:tr h="358640">
                <a:tc>
                  <a:txBody>
                    <a:bodyPr/>
                    <a:lstStyle/>
                    <a:p>
                      <a:pPr algn="l" fontAlgn="b"/>
                      <a:r>
                        <a:rPr lang="en-US" sz="1600" u="none" strike="noStrike" dirty="0" smtClean="0">
                          <a:effectLst/>
                        </a:rPr>
                        <a:t>Mean</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u="none" strike="noStrike" dirty="0">
                          <a:effectLst/>
                        </a:rPr>
                        <a:t>1.317073</a:t>
                      </a:r>
                      <a:endParaRPr lang="en-US" sz="1600" b="0" i="0" u="none" strike="noStrike" dirty="0">
                        <a:solidFill>
                          <a:srgbClr val="000000"/>
                        </a:solidFill>
                        <a:effectLst/>
                        <a:latin typeface="Calibri"/>
                      </a:endParaRPr>
                    </a:p>
                  </a:txBody>
                  <a:tcPr marL="9525" marR="9525" marT="9525" marB="0" anchor="b"/>
                </a:tc>
              </a:tr>
              <a:tr h="239093">
                <a:tc>
                  <a:txBody>
                    <a:bodyPr/>
                    <a:lstStyle/>
                    <a:p>
                      <a:pPr algn="l" fontAlgn="b"/>
                      <a:r>
                        <a:rPr lang="en-US" sz="1600" u="none" strike="noStrike">
                          <a:effectLst/>
                        </a:rPr>
                        <a:t>Median</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tc>
              </a:tr>
              <a:tr h="223590">
                <a:tc>
                  <a:txBody>
                    <a:bodyPr/>
                    <a:lstStyle/>
                    <a:p>
                      <a:pPr algn="l" fontAlgn="b"/>
                      <a:r>
                        <a:rPr lang="en-US" sz="1600" u="none" strike="noStrike">
                          <a:effectLst/>
                        </a:rPr>
                        <a:t>Mode</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tc>
              </a:tr>
              <a:tr h="223590">
                <a:tc>
                  <a:txBody>
                    <a:bodyPr/>
                    <a:lstStyle/>
                    <a:p>
                      <a:pPr algn="l" fontAlgn="b"/>
                      <a:r>
                        <a:rPr lang="en-US" sz="1600" u="none" strike="noStrike">
                          <a:effectLst/>
                        </a:rPr>
                        <a:t>Sum</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54</a:t>
                      </a:r>
                      <a:endParaRPr lang="en-US" sz="16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02226897"/>
              </p:ext>
            </p:extLst>
          </p:nvPr>
        </p:nvGraphicFramePr>
        <p:xfrm>
          <a:off x="4648200" y="3505200"/>
          <a:ext cx="3581400" cy="1440047"/>
        </p:xfrm>
        <a:graphic>
          <a:graphicData uri="http://schemas.openxmlformats.org/drawingml/2006/table">
            <a:tbl>
              <a:tblPr>
                <a:tableStyleId>{5C22544A-7EE6-4342-B048-85BDC9FD1C3A}</a:tableStyleId>
              </a:tblPr>
              <a:tblGrid>
                <a:gridCol w="1790700"/>
                <a:gridCol w="1790700"/>
              </a:tblGrid>
              <a:tr h="265234">
                <a:tc>
                  <a:txBody>
                    <a:bodyPr/>
                    <a:lstStyle/>
                    <a:p>
                      <a:pPr algn="ctr" fontAlgn="b"/>
                      <a:r>
                        <a:rPr lang="en-US" sz="1800" b="1" u="none" strike="noStrike" dirty="0">
                          <a:effectLst/>
                        </a:rPr>
                        <a:t>AS 31-45</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236753">
                <a:tc>
                  <a:txBody>
                    <a:bodyPr/>
                    <a:lstStyle/>
                    <a:p>
                      <a:pPr algn="l" fontAlgn="b"/>
                      <a:r>
                        <a:rPr lang="en-US" sz="1600" u="none" strike="noStrike" dirty="0" smtClean="0">
                          <a:effectLst/>
                        </a:rPr>
                        <a:t>Mean</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u="none" strike="noStrike">
                          <a:effectLst/>
                        </a:rPr>
                        <a:t>1.35</a:t>
                      </a:r>
                      <a:endParaRPr lang="en-US" sz="1600" b="0" i="0" u="none" strike="noStrike">
                        <a:solidFill>
                          <a:srgbClr val="000000"/>
                        </a:solidFill>
                        <a:effectLst/>
                        <a:latin typeface="Calibri"/>
                      </a:endParaRPr>
                    </a:p>
                  </a:txBody>
                  <a:tcPr marL="9525" marR="9525" marT="9525" marB="0" anchor="b"/>
                </a:tc>
              </a:tr>
              <a:tr h="236753">
                <a:tc>
                  <a:txBody>
                    <a:bodyPr/>
                    <a:lstStyle/>
                    <a:p>
                      <a:pPr algn="l" fontAlgn="b"/>
                      <a:r>
                        <a:rPr lang="en-US" sz="1600" u="none" strike="noStrike" dirty="0">
                          <a:effectLst/>
                        </a:rPr>
                        <a:t>Median</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tc>
              </a:tr>
              <a:tr h="396107">
                <a:tc>
                  <a:txBody>
                    <a:bodyPr/>
                    <a:lstStyle/>
                    <a:p>
                      <a:pPr algn="l" fontAlgn="b"/>
                      <a:r>
                        <a:rPr lang="en-US" sz="1600" u="none" strike="noStrike">
                          <a:effectLst/>
                        </a:rPr>
                        <a:t>Mode</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2</a:t>
                      </a:r>
                      <a:endParaRPr lang="en-US" sz="1600" b="0" i="0" u="none" strike="noStrike" dirty="0">
                        <a:solidFill>
                          <a:srgbClr val="000000"/>
                        </a:solidFill>
                        <a:effectLst/>
                        <a:latin typeface="Calibri"/>
                      </a:endParaRPr>
                    </a:p>
                  </a:txBody>
                  <a:tcPr marL="9525" marR="9525" marT="9525" marB="0" anchor="b">
                    <a:solidFill>
                      <a:schemeClr val="tx2">
                        <a:lumMod val="60000"/>
                        <a:lumOff val="40000"/>
                      </a:schemeClr>
                    </a:solidFill>
                  </a:tcPr>
                </a:tc>
              </a:tr>
              <a:tr h="236753">
                <a:tc>
                  <a:txBody>
                    <a:bodyPr/>
                    <a:lstStyle/>
                    <a:p>
                      <a:pPr algn="l" fontAlgn="b"/>
                      <a:r>
                        <a:rPr lang="en-US" sz="1600" u="none" strike="noStrike">
                          <a:effectLst/>
                        </a:rPr>
                        <a:t>Sum</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54</a:t>
                      </a:r>
                      <a:endParaRPr lang="en-US" sz="1600" b="0" i="0" u="none" strike="noStrike" dirty="0">
                        <a:solidFill>
                          <a:srgbClr val="000000"/>
                        </a:solidFill>
                        <a:effectLst/>
                        <a:latin typeface="Calibri"/>
                      </a:endParaRPr>
                    </a:p>
                  </a:txBody>
                  <a:tcPr marL="9525" marR="9525" marT="9525" marB="0" anchor="b"/>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25790718"/>
              </p:ext>
            </p:extLst>
          </p:nvPr>
        </p:nvGraphicFramePr>
        <p:xfrm>
          <a:off x="4648200" y="5029200"/>
          <a:ext cx="3581400" cy="1449705"/>
        </p:xfrm>
        <a:graphic>
          <a:graphicData uri="http://schemas.openxmlformats.org/drawingml/2006/table">
            <a:tbl>
              <a:tblPr>
                <a:tableStyleId>{5C22544A-7EE6-4342-B048-85BDC9FD1C3A}</a:tableStyleId>
              </a:tblPr>
              <a:tblGrid>
                <a:gridCol w="1790700"/>
                <a:gridCol w="1790700"/>
              </a:tblGrid>
              <a:tr h="317189">
                <a:tc>
                  <a:txBody>
                    <a:bodyPr/>
                    <a:lstStyle/>
                    <a:p>
                      <a:pPr algn="ctr" fontAlgn="b"/>
                      <a:r>
                        <a:rPr lang="en-US" sz="1800" b="1" u="none" strike="noStrike" dirty="0">
                          <a:effectLst/>
                        </a:rPr>
                        <a:t>AS 46+</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dirty="0">
                        <a:solidFill>
                          <a:srgbClr val="000000"/>
                        </a:solidFill>
                        <a:effectLst/>
                        <a:latin typeface="Calibri"/>
                      </a:endParaRPr>
                    </a:p>
                  </a:txBody>
                  <a:tcPr marL="9525" marR="9525" marT="9525" marB="0" anchor="b"/>
                </a:tc>
              </a:tr>
              <a:tr h="283129">
                <a:tc>
                  <a:txBody>
                    <a:bodyPr/>
                    <a:lstStyle/>
                    <a:p>
                      <a:pPr algn="l" fontAlgn="b"/>
                      <a:r>
                        <a:rPr lang="en-US" sz="1600" u="none" strike="noStrike" dirty="0" smtClean="0">
                          <a:effectLst/>
                        </a:rPr>
                        <a:t>Mean</a:t>
                      </a:r>
                      <a:endParaRPr lang="en-US" sz="1600" b="0" i="0" u="none" strike="noStrike" dirty="0">
                        <a:solidFill>
                          <a:srgbClr val="000000"/>
                        </a:solidFill>
                        <a:effectLst/>
                        <a:latin typeface="Calibri"/>
                      </a:endParaRPr>
                    </a:p>
                  </a:txBody>
                  <a:tcPr marL="9525" marR="9525" marT="9525" marB="0" anchor="b"/>
                </a:tc>
                <a:tc>
                  <a:txBody>
                    <a:bodyPr/>
                    <a:lstStyle/>
                    <a:p>
                      <a:pPr algn="r" fontAlgn="b"/>
                      <a:r>
                        <a:rPr lang="en-US" sz="1600" u="none" strike="noStrike" dirty="0">
                          <a:effectLst/>
                        </a:rPr>
                        <a:t>1.125</a:t>
                      </a:r>
                      <a:endParaRPr lang="en-US" sz="1600" b="0" i="0" u="none" strike="noStrike" dirty="0">
                        <a:solidFill>
                          <a:srgbClr val="000000"/>
                        </a:solidFill>
                        <a:effectLst/>
                        <a:latin typeface="Calibri"/>
                      </a:endParaRPr>
                    </a:p>
                  </a:txBody>
                  <a:tcPr marL="9525" marR="9525" marT="9525" marB="0" anchor="b"/>
                </a:tc>
              </a:tr>
              <a:tr h="283129">
                <a:tc>
                  <a:txBody>
                    <a:bodyPr/>
                    <a:lstStyle/>
                    <a:p>
                      <a:pPr algn="l" fontAlgn="b"/>
                      <a:r>
                        <a:rPr lang="en-US" sz="1600" u="none" strike="noStrike">
                          <a:effectLst/>
                        </a:rPr>
                        <a:t>Median</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1</a:t>
                      </a:r>
                      <a:endParaRPr lang="en-US" sz="1600" b="0" i="0" u="none" strike="noStrike" dirty="0">
                        <a:solidFill>
                          <a:srgbClr val="000000"/>
                        </a:solidFill>
                        <a:effectLst/>
                        <a:latin typeface="Calibri"/>
                      </a:endParaRPr>
                    </a:p>
                  </a:txBody>
                  <a:tcPr marL="9525" marR="9525" marT="9525" marB="0" anchor="b"/>
                </a:tc>
              </a:tr>
              <a:tr h="283129">
                <a:tc>
                  <a:txBody>
                    <a:bodyPr/>
                    <a:lstStyle/>
                    <a:p>
                      <a:pPr algn="l" fontAlgn="b"/>
                      <a:r>
                        <a:rPr lang="en-US" sz="1600" u="none" strike="noStrike">
                          <a:effectLst/>
                        </a:rPr>
                        <a:t>Mode</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0</a:t>
                      </a:r>
                      <a:endParaRPr lang="en-US" sz="1600" b="0" i="0" u="none" strike="noStrike" dirty="0">
                        <a:solidFill>
                          <a:srgbClr val="000000"/>
                        </a:solidFill>
                        <a:effectLst/>
                        <a:latin typeface="Calibri"/>
                      </a:endParaRPr>
                    </a:p>
                  </a:txBody>
                  <a:tcPr marL="9525" marR="9525" marT="9525" marB="0" anchor="b">
                    <a:solidFill>
                      <a:srgbClr val="7CDED9"/>
                    </a:solidFill>
                  </a:tcPr>
                </a:tc>
              </a:tr>
              <a:tr h="283129">
                <a:tc>
                  <a:txBody>
                    <a:bodyPr/>
                    <a:lstStyle/>
                    <a:p>
                      <a:pPr algn="l" fontAlgn="b"/>
                      <a:r>
                        <a:rPr lang="en-US" sz="1600" u="none" strike="noStrike">
                          <a:effectLst/>
                        </a:rPr>
                        <a:t>Sum</a:t>
                      </a:r>
                      <a:endParaRPr lang="en-US" sz="1600" b="0" i="0" u="none" strike="noStrike">
                        <a:solidFill>
                          <a:srgbClr val="000000"/>
                        </a:solidFill>
                        <a:effectLst/>
                        <a:latin typeface="Calibri"/>
                      </a:endParaRPr>
                    </a:p>
                  </a:txBody>
                  <a:tcPr marL="9525" marR="9525" marT="9525" marB="0" anchor="b"/>
                </a:tc>
                <a:tc>
                  <a:txBody>
                    <a:bodyPr/>
                    <a:lstStyle/>
                    <a:p>
                      <a:pPr algn="r" fontAlgn="b"/>
                      <a:r>
                        <a:rPr lang="en-US" sz="1600" u="none" strike="noStrike" dirty="0">
                          <a:effectLst/>
                        </a:rPr>
                        <a:t>45</a:t>
                      </a:r>
                      <a:endParaRPr lang="en-US" sz="16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47080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352800"/>
            <a:ext cx="3200400" cy="2554545"/>
          </a:xfrm>
          <a:prstGeom prst="rect">
            <a:avLst/>
          </a:prstGeom>
          <a:solidFill>
            <a:schemeClr val="accent2">
              <a:lumMod val="60000"/>
              <a:lumOff val="40000"/>
            </a:schemeClr>
          </a:solidFill>
        </p:spPr>
        <p:txBody>
          <a:bodyPr wrap="square">
            <a:spAutoFit/>
          </a:bodyPr>
          <a:lstStyle/>
          <a:p>
            <a:pPr algn="ctr"/>
            <a:r>
              <a:rPr lang="en-US" sz="2000" b="1" u="sng" dirty="0" smtClean="0"/>
              <a:t>Valencia College 2011-12</a:t>
            </a:r>
            <a:endParaRPr lang="en-US" sz="2000" b="1" u="sng" dirty="0"/>
          </a:p>
          <a:p>
            <a:r>
              <a:rPr lang="en-US" dirty="0"/>
              <a:t> </a:t>
            </a:r>
            <a:r>
              <a:rPr lang="en-US" sz="2000" dirty="0" smtClean="0"/>
              <a:t>Other: </a:t>
            </a:r>
            <a:r>
              <a:rPr lang="en-US" sz="2000" dirty="0"/>
              <a:t>11.2% </a:t>
            </a:r>
          </a:p>
          <a:p>
            <a:r>
              <a:rPr lang="en-US" sz="2000" dirty="0"/>
              <a:t>Hispanic: 30.5% </a:t>
            </a:r>
          </a:p>
          <a:p>
            <a:r>
              <a:rPr lang="en-US" sz="2000" dirty="0"/>
              <a:t>Caucasian: 36.1% </a:t>
            </a:r>
          </a:p>
          <a:p>
            <a:r>
              <a:rPr lang="en-US" sz="2000" dirty="0"/>
              <a:t>African-American: 17.2%</a:t>
            </a:r>
          </a:p>
          <a:p>
            <a:r>
              <a:rPr lang="en-US" sz="2000" dirty="0" smtClean="0"/>
              <a:t>Native Hawaiian: n/a</a:t>
            </a:r>
            <a:endParaRPr lang="en-US" sz="2000" dirty="0"/>
          </a:p>
          <a:p>
            <a:r>
              <a:rPr lang="en-US" sz="2000" dirty="0"/>
              <a:t>Asian/Pacific Islander: 4.7% </a:t>
            </a:r>
          </a:p>
          <a:p>
            <a:r>
              <a:rPr lang="en-US" sz="2000" dirty="0" smtClean="0"/>
              <a:t>Native </a:t>
            </a:r>
            <a:r>
              <a:rPr lang="en-US" sz="2000" dirty="0"/>
              <a:t>American: 0.3% </a:t>
            </a:r>
          </a:p>
        </p:txBody>
      </p:sp>
      <p:graphicFrame>
        <p:nvGraphicFramePr>
          <p:cNvPr id="5" name="Chart 4"/>
          <p:cNvGraphicFramePr>
            <a:graphicFrameLocks/>
          </p:cNvGraphicFramePr>
          <p:nvPr>
            <p:extLst>
              <p:ext uri="{D42A27DB-BD31-4B8C-83A1-F6EECF244321}">
                <p14:modId xmlns:p14="http://schemas.microsoft.com/office/powerpoint/2010/main" val="563659323"/>
              </p:ext>
            </p:extLst>
          </p:nvPr>
        </p:nvGraphicFramePr>
        <p:xfrm>
          <a:off x="3810000" y="2438400"/>
          <a:ext cx="4876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219200" y="446782"/>
            <a:ext cx="6400800" cy="1077218"/>
          </a:xfrm>
          <a:prstGeom prst="rect">
            <a:avLst/>
          </a:prstGeom>
          <a:noFill/>
        </p:spPr>
        <p:txBody>
          <a:bodyPr wrap="square" rtlCol="0">
            <a:spAutoFit/>
          </a:bodyPr>
          <a:lstStyle/>
          <a:p>
            <a:pPr algn="ctr"/>
            <a:r>
              <a:rPr lang="en-US" sz="3200" b="1" dirty="0" smtClean="0"/>
              <a:t>How the survey matched up with Valencia College demographics</a:t>
            </a:r>
            <a:endParaRPr lang="en-US" sz="3200" b="1" dirty="0"/>
          </a:p>
        </p:txBody>
      </p:sp>
    </p:spTree>
    <p:extLst>
      <p:ext uri="{BB962C8B-B14F-4D97-AF65-F5344CB8AC3E}">
        <p14:creationId xmlns:p14="http://schemas.microsoft.com/office/powerpoint/2010/main" val="1732845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Garamond" pitchFamily="18" charset="0"/>
              </a:rPr>
              <a:t>Question 1 (Q1)</a:t>
            </a:r>
            <a:endParaRPr lang="en-US" u="sng" dirty="0">
              <a:latin typeface="Garamond" pitchFamily="18" charset="0"/>
            </a:endParaRPr>
          </a:p>
        </p:txBody>
      </p:sp>
      <p:sp>
        <p:nvSpPr>
          <p:cNvPr id="3" name="Content Placeholder 2"/>
          <p:cNvSpPr>
            <a:spLocks noGrp="1"/>
          </p:cNvSpPr>
          <p:nvPr>
            <p:ph idx="1"/>
          </p:nvPr>
        </p:nvSpPr>
        <p:spPr/>
        <p:txBody>
          <a:bodyPr>
            <a:normAutofit/>
          </a:bodyPr>
          <a:lstStyle/>
          <a:p>
            <a:r>
              <a:rPr lang="en-US" sz="3600" b="1" dirty="0">
                <a:latin typeface="Garamond" pitchFamily="18" charset="0"/>
              </a:rPr>
              <a:t>What is your chosen major?</a:t>
            </a:r>
            <a:r>
              <a:rPr lang="en-US" sz="3600" b="1" i="1" dirty="0">
                <a:latin typeface="Garamond" pitchFamily="18" charset="0"/>
              </a:rPr>
              <a:t> </a:t>
            </a:r>
            <a:endParaRPr lang="en-US" sz="3600" b="1" i="1" dirty="0" smtClean="0">
              <a:latin typeface="Garamond" pitchFamily="18" charset="0"/>
            </a:endParaRPr>
          </a:p>
          <a:p>
            <a:pPr lvl="1"/>
            <a:r>
              <a:rPr lang="en-US" b="1" dirty="0" smtClean="0">
                <a:latin typeface="Garamond" pitchFamily="18" charset="0"/>
              </a:rPr>
              <a:t>Your </a:t>
            </a:r>
            <a:r>
              <a:rPr lang="en-US" b="1" dirty="0">
                <a:latin typeface="Garamond" pitchFamily="18" charset="0"/>
              </a:rPr>
              <a:t>major is either the field of study for your bachelor degree or (if not going for a bachelor degree) the field of study for your associate degree (e.g., Psychology, Dental Hygiene, Marketing, etc</a:t>
            </a:r>
            <a:r>
              <a:rPr lang="en-US" b="1" dirty="0" smtClean="0">
                <a:latin typeface="Garamond" pitchFamily="18" charset="0"/>
              </a:rPr>
              <a:t>.)</a:t>
            </a:r>
            <a:endParaRPr lang="en-US" dirty="0">
              <a:latin typeface="Garamond" pitchFamily="18" charset="0"/>
            </a:endParaRPr>
          </a:p>
          <a:p>
            <a:pPr marL="914400" lvl="2" indent="0">
              <a:buNone/>
            </a:pPr>
            <a:r>
              <a:rPr lang="en-US" dirty="0" smtClean="0">
                <a:latin typeface="Garamond" pitchFamily="18" charset="0"/>
              </a:rPr>
              <a:t>For Q </a:t>
            </a:r>
            <a:r>
              <a:rPr lang="en-US" dirty="0">
                <a:latin typeface="Garamond" pitchFamily="18" charset="0"/>
              </a:rPr>
              <a:t>1, s</a:t>
            </a:r>
            <a:r>
              <a:rPr lang="en-US" i="1" dirty="0">
                <a:latin typeface="Garamond" pitchFamily="18" charset="0"/>
              </a:rPr>
              <a:t>tudents either entered </a:t>
            </a:r>
            <a:r>
              <a:rPr lang="en-US" i="1" dirty="0" smtClean="0">
                <a:latin typeface="Garamond" pitchFamily="18" charset="0"/>
              </a:rPr>
              <a:t>their </a:t>
            </a:r>
            <a:r>
              <a:rPr lang="en-US" i="1" dirty="0">
                <a:latin typeface="Garamond" pitchFamily="18" charset="0"/>
              </a:rPr>
              <a:t>major or selected ‘I am </a:t>
            </a:r>
            <a:r>
              <a:rPr lang="en-US" i="1" dirty="0" smtClean="0">
                <a:latin typeface="Garamond" pitchFamily="18" charset="0"/>
              </a:rPr>
              <a:t>still undecided’</a:t>
            </a:r>
            <a:endParaRPr lang="en-US" dirty="0">
              <a:latin typeface="Garamond" pitchFamily="18" charset="0"/>
            </a:endParaRPr>
          </a:p>
          <a:p>
            <a:endParaRPr lang="en-US" dirty="0"/>
          </a:p>
        </p:txBody>
      </p:sp>
    </p:spTree>
    <p:extLst>
      <p:ext uri="{BB962C8B-B14F-4D97-AF65-F5344CB8AC3E}">
        <p14:creationId xmlns:p14="http://schemas.microsoft.com/office/powerpoint/2010/main" val="3729401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582885234"/>
              </p:ext>
            </p:extLst>
          </p:nvPr>
        </p:nvGraphicFramePr>
        <p:xfrm>
          <a:off x="3581400" y="3581400"/>
          <a:ext cx="4572000" cy="2874309"/>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304800" y="1447800"/>
            <a:ext cx="3048000" cy="3810000"/>
          </a:xfrm>
        </p:spPr>
        <p:txBody>
          <a:bodyPr>
            <a:normAutofit/>
          </a:bodyPr>
          <a:lstStyle/>
          <a:p>
            <a:r>
              <a:rPr lang="en-US" dirty="0" smtClean="0">
                <a:latin typeface="Garamond" pitchFamily="18" charset="0"/>
              </a:rPr>
              <a:t>Q1 </a:t>
            </a:r>
            <a:br>
              <a:rPr lang="en-US" dirty="0" smtClean="0">
                <a:latin typeface="Garamond" pitchFamily="18" charset="0"/>
              </a:rPr>
            </a:br>
            <a:r>
              <a:rPr lang="en-US" sz="3100" b="1" dirty="0" smtClean="0">
                <a:latin typeface="Garamond" pitchFamily="18" charset="0"/>
              </a:rPr>
              <a:t>What is your chosen major?</a:t>
            </a:r>
            <a:r>
              <a:rPr lang="en-US" sz="3100" dirty="0" smtClean="0">
                <a:latin typeface="Garamond" pitchFamily="18" charset="0"/>
              </a:rPr>
              <a:t/>
            </a:r>
            <a:br>
              <a:rPr lang="en-US" sz="3100" dirty="0" smtClean="0">
                <a:latin typeface="Garamond" pitchFamily="18" charset="0"/>
              </a:rPr>
            </a:br>
            <a:r>
              <a:rPr lang="en-US" sz="2400" dirty="0" smtClean="0">
                <a:latin typeface="Garamond" pitchFamily="18" charset="0"/>
              </a:rPr>
              <a:t>Comparing Degree Type </a:t>
            </a:r>
            <a:r>
              <a:rPr lang="en-US" sz="2400" dirty="0">
                <a:latin typeface="Garamond" pitchFamily="18" charset="0"/>
              </a:rPr>
              <a:t>&amp;</a:t>
            </a:r>
            <a:r>
              <a:rPr lang="en-US" sz="2400" dirty="0" smtClean="0">
                <a:latin typeface="Garamond" pitchFamily="18" charset="0"/>
              </a:rPr>
              <a:t> Decided/Undecided</a:t>
            </a:r>
            <a:endParaRPr lang="en-US" sz="2400" dirty="0">
              <a:latin typeface="Garamond" pitchFamily="18" charset="0"/>
            </a:endParaRPr>
          </a:p>
        </p:txBody>
      </p:sp>
      <p:sp>
        <p:nvSpPr>
          <p:cNvPr id="7" name="TextBox 6"/>
          <p:cNvSpPr txBox="1"/>
          <p:nvPr/>
        </p:nvSpPr>
        <p:spPr>
          <a:xfrm>
            <a:off x="762000" y="5906869"/>
            <a:ext cx="1295400" cy="646331"/>
          </a:xfrm>
          <a:prstGeom prst="rect">
            <a:avLst/>
          </a:prstGeom>
          <a:noFill/>
        </p:spPr>
        <p:txBody>
          <a:bodyPr wrap="square" rtlCol="0">
            <a:spAutoFit/>
          </a:bodyPr>
          <a:lstStyle/>
          <a:p>
            <a:pPr algn="ctr"/>
            <a:r>
              <a:rPr lang="en-US" dirty="0" smtClean="0"/>
              <a:t>n= </a:t>
            </a:r>
            <a:r>
              <a:rPr lang="en-US" b="1" dirty="0">
                <a:solidFill>
                  <a:srgbClr val="FF0000"/>
                </a:solidFill>
              </a:rPr>
              <a:t>2706</a:t>
            </a:r>
          </a:p>
          <a:p>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947261325"/>
              </p:ext>
            </p:extLst>
          </p:nvPr>
        </p:nvGraphicFramePr>
        <p:xfrm>
          <a:off x="3581400" y="457200"/>
          <a:ext cx="4572000" cy="2895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5068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latin typeface="Garamond" pitchFamily="18" charset="0"/>
              </a:rPr>
              <a:t>When did you choose your major?</a:t>
            </a:r>
          </a:p>
          <a:p>
            <a:pPr marL="457200" lvl="1" indent="0">
              <a:buNone/>
            </a:pPr>
            <a:r>
              <a:rPr lang="en-US" dirty="0">
                <a:latin typeface="Garamond" pitchFamily="18" charset="0"/>
              </a:rPr>
              <a:t>For Q </a:t>
            </a:r>
            <a:r>
              <a:rPr lang="en-US" dirty="0" smtClean="0">
                <a:latin typeface="Garamond" pitchFamily="18" charset="0"/>
              </a:rPr>
              <a:t>2, </a:t>
            </a:r>
            <a:r>
              <a:rPr lang="en-US" dirty="0">
                <a:latin typeface="Garamond" pitchFamily="18" charset="0"/>
              </a:rPr>
              <a:t>s</a:t>
            </a:r>
            <a:r>
              <a:rPr lang="en-US" i="1" dirty="0">
                <a:latin typeface="Garamond" pitchFamily="18" charset="0"/>
              </a:rPr>
              <a:t>tudents </a:t>
            </a:r>
            <a:r>
              <a:rPr lang="en-US" i="1" dirty="0" smtClean="0">
                <a:latin typeface="Garamond" pitchFamily="18" charset="0"/>
              </a:rPr>
              <a:t>were able to select from: </a:t>
            </a:r>
          </a:p>
          <a:p>
            <a:pPr lvl="2"/>
            <a:r>
              <a:rPr lang="en-US" dirty="0" smtClean="0">
                <a:latin typeface="Garamond" pitchFamily="18" charset="0"/>
              </a:rPr>
              <a:t>Before starting my associate degree</a:t>
            </a:r>
          </a:p>
          <a:p>
            <a:pPr lvl="2"/>
            <a:r>
              <a:rPr lang="en-US" dirty="0" smtClean="0">
                <a:latin typeface="Garamond" pitchFamily="18" charset="0"/>
              </a:rPr>
              <a:t>In the first or second term of my associate degree</a:t>
            </a:r>
          </a:p>
          <a:p>
            <a:pPr lvl="2"/>
            <a:r>
              <a:rPr lang="en-US" dirty="0" smtClean="0">
                <a:latin typeface="Garamond" pitchFamily="18" charset="0"/>
              </a:rPr>
              <a:t>Sometime mid-way through my associate degree</a:t>
            </a:r>
          </a:p>
          <a:p>
            <a:pPr lvl="2"/>
            <a:r>
              <a:rPr lang="en-US" dirty="0" smtClean="0">
                <a:latin typeface="Garamond" pitchFamily="18" charset="0"/>
              </a:rPr>
              <a:t>In the final term of my associate degree</a:t>
            </a:r>
          </a:p>
          <a:p>
            <a:pPr lvl="2"/>
            <a:r>
              <a:rPr lang="en-US" dirty="0" smtClean="0">
                <a:latin typeface="Garamond" pitchFamily="18" charset="0"/>
              </a:rPr>
              <a:t>I am still undecided</a:t>
            </a:r>
            <a:endParaRPr lang="en-US" dirty="0">
              <a:latin typeface="Garamond" pitchFamily="18" charset="0"/>
            </a:endParaRPr>
          </a:p>
          <a:p>
            <a:pPr lvl="1"/>
            <a:endParaRPr lang="en-US" b="1" dirty="0">
              <a:latin typeface="Garamond" pitchFamily="18" charset="0"/>
            </a:endParaRPr>
          </a:p>
        </p:txBody>
      </p:sp>
      <p:sp>
        <p:nvSpPr>
          <p:cNvPr id="4" name="Title 1"/>
          <p:cNvSpPr>
            <a:spLocks noGrp="1"/>
          </p:cNvSpPr>
          <p:nvPr>
            <p:ph type="title"/>
          </p:nvPr>
        </p:nvSpPr>
        <p:spPr/>
        <p:txBody>
          <a:bodyPr/>
          <a:lstStyle/>
          <a:p>
            <a:r>
              <a:rPr lang="en-US" u="sng" dirty="0" smtClean="0">
                <a:latin typeface="Garamond" pitchFamily="18" charset="0"/>
              </a:rPr>
              <a:t>Question 2 (Q2)</a:t>
            </a:r>
            <a:endParaRPr lang="en-US" u="sng" dirty="0">
              <a:latin typeface="Garamond" pitchFamily="18" charset="0"/>
            </a:endParaRPr>
          </a:p>
        </p:txBody>
      </p:sp>
    </p:spTree>
    <p:extLst>
      <p:ext uri="{BB962C8B-B14F-4D97-AF65-F5344CB8AC3E}">
        <p14:creationId xmlns:p14="http://schemas.microsoft.com/office/powerpoint/2010/main" val="392001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85800" y="381000"/>
            <a:ext cx="7848600" cy="1815882"/>
          </a:xfrm>
          <a:prstGeom prst="rect">
            <a:avLst/>
          </a:prstGeom>
        </p:spPr>
        <p:txBody>
          <a:bodyPr wrap="square">
            <a:spAutoFit/>
          </a:bodyPr>
          <a:lstStyle/>
          <a:p>
            <a:pPr algn="ctr"/>
            <a:r>
              <a:rPr lang="en-US" sz="2800" dirty="0">
                <a:latin typeface="Garamond" pitchFamily="18" charset="0"/>
              </a:rPr>
              <a:t>Q2 </a:t>
            </a:r>
            <a:br>
              <a:rPr lang="en-US" sz="2800" dirty="0">
                <a:latin typeface="Garamond" pitchFamily="18" charset="0"/>
              </a:rPr>
            </a:br>
            <a:r>
              <a:rPr lang="en-US" sz="2800" b="1" dirty="0">
                <a:latin typeface="Garamond" pitchFamily="18" charset="0"/>
              </a:rPr>
              <a:t>When did you choose your major? </a:t>
            </a:r>
            <a:endParaRPr lang="en-US" sz="2800" b="1" dirty="0" smtClean="0">
              <a:latin typeface="Garamond" pitchFamily="18" charset="0"/>
            </a:endParaRPr>
          </a:p>
          <a:p>
            <a:pPr algn="ctr"/>
            <a:r>
              <a:rPr lang="en-US" sz="2800" dirty="0" smtClean="0">
                <a:latin typeface="Garamond" pitchFamily="18" charset="0"/>
              </a:rPr>
              <a:t>Degree Type</a:t>
            </a:r>
          </a:p>
          <a:p>
            <a:pPr algn="ctr"/>
            <a:r>
              <a:rPr lang="en-US" sz="2800" dirty="0" smtClean="0">
                <a:latin typeface="Garamond" pitchFamily="18" charset="0"/>
              </a:rPr>
              <a:t>					</a:t>
            </a:r>
            <a:endParaRPr lang="en-US" sz="2800" dirty="0"/>
          </a:p>
        </p:txBody>
      </p:sp>
      <p:graphicFrame>
        <p:nvGraphicFramePr>
          <p:cNvPr id="5" name="Chart 4"/>
          <p:cNvGraphicFramePr>
            <a:graphicFrameLocks/>
          </p:cNvGraphicFramePr>
          <p:nvPr>
            <p:extLst>
              <p:ext uri="{D42A27DB-BD31-4B8C-83A1-F6EECF244321}">
                <p14:modId xmlns:p14="http://schemas.microsoft.com/office/powerpoint/2010/main" val="17536024"/>
              </p:ext>
            </p:extLst>
          </p:nvPr>
        </p:nvGraphicFramePr>
        <p:xfrm>
          <a:off x="685800" y="1981200"/>
          <a:ext cx="76200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5126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latin typeface="Garamond" pitchFamily="18" charset="0"/>
              </a:rPr>
              <a:t>How many times did you change your mind before deciding on your chosen major?</a:t>
            </a:r>
          </a:p>
          <a:p>
            <a:pPr marL="457200" lvl="1" indent="0">
              <a:buNone/>
            </a:pPr>
            <a:r>
              <a:rPr lang="en-US" dirty="0">
                <a:latin typeface="Garamond" pitchFamily="18" charset="0"/>
              </a:rPr>
              <a:t>For Q </a:t>
            </a:r>
            <a:r>
              <a:rPr lang="en-US" dirty="0" smtClean="0">
                <a:latin typeface="Garamond" pitchFamily="18" charset="0"/>
              </a:rPr>
              <a:t>3, </a:t>
            </a:r>
            <a:r>
              <a:rPr lang="en-US" dirty="0">
                <a:latin typeface="Garamond" pitchFamily="18" charset="0"/>
              </a:rPr>
              <a:t>s</a:t>
            </a:r>
            <a:r>
              <a:rPr lang="en-US" i="1" dirty="0">
                <a:latin typeface="Garamond" pitchFamily="18" charset="0"/>
              </a:rPr>
              <a:t>tudents </a:t>
            </a:r>
            <a:r>
              <a:rPr lang="en-US" i="1" dirty="0" smtClean="0">
                <a:latin typeface="Garamond" pitchFamily="18" charset="0"/>
              </a:rPr>
              <a:t>were able to select from: </a:t>
            </a:r>
          </a:p>
          <a:p>
            <a:pPr lvl="2"/>
            <a:r>
              <a:rPr lang="en-US" dirty="0" smtClean="0">
                <a:latin typeface="Garamond" pitchFamily="18" charset="0"/>
              </a:rPr>
              <a:t>This was my only choice of major</a:t>
            </a:r>
          </a:p>
          <a:p>
            <a:pPr lvl="2"/>
            <a:r>
              <a:rPr lang="en-US" dirty="0" smtClean="0">
                <a:latin typeface="Garamond" pitchFamily="18" charset="0"/>
              </a:rPr>
              <a:t>Only once or twice</a:t>
            </a:r>
          </a:p>
          <a:p>
            <a:pPr lvl="2"/>
            <a:r>
              <a:rPr lang="en-US" dirty="0" smtClean="0">
                <a:latin typeface="Garamond" pitchFamily="18" charset="0"/>
              </a:rPr>
              <a:t>Three or more times</a:t>
            </a:r>
          </a:p>
          <a:p>
            <a:pPr lvl="2"/>
            <a:r>
              <a:rPr lang="en-US" dirty="0" smtClean="0">
                <a:latin typeface="Garamond" pitchFamily="18" charset="0"/>
              </a:rPr>
              <a:t>I am still deciding</a:t>
            </a:r>
            <a:endParaRPr lang="en-US" dirty="0">
              <a:latin typeface="Garamond" pitchFamily="18" charset="0"/>
            </a:endParaRPr>
          </a:p>
          <a:p>
            <a:pPr lvl="1"/>
            <a:endParaRPr lang="en-US" b="1" dirty="0">
              <a:latin typeface="Garamond" pitchFamily="18" charset="0"/>
            </a:endParaRPr>
          </a:p>
        </p:txBody>
      </p:sp>
      <p:sp>
        <p:nvSpPr>
          <p:cNvPr id="4" name="Title 1"/>
          <p:cNvSpPr>
            <a:spLocks noGrp="1"/>
          </p:cNvSpPr>
          <p:nvPr>
            <p:ph type="title"/>
          </p:nvPr>
        </p:nvSpPr>
        <p:spPr/>
        <p:txBody>
          <a:bodyPr/>
          <a:lstStyle/>
          <a:p>
            <a:r>
              <a:rPr lang="en-US" u="sng" dirty="0" smtClean="0">
                <a:latin typeface="Garamond" pitchFamily="18" charset="0"/>
              </a:rPr>
              <a:t>Question 3 (Q3)</a:t>
            </a:r>
            <a:endParaRPr lang="en-US" u="sng" dirty="0">
              <a:latin typeface="Garamond" pitchFamily="18" charset="0"/>
            </a:endParaRPr>
          </a:p>
        </p:txBody>
      </p:sp>
    </p:spTree>
    <p:extLst>
      <p:ext uri="{BB962C8B-B14F-4D97-AF65-F5344CB8AC3E}">
        <p14:creationId xmlns:p14="http://schemas.microsoft.com/office/powerpoint/2010/main" val="3671117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1966</TotalTime>
  <Words>1984</Words>
  <Application>Microsoft Office PowerPoint</Application>
  <PresentationFormat>On-screen Show (4:3)</PresentationFormat>
  <Paragraphs>235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2012-13 Cycle Program Learning Outcomes </vt:lpstr>
      <vt:lpstr>Who Took the Survey? Degree Type</vt:lpstr>
      <vt:lpstr>How the survey matched up with Valencia College Demographics </vt:lpstr>
      <vt:lpstr>PowerPoint Presentation</vt:lpstr>
      <vt:lpstr>Question 1 (Q1)</vt:lpstr>
      <vt:lpstr>Q1  What is your chosen major? Comparing Degree Type &amp; Decided/Undecided</vt:lpstr>
      <vt:lpstr>Question 2 (Q2)</vt:lpstr>
      <vt:lpstr>PowerPoint Presentation</vt:lpstr>
      <vt:lpstr>Question 3 (Q3)</vt:lpstr>
      <vt:lpstr>PowerPoint Presentation</vt:lpstr>
      <vt:lpstr>Question 4 (Q4)</vt:lpstr>
      <vt:lpstr>PowerPoint Presentation</vt:lpstr>
      <vt:lpstr>Question 5 (Q5)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Comparing Confidence and Services</vt:lpstr>
      <vt:lpstr>Comparing Confidence and Services</vt:lpstr>
      <vt:lpstr>PowerPoint Presentation</vt:lpstr>
      <vt:lpstr>PowerPoint Presentation</vt:lpstr>
      <vt:lpstr>PowerPoint Presentation</vt:lpstr>
      <vt:lpstr>PowerPoint Presentation</vt:lpstr>
      <vt:lpstr>PowerPoint Presentation</vt:lpstr>
    </vt:vector>
  </TitlesOfParts>
  <Company>Valencia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 Ethnicity and research on own</dc:title>
  <dc:creator>Ed Holmes</dc:creator>
  <cp:lastModifiedBy>Danielle Boileau</cp:lastModifiedBy>
  <cp:revision>161</cp:revision>
  <cp:lastPrinted>2013-04-19T16:32:21Z</cp:lastPrinted>
  <dcterms:created xsi:type="dcterms:W3CDTF">2013-04-17T13:32:22Z</dcterms:created>
  <dcterms:modified xsi:type="dcterms:W3CDTF">2013-06-26T14:45:37Z</dcterms:modified>
</cp:coreProperties>
</file>