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59" r:id="rId3"/>
    <p:sldId id="445" r:id="rId4"/>
    <p:sldId id="339" r:id="rId5"/>
    <p:sldId id="366" r:id="rId6"/>
    <p:sldId id="367" r:id="rId7"/>
    <p:sldId id="401" r:id="rId8"/>
    <p:sldId id="420" r:id="rId9"/>
    <p:sldId id="413" r:id="rId10"/>
    <p:sldId id="411" r:id="rId11"/>
    <p:sldId id="415" r:id="rId12"/>
    <p:sldId id="417" r:id="rId13"/>
    <p:sldId id="416" r:id="rId14"/>
    <p:sldId id="390" r:id="rId15"/>
    <p:sldId id="400" r:id="rId16"/>
    <p:sldId id="438" r:id="rId17"/>
    <p:sldId id="442" r:id="rId18"/>
    <p:sldId id="444" r:id="rId19"/>
    <p:sldId id="403" r:id="rId20"/>
    <p:sldId id="440" r:id="rId21"/>
    <p:sldId id="443" r:id="rId22"/>
    <p:sldId id="383" r:id="rId23"/>
    <p:sldId id="446" r:id="rId24"/>
    <p:sldId id="447" r:id="rId25"/>
    <p:sldId id="448" r:id="rId26"/>
    <p:sldId id="449" r:id="rId27"/>
    <p:sldId id="450" r:id="rId28"/>
    <p:sldId id="451" r:id="rId29"/>
    <p:sldId id="431" r:id="rId30"/>
    <p:sldId id="432" r:id="rId31"/>
    <p:sldId id="433" r:id="rId32"/>
    <p:sldId id="434" r:id="rId33"/>
    <p:sldId id="381" r:id="rId34"/>
    <p:sldId id="418" r:id="rId35"/>
    <p:sldId id="338" r:id="rId36"/>
  </p:sldIdLst>
  <p:sldSz cx="9144000" cy="6858000" type="screen4x3"/>
  <p:notesSz cx="707707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CD4A97-2D73-41BA-AC44-DF12E33B83E8}">
          <p14:sldIdLst>
            <p14:sldId id="256"/>
            <p14:sldId id="359"/>
            <p14:sldId id="445"/>
            <p14:sldId id="339"/>
            <p14:sldId id="366"/>
            <p14:sldId id="367"/>
            <p14:sldId id="401"/>
            <p14:sldId id="420"/>
            <p14:sldId id="413"/>
            <p14:sldId id="411"/>
            <p14:sldId id="415"/>
            <p14:sldId id="417"/>
            <p14:sldId id="416"/>
            <p14:sldId id="390"/>
            <p14:sldId id="400"/>
            <p14:sldId id="438"/>
            <p14:sldId id="442"/>
          </p14:sldIdLst>
        </p14:section>
        <p14:section name="Untitled Section" id="{FAEFDE6E-67B9-47D8-943A-E5A6057ABF84}">
          <p14:sldIdLst>
            <p14:sldId id="444"/>
            <p14:sldId id="403"/>
            <p14:sldId id="440"/>
            <p14:sldId id="443"/>
            <p14:sldId id="383"/>
            <p14:sldId id="446"/>
            <p14:sldId id="447"/>
            <p14:sldId id="448"/>
            <p14:sldId id="449"/>
            <p14:sldId id="450"/>
            <p14:sldId id="451"/>
            <p14:sldId id="431"/>
            <p14:sldId id="432"/>
            <p14:sldId id="433"/>
            <p14:sldId id="434"/>
            <p14:sldId id="381"/>
            <p14:sldId id="418"/>
            <p14:sldId id="33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9" autoAdjust="0"/>
    <p:restoredTop sz="84767" autoAdjust="0"/>
  </p:normalViewPr>
  <p:slideViewPr>
    <p:cSldViewPr>
      <p:cViewPr>
        <p:scale>
          <a:sx n="78" d="100"/>
          <a:sy n="78" d="100"/>
        </p:scale>
        <p:origin x="-2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
          <c:y val="0.17248415594392166"/>
          <c:w val="0.86938170505367451"/>
          <c:h val="0.6802589462902503"/>
        </c:manualLayout>
      </c:layout>
      <c:barChart>
        <c:barDir val="col"/>
        <c:grouping val="percentStacked"/>
        <c:varyColors val="0"/>
        <c:ser>
          <c:idx val="0"/>
          <c:order val="0"/>
          <c:tx>
            <c:strRef>
              <c:f>Sheet1!$B$1</c:f>
              <c:strCache>
                <c:ptCount val="1"/>
                <c:pt idx="0">
                  <c:v>PASS</c:v>
                </c:pt>
              </c:strCache>
            </c:strRef>
          </c:tx>
          <c:invertIfNegative val="0"/>
          <c:cat>
            <c:strRef>
              <c:f>Sheet1!$A$2:$A$3</c:f>
              <c:strCache>
                <c:ptCount val="2"/>
                <c:pt idx="0">
                  <c:v>ESSAY 1</c:v>
                </c:pt>
                <c:pt idx="1">
                  <c:v>ESSAY 2</c:v>
                </c:pt>
              </c:strCache>
            </c:strRef>
          </c:cat>
          <c:val>
            <c:numRef>
              <c:f>Sheet1!$B$2:$B$3</c:f>
              <c:numCache>
                <c:formatCode>General</c:formatCode>
                <c:ptCount val="2"/>
                <c:pt idx="0">
                  <c:v>30</c:v>
                </c:pt>
                <c:pt idx="1">
                  <c:v>75</c:v>
                </c:pt>
              </c:numCache>
            </c:numRef>
          </c:val>
        </c:ser>
        <c:ser>
          <c:idx val="1"/>
          <c:order val="1"/>
          <c:tx>
            <c:strRef>
              <c:f>Sheet1!$C$1</c:f>
              <c:strCache>
                <c:ptCount val="1"/>
                <c:pt idx="0">
                  <c:v>FAIL</c:v>
                </c:pt>
              </c:strCache>
            </c:strRef>
          </c:tx>
          <c:invertIfNegative val="0"/>
          <c:cat>
            <c:strRef>
              <c:f>Sheet1!$A$2:$A$3</c:f>
              <c:strCache>
                <c:ptCount val="2"/>
                <c:pt idx="0">
                  <c:v>ESSAY 1</c:v>
                </c:pt>
                <c:pt idx="1">
                  <c:v>ESSAY 2</c:v>
                </c:pt>
              </c:strCache>
            </c:strRef>
          </c:cat>
          <c:val>
            <c:numRef>
              <c:f>Sheet1!$C$2:$C$3</c:f>
              <c:numCache>
                <c:formatCode>General</c:formatCode>
                <c:ptCount val="2"/>
                <c:pt idx="0">
                  <c:v>70</c:v>
                </c:pt>
                <c:pt idx="1">
                  <c:v>25</c:v>
                </c:pt>
              </c:numCache>
            </c:numRef>
          </c:val>
        </c:ser>
        <c:dLbls>
          <c:showLegendKey val="0"/>
          <c:showVal val="0"/>
          <c:showCatName val="0"/>
          <c:showSerName val="0"/>
          <c:showPercent val="0"/>
          <c:showBubbleSize val="0"/>
        </c:dLbls>
        <c:gapWidth val="150"/>
        <c:overlap val="100"/>
        <c:axId val="244817920"/>
        <c:axId val="244819456"/>
      </c:barChart>
      <c:catAx>
        <c:axId val="244817920"/>
        <c:scaling>
          <c:orientation val="minMax"/>
        </c:scaling>
        <c:delete val="0"/>
        <c:axPos val="b"/>
        <c:majorTickMark val="out"/>
        <c:minorTickMark val="none"/>
        <c:tickLblPos val="nextTo"/>
        <c:txPr>
          <a:bodyPr/>
          <a:lstStyle/>
          <a:p>
            <a:pPr>
              <a:defRPr sz="1200" b="1"/>
            </a:pPr>
            <a:endParaRPr lang="en-US"/>
          </a:p>
        </c:txPr>
        <c:crossAx val="244819456"/>
        <c:crosses val="autoZero"/>
        <c:auto val="1"/>
        <c:lblAlgn val="ctr"/>
        <c:lblOffset val="100"/>
        <c:noMultiLvlLbl val="0"/>
      </c:catAx>
      <c:valAx>
        <c:axId val="244819456"/>
        <c:scaling>
          <c:orientation val="minMax"/>
        </c:scaling>
        <c:delete val="1"/>
        <c:axPos val="l"/>
        <c:numFmt formatCode="0%" sourceLinked="1"/>
        <c:majorTickMark val="out"/>
        <c:minorTickMark val="none"/>
        <c:tickLblPos val="none"/>
        <c:crossAx val="244817920"/>
        <c:crosses val="autoZero"/>
        <c:crossBetween val="between"/>
      </c:valAx>
    </c:plotArea>
    <c:legend>
      <c:legendPos val="r"/>
      <c:layout>
        <c:manualLayout>
          <c:xMode val="edge"/>
          <c:yMode val="edge"/>
          <c:x val="0.82227886208133794"/>
          <c:y val="0.15231011112637327"/>
          <c:w val="7.3359854936127039E-2"/>
          <c:h val="0.1498517651641773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0331125827811E-2"/>
          <c:y val="7.2607260726072598E-2"/>
          <c:w val="0.91390728476821192"/>
          <c:h val="0.7326732673267331"/>
        </c:manualLayout>
      </c:layout>
      <c:barChart>
        <c:barDir val="col"/>
        <c:grouping val="clustered"/>
        <c:varyColors val="0"/>
        <c:ser>
          <c:idx val="0"/>
          <c:order val="0"/>
          <c:tx>
            <c:strRef>
              <c:f>Sheet1!$A$2</c:f>
              <c:strCache>
                <c:ptCount val="1"/>
              </c:strCache>
            </c:strRef>
          </c:tx>
          <c:spPr>
            <a:solidFill>
              <a:schemeClr val="bg1">
                <a:lumMod val="65000"/>
              </a:schemeClr>
            </a:solidFill>
            <a:ln w="12695">
              <a:solidFill>
                <a:srgbClr val="000000"/>
              </a:solidFill>
              <a:prstDash val="solid"/>
            </a:ln>
          </c:spPr>
          <c:invertIfNegative val="0"/>
          <c:dLbls>
            <c:numFmt formatCode="0%" sourceLinked="0"/>
            <c:txPr>
              <a:bodyPr/>
              <a:lstStyle/>
              <a:p>
                <a:pPr>
                  <a:defRPr sz="2400"/>
                </a:pPr>
                <a:endParaRPr lang="en-US"/>
              </a:p>
            </c:txPr>
            <c:showLegendKey val="0"/>
            <c:showVal val="1"/>
            <c:showCatName val="0"/>
            <c:showSerName val="0"/>
            <c:showPercent val="0"/>
            <c:showBubbleSize val="0"/>
            <c:showLeaderLines val="0"/>
          </c:dLbls>
          <c:cat>
            <c:strRef>
              <c:f>Sheet1!$B$1:$C$1</c:f>
              <c:strCache>
                <c:ptCount val="2"/>
                <c:pt idx="0">
                  <c:v>Control        (Brain Facts)</c:v>
                </c:pt>
                <c:pt idx="1">
                  <c:v>Growth Mindset</c:v>
                </c:pt>
              </c:strCache>
            </c:strRef>
          </c:cat>
          <c:val>
            <c:numRef>
              <c:f>Sheet1!$B$2:$C$2</c:f>
              <c:numCache>
                <c:formatCode>General</c:formatCode>
                <c:ptCount val="2"/>
                <c:pt idx="0">
                  <c:v>0.2</c:v>
                </c:pt>
                <c:pt idx="1">
                  <c:v>9.0000000000000011E-2</c:v>
                </c:pt>
              </c:numCache>
            </c:numRef>
          </c:val>
        </c:ser>
        <c:dLbls>
          <c:showLegendKey val="0"/>
          <c:showVal val="0"/>
          <c:showCatName val="0"/>
          <c:showSerName val="0"/>
          <c:showPercent val="0"/>
          <c:showBubbleSize val="0"/>
        </c:dLbls>
        <c:gapWidth val="150"/>
        <c:axId val="244177152"/>
        <c:axId val="244183040"/>
      </c:barChart>
      <c:catAx>
        <c:axId val="244177152"/>
        <c:scaling>
          <c:orientation val="minMax"/>
        </c:scaling>
        <c:delete val="0"/>
        <c:axPos val="b"/>
        <c:numFmt formatCode="General" sourceLinked="1"/>
        <c:majorTickMark val="out"/>
        <c:minorTickMark val="none"/>
        <c:tickLblPos val="nextTo"/>
        <c:spPr>
          <a:ln w="3174">
            <a:solidFill>
              <a:srgbClr val="000000"/>
            </a:solidFill>
            <a:prstDash val="solid"/>
          </a:ln>
        </c:spPr>
        <c:txPr>
          <a:bodyPr rot="0" vert="horz"/>
          <a:lstStyle/>
          <a:p>
            <a:pPr>
              <a:defRPr sz="3000"/>
            </a:pPr>
            <a:endParaRPr lang="en-US"/>
          </a:p>
        </c:txPr>
        <c:crossAx val="244183040"/>
        <c:crosses val="autoZero"/>
        <c:auto val="1"/>
        <c:lblAlgn val="ctr"/>
        <c:lblOffset val="100"/>
        <c:tickLblSkip val="1"/>
        <c:tickMarkSkip val="1"/>
        <c:noMultiLvlLbl val="0"/>
      </c:catAx>
      <c:valAx>
        <c:axId val="244183040"/>
        <c:scaling>
          <c:orientation val="minMax"/>
          <c:max val="0.25"/>
          <c:min val="0"/>
        </c:scaling>
        <c:delete val="0"/>
        <c:axPos val="l"/>
        <c:majorGridlines>
          <c:spPr>
            <a:ln w="3174">
              <a:solidFill>
                <a:srgbClr val="000000"/>
              </a:solidFill>
              <a:prstDash val="solid"/>
            </a:ln>
          </c:spPr>
        </c:majorGridlines>
        <c:numFmt formatCode="0%" sourceLinked="0"/>
        <c:majorTickMark val="out"/>
        <c:minorTickMark val="none"/>
        <c:tickLblPos val="nextTo"/>
        <c:spPr>
          <a:ln w="3174">
            <a:solidFill>
              <a:srgbClr val="000000"/>
            </a:solidFill>
            <a:prstDash val="solid"/>
          </a:ln>
        </c:spPr>
        <c:txPr>
          <a:bodyPr rot="0" vert="horz"/>
          <a:lstStyle/>
          <a:p>
            <a:pPr>
              <a:defRPr sz="2400"/>
            </a:pPr>
            <a:endParaRPr lang="en-US"/>
          </a:p>
        </c:txPr>
        <c:crossAx val="244177152"/>
        <c:crosses val="autoZero"/>
        <c:crossBetween val="between"/>
        <c:majorUnit val="0.1"/>
        <c:minorUnit val="0.1"/>
      </c:valAx>
      <c:spPr>
        <a:noFill/>
        <a:ln w="12695">
          <a:solidFill>
            <a:srgbClr val="000000"/>
          </a:solidFill>
          <a:prstDash val="solid"/>
        </a:ln>
      </c:spPr>
    </c:plotArea>
    <c:plotVisOnly val="1"/>
    <c:dispBlanksAs val="gap"/>
    <c:showDLblsOverMax val="0"/>
  </c:chart>
  <c:spPr>
    <a:noFill/>
    <a:ln>
      <a:noFill/>
    </a:ln>
  </c:spPr>
  <c:txPr>
    <a:bodyPr/>
    <a:lstStyle/>
    <a:p>
      <a:pPr>
        <a:defRPr sz="1724" b="1" i="0" u="none" strike="noStrike" baseline="0">
          <a:solidFill>
            <a:schemeClr val="tx1"/>
          </a:solidFill>
          <a:latin typeface="Times"/>
          <a:ea typeface="Times"/>
          <a:cs typeface="Time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106"/>
          </a:xfrm>
          <a:prstGeom prst="rect">
            <a:avLst/>
          </a:prstGeom>
        </p:spPr>
        <p:txBody>
          <a:bodyPr vert="horz" lIns="94046" tIns="47023" rIns="94046" bIns="47023" rtlCol="0"/>
          <a:lstStyle>
            <a:lvl1pPr algn="r">
              <a:defRPr sz="1200"/>
            </a:lvl1pPr>
          </a:lstStyle>
          <a:p>
            <a:fld id="{E3101E3A-D13B-42A9-B827-59132F8C4FA1}" type="datetimeFigureOut">
              <a:rPr lang="en-US" smtClean="0"/>
              <a:pPr/>
              <a:t>6/14/2013</a:t>
            </a:fld>
            <a:endParaRPr lang="en-US"/>
          </a:p>
        </p:txBody>
      </p:sp>
      <p:sp>
        <p:nvSpPr>
          <p:cNvPr id="4" name="Footer Placeholder 3"/>
          <p:cNvSpPr>
            <a:spLocks noGrp="1"/>
          </p:cNvSpPr>
          <p:nvPr>
            <p:ph type="ftr" sz="quarter" idx="2"/>
          </p:nvPr>
        </p:nvSpPr>
        <p:spPr>
          <a:xfrm>
            <a:off x="0" y="8911391"/>
            <a:ext cx="3066733" cy="469106"/>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1391"/>
            <a:ext cx="3066733" cy="469106"/>
          </a:xfrm>
          <a:prstGeom prst="rect">
            <a:avLst/>
          </a:prstGeom>
        </p:spPr>
        <p:txBody>
          <a:bodyPr vert="horz" lIns="94046" tIns="47023" rIns="94046" bIns="47023" rtlCol="0" anchor="b"/>
          <a:lstStyle>
            <a:lvl1pPr algn="r">
              <a:defRPr sz="1200"/>
            </a:lvl1pPr>
          </a:lstStyle>
          <a:p>
            <a:fld id="{2548CC76-C5FD-4E4F-9A5D-ED30BB1C50A1}" type="slidenum">
              <a:rPr lang="en-US" smtClean="0"/>
              <a:pPr/>
              <a:t>‹#›</a:t>
            </a:fld>
            <a:endParaRPr lang="en-US"/>
          </a:p>
        </p:txBody>
      </p:sp>
    </p:spTree>
    <p:extLst>
      <p:ext uri="{BB962C8B-B14F-4D97-AF65-F5344CB8AC3E}">
        <p14:creationId xmlns:p14="http://schemas.microsoft.com/office/powerpoint/2010/main" val="190482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08705" y="0"/>
            <a:ext cx="3066733" cy="469106"/>
          </a:xfrm>
          <a:prstGeom prst="rect">
            <a:avLst/>
          </a:prstGeom>
        </p:spPr>
        <p:txBody>
          <a:bodyPr vert="horz" lIns="94046" tIns="47023" rIns="94046" bIns="47023" rtlCol="0"/>
          <a:lstStyle>
            <a:lvl1pPr algn="r">
              <a:defRPr sz="1200"/>
            </a:lvl1pPr>
          </a:lstStyle>
          <a:p>
            <a:fld id="{86D23399-B968-45C5-9549-6D9704B9408E}" type="datetimeFigureOut">
              <a:rPr lang="en-US" smtClean="0"/>
              <a:pPr/>
              <a:t>6/14/2013</a:t>
            </a:fld>
            <a:endParaRPr lang="en-US"/>
          </a:p>
        </p:txBody>
      </p:sp>
      <p:sp>
        <p:nvSpPr>
          <p:cNvPr id="4" name="Slide Image Placeholder 3"/>
          <p:cNvSpPr>
            <a:spLocks noGrp="1" noRot="1" noChangeAspect="1"/>
          </p:cNvSpPr>
          <p:nvPr>
            <p:ph type="sldImg" idx="2"/>
          </p:nvPr>
        </p:nvSpPr>
        <p:spPr>
          <a:xfrm>
            <a:off x="1193800" y="703263"/>
            <a:ext cx="4689475" cy="3517900"/>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7708" y="4456510"/>
            <a:ext cx="5661660" cy="4221956"/>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1"/>
            <a:ext cx="3066733" cy="469106"/>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1391"/>
            <a:ext cx="3066733" cy="469106"/>
          </a:xfrm>
          <a:prstGeom prst="rect">
            <a:avLst/>
          </a:prstGeom>
        </p:spPr>
        <p:txBody>
          <a:bodyPr vert="horz" lIns="94046" tIns="47023" rIns="94046" bIns="47023" rtlCol="0" anchor="b"/>
          <a:lstStyle>
            <a:lvl1pPr algn="r">
              <a:defRPr sz="1200"/>
            </a:lvl1pPr>
          </a:lstStyle>
          <a:p>
            <a:fld id="{2011F651-FCCD-4162-BFAF-CCF51B76B7B6}" type="slidenum">
              <a:rPr lang="en-US" smtClean="0"/>
              <a:pPr/>
              <a:t>‹#›</a:t>
            </a:fld>
            <a:endParaRPr lang="en-US"/>
          </a:p>
        </p:txBody>
      </p:sp>
    </p:spTree>
    <p:extLst>
      <p:ext uri="{BB962C8B-B14F-4D97-AF65-F5344CB8AC3E}">
        <p14:creationId xmlns:p14="http://schemas.microsoft.com/office/powerpoint/2010/main" val="290001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Supplemental Instruction (SI) as a Strategy for Success in Math Courses</a:t>
            </a:r>
          </a:p>
        </p:txBody>
      </p:sp>
      <p:sp>
        <p:nvSpPr>
          <p:cNvPr id="4096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FC67B8-56A8-469D-B4A3-0A8332BD6C92}" type="slidenum">
              <a:rPr lang="en-US" smtClean="0"/>
              <a:pPr/>
              <a:t>3</a:t>
            </a:fld>
            <a:endParaRPr lang="en-US" smtClean="0"/>
          </a:p>
        </p:txBody>
      </p:sp>
      <p:sp>
        <p:nvSpPr>
          <p:cNvPr id="40964" name="Rectangle 2"/>
          <p:cNvSpPr>
            <a:spLocks noGrp="1" noRot="1" noChangeAspect="1" noChangeArrowheads="1" noTextEdit="1"/>
          </p:cNvSpPr>
          <p:nvPr>
            <p:ph type="sldImg"/>
          </p:nvPr>
        </p:nvSpPr>
        <p:spPr bwMode="auto">
          <a:xfrm>
            <a:off x="1181151" y="705288"/>
            <a:ext cx="4716411" cy="3516668"/>
          </a:xfrm>
          <a:noFill/>
          <a:ln>
            <a:solidFill>
              <a:srgbClr val="000000"/>
            </a:solidFill>
            <a:miter lim="800000"/>
            <a:headEnd/>
            <a:tailEnd/>
          </a:ln>
        </p:spPr>
      </p:sp>
      <p:sp>
        <p:nvSpPr>
          <p:cNvPr id="4096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r>
              <a:rPr lang="en-US" dirty="0" smtClean="0"/>
              <a:t>I am a former Student Success Associate Professor and current Academic</a:t>
            </a:r>
            <a:r>
              <a:rPr lang="en-US" baseline="0" dirty="0" smtClean="0"/>
              <a:t> Advisor working closely with New Student Orientation and the </a:t>
            </a:r>
            <a:r>
              <a:rPr lang="en-US" baseline="0" dirty="0" err="1" smtClean="0"/>
              <a:t>RoadMap</a:t>
            </a:r>
            <a:r>
              <a:rPr lang="en-US" baseline="0" dirty="0" smtClean="0"/>
              <a:t> to Success Scholarship program.  </a:t>
            </a:r>
            <a:r>
              <a:rPr lang="en-US" dirty="0" smtClean="0"/>
              <a:t>I will be discussing</a:t>
            </a:r>
            <a:r>
              <a:rPr lang="en-US" baseline="0" dirty="0" smtClean="0"/>
              <a:t> student self-assessment as it pertains to </a:t>
            </a:r>
            <a:r>
              <a:rPr lang="en-US" baseline="0" dirty="0" err="1" smtClean="0"/>
              <a:t>LifeMap</a:t>
            </a:r>
            <a:r>
              <a:rPr lang="en-US" baseline="0" dirty="0" smtClean="0"/>
              <a:t>.  </a:t>
            </a:r>
            <a:r>
              <a:rPr lang="en-US" dirty="0" err="1" smtClean="0"/>
              <a:t>LifeMap</a:t>
            </a:r>
            <a:r>
              <a:rPr lang="en-US" dirty="0" smtClean="0"/>
              <a:t> is a term we use a lot of Valencia to describe a process of setting goals for life, career, and education.  Goals act as a foundation for planning and provide direction.  We encourage students to seek guidance from friends, family, faculty, and staff.  We also provide </a:t>
            </a:r>
            <a:r>
              <a:rPr lang="en-US" dirty="0" err="1" smtClean="0"/>
              <a:t>LifeMap</a:t>
            </a:r>
            <a:r>
              <a:rPr lang="en-US" dirty="0" smtClean="0"/>
              <a:t> tools via their atlas accounts in order for self-driven research and development of individual goals.</a:t>
            </a:r>
          </a:p>
          <a:p>
            <a:endParaRPr lang="en-US" dirty="0"/>
          </a:p>
        </p:txBody>
      </p:sp>
      <p:sp>
        <p:nvSpPr>
          <p:cNvPr id="4" name="Slide Number Placeholder 3"/>
          <p:cNvSpPr>
            <a:spLocks noGrp="1"/>
          </p:cNvSpPr>
          <p:nvPr>
            <p:ph type="sldNum" sz="quarter" idx="10"/>
          </p:nvPr>
        </p:nvSpPr>
        <p:spPr/>
        <p:txBody>
          <a:bodyPr/>
          <a:lstStyle/>
          <a:p>
            <a:fld id="{2011F651-FCCD-4162-BFAF-CCF51B76B7B6}"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r>
              <a:rPr lang="en-US" dirty="0" err="1" smtClean="0"/>
              <a:t>LifeMap</a:t>
            </a:r>
            <a:r>
              <a:rPr lang="en-US" dirty="0" smtClean="0"/>
              <a:t> tools include “Me In the Making”, “My Education Plan”, “My Portfolio”, “My Career Planner”, “My Job Prospects”, and “My Financial Planner”.  “Me In The Making” provides students with some examples of other student paths and how they navigated their goals; “My Education Plan” assists students in developing a plan to include all major specific requirements; “My Career Planner” offers personality assessments and strength finder tools to assist the student in determining a career goal.  Each tool provides a unique approach to encourage student goals.</a:t>
            </a:r>
          </a:p>
          <a:p>
            <a:endParaRPr lang="en-US" dirty="0"/>
          </a:p>
        </p:txBody>
      </p:sp>
      <p:sp>
        <p:nvSpPr>
          <p:cNvPr id="4" name="Slide Number Placeholder 3"/>
          <p:cNvSpPr>
            <a:spLocks noGrp="1"/>
          </p:cNvSpPr>
          <p:nvPr>
            <p:ph type="sldNum" sz="quarter" idx="10"/>
          </p:nvPr>
        </p:nvSpPr>
        <p:spPr/>
        <p:txBody>
          <a:bodyPr/>
          <a:lstStyle/>
          <a:p>
            <a:fld id="{2011F651-FCCD-4162-BFAF-CCF51B76B7B6}"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LifeMap</a:t>
            </a:r>
            <a:r>
              <a:rPr lang="en-US" baseline="0" dirty="0" smtClean="0"/>
              <a:t> also speaks of courses designed for success, including specifically “SLS 1122: Student Success”.  Students enrolled in the Student Success course are eligible to participate in the </a:t>
            </a:r>
            <a:r>
              <a:rPr lang="en-US" baseline="0" dirty="0" err="1" smtClean="0"/>
              <a:t>RoadMap</a:t>
            </a:r>
            <a:r>
              <a:rPr lang="en-US" baseline="0" dirty="0" smtClean="0"/>
              <a:t> to Success Scholarship program.  The </a:t>
            </a:r>
            <a:r>
              <a:rPr lang="en-US" baseline="0" dirty="0" err="1" smtClean="0"/>
              <a:t>RoadMap</a:t>
            </a:r>
            <a:r>
              <a:rPr lang="en-US" baseline="0" dirty="0" smtClean="0"/>
              <a:t> program places emphasis on </a:t>
            </a:r>
            <a:r>
              <a:rPr lang="en-US" baseline="0" dirty="0" err="1" smtClean="0"/>
              <a:t>LifeMap</a:t>
            </a:r>
            <a:r>
              <a:rPr lang="en-US" baseline="0" dirty="0" smtClean="0"/>
              <a:t> and the utilization of </a:t>
            </a:r>
            <a:r>
              <a:rPr lang="en-US" baseline="0" dirty="0" err="1" smtClean="0"/>
              <a:t>LifeMap</a:t>
            </a:r>
            <a:r>
              <a:rPr lang="en-US" baseline="0" dirty="0" smtClean="0"/>
              <a:t> tools.   The program also requires a set of developmental advising sessions.  Students participating in the program will meet with an advisor throughout the term to review their plans and to receive feedback on their goals.</a:t>
            </a:r>
            <a:endParaRPr lang="en-US" dirty="0"/>
          </a:p>
        </p:txBody>
      </p:sp>
      <p:sp>
        <p:nvSpPr>
          <p:cNvPr id="4" name="Slide Number Placeholder 3"/>
          <p:cNvSpPr>
            <a:spLocks noGrp="1"/>
          </p:cNvSpPr>
          <p:nvPr>
            <p:ph type="sldNum" sz="quarter" idx="10"/>
          </p:nvPr>
        </p:nvSpPr>
        <p:spPr/>
        <p:txBody>
          <a:bodyPr/>
          <a:lstStyle/>
          <a:p>
            <a:fld id="{9841FFC6-0D45-472E-80E8-FEA031091FEF}"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0460" rtl="0" eaLnBrk="1" fontAlgn="auto" latinLnBrk="0" hangingPunct="1">
              <a:lnSpc>
                <a:spcPct val="100000"/>
              </a:lnSpc>
              <a:spcBef>
                <a:spcPts val="0"/>
              </a:spcBef>
              <a:spcAft>
                <a:spcPts val="0"/>
              </a:spcAft>
              <a:buClrTx/>
              <a:buSzTx/>
              <a:buFontTx/>
              <a:buNone/>
              <a:tabLst/>
              <a:defRPr/>
            </a:pPr>
            <a:r>
              <a:rPr lang="en-US" dirty="0" smtClean="0"/>
              <a:t>In order to determine learning outcomes, the </a:t>
            </a:r>
            <a:r>
              <a:rPr lang="en-US" dirty="0" err="1" smtClean="0"/>
              <a:t>RoadMap</a:t>
            </a:r>
            <a:r>
              <a:rPr lang="en-US" dirty="0" smtClean="0"/>
              <a:t> to Success scholarship program participants are asked to self-assess their progress.  The self-assessment is done through a survey instrument provided to the student both at the beginning and end of the program.  Illustrated in the diagram are college-wide results of the pre and post assessments. Not all students</a:t>
            </a:r>
            <a:r>
              <a:rPr lang="en-US" baseline="0" dirty="0" smtClean="0"/>
              <a:t> participating in the program complete the scholarship requirements.  These results are based off of program completers. </a:t>
            </a:r>
            <a:r>
              <a:rPr lang="en-US" dirty="0" smtClean="0"/>
              <a:t>The results show an increase in agreement with all statements.  After using </a:t>
            </a:r>
            <a:r>
              <a:rPr lang="en-US" dirty="0" err="1" smtClean="0"/>
              <a:t>LifeMap</a:t>
            </a:r>
            <a:r>
              <a:rPr lang="en-US" dirty="0" smtClean="0"/>
              <a:t> tools and discussing their progress with an advisor throughout the </a:t>
            </a:r>
            <a:r>
              <a:rPr lang="en-US" dirty="0" err="1" smtClean="0"/>
              <a:t>RoadMap</a:t>
            </a:r>
            <a:r>
              <a:rPr lang="en-US" dirty="0" smtClean="0"/>
              <a:t> program, the students are reporting a stronger sense of their goals and a plan to achieve them.  </a:t>
            </a:r>
          </a:p>
          <a:p>
            <a:endParaRPr lang="en-US" dirty="0"/>
          </a:p>
        </p:txBody>
      </p:sp>
      <p:sp>
        <p:nvSpPr>
          <p:cNvPr id="4" name="Slide Number Placeholder 3"/>
          <p:cNvSpPr>
            <a:spLocks noGrp="1"/>
          </p:cNvSpPr>
          <p:nvPr>
            <p:ph type="sldNum" sz="quarter" idx="10"/>
          </p:nvPr>
        </p:nvSpPr>
        <p:spPr/>
        <p:txBody>
          <a:bodyPr/>
          <a:lstStyle/>
          <a:p>
            <a:fld id="{9841FFC6-0D45-472E-80E8-FEA031091FEF}"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21E298E-A274-DC41-9208-59BCCA8A1CDF}" type="slidenum">
              <a:rPr lang="en-US">
                <a:latin typeface="Times" pitchFamily="1" charset="0"/>
              </a:rPr>
              <a:pPr/>
              <a:t>31</a:t>
            </a:fld>
            <a:endParaRPr lang="en-US">
              <a:latin typeface="Times" pitchFamily="1" charset="0"/>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r>
              <a:rPr lang="en-US" dirty="0">
                <a:solidFill>
                  <a:srgbClr val="FFFF66"/>
                </a:solidFill>
                <a:ea typeface="ＭＳ Ｐゴシック" pitchFamily="1" charset="-128"/>
                <a:cs typeface="ＭＳ Ｐゴシック" pitchFamily="1" charset="-128"/>
              </a:rPr>
              <a:t>Basic Arithmetic, Pre-Algebra, Elementary Algebra, Intermediate Algebra, Plane Geometry</a:t>
            </a:r>
            <a:endParaRPr lang="en-US" dirty="0">
              <a:latin typeface="Times"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3505200"/>
            <a:ext cx="5486400" cy="1752599"/>
          </a:xfrm>
        </p:spPr>
        <p:txBody>
          <a:bodyPr anchor="t"/>
          <a:lstStyle>
            <a:lvl1pPr algn="ctr">
              <a:defRPr sz="3200" b="0">
                <a:solidFill>
                  <a:schemeClr val="tx1"/>
                </a:solidFill>
                <a:latin typeface="Palatino Linotype" pitchFamily="18"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1828800" y="5257800"/>
            <a:ext cx="5486400" cy="838200"/>
          </a:xfrm>
        </p:spPr>
        <p:txBody>
          <a:bodyPr>
            <a:normAutofit/>
          </a:bodyPr>
          <a:lstStyle>
            <a:lvl1pPr marL="0" indent="0" algn="ctr">
              <a:buNone/>
              <a:defRPr sz="20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826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E97FDCCD-B020-40FA-86E2-6CD7130502D2}" type="slidenum">
              <a:rPr lang="en-US" altLang="en-US"/>
              <a:pPr>
                <a:defRPr/>
              </a:pPr>
              <a:t>‹#›</a:t>
            </a:fld>
            <a:endParaRPr lang="en-US" altLang="en-US"/>
          </a:p>
        </p:txBody>
      </p:sp>
    </p:spTree>
    <p:extLst>
      <p:ext uri="{BB962C8B-B14F-4D97-AF65-F5344CB8AC3E}">
        <p14:creationId xmlns:p14="http://schemas.microsoft.com/office/powerpoint/2010/main" val="6277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F0443E-5EF0-4F47-A7A4-E34DF05CC949}" type="slidenum">
              <a:rPr lang="en-US"/>
              <a:pPr>
                <a:defRPr/>
              </a:pPr>
              <a:t>‹#›</a:t>
            </a:fld>
            <a:endParaRPr lang="en-US"/>
          </a:p>
        </p:txBody>
      </p:sp>
    </p:spTree>
    <p:extLst>
      <p:ext uri="{BB962C8B-B14F-4D97-AF65-F5344CB8AC3E}">
        <p14:creationId xmlns:p14="http://schemas.microsoft.com/office/powerpoint/2010/main" val="40868102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514600"/>
            <a:ext cx="5486400" cy="1752600"/>
          </a:xfrm>
        </p:spPr>
        <p:txBody>
          <a:bodyPr anchor="ctr"/>
          <a:lstStyle>
            <a:lvl1pPr algn="ctr">
              <a:defRPr sz="3200" b="0" cap="none" baseline="0">
                <a:solidFill>
                  <a:schemeClr val="bg1"/>
                </a:solidFill>
                <a:latin typeface="Palatino Linotype" pitchFamily="18" charset="0"/>
              </a:defRPr>
            </a:lvl1pPr>
          </a:lstStyle>
          <a:p>
            <a:r>
              <a:rPr lang="en-US" dirty="0" smtClean="0"/>
              <a:t>Click To Edit Master Section Header</a:t>
            </a:r>
            <a:endParaRPr lang="en-US" dirty="0"/>
          </a:p>
        </p:txBody>
      </p:sp>
      <p:sp>
        <p:nvSpPr>
          <p:cNvPr id="3" name="Text Placeholder 2"/>
          <p:cNvSpPr>
            <a:spLocks noGrp="1"/>
          </p:cNvSpPr>
          <p:nvPr>
            <p:ph type="body" idx="1"/>
          </p:nvPr>
        </p:nvSpPr>
        <p:spPr>
          <a:xfrm>
            <a:off x="1828800" y="4343400"/>
            <a:ext cx="5486400" cy="838200"/>
          </a:xfrm>
        </p:spPr>
        <p:txBody>
          <a:bodyPr anchor="t"/>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4541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idx="1"/>
          </p:nvPr>
        </p:nvSpPr>
        <p:spPr>
          <a:xfrm>
            <a:off x="1143000" y="2286001"/>
            <a:ext cx="6858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7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16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76800"/>
            <a:ext cx="6858000" cy="880533"/>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685800"/>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572000" y="685800"/>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Content Placeholder 2"/>
          <p:cNvSpPr>
            <a:spLocks noGrp="1"/>
          </p:cNvSpPr>
          <p:nvPr>
            <p:ph sz="half" idx="10"/>
          </p:nvPr>
        </p:nvSpPr>
        <p:spPr>
          <a:xfrm>
            <a:off x="1143000" y="2810933"/>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2"/>
          <p:cNvSpPr>
            <a:spLocks noGrp="1"/>
          </p:cNvSpPr>
          <p:nvPr>
            <p:ph sz="half" idx="11"/>
          </p:nvPr>
        </p:nvSpPr>
        <p:spPr>
          <a:xfrm>
            <a:off x="4572000" y="2810933"/>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14316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28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2322513" cy="914400"/>
          </a:xfrm>
        </p:spPr>
        <p:txBody>
          <a:bodyPr anchor="b"/>
          <a:lstStyle>
            <a:lvl1pPr algn="l">
              <a:defRPr sz="2000" b="1">
                <a:latin typeface="Arial"/>
                <a:cs typeface="Arial"/>
              </a:defRPr>
            </a:lvl1pPr>
          </a:lstStyle>
          <a:p>
            <a:r>
              <a:rPr lang="en-US" dirty="0" smtClean="0"/>
              <a:t>CLICK TO EDIT TITLE </a:t>
            </a:r>
            <a:endParaRPr lang="en-US" dirty="0"/>
          </a:p>
        </p:txBody>
      </p:sp>
      <p:sp>
        <p:nvSpPr>
          <p:cNvPr id="3" name="Content Placeholder 2"/>
          <p:cNvSpPr>
            <a:spLocks noGrp="1"/>
          </p:cNvSpPr>
          <p:nvPr>
            <p:ph idx="1"/>
          </p:nvPr>
        </p:nvSpPr>
        <p:spPr>
          <a:xfrm>
            <a:off x="3575050" y="1257301"/>
            <a:ext cx="4425950" cy="4610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273301"/>
            <a:ext cx="2347913" cy="3594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676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143000" y="1269999"/>
            <a:ext cx="6858000"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Tree>
    <p:extLst>
      <p:ext uri="{BB962C8B-B14F-4D97-AF65-F5344CB8AC3E}">
        <p14:creationId xmlns:p14="http://schemas.microsoft.com/office/powerpoint/2010/main" val="61542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6" name="Content Placeholder 5"/>
          <p:cNvSpPr>
            <a:spLocks noGrp="1"/>
          </p:cNvSpPr>
          <p:nvPr>
            <p:ph sz="quarter" idx="10"/>
          </p:nvPr>
        </p:nvSpPr>
        <p:spPr>
          <a:xfrm>
            <a:off x="1143000" y="685800"/>
            <a:ext cx="6858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42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257300"/>
            <a:ext cx="7315200" cy="812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286000"/>
            <a:ext cx="7315200" cy="3657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aseline="0">
                <a:solidFill>
                  <a:schemeClr val="tx1">
                    <a:tint val="75000"/>
                  </a:schemeClr>
                </a:solidFill>
                <a:latin typeface="Arial"/>
              </a:defRPr>
            </a:lvl1pPr>
          </a:lstStyle>
          <a:p>
            <a:fld id="{CD4D1F9C-B994-4E6A-8480-29BF925814BA}" type="slidenum">
              <a:rPr lang="en-US" smtClean="0"/>
              <a:pPr/>
              <a:t>‹#›</a:t>
            </a:fld>
            <a:endParaRPr lang="en-US"/>
          </a:p>
        </p:txBody>
      </p:sp>
      <p:sp>
        <p:nvSpPr>
          <p:cNvPr id="5" name="Footer Placeholder 4"/>
          <p:cNvSpPr>
            <a:spLocks noGrp="1"/>
          </p:cNvSpPr>
          <p:nvPr>
            <p:ph type="ftr" sz="quarter" idx="3"/>
          </p:nvPr>
        </p:nvSpPr>
        <p:spPr>
          <a:xfrm>
            <a:off x="914400" y="6356350"/>
            <a:ext cx="5105400" cy="365125"/>
          </a:xfrm>
          <a:prstGeom prst="rect">
            <a:avLst/>
          </a:prstGeom>
        </p:spPr>
        <p:txBody>
          <a:bodyPr vert="horz" lIns="91440" tIns="45720" rIns="91440" bIns="45720" rtlCol="0" anchor="ctr"/>
          <a:lstStyle>
            <a:lvl1pPr algn="l">
              <a:defRPr sz="1000" cap="all" baseline="0">
                <a:solidFill>
                  <a:schemeClr val="tx1">
                    <a:tint val="75000"/>
                  </a:schemeClr>
                </a:solidFill>
                <a:latin typeface="Arial"/>
              </a:defRPr>
            </a:lvl1pPr>
          </a:lstStyle>
          <a:p>
            <a:endParaRPr lang="en-US"/>
          </a:p>
        </p:txBody>
      </p:sp>
    </p:spTree>
    <p:extLst>
      <p:ext uri="{BB962C8B-B14F-4D97-AF65-F5344CB8AC3E}">
        <p14:creationId xmlns:p14="http://schemas.microsoft.com/office/powerpoint/2010/main" val="416348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b="1" i="0" kern="1200">
          <a:solidFill>
            <a:srgbClr val="99201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D3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626464"/>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6264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626464"/>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6264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www.perts.ne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0"/>
            <a:ext cx="8229600" cy="2666999"/>
          </a:xfrm>
        </p:spPr>
        <p:txBody>
          <a:bodyPr/>
          <a:lstStyle/>
          <a:p>
            <a:r>
              <a:rPr lang="en-US" sz="2400" b="1" dirty="0">
                <a:latin typeface="Arial" pitchFamily="34" charset="0"/>
                <a:cs typeface="Arial" pitchFamily="34" charset="0"/>
              </a:rPr>
              <a:t>Student Engagement through Self-Assessment:  Research-based Strategies – A Panel Discussion</a:t>
            </a:r>
            <a:br>
              <a:rPr lang="en-US" sz="2400" b="1" dirty="0">
                <a:latin typeface="Arial" pitchFamily="34" charset="0"/>
                <a:cs typeface="Arial" pitchFamily="34" charset="0"/>
              </a:rPr>
            </a:br>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latin typeface="Arial" pitchFamily="34" charset="0"/>
                <a:cs typeface="Arial" pitchFamily="34" charset="0"/>
              </a:rPr>
              <a:t>*The Life Map Tool for Students</a:t>
            </a:r>
            <a:br>
              <a:rPr lang="en-US" sz="2400" b="1" dirty="0">
                <a:latin typeface="Arial" pitchFamily="34" charset="0"/>
                <a:cs typeface="Arial" pitchFamily="34" charset="0"/>
              </a:rPr>
            </a:br>
            <a:r>
              <a:rPr lang="en-US" sz="2400" b="1" dirty="0">
                <a:latin typeface="Arial" pitchFamily="34" charset="0"/>
                <a:cs typeface="Arial" pitchFamily="34" charset="0"/>
              </a:rPr>
              <a:t>*Carnegie’s </a:t>
            </a:r>
            <a:r>
              <a:rPr lang="en-US" sz="2400" b="1" dirty="0" err="1">
                <a:latin typeface="Arial" pitchFamily="34" charset="0"/>
                <a:cs typeface="Arial" pitchFamily="34" charset="0"/>
              </a:rPr>
              <a:t>Statway</a:t>
            </a:r>
            <a:r>
              <a:rPr lang="en-US" sz="2400" b="1" dirty="0">
                <a:latin typeface="Arial" pitchFamily="34" charset="0"/>
                <a:cs typeface="Arial" pitchFamily="34" charset="0"/>
              </a:rPr>
              <a:t>™ Pathway &amp;</a:t>
            </a:r>
            <a:br>
              <a:rPr lang="en-US" sz="2400" b="1" dirty="0">
                <a:latin typeface="Arial" pitchFamily="34" charset="0"/>
                <a:cs typeface="Arial" pitchFamily="34" charset="0"/>
              </a:rPr>
            </a:br>
            <a:r>
              <a:rPr lang="en-US" sz="2400" b="1" dirty="0">
                <a:latin typeface="Arial" pitchFamily="34" charset="0"/>
                <a:cs typeface="Arial" pitchFamily="34" charset="0"/>
              </a:rPr>
              <a:t>*Action Research: Collaborative Writing</a:t>
            </a:r>
            <a:br>
              <a:rPr lang="en-US" sz="2400" b="1" dirty="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457200" y="4855464"/>
            <a:ext cx="8153400" cy="1469136"/>
          </a:xfrm>
        </p:spPr>
        <p:txBody>
          <a:bodyPr>
            <a:normAutofit fontScale="85000" lnSpcReduction="20000"/>
          </a:bodyPr>
          <a:lstStyle/>
          <a:p>
            <a:pPr algn="r"/>
            <a:endParaRPr lang="en-US" sz="1600" dirty="0" smtClean="0"/>
          </a:p>
          <a:p>
            <a:r>
              <a:rPr lang="en-US" sz="1600" b="1" dirty="0" smtClean="0">
                <a:latin typeface="Arial" pitchFamily="34" charset="0"/>
                <a:cs typeface="Arial" pitchFamily="34" charset="0"/>
              </a:rPr>
              <a:t>June 2013</a:t>
            </a:r>
            <a:r>
              <a:rPr lang="en-US" sz="1600" b="1" dirty="0">
                <a:latin typeface="Arial" pitchFamily="34" charset="0"/>
                <a:cs typeface="Arial" pitchFamily="34" charset="0"/>
              </a:rPr>
              <a:t/>
            </a:r>
            <a:br>
              <a:rPr lang="en-US" sz="1600" b="1" dirty="0">
                <a:latin typeface="Arial" pitchFamily="34" charset="0"/>
                <a:cs typeface="Arial" pitchFamily="34" charset="0"/>
              </a:rPr>
            </a:br>
            <a:r>
              <a:rPr lang="en-US" sz="1600" b="1" dirty="0" smtClean="0">
                <a:latin typeface="Arial" pitchFamily="34" charset="0"/>
                <a:cs typeface="Arial" pitchFamily="34" charset="0"/>
              </a:rPr>
              <a:t>Laura </a:t>
            </a:r>
            <a:r>
              <a:rPr lang="en-US" sz="1600" b="1" dirty="0" err="1">
                <a:latin typeface="Arial" pitchFamily="34" charset="0"/>
                <a:cs typeface="Arial" pitchFamily="34" charset="0"/>
              </a:rPr>
              <a:t>Blasi</a:t>
            </a:r>
            <a:r>
              <a:rPr lang="en-US" sz="1600" b="1" dirty="0">
                <a:latin typeface="Arial" pitchFamily="34" charset="0"/>
                <a:cs typeface="Arial" pitchFamily="34" charset="0"/>
              </a:rPr>
              <a:t>, Director, Institutional </a:t>
            </a:r>
            <a:r>
              <a:rPr lang="en-US" sz="1600" b="1" dirty="0" smtClean="0">
                <a:latin typeface="Arial" pitchFamily="34" charset="0"/>
                <a:cs typeface="Arial" pitchFamily="34" charset="0"/>
              </a:rPr>
              <a:t>Assessment</a:t>
            </a:r>
          </a:p>
          <a:p>
            <a:r>
              <a:rPr lang="en-US" sz="1600" b="1" dirty="0" smtClean="0">
                <a:latin typeface="Arial" pitchFamily="34" charset="0"/>
                <a:cs typeface="Arial" pitchFamily="34" charset="0"/>
              </a:rPr>
              <a:t>Donna </a:t>
            </a:r>
            <a:r>
              <a:rPr lang="en-US" sz="1600" b="1" dirty="0">
                <a:latin typeface="Arial" pitchFamily="34" charset="0"/>
                <a:cs typeface="Arial" pitchFamily="34" charset="0"/>
              </a:rPr>
              <a:t>Colwell, Professor, </a:t>
            </a:r>
            <a:r>
              <a:rPr lang="en-US" sz="1600" b="1" dirty="0" smtClean="0">
                <a:latin typeface="Arial" pitchFamily="34" charset="0"/>
                <a:cs typeface="Arial" pitchFamily="34" charset="0"/>
              </a:rPr>
              <a:t>English</a:t>
            </a:r>
          </a:p>
          <a:p>
            <a:r>
              <a:rPr lang="en-US" sz="1600" b="1" dirty="0" smtClean="0">
                <a:latin typeface="Arial" pitchFamily="34" charset="0"/>
                <a:cs typeface="Arial" pitchFamily="34" charset="0"/>
              </a:rPr>
              <a:t>Kathleen </a:t>
            </a:r>
            <a:r>
              <a:rPr lang="en-US" sz="1600" b="1" dirty="0">
                <a:latin typeface="Arial" pitchFamily="34" charset="0"/>
                <a:cs typeface="Arial" pitchFamily="34" charset="0"/>
              </a:rPr>
              <a:t>Marquis,  Academic </a:t>
            </a:r>
            <a:r>
              <a:rPr lang="en-US" sz="1600" b="1" dirty="0" smtClean="0">
                <a:latin typeface="Arial" pitchFamily="34" charset="0"/>
                <a:cs typeface="Arial" pitchFamily="34" charset="0"/>
              </a:rPr>
              <a:t>Advisor </a:t>
            </a:r>
          </a:p>
          <a:p>
            <a:r>
              <a:rPr lang="en-US" sz="1600" b="1" dirty="0" smtClean="0">
                <a:latin typeface="Arial" pitchFamily="34" charset="0"/>
                <a:cs typeface="Arial" pitchFamily="34" charset="0"/>
              </a:rPr>
              <a:t>Russell </a:t>
            </a:r>
            <a:r>
              <a:rPr lang="en-US" sz="1600" b="1" dirty="0">
                <a:latin typeface="Arial" pitchFamily="34" charset="0"/>
                <a:cs typeface="Arial" pitchFamily="34" charset="0"/>
              </a:rPr>
              <a:t>Takashima, Dean, </a:t>
            </a:r>
            <a:r>
              <a:rPr lang="en-US" sz="1600" b="1" dirty="0" smtClean="0">
                <a:latin typeface="Arial" pitchFamily="34" charset="0"/>
                <a:cs typeface="Arial" pitchFamily="34" charset="0"/>
              </a:rPr>
              <a:t>Mathematics</a:t>
            </a:r>
            <a:r>
              <a:rPr lang="en-US" sz="1600" b="1" dirty="0">
                <a:latin typeface="Arial" pitchFamily="34" charset="0"/>
                <a:cs typeface="Arial" pitchFamily="34" charset="0"/>
              </a:rPr>
              <a:t/>
            </a:r>
            <a:br>
              <a:rPr lang="en-US" sz="1600" b="1" dirty="0">
                <a:latin typeface="Arial" pitchFamily="34" charset="0"/>
                <a:cs typeface="Arial" pitchFamily="34" charset="0"/>
              </a:rPr>
            </a:b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381000"/>
            <a:ext cx="8991600" cy="812800"/>
          </a:xfrm>
        </p:spPr>
        <p:txBody>
          <a:bodyPr/>
          <a:lstStyle/>
          <a:p>
            <a:r>
              <a:rPr lang="en-US" dirty="0" smtClean="0"/>
              <a:t>How do we help our students </a:t>
            </a:r>
            <a:br>
              <a:rPr lang="en-US" dirty="0" smtClean="0"/>
            </a:br>
            <a:r>
              <a:rPr lang="en-US" dirty="0" smtClean="0"/>
              <a:t>to develop metacognitive / heuristic skills?</a:t>
            </a:r>
            <a:endParaRPr lang="en-US" dirty="0"/>
          </a:p>
        </p:txBody>
      </p:sp>
      <p:sp>
        <p:nvSpPr>
          <p:cNvPr id="3" name="Content Placeholder 2"/>
          <p:cNvSpPr>
            <a:spLocks noGrp="1"/>
          </p:cNvSpPr>
          <p:nvPr>
            <p:ph idx="1"/>
          </p:nvPr>
        </p:nvSpPr>
        <p:spPr>
          <a:xfrm>
            <a:off x="762000" y="1600200"/>
            <a:ext cx="7924800" cy="5715000"/>
          </a:xfrm>
        </p:spPr>
        <p:txBody>
          <a:bodyPr>
            <a:normAutofit fontScale="77500" lnSpcReduction="20000"/>
          </a:bodyPr>
          <a:lstStyle/>
          <a:p>
            <a:pPr>
              <a:lnSpc>
                <a:spcPct val="120000"/>
              </a:lnSpc>
            </a:pPr>
            <a:r>
              <a:rPr lang="en-US" dirty="0"/>
              <a:t>Research shows that it is </a:t>
            </a:r>
            <a:r>
              <a:rPr lang="en-US" u="sng" dirty="0"/>
              <a:t>not simply general abilities, such as memory or intelligence</a:t>
            </a:r>
            <a:r>
              <a:rPr lang="en-US" dirty="0"/>
              <a:t>, nor the use of general strategies that differentiate experts from novices. </a:t>
            </a:r>
            <a:endParaRPr lang="en-US" dirty="0" smtClean="0"/>
          </a:p>
          <a:p>
            <a:pPr>
              <a:lnSpc>
                <a:spcPct val="120000"/>
              </a:lnSpc>
            </a:pPr>
            <a:endParaRPr lang="en-US" dirty="0"/>
          </a:p>
          <a:p>
            <a:pPr>
              <a:lnSpc>
                <a:spcPct val="120000"/>
              </a:lnSpc>
            </a:pPr>
            <a:r>
              <a:rPr lang="en-US" dirty="0" smtClean="0"/>
              <a:t>Instead</a:t>
            </a:r>
            <a:r>
              <a:rPr lang="en-US" dirty="0"/>
              <a:t>, </a:t>
            </a:r>
            <a:r>
              <a:rPr lang="en-US" u="sng" dirty="0"/>
              <a:t>experts have acquired extensive knowledge </a:t>
            </a:r>
            <a:r>
              <a:rPr lang="en-US" dirty="0"/>
              <a:t>that affects what they notice and how they organize, represent, and interpret information in their environment. This, in turn, affects their abilities to remember, reason, and solve problems</a:t>
            </a:r>
            <a:r>
              <a:rPr lang="en-US" dirty="0" smtClean="0"/>
              <a:t>. </a:t>
            </a:r>
            <a:r>
              <a:rPr lang="en-US" dirty="0"/>
              <a:t>(p. 31)</a:t>
            </a:r>
          </a:p>
          <a:p>
            <a:endParaRPr lang="en-US" dirty="0" smtClean="0"/>
          </a:p>
          <a:p>
            <a:pPr marL="0" indent="0">
              <a:buNone/>
            </a:pPr>
            <a:r>
              <a:rPr lang="en-US" sz="2300" i="1" dirty="0" smtClean="0"/>
              <a:t>How </a:t>
            </a:r>
            <a:r>
              <a:rPr lang="en-US" sz="2300" i="1" dirty="0"/>
              <a:t>People Learn: Brain, Mind, Experience, and School: Expanded Edition</a:t>
            </a:r>
            <a:r>
              <a:rPr lang="en-US" sz="2300" dirty="0"/>
              <a:t>. </a:t>
            </a:r>
            <a:r>
              <a:rPr lang="en-US" sz="2300" dirty="0" smtClean="0"/>
              <a:t>(2000). Washington</a:t>
            </a:r>
            <a:r>
              <a:rPr lang="en-US" sz="2300" dirty="0"/>
              <a:t>, DC: The National Academies </a:t>
            </a:r>
            <a:r>
              <a:rPr lang="en-US" sz="2300" dirty="0" smtClean="0"/>
              <a:t>Press.</a:t>
            </a:r>
            <a:endParaRPr lang="en-US" sz="2300" dirty="0"/>
          </a:p>
        </p:txBody>
      </p:sp>
      <p:sp>
        <p:nvSpPr>
          <p:cNvPr id="4" name="TextBox 3"/>
          <p:cNvSpPr txBox="1"/>
          <p:nvPr/>
        </p:nvSpPr>
        <p:spPr>
          <a:xfrm rot="20818282">
            <a:off x="353201" y="1231221"/>
            <a:ext cx="7848600" cy="2677656"/>
          </a:xfrm>
          <a:prstGeom prst="rect">
            <a:avLst/>
          </a:prstGeom>
          <a:solidFill>
            <a:schemeClr val="bg1">
              <a:lumMod val="85000"/>
            </a:schemeClr>
          </a:solidFill>
          <a:ln>
            <a:solidFill>
              <a:schemeClr val="tx1"/>
            </a:solidFill>
          </a:ln>
        </p:spPr>
        <p:txBody>
          <a:bodyPr wrap="square" rtlCol="0">
            <a:spAutoFit/>
          </a:bodyPr>
          <a:lstStyle/>
          <a:p>
            <a:r>
              <a:rPr lang="en-US" sz="2800" dirty="0" smtClean="0"/>
              <a:t>Heuristic….  </a:t>
            </a:r>
          </a:p>
          <a:p>
            <a:endParaRPr lang="en-US" sz="2800" dirty="0"/>
          </a:p>
          <a:p>
            <a:r>
              <a:rPr lang="en-US" sz="2800" dirty="0" smtClean="0"/>
              <a:t>…of </a:t>
            </a:r>
            <a:r>
              <a:rPr lang="en-US" sz="2800" dirty="0"/>
              <a:t>or relating to exploratory problem-solving techniques that utilize self-educating techniques (as the evaluation of feedback) to improve </a:t>
            </a:r>
            <a:r>
              <a:rPr lang="en-US" sz="2800" dirty="0" smtClean="0"/>
              <a:t>performance…</a:t>
            </a:r>
            <a:endParaRPr lang="en-US" sz="2800" dirty="0"/>
          </a:p>
        </p:txBody>
      </p:sp>
    </p:spTree>
    <p:extLst>
      <p:ext uri="{BB962C8B-B14F-4D97-AF65-F5344CB8AC3E}">
        <p14:creationId xmlns:p14="http://schemas.microsoft.com/office/powerpoint/2010/main" val="5111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372600" cy="812800"/>
          </a:xfrm>
        </p:spPr>
        <p:txBody>
          <a:bodyPr/>
          <a:lstStyle/>
          <a:p>
            <a:r>
              <a:rPr lang="en-US" sz="2800" dirty="0"/>
              <a:t>When do you see students motivated to achieve?</a:t>
            </a:r>
            <a:br>
              <a:rPr lang="en-US" sz="2800" dirty="0"/>
            </a:br>
            <a:r>
              <a:rPr lang="en-US" sz="2800" dirty="0"/>
              <a:t>(…self-initiated, task-oriented behavior)</a:t>
            </a:r>
            <a:r>
              <a:rPr lang="en-US" sz="2800" u="sng" dirty="0"/>
              <a:t/>
            </a:r>
            <a:br>
              <a:rPr lang="en-US" sz="2800" u="sng" dirty="0"/>
            </a:br>
            <a:endParaRPr lang="en-US" sz="2800" dirty="0"/>
          </a:p>
        </p:txBody>
      </p:sp>
      <p:sp>
        <p:nvSpPr>
          <p:cNvPr id="3" name="Content Placeholder 2"/>
          <p:cNvSpPr>
            <a:spLocks noGrp="1"/>
          </p:cNvSpPr>
          <p:nvPr>
            <p:ph idx="1"/>
          </p:nvPr>
        </p:nvSpPr>
        <p:spPr>
          <a:xfrm>
            <a:off x="381000" y="1219200"/>
            <a:ext cx="8763000" cy="5486400"/>
          </a:xfrm>
        </p:spPr>
        <p:txBody>
          <a:bodyPr>
            <a:normAutofit fontScale="85000" lnSpcReduction="20000"/>
          </a:bodyPr>
          <a:lstStyle/>
          <a:p>
            <a:pPr>
              <a:lnSpc>
                <a:spcPct val="120000"/>
              </a:lnSpc>
            </a:pPr>
            <a:r>
              <a:rPr lang="en-US" b="1" u="sng" dirty="0"/>
              <a:t>As students develop learning goals </a:t>
            </a:r>
            <a:r>
              <a:rPr lang="en-US" b="1" dirty="0"/>
              <a:t>and </a:t>
            </a:r>
            <a:r>
              <a:rPr lang="en-US" b="1" u="sng" dirty="0"/>
              <a:t>employ self-evaluation skills</a:t>
            </a:r>
            <a:r>
              <a:rPr lang="en-US" dirty="0"/>
              <a:t>, task orientation rises and ego </a:t>
            </a:r>
            <a:r>
              <a:rPr lang="en-US" dirty="0" smtClean="0"/>
              <a:t>orientation </a:t>
            </a:r>
            <a:r>
              <a:rPr lang="en-US" dirty="0"/>
              <a:t>becomes lower (</a:t>
            </a:r>
            <a:r>
              <a:rPr lang="en-US" dirty="0" err="1"/>
              <a:t>Schunk</a:t>
            </a:r>
            <a:r>
              <a:rPr lang="en-US" dirty="0"/>
              <a:t>, 1996, et al.). </a:t>
            </a:r>
            <a:endParaRPr lang="en-US" dirty="0" smtClean="0"/>
          </a:p>
          <a:p>
            <a:pPr>
              <a:lnSpc>
                <a:spcPct val="120000"/>
              </a:lnSpc>
            </a:pPr>
            <a:endParaRPr lang="en-US" dirty="0"/>
          </a:p>
          <a:p>
            <a:pPr>
              <a:lnSpc>
                <a:spcPct val="120000"/>
              </a:lnSpc>
            </a:pPr>
            <a:r>
              <a:rPr lang="en-US" dirty="0" smtClean="0"/>
              <a:t> </a:t>
            </a:r>
            <a:r>
              <a:rPr lang="en-US" dirty="0"/>
              <a:t>Students less often compare their progress against their peers, while more often comparing their present performance against past performance.  </a:t>
            </a:r>
            <a:endParaRPr lang="en-US" dirty="0" smtClean="0"/>
          </a:p>
          <a:p>
            <a:pPr>
              <a:lnSpc>
                <a:spcPct val="120000"/>
              </a:lnSpc>
            </a:pPr>
            <a:endParaRPr lang="en-US" dirty="0"/>
          </a:p>
          <a:p>
            <a:pPr>
              <a:lnSpc>
                <a:spcPct val="120000"/>
              </a:lnSpc>
            </a:pPr>
            <a:r>
              <a:rPr lang="en-US" b="1" dirty="0" smtClean="0"/>
              <a:t>Self-regulation</a:t>
            </a:r>
            <a:r>
              <a:rPr lang="en-US" dirty="0" smtClean="0"/>
              <a:t> </a:t>
            </a:r>
            <a:r>
              <a:rPr lang="en-US" dirty="0"/>
              <a:t>has proved to be influenced by perceptions of </a:t>
            </a:r>
            <a:r>
              <a:rPr lang="en-US" b="1" dirty="0"/>
              <a:t>self-efficacy</a:t>
            </a:r>
            <a:r>
              <a:rPr lang="en-US" dirty="0"/>
              <a:t>, or “personal beliefs about one’s capabilities to learn or perform skills at designated levels”  (Bandura, 1986, et al.).</a:t>
            </a:r>
          </a:p>
        </p:txBody>
      </p:sp>
    </p:spTree>
    <p:extLst>
      <p:ext uri="{BB962C8B-B14F-4D97-AF65-F5344CB8AC3E}">
        <p14:creationId xmlns:p14="http://schemas.microsoft.com/office/powerpoint/2010/main" val="18393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620000" cy="812800"/>
          </a:xfrm>
        </p:spPr>
        <p:txBody>
          <a:bodyPr/>
          <a:lstStyle/>
          <a:p>
            <a:r>
              <a:rPr lang="en-US" dirty="0" smtClean="0"/>
              <a:t>What happens when you imagine your students developing learning goals?</a:t>
            </a:r>
            <a:endParaRPr lang="en-US" dirty="0"/>
          </a:p>
        </p:txBody>
      </p:sp>
      <p:sp>
        <p:nvSpPr>
          <p:cNvPr id="3" name="Content Placeholder 2"/>
          <p:cNvSpPr>
            <a:spLocks noGrp="1"/>
          </p:cNvSpPr>
          <p:nvPr>
            <p:ph idx="1"/>
          </p:nvPr>
        </p:nvSpPr>
        <p:spPr>
          <a:xfrm>
            <a:off x="381000" y="1600200"/>
            <a:ext cx="8229600" cy="5562600"/>
          </a:xfrm>
        </p:spPr>
        <p:txBody>
          <a:bodyPr>
            <a:normAutofit fontScale="85000" lnSpcReduction="10000"/>
          </a:bodyPr>
          <a:lstStyle/>
          <a:p>
            <a:pPr marL="0" indent="0" hangingPunct="0">
              <a:buNone/>
            </a:pPr>
            <a:r>
              <a:rPr lang="en-US" dirty="0" smtClean="0"/>
              <a:t>Consider two </a:t>
            </a:r>
            <a:r>
              <a:rPr lang="en-US" dirty="0"/>
              <a:t>types of achievement goal orientation: </a:t>
            </a:r>
          </a:p>
          <a:p>
            <a:pPr marL="0" indent="0" hangingPunct="0">
              <a:buNone/>
            </a:pPr>
            <a:r>
              <a:rPr lang="en-US" dirty="0"/>
              <a:t> </a:t>
            </a:r>
          </a:p>
          <a:p>
            <a:r>
              <a:rPr lang="en-US" u="sng" dirty="0" smtClean="0"/>
              <a:t>performance </a:t>
            </a:r>
            <a:r>
              <a:rPr lang="en-US" u="sng" dirty="0"/>
              <a:t>goals  </a:t>
            </a:r>
            <a:r>
              <a:rPr lang="en-US" dirty="0"/>
              <a:t>in which ability is displayed through task performance, in competition with others, a “relative ability” goal, drawing from an inborn “entity theory” of ability; and </a:t>
            </a:r>
            <a:endParaRPr lang="en-US" dirty="0" smtClean="0"/>
          </a:p>
          <a:p>
            <a:endParaRPr lang="en-US" dirty="0"/>
          </a:p>
          <a:p>
            <a:r>
              <a:rPr lang="en-US" u="sng" dirty="0" smtClean="0"/>
              <a:t>learning </a:t>
            </a:r>
            <a:r>
              <a:rPr lang="en-US" u="sng" dirty="0"/>
              <a:t>goals </a:t>
            </a:r>
            <a:r>
              <a:rPr lang="en-US" dirty="0"/>
              <a:t>in which ability is viewed as a repertoire of skills, an active stance towards opportunities for mastery, drawing from an “incremental theory” of ability </a:t>
            </a:r>
            <a:r>
              <a:rPr lang="en-US" dirty="0" smtClean="0"/>
              <a:t>development.</a:t>
            </a:r>
          </a:p>
          <a:p>
            <a:endParaRPr lang="en-US" sz="1900" dirty="0"/>
          </a:p>
          <a:p>
            <a:pPr marL="0" indent="0">
              <a:buNone/>
            </a:pPr>
            <a:r>
              <a:rPr lang="en-US" sz="1900" dirty="0" smtClean="0"/>
              <a:t>(Nelson-</a:t>
            </a:r>
            <a:r>
              <a:rPr lang="en-US" sz="1900" dirty="0" err="1" smtClean="0"/>
              <a:t>LeGall</a:t>
            </a:r>
            <a:r>
              <a:rPr lang="en-US" sz="1900" dirty="0" smtClean="0"/>
              <a:t> </a:t>
            </a:r>
            <a:r>
              <a:rPr lang="en-US" sz="1900" dirty="0"/>
              <a:t>&amp; </a:t>
            </a:r>
            <a:r>
              <a:rPr lang="en-US" sz="1900" dirty="0" err="1"/>
              <a:t>Resnick</a:t>
            </a:r>
            <a:r>
              <a:rPr lang="en-US" sz="1900" dirty="0"/>
              <a:t>, 1998, pp</a:t>
            </a:r>
            <a:r>
              <a:rPr lang="en-US" sz="1900" b="1" i="1" dirty="0"/>
              <a:t>. </a:t>
            </a:r>
            <a:r>
              <a:rPr lang="en-US" sz="1900" dirty="0"/>
              <a:t>43-44; see also </a:t>
            </a:r>
            <a:r>
              <a:rPr lang="en-US" sz="1900" dirty="0" err="1"/>
              <a:t>Schunk</a:t>
            </a:r>
            <a:r>
              <a:rPr lang="en-US" sz="1900" dirty="0"/>
              <a:t>, 1996</a:t>
            </a:r>
            <a:r>
              <a:rPr lang="en-US" sz="1900" dirty="0" smtClean="0"/>
              <a:t>)</a:t>
            </a:r>
            <a:endParaRPr lang="en-US" sz="1900" b="1" i="1" dirty="0"/>
          </a:p>
        </p:txBody>
      </p:sp>
      <p:sp>
        <p:nvSpPr>
          <p:cNvPr id="4" name="Multiply 3"/>
          <p:cNvSpPr/>
          <p:nvPr/>
        </p:nvSpPr>
        <p:spPr>
          <a:xfrm>
            <a:off x="2971800" y="2209800"/>
            <a:ext cx="2667000" cy="2133600"/>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Shape 4"/>
          <p:cNvSpPr/>
          <p:nvPr/>
        </p:nvSpPr>
        <p:spPr>
          <a:xfrm rot="2325377" flipH="1">
            <a:off x="7847901" y="4501333"/>
            <a:ext cx="738887" cy="1309748"/>
          </a:xfrm>
          <a:prstGeom prst="corner">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610600" cy="812800"/>
          </a:xfrm>
        </p:spPr>
        <p:txBody>
          <a:bodyPr/>
          <a:lstStyle/>
          <a:p>
            <a:r>
              <a:rPr lang="en-US" sz="2800" dirty="0" smtClean="0"/>
              <a:t>How can this apply to your practice?</a:t>
            </a:r>
            <a:br>
              <a:rPr lang="en-US" sz="2800" dirty="0" smtClean="0"/>
            </a:br>
            <a:r>
              <a:rPr lang="en-US" sz="2800" dirty="0" smtClean="0"/>
              <a:t>   Consider Consequences,</a:t>
            </a:r>
            <a:br>
              <a:rPr lang="en-US" sz="2800" dirty="0" smtClean="0"/>
            </a:br>
            <a:r>
              <a:rPr lang="en-US" sz="2800" dirty="0" smtClean="0"/>
              <a:t>   Careful Construction is Needed</a:t>
            </a:r>
            <a:br>
              <a:rPr lang="en-US" sz="2800" dirty="0" smtClean="0"/>
            </a:br>
            <a:r>
              <a:rPr lang="en-US" sz="2400" dirty="0"/>
              <a:t/>
            </a:r>
            <a:br>
              <a:rPr lang="en-US" sz="2400" dirty="0"/>
            </a:br>
            <a:r>
              <a:rPr lang="en-US" sz="2400" b="0" dirty="0" smtClean="0"/>
              <a:t>Research / Models from the Field</a:t>
            </a:r>
            <a:br>
              <a:rPr lang="en-US" sz="2400" b="0" dirty="0" smtClean="0"/>
            </a:br>
            <a:r>
              <a:rPr lang="en-US" sz="2400" b="0" dirty="0" smtClean="0"/>
              <a:t>Scholarship of Teaching and Learning (</a:t>
            </a:r>
            <a:r>
              <a:rPr lang="en-US" sz="2400" b="0" dirty="0" err="1" smtClean="0"/>
              <a:t>SoTL</a:t>
            </a:r>
            <a:r>
              <a:rPr lang="en-US" sz="2400" b="0" dirty="0" smtClean="0"/>
              <a:t>)</a:t>
            </a:r>
            <a:br>
              <a:rPr lang="en-US" sz="2400" b="0" dirty="0" smtClean="0"/>
            </a:br>
            <a:r>
              <a:rPr lang="en-US" sz="2400" b="0" dirty="0" smtClean="0"/>
              <a:t>Action Research….</a:t>
            </a:r>
            <a:br>
              <a:rPr lang="en-US" sz="2400" b="0" dirty="0" smtClean="0"/>
            </a:br>
            <a:endParaRPr lang="en-US" sz="2400" b="0" dirty="0"/>
          </a:p>
        </p:txBody>
      </p:sp>
      <p:sp>
        <p:nvSpPr>
          <p:cNvPr id="3" name="Content Placeholder 2"/>
          <p:cNvSpPr>
            <a:spLocks noGrp="1"/>
          </p:cNvSpPr>
          <p:nvPr>
            <p:ph idx="1"/>
          </p:nvPr>
        </p:nvSpPr>
        <p:spPr>
          <a:xfrm>
            <a:off x="381000" y="3352799"/>
            <a:ext cx="8382000" cy="3124201"/>
          </a:xfrm>
        </p:spPr>
        <p:txBody>
          <a:bodyPr>
            <a:normAutofit fontScale="92500" lnSpcReduction="10000"/>
          </a:bodyPr>
          <a:lstStyle/>
          <a:p>
            <a:r>
              <a:rPr lang="en-US" dirty="0" smtClean="0"/>
              <a:t>…“</a:t>
            </a:r>
            <a:r>
              <a:rPr lang="en-US" dirty="0"/>
              <a:t>asking students to periodically assess their capabilities on a task they have repeatedly failed to master might lower, rather than raise, self efficacy and motivation, because after many negative attempts students might conclude they are incapable of learning” </a:t>
            </a:r>
            <a:r>
              <a:rPr lang="en-US" dirty="0" smtClean="0"/>
              <a:t>(</a:t>
            </a:r>
            <a:r>
              <a:rPr lang="en-US" dirty="0" err="1" smtClean="0"/>
              <a:t>Schunk</a:t>
            </a:r>
            <a:r>
              <a:rPr lang="en-US" dirty="0" smtClean="0"/>
              <a:t>, 1996, p</a:t>
            </a:r>
            <a:r>
              <a:rPr lang="en-US" dirty="0"/>
              <a:t>. 378</a:t>
            </a:r>
            <a:r>
              <a:rPr lang="en-US" dirty="0" smtClean="0"/>
              <a:t>).</a:t>
            </a:r>
            <a:endParaRPr lang="en-US" dirty="0"/>
          </a:p>
        </p:txBody>
      </p:sp>
    </p:spTree>
    <p:extLst>
      <p:ext uri="{BB962C8B-B14F-4D97-AF65-F5344CB8AC3E}">
        <p14:creationId xmlns:p14="http://schemas.microsoft.com/office/powerpoint/2010/main" val="32734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57300"/>
            <a:ext cx="7620000" cy="812800"/>
          </a:xfrm>
        </p:spPr>
        <p:txBody>
          <a:bodyPr/>
          <a:lstStyle/>
          <a:p>
            <a:r>
              <a:rPr lang="en-US" dirty="0" smtClean="0"/>
              <a:t>Additional Terms</a:t>
            </a:r>
            <a:br>
              <a:rPr lang="en-US" dirty="0" smtClean="0"/>
            </a:br>
            <a:r>
              <a:rPr lang="en-US" dirty="0" smtClean="0"/>
              <a:t>Key to Our Conversation…. </a:t>
            </a:r>
            <a:br>
              <a:rPr lang="en-US" dirty="0" smtClean="0"/>
            </a:br>
            <a:r>
              <a:rPr lang="en-US" dirty="0"/>
              <a:t/>
            </a:r>
            <a:br>
              <a:rPr lang="en-US" dirty="0"/>
            </a:br>
            <a:endParaRPr lang="en-US" dirty="0"/>
          </a:p>
        </p:txBody>
      </p:sp>
      <p:sp>
        <p:nvSpPr>
          <p:cNvPr id="4" name="Content Placeholder 2"/>
          <p:cNvSpPr>
            <a:spLocks noGrp="1"/>
          </p:cNvSpPr>
          <p:nvPr>
            <p:ph idx="1"/>
          </p:nvPr>
        </p:nvSpPr>
        <p:spPr>
          <a:xfrm>
            <a:off x="381000" y="2971800"/>
            <a:ext cx="8839200" cy="3581400"/>
          </a:xfrm>
        </p:spPr>
        <p:txBody>
          <a:bodyPr>
            <a:normAutofit/>
          </a:bodyPr>
          <a:lstStyle/>
          <a:p>
            <a:r>
              <a:rPr lang="en-US" dirty="0" smtClean="0"/>
              <a:t>Academic Agency </a:t>
            </a:r>
          </a:p>
          <a:p>
            <a:r>
              <a:rPr lang="en-US" dirty="0" smtClean="0"/>
              <a:t>Cooperative-Collaborative Learning</a:t>
            </a:r>
          </a:p>
          <a:p>
            <a:r>
              <a:rPr lang="en-US" dirty="0" smtClean="0"/>
              <a:t>Productive Persistence </a:t>
            </a:r>
            <a:r>
              <a:rPr lang="en-US" dirty="0"/>
              <a:t>(Yeager, </a:t>
            </a:r>
            <a:r>
              <a:rPr lang="en-US" dirty="0" smtClean="0"/>
              <a:t>2011)  </a:t>
            </a:r>
          </a:p>
          <a:p>
            <a:r>
              <a:rPr lang="en-US" dirty="0"/>
              <a:t>Beliefs about </a:t>
            </a:r>
            <a:r>
              <a:rPr lang="en-US" dirty="0" smtClean="0"/>
              <a:t>intelligence (</a:t>
            </a:r>
            <a:r>
              <a:rPr lang="en-US" dirty="0" err="1" smtClean="0"/>
              <a:t>Dweck</a:t>
            </a:r>
            <a:r>
              <a:rPr lang="en-US" dirty="0"/>
              <a:t>, 2006</a:t>
            </a:r>
            <a:r>
              <a:rPr lang="en-US" dirty="0" smtClean="0"/>
              <a:t>)</a:t>
            </a:r>
            <a:endParaRPr lang="en-US" dirty="0"/>
          </a:p>
        </p:txBody>
      </p:sp>
    </p:spTree>
    <p:extLst>
      <p:ext uri="{BB962C8B-B14F-4D97-AF65-F5344CB8AC3E}">
        <p14:creationId xmlns:p14="http://schemas.microsoft.com/office/powerpoint/2010/main" val="3883250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915400" cy="812800"/>
          </a:xfrm>
        </p:spPr>
        <p:txBody>
          <a:bodyPr/>
          <a:lstStyle/>
          <a:p>
            <a:r>
              <a:rPr lang="en-US" dirty="0" smtClean="0"/>
              <a:t>Themes to Notice…</a:t>
            </a:r>
            <a:endParaRPr lang="en-US" dirty="0"/>
          </a:p>
        </p:txBody>
      </p:sp>
      <p:sp>
        <p:nvSpPr>
          <p:cNvPr id="3" name="Content Placeholder 2"/>
          <p:cNvSpPr>
            <a:spLocks noGrp="1"/>
          </p:cNvSpPr>
          <p:nvPr>
            <p:ph idx="1"/>
          </p:nvPr>
        </p:nvSpPr>
        <p:spPr>
          <a:xfrm>
            <a:off x="228600" y="2286001"/>
            <a:ext cx="8305800" cy="3505200"/>
          </a:xfrm>
        </p:spPr>
        <p:txBody>
          <a:bodyPr>
            <a:normAutofit lnSpcReduction="10000"/>
          </a:bodyPr>
          <a:lstStyle/>
          <a:p>
            <a:r>
              <a:rPr lang="en-US" dirty="0" smtClean="0"/>
              <a:t>Research-based work</a:t>
            </a:r>
          </a:p>
          <a:p>
            <a:r>
              <a:rPr lang="en-US" dirty="0" smtClean="0"/>
              <a:t>Change in behaviors and attitudes</a:t>
            </a:r>
          </a:p>
          <a:p>
            <a:r>
              <a:rPr lang="en-US" dirty="0" smtClean="0"/>
              <a:t>Transfer of skills across disciplines </a:t>
            </a:r>
          </a:p>
          <a:p>
            <a:pPr lvl="2"/>
            <a:r>
              <a:rPr lang="en-US" dirty="0" smtClean="0"/>
              <a:t>Students</a:t>
            </a:r>
          </a:p>
          <a:p>
            <a:pPr lvl="2"/>
            <a:r>
              <a:rPr lang="en-US" dirty="0" smtClean="0"/>
              <a:t>Faculty</a:t>
            </a:r>
          </a:p>
          <a:p>
            <a:r>
              <a:rPr lang="en-US" dirty="0" smtClean="0"/>
              <a:t>Caring about who they become afterwards</a:t>
            </a:r>
          </a:p>
          <a:p>
            <a:r>
              <a:rPr lang="en-US" dirty="0" smtClean="0"/>
              <a:t>Improving practice over time</a:t>
            </a:r>
            <a:endParaRPr lang="en-US" dirty="0"/>
          </a:p>
        </p:txBody>
      </p:sp>
    </p:spTree>
    <p:extLst>
      <p:ext uri="{BB962C8B-B14F-4D97-AF65-F5344CB8AC3E}">
        <p14:creationId xmlns:p14="http://schemas.microsoft.com/office/powerpoint/2010/main" val="1749017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305800" cy="4267200"/>
          </a:xfrm>
        </p:spPr>
        <p:txBody>
          <a:bodyPr>
            <a:normAutofit/>
          </a:bodyPr>
          <a:lstStyle/>
          <a:p>
            <a:pPr marL="0" indent="0">
              <a:buNone/>
            </a:pPr>
            <a:r>
              <a:rPr lang="en-US" sz="2200" b="1" dirty="0"/>
              <a:t>Action Research Question: </a:t>
            </a:r>
            <a:r>
              <a:rPr lang="en-US" sz="2200" dirty="0"/>
              <a:t>Would creating a </a:t>
            </a:r>
            <a:r>
              <a:rPr lang="en-US" sz="2200" dirty="0" smtClean="0"/>
              <a:t>collaborative learning </a:t>
            </a:r>
            <a:r>
              <a:rPr lang="en-US" sz="2200" dirty="0"/>
              <a:t>project for </a:t>
            </a:r>
            <a:r>
              <a:rPr lang="en-US" sz="2200" dirty="0" smtClean="0"/>
              <a:t>a </a:t>
            </a:r>
            <a:r>
              <a:rPr lang="en-US" sz="2200" dirty="0"/>
              <a:t>portfolio essay in </a:t>
            </a:r>
            <a:r>
              <a:rPr lang="en-US" sz="2200" dirty="0" smtClean="0"/>
              <a:t>Developmental Writing II effectively </a:t>
            </a:r>
            <a:r>
              <a:rPr lang="en-US" sz="2200" dirty="0"/>
              <a:t>demonstrate the multistep writing process in order to improve students’ writing? </a:t>
            </a:r>
          </a:p>
          <a:p>
            <a:pPr marL="0" indent="0">
              <a:buNone/>
            </a:pPr>
            <a:endParaRPr lang="en-US" sz="1400" dirty="0" smtClean="0"/>
          </a:p>
          <a:p>
            <a:pPr marL="0" indent="0">
              <a:buNone/>
            </a:pPr>
            <a:r>
              <a:rPr lang="en-US" sz="2200" u="sng" dirty="0" smtClean="0"/>
              <a:t>Student Learning Outcomes:</a:t>
            </a:r>
            <a:endParaRPr lang="en-US" sz="2200" dirty="0" smtClean="0"/>
          </a:p>
          <a:p>
            <a:pPr marL="0" indent="0">
              <a:buNone/>
            </a:pPr>
            <a:r>
              <a:rPr lang="en-US" sz="2200" dirty="0" smtClean="0"/>
              <a:t>Students will </a:t>
            </a:r>
          </a:p>
          <a:p>
            <a:r>
              <a:rPr lang="en-US" sz="2200" dirty="0" smtClean="0"/>
              <a:t>demonstrate the multistep writing process (plan, revise, edit).</a:t>
            </a:r>
          </a:p>
          <a:p>
            <a:r>
              <a:rPr lang="en-US" sz="2200" dirty="0"/>
              <a:t>c</a:t>
            </a:r>
            <a:r>
              <a:rPr lang="en-US" sz="2200" dirty="0" smtClean="0"/>
              <a:t>reate a collaborative and cohesive classification essay.</a:t>
            </a:r>
          </a:p>
          <a:p>
            <a:r>
              <a:rPr lang="en-US" sz="2200" dirty="0"/>
              <a:t>s</a:t>
            </a:r>
            <a:r>
              <a:rPr lang="en-US" sz="2200" dirty="0" smtClean="0"/>
              <a:t>elf-assess their work.</a:t>
            </a:r>
          </a:p>
          <a:p>
            <a:pPr marL="0" indent="0">
              <a:buNone/>
            </a:pPr>
            <a:endParaRPr lang="en-US" sz="2200" dirty="0"/>
          </a:p>
          <a:p>
            <a:pPr marL="514350" indent="-514350">
              <a:buAutoNum type="arabicPeriod"/>
            </a:pPr>
            <a:endParaRPr lang="en-US" sz="2200" dirty="0"/>
          </a:p>
          <a:p>
            <a:pPr marL="0" indent="0">
              <a:buNone/>
            </a:pPr>
            <a:endParaRPr lang="en-US" sz="2200" dirty="0"/>
          </a:p>
          <a:p>
            <a:endParaRPr lang="en-US" sz="2600" dirty="0"/>
          </a:p>
        </p:txBody>
      </p:sp>
      <p:sp>
        <p:nvSpPr>
          <p:cNvPr id="7" name="Title 1"/>
          <p:cNvSpPr>
            <a:spLocks noGrp="1"/>
          </p:cNvSpPr>
          <p:nvPr>
            <p:ph type="title"/>
          </p:nvPr>
        </p:nvSpPr>
        <p:spPr>
          <a:xfrm>
            <a:off x="381000" y="533400"/>
            <a:ext cx="7772400" cy="1536700"/>
          </a:xfrm>
        </p:spPr>
        <p:txBody>
          <a:bodyPr/>
          <a:lstStyle/>
          <a:p>
            <a:r>
              <a:rPr lang="en-US" dirty="0" smtClean="0"/>
              <a:t>Donna Colwell, English</a:t>
            </a:r>
            <a:br>
              <a:rPr lang="en-US" dirty="0" smtClean="0"/>
            </a:br>
            <a:r>
              <a:rPr lang="en-US" sz="1200" dirty="0" smtClean="0"/>
              <a:t/>
            </a:r>
            <a:br>
              <a:rPr lang="en-US" sz="1200" dirty="0" smtClean="0"/>
            </a:br>
            <a:r>
              <a:rPr lang="en-US" dirty="0" smtClean="0">
                <a:solidFill>
                  <a:schemeClr val="tx1">
                    <a:lumMod val="50000"/>
                    <a:lumOff val="50000"/>
                  </a:schemeClr>
                </a:solidFill>
              </a:rPr>
              <a:t>Improving Students’ Writing </a:t>
            </a:r>
            <a:br>
              <a:rPr lang="en-US" dirty="0" smtClean="0">
                <a:solidFill>
                  <a:schemeClr val="tx1">
                    <a:lumMod val="50000"/>
                    <a:lumOff val="50000"/>
                  </a:schemeClr>
                </a:solidFill>
              </a:rPr>
            </a:br>
            <a:r>
              <a:rPr lang="en-US" dirty="0" smtClean="0">
                <a:solidFill>
                  <a:schemeClr val="tx1">
                    <a:lumMod val="50000"/>
                    <a:lumOff val="50000"/>
                  </a:schemeClr>
                </a:solidFill>
              </a:rPr>
              <a:t>through Collaboration</a:t>
            </a:r>
            <a:endParaRPr lang="en-US" dirty="0">
              <a:solidFill>
                <a:schemeClr val="tx1">
                  <a:lumMod val="50000"/>
                  <a:lumOff val="50000"/>
                </a:schemeClr>
              </a:solidFill>
            </a:endParaRPr>
          </a:p>
        </p:txBody>
      </p:sp>
    </p:spTree>
    <p:extLst>
      <p:ext uri="{BB962C8B-B14F-4D97-AF65-F5344CB8AC3E}">
        <p14:creationId xmlns:p14="http://schemas.microsoft.com/office/powerpoint/2010/main" val="336721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3581400"/>
            <a:ext cx="3581400" cy="3124200"/>
          </a:xfrm>
        </p:spPr>
        <p:txBody>
          <a:bodyPr>
            <a:normAutofit fontScale="77500" lnSpcReduction="20000"/>
          </a:bodyPr>
          <a:lstStyle/>
          <a:p>
            <a:pPr marL="0" indent="0">
              <a:buNone/>
            </a:pPr>
            <a:r>
              <a:rPr lang="en-US" b="1" dirty="0"/>
              <a:t>Formative Assessments</a:t>
            </a:r>
          </a:p>
          <a:p>
            <a:pPr lvl="0"/>
            <a:r>
              <a:rPr lang="en-US" dirty="0"/>
              <a:t>Pre-Survey </a:t>
            </a:r>
            <a:endParaRPr lang="en-US" sz="2400" dirty="0"/>
          </a:p>
          <a:p>
            <a:pPr lvl="0"/>
            <a:r>
              <a:rPr lang="en-US" dirty="0"/>
              <a:t>Roundtable</a:t>
            </a:r>
            <a:endParaRPr lang="en-US" sz="2400" dirty="0"/>
          </a:p>
          <a:p>
            <a:pPr lvl="0"/>
            <a:r>
              <a:rPr lang="en-US" dirty="0"/>
              <a:t>Quiz </a:t>
            </a:r>
          </a:p>
          <a:p>
            <a:pPr lvl="0"/>
            <a:r>
              <a:rPr lang="en-US" dirty="0"/>
              <a:t>Outline Peer Review  </a:t>
            </a:r>
          </a:p>
          <a:p>
            <a:pPr lvl="0"/>
            <a:r>
              <a:rPr lang="en-US" dirty="0"/>
              <a:t>CAT: muddiest point </a:t>
            </a:r>
            <a:endParaRPr lang="en-US" sz="2400" dirty="0"/>
          </a:p>
          <a:p>
            <a:pPr lvl="0"/>
            <a:r>
              <a:rPr lang="en-US" dirty="0"/>
              <a:t>Draft Peer Review </a:t>
            </a:r>
            <a:endParaRPr lang="en-US" sz="2400" dirty="0"/>
          </a:p>
          <a:p>
            <a:pPr lvl="0"/>
            <a:r>
              <a:rPr lang="en-US" dirty="0"/>
              <a:t>Post-Survey </a:t>
            </a:r>
            <a:endParaRPr lang="en-US" sz="2400" dirty="0"/>
          </a:p>
          <a:p>
            <a:r>
              <a:rPr lang="en-US" dirty="0"/>
              <a:t>Reflection surveys </a:t>
            </a:r>
          </a:p>
          <a:p>
            <a:endParaRPr lang="en-US" dirty="0"/>
          </a:p>
        </p:txBody>
      </p:sp>
      <p:sp>
        <p:nvSpPr>
          <p:cNvPr id="4" name="Content Placeholder 3"/>
          <p:cNvSpPr>
            <a:spLocks noGrp="1"/>
          </p:cNvSpPr>
          <p:nvPr>
            <p:ph sz="half" idx="2"/>
          </p:nvPr>
        </p:nvSpPr>
        <p:spPr>
          <a:xfrm>
            <a:off x="4876800" y="3581400"/>
            <a:ext cx="3810000" cy="2971800"/>
          </a:xfrm>
        </p:spPr>
        <p:txBody>
          <a:bodyPr>
            <a:normAutofit fontScale="77500" lnSpcReduction="20000"/>
          </a:bodyPr>
          <a:lstStyle/>
          <a:p>
            <a:pPr marL="0" indent="0">
              <a:buNone/>
            </a:pPr>
            <a:r>
              <a:rPr lang="en-US" b="1" dirty="0" smtClean="0"/>
              <a:t>Summative Assessments</a:t>
            </a:r>
          </a:p>
          <a:p>
            <a:pPr lvl="0"/>
            <a:r>
              <a:rPr lang="en-US" dirty="0"/>
              <a:t>Essay 1 </a:t>
            </a:r>
          </a:p>
          <a:p>
            <a:pPr lvl="0"/>
            <a:r>
              <a:rPr lang="en-US" dirty="0"/>
              <a:t>Revised outline </a:t>
            </a:r>
          </a:p>
          <a:p>
            <a:pPr lvl="0"/>
            <a:r>
              <a:rPr lang="en-US" dirty="0"/>
              <a:t>Blackboard discussions </a:t>
            </a:r>
          </a:p>
          <a:p>
            <a:pPr lvl="0"/>
            <a:r>
              <a:rPr lang="en-US" dirty="0" smtClean="0"/>
              <a:t>Essay </a:t>
            </a:r>
            <a:r>
              <a:rPr lang="en-US" dirty="0"/>
              <a:t>2  </a:t>
            </a:r>
          </a:p>
        </p:txBody>
      </p:sp>
      <p:sp>
        <p:nvSpPr>
          <p:cNvPr id="5" name="Title 1"/>
          <p:cNvSpPr>
            <a:spLocks noGrp="1"/>
          </p:cNvSpPr>
          <p:nvPr>
            <p:ph type="title"/>
          </p:nvPr>
        </p:nvSpPr>
        <p:spPr>
          <a:xfrm>
            <a:off x="457200" y="152400"/>
            <a:ext cx="7543800" cy="1536700"/>
          </a:xfrm>
        </p:spPr>
        <p:txBody>
          <a:bodyPr/>
          <a:lstStyle/>
          <a:p>
            <a:r>
              <a:rPr lang="en-US" dirty="0" smtClean="0"/>
              <a:t>Donna Colwell, English</a:t>
            </a:r>
            <a:br>
              <a:rPr lang="en-US" dirty="0" smtClean="0"/>
            </a:br>
            <a:r>
              <a:rPr lang="en-US" sz="1050" dirty="0" smtClean="0"/>
              <a:t/>
            </a:r>
            <a:br>
              <a:rPr lang="en-US" sz="1050" dirty="0" smtClean="0"/>
            </a:br>
            <a:r>
              <a:rPr lang="en-US" dirty="0" smtClean="0">
                <a:solidFill>
                  <a:schemeClr val="tx1">
                    <a:lumMod val="50000"/>
                    <a:lumOff val="50000"/>
                  </a:schemeClr>
                </a:solidFill>
              </a:rPr>
              <a:t>Improving Students’ Writing </a:t>
            </a:r>
            <a:br>
              <a:rPr lang="en-US" dirty="0" smtClean="0">
                <a:solidFill>
                  <a:schemeClr val="tx1">
                    <a:lumMod val="50000"/>
                    <a:lumOff val="50000"/>
                  </a:schemeClr>
                </a:solidFill>
              </a:rPr>
            </a:br>
            <a:r>
              <a:rPr lang="en-US" dirty="0" smtClean="0">
                <a:solidFill>
                  <a:schemeClr val="tx1">
                    <a:lumMod val="50000"/>
                    <a:lumOff val="50000"/>
                  </a:schemeClr>
                </a:solidFill>
              </a:rPr>
              <a:t>through Collaboration</a:t>
            </a:r>
            <a:endParaRPr lang="en-US" dirty="0">
              <a:solidFill>
                <a:schemeClr val="tx1">
                  <a:lumMod val="50000"/>
                  <a:lumOff val="50000"/>
                </a:schemeClr>
              </a:solidFill>
            </a:endParaRPr>
          </a:p>
        </p:txBody>
      </p:sp>
      <p:sp>
        <p:nvSpPr>
          <p:cNvPr id="6" name="Content Placeholder 2"/>
          <p:cNvSpPr txBox="1">
            <a:spLocks/>
          </p:cNvSpPr>
          <p:nvPr/>
        </p:nvSpPr>
        <p:spPr>
          <a:xfrm>
            <a:off x="533400" y="1905000"/>
            <a:ext cx="8153400" cy="15240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rgbClr val="3B3D3C"/>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626464"/>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626464"/>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626464"/>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rgbClr val="626464"/>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smtClean="0"/>
              <a:t>Overview of the action research project</a:t>
            </a:r>
            <a:r>
              <a:rPr lang="en-US" sz="2400" dirty="0" smtClean="0"/>
              <a:t>:</a:t>
            </a:r>
          </a:p>
          <a:p>
            <a:r>
              <a:rPr lang="en-US" sz="2400" dirty="0" smtClean="0"/>
              <a:t>Treatment included </a:t>
            </a:r>
          </a:p>
          <a:p>
            <a:pPr lvl="1"/>
            <a:r>
              <a:rPr lang="en-US" sz="2000" dirty="0" smtClean="0"/>
              <a:t>pre and post surveys, guided lectures and practices, modeling techniques, collaborative activities, online discussions, reflective surveys, and aligned assessment strategies.   </a:t>
            </a:r>
          </a:p>
          <a:p>
            <a:endParaRPr lang="en-US" dirty="0" smtClean="0"/>
          </a:p>
          <a:p>
            <a:pPr marL="0" indent="0">
              <a:buFont typeface="Arial"/>
              <a:buNone/>
            </a:pPr>
            <a:endParaRPr lang="en-US" dirty="0"/>
          </a:p>
        </p:txBody>
      </p:sp>
    </p:spTree>
    <p:extLst>
      <p:ext uri="{BB962C8B-B14F-4D97-AF65-F5344CB8AC3E}">
        <p14:creationId xmlns:p14="http://schemas.microsoft.com/office/powerpoint/2010/main" val="491612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2209800"/>
            <a:ext cx="4267200" cy="4470399"/>
          </a:xfrm>
        </p:spPr>
        <p:txBody>
          <a:bodyPr>
            <a:normAutofit fontScale="77500" lnSpcReduction="20000"/>
          </a:bodyPr>
          <a:lstStyle/>
          <a:p>
            <a:pPr marL="0" indent="0">
              <a:buNone/>
            </a:pPr>
            <a:r>
              <a:rPr lang="en-US" u="sng" dirty="0" smtClean="0"/>
              <a:t>Collaboration</a:t>
            </a:r>
            <a:endParaRPr lang="en-US" u="sng" dirty="0"/>
          </a:p>
          <a:p>
            <a:pPr marL="0" indent="0">
              <a:buNone/>
            </a:pPr>
            <a:r>
              <a:rPr lang="en-US" dirty="0" smtClean="0"/>
              <a:t>Susan </a:t>
            </a:r>
            <a:r>
              <a:rPr lang="en-US" dirty="0" err="1"/>
              <a:t>Ledlow’s</a:t>
            </a:r>
            <a:r>
              <a:rPr lang="en-US" dirty="0"/>
              <a:t> “Cooperative-Collaborative Learning in Higher Education” </a:t>
            </a:r>
            <a:endParaRPr lang="en-US" dirty="0" smtClean="0"/>
          </a:p>
          <a:p>
            <a:pPr marL="0" indent="0">
              <a:buNone/>
            </a:pPr>
            <a:endParaRPr lang="en-US" dirty="0" smtClean="0"/>
          </a:p>
          <a:p>
            <a:pPr marL="0" indent="0">
              <a:buNone/>
            </a:pPr>
            <a:r>
              <a:rPr lang="en-US" dirty="0" smtClean="0"/>
              <a:t>Four </a:t>
            </a:r>
            <a:r>
              <a:rPr lang="en-US" dirty="0"/>
              <a:t>principles for effective collaboration: </a:t>
            </a:r>
            <a:endParaRPr lang="en-US" dirty="0" smtClean="0"/>
          </a:p>
          <a:p>
            <a:pPr lvl="1" indent="-342900">
              <a:lnSpc>
                <a:spcPct val="170000"/>
              </a:lnSpc>
            </a:pPr>
            <a:r>
              <a:rPr lang="en-US" dirty="0" smtClean="0"/>
              <a:t>Positive </a:t>
            </a:r>
            <a:r>
              <a:rPr lang="en-US" dirty="0"/>
              <a:t>Interdependence</a:t>
            </a:r>
          </a:p>
          <a:p>
            <a:pPr lvl="1" indent="-342900">
              <a:lnSpc>
                <a:spcPct val="170000"/>
              </a:lnSpc>
            </a:pPr>
            <a:r>
              <a:rPr lang="en-US" dirty="0"/>
              <a:t>Individual Accountability</a:t>
            </a:r>
          </a:p>
          <a:p>
            <a:pPr lvl="1" indent="-342900">
              <a:lnSpc>
                <a:spcPct val="170000"/>
              </a:lnSpc>
            </a:pPr>
            <a:r>
              <a:rPr lang="en-US" dirty="0"/>
              <a:t>Equal Participation</a:t>
            </a:r>
          </a:p>
          <a:p>
            <a:pPr lvl="1" indent="-342900">
              <a:lnSpc>
                <a:spcPct val="170000"/>
              </a:lnSpc>
            </a:pPr>
            <a:r>
              <a:rPr lang="en-US" dirty="0"/>
              <a:t>Simultaneous Interaction</a:t>
            </a:r>
          </a:p>
          <a:p>
            <a:endParaRPr lang="en-US" dirty="0"/>
          </a:p>
        </p:txBody>
      </p:sp>
      <p:sp>
        <p:nvSpPr>
          <p:cNvPr id="4" name="Content Placeholder 3"/>
          <p:cNvSpPr>
            <a:spLocks noGrp="1"/>
          </p:cNvSpPr>
          <p:nvPr>
            <p:ph sz="half" idx="2"/>
          </p:nvPr>
        </p:nvSpPr>
        <p:spPr>
          <a:xfrm>
            <a:off x="4800600" y="2209800"/>
            <a:ext cx="4267200" cy="4470399"/>
          </a:xfrm>
        </p:spPr>
        <p:txBody>
          <a:bodyPr>
            <a:normAutofit fontScale="77500" lnSpcReduction="20000"/>
          </a:bodyPr>
          <a:lstStyle/>
          <a:p>
            <a:pPr marL="0" indent="0">
              <a:buNone/>
            </a:pPr>
            <a:r>
              <a:rPr lang="en-US" u="sng" dirty="0" smtClean="0"/>
              <a:t>Academic Agency</a:t>
            </a:r>
            <a:endParaRPr lang="en-US" u="sng" dirty="0"/>
          </a:p>
          <a:p>
            <a:pPr marL="0" indent="0">
              <a:buNone/>
            </a:pPr>
            <a:r>
              <a:rPr lang="en-US" dirty="0" smtClean="0"/>
              <a:t>Emily Lardner, Washington </a:t>
            </a:r>
            <a:r>
              <a:rPr lang="en-US" dirty="0"/>
              <a:t>Center for Improving </a:t>
            </a:r>
            <a:r>
              <a:rPr lang="en-US" dirty="0" smtClean="0"/>
              <a:t>Undergraduate </a:t>
            </a:r>
            <a:r>
              <a:rPr lang="en-US" dirty="0"/>
              <a:t>Education </a:t>
            </a:r>
            <a:endParaRPr lang="en-US" dirty="0" smtClean="0"/>
          </a:p>
          <a:p>
            <a:pPr marL="0" indent="0">
              <a:buNone/>
            </a:pPr>
            <a:endParaRPr lang="en-US" sz="1400" dirty="0" smtClean="0"/>
          </a:p>
          <a:p>
            <a:pPr marL="0" indent="0">
              <a:lnSpc>
                <a:spcPct val="170000"/>
              </a:lnSpc>
              <a:buNone/>
            </a:pPr>
            <a:r>
              <a:rPr lang="en-US" dirty="0"/>
              <a:t>I</a:t>
            </a:r>
            <a:r>
              <a:rPr lang="en-US" dirty="0" smtClean="0"/>
              <a:t>nstead </a:t>
            </a:r>
            <a:r>
              <a:rPr lang="en-US" dirty="0"/>
              <a:t>of asking, </a:t>
            </a:r>
            <a:r>
              <a:rPr lang="en-US" dirty="0" smtClean="0"/>
              <a:t>"</a:t>
            </a:r>
            <a:r>
              <a:rPr lang="en-US" dirty="0"/>
              <a:t>What will students learn?” as educators we must shift to asking, “What will students </a:t>
            </a:r>
            <a:r>
              <a:rPr lang="en-US" i="1" u="sng" dirty="0"/>
              <a:t>do</a:t>
            </a:r>
            <a:r>
              <a:rPr lang="en-US" dirty="0"/>
              <a:t> to learn?” as a way to build academic agency.</a:t>
            </a:r>
          </a:p>
          <a:p>
            <a:endParaRPr lang="en-US" dirty="0"/>
          </a:p>
        </p:txBody>
      </p:sp>
      <p:sp>
        <p:nvSpPr>
          <p:cNvPr id="5" name="Title 1"/>
          <p:cNvSpPr>
            <a:spLocks noGrp="1"/>
          </p:cNvSpPr>
          <p:nvPr>
            <p:ph type="title"/>
          </p:nvPr>
        </p:nvSpPr>
        <p:spPr>
          <a:xfrm>
            <a:off x="304800" y="304800"/>
            <a:ext cx="5943600" cy="1536700"/>
          </a:xfrm>
        </p:spPr>
        <p:txBody>
          <a:bodyPr/>
          <a:lstStyle/>
          <a:p>
            <a:r>
              <a:rPr lang="en-US" dirty="0" smtClean="0"/>
              <a:t>Donna Colwell, English</a:t>
            </a:r>
            <a:br>
              <a:rPr lang="en-US" dirty="0" smtClean="0"/>
            </a:br>
            <a:r>
              <a:rPr lang="en-US" sz="1200" dirty="0" smtClean="0"/>
              <a:t/>
            </a:r>
            <a:br>
              <a:rPr lang="en-US" sz="1200" dirty="0" smtClean="0"/>
            </a:br>
            <a:r>
              <a:rPr lang="en-US" dirty="0" smtClean="0">
                <a:solidFill>
                  <a:schemeClr val="tx1">
                    <a:lumMod val="50000"/>
                    <a:lumOff val="50000"/>
                  </a:schemeClr>
                </a:solidFill>
              </a:rPr>
              <a:t>Improving Students’ Writing </a:t>
            </a:r>
            <a:br>
              <a:rPr lang="en-US" dirty="0" smtClean="0">
                <a:solidFill>
                  <a:schemeClr val="tx1">
                    <a:lumMod val="50000"/>
                    <a:lumOff val="50000"/>
                  </a:schemeClr>
                </a:solidFill>
              </a:rPr>
            </a:br>
            <a:r>
              <a:rPr lang="en-US" dirty="0" smtClean="0">
                <a:solidFill>
                  <a:schemeClr val="tx1">
                    <a:lumMod val="50000"/>
                    <a:lumOff val="50000"/>
                  </a:schemeClr>
                </a:solidFill>
              </a:rPr>
              <a:t>through Collaboration</a:t>
            </a:r>
            <a:endParaRPr lang="en-US" dirty="0">
              <a:solidFill>
                <a:schemeClr val="tx1">
                  <a:lumMod val="50000"/>
                  <a:lumOff val="50000"/>
                </a:schemeClr>
              </a:solidFill>
            </a:endParaRPr>
          </a:p>
        </p:txBody>
      </p:sp>
      <p:sp>
        <p:nvSpPr>
          <p:cNvPr id="6" name="Title 1"/>
          <p:cNvSpPr txBox="1">
            <a:spLocks/>
          </p:cNvSpPr>
          <p:nvPr/>
        </p:nvSpPr>
        <p:spPr>
          <a:xfrm>
            <a:off x="6477000" y="381000"/>
            <a:ext cx="2438400" cy="1524000"/>
          </a:xfrm>
          <a:prstGeom prst="rect">
            <a:avLst/>
          </a:prstGeom>
          <a:solidFill>
            <a:schemeClr val="bg1">
              <a:lumMod val="95000"/>
            </a:schemeClr>
          </a:solidFill>
        </p:spPr>
        <p:txBody>
          <a:bodyPr vert="horz" lIns="91440" tIns="45720" rIns="91440" bIns="45720" rtlCol="0" anchor="ctr">
            <a:noAutofit/>
          </a:bodyPr>
          <a:lstStyle>
            <a:lvl1pPr algn="l" defTabSz="457200" rtl="0" eaLnBrk="1" latinLnBrk="0" hangingPunct="1">
              <a:spcBef>
                <a:spcPct val="0"/>
              </a:spcBef>
              <a:buNone/>
              <a:defRPr sz="3200" b="1" i="0" kern="1200">
                <a:solidFill>
                  <a:srgbClr val="99201C"/>
                </a:solidFill>
                <a:latin typeface="Arial"/>
                <a:ea typeface="+mj-ea"/>
                <a:cs typeface="Arial"/>
              </a:defRPr>
            </a:lvl1pPr>
          </a:lstStyle>
          <a:p>
            <a:pPr algn="ctr"/>
            <a:r>
              <a:rPr lang="en-US" dirty="0" smtClean="0"/>
              <a:t>Research Theories</a:t>
            </a:r>
            <a:endParaRPr lang="en-US" u="sng" dirty="0"/>
          </a:p>
        </p:txBody>
      </p:sp>
    </p:spTree>
    <p:extLst>
      <p:ext uri="{BB962C8B-B14F-4D97-AF65-F5344CB8AC3E}">
        <p14:creationId xmlns:p14="http://schemas.microsoft.com/office/powerpoint/2010/main" val="3115190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81200"/>
            <a:ext cx="8915400" cy="4495800"/>
          </a:xfrm>
        </p:spPr>
        <p:txBody>
          <a:bodyPr>
            <a:normAutofit fontScale="85000" lnSpcReduction="20000"/>
          </a:bodyPr>
          <a:lstStyle/>
          <a:p>
            <a:pPr marL="0" indent="0">
              <a:buNone/>
            </a:pPr>
            <a:r>
              <a:rPr lang="en-US" sz="2600" u="sng" dirty="0" smtClean="0"/>
              <a:t>Significant Results </a:t>
            </a:r>
          </a:p>
          <a:p>
            <a:r>
              <a:rPr lang="en-US" sz="2600" dirty="0" smtClean="0"/>
              <a:t>45</a:t>
            </a:r>
            <a:r>
              <a:rPr lang="en-US" sz="2600" dirty="0"/>
              <a:t>% more students passed the essay after the collaborative treatment</a:t>
            </a:r>
            <a:r>
              <a:rPr lang="en-US" sz="2600" dirty="0" smtClean="0"/>
              <a:t>. </a:t>
            </a:r>
          </a:p>
          <a:p>
            <a:r>
              <a:rPr lang="en-US" sz="2600" dirty="0" smtClean="0"/>
              <a:t>83% of students surveyed attributed their improvement to collaboration. </a:t>
            </a:r>
            <a:endParaRPr lang="en-US" sz="2600" u="sng" dirty="0"/>
          </a:p>
          <a:p>
            <a:pPr marL="0" indent="0">
              <a:buNone/>
            </a:pPr>
            <a:endParaRPr lang="en-US" sz="2800" u="sng" dirty="0" smtClean="0"/>
          </a:p>
          <a:p>
            <a:pPr marL="0" indent="0">
              <a:buNone/>
            </a:pPr>
            <a:endParaRPr lang="en-US" sz="2800" u="sng" dirty="0"/>
          </a:p>
          <a:p>
            <a:pPr marL="0" indent="0">
              <a:buNone/>
            </a:pPr>
            <a:endParaRPr lang="en-US" sz="2800" u="sng" dirty="0" smtClean="0"/>
          </a:p>
          <a:p>
            <a:pPr marL="0" indent="0">
              <a:buNone/>
            </a:pPr>
            <a:r>
              <a:rPr lang="en-US" sz="1800" dirty="0" smtClean="0"/>
              <a:t>				</a:t>
            </a:r>
          </a:p>
          <a:p>
            <a:pPr marL="0" indent="0">
              <a:buNone/>
            </a:pPr>
            <a:endParaRPr lang="en-US" sz="1800" dirty="0"/>
          </a:p>
          <a:p>
            <a:pPr marL="0" indent="0">
              <a:buNone/>
            </a:pPr>
            <a:r>
              <a:rPr lang="en-US" sz="1800" dirty="0" smtClean="0"/>
              <a:t>				</a:t>
            </a:r>
          </a:p>
          <a:p>
            <a:pPr marL="0" indent="0">
              <a:buNone/>
            </a:pPr>
            <a:endParaRPr lang="en-US" sz="1800" dirty="0"/>
          </a:p>
          <a:p>
            <a:pPr marL="0" indent="0">
              <a:buNone/>
            </a:pPr>
            <a:endParaRPr lang="en-US" sz="1800" dirty="0" smtClean="0"/>
          </a:p>
          <a:p>
            <a:pPr marL="0" indent="0">
              <a:buNone/>
            </a:pPr>
            <a:endParaRPr lang="en-US" sz="2400" dirty="0" smtClean="0"/>
          </a:p>
          <a:p>
            <a:pPr marL="0" indent="0">
              <a:buNone/>
            </a:pPr>
            <a:r>
              <a:rPr lang="en-US" sz="2400" dirty="0" smtClean="0"/>
              <a:t>Essay 1: 30</a:t>
            </a:r>
            <a:r>
              <a:rPr lang="en-US" sz="2400" dirty="0"/>
              <a:t>% </a:t>
            </a:r>
            <a:r>
              <a:rPr lang="en-US" sz="2400" dirty="0" smtClean="0"/>
              <a:t>scored </a:t>
            </a:r>
            <a:r>
              <a:rPr lang="en-US" sz="2400" dirty="0"/>
              <a:t>a </a:t>
            </a:r>
            <a:r>
              <a:rPr lang="en-US" sz="2400" dirty="0" smtClean="0"/>
              <a:t>C or better           Essay </a:t>
            </a:r>
            <a:r>
              <a:rPr lang="en-US" sz="2400" dirty="0"/>
              <a:t>2: 75% earned a C or better.  </a:t>
            </a:r>
          </a:p>
          <a:p>
            <a:pPr marL="0" indent="0">
              <a:buNone/>
            </a:pPr>
            <a:endParaRPr lang="en-US" sz="2400" dirty="0" smtClean="0"/>
          </a:p>
          <a:p>
            <a:pPr marL="0" indent="0">
              <a:buNone/>
            </a:pPr>
            <a:endParaRPr lang="en-US" sz="800" u="sng" dirty="0" smtClean="0"/>
          </a:p>
        </p:txBody>
      </p:sp>
      <p:graphicFrame>
        <p:nvGraphicFramePr>
          <p:cNvPr id="4" name="Chart 3"/>
          <p:cNvGraphicFramePr/>
          <p:nvPr>
            <p:extLst>
              <p:ext uri="{D42A27DB-BD31-4B8C-83A1-F6EECF244321}">
                <p14:modId xmlns:p14="http://schemas.microsoft.com/office/powerpoint/2010/main" val="2963554482"/>
              </p:ext>
            </p:extLst>
          </p:nvPr>
        </p:nvGraphicFramePr>
        <p:xfrm>
          <a:off x="914400" y="2971800"/>
          <a:ext cx="7358349"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04800" y="228600"/>
            <a:ext cx="7772400" cy="1536700"/>
          </a:xfrm>
        </p:spPr>
        <p:txBody>
          <a:bodyPr/>
          <a:lstStyle/>
          <a:p>
            <a:r>
              <a:rPr lang="en-US" dirty="0" smtClean="0"/>
              <a:t>Donna Colwell, English</a:t>
            </a:r>
            <a:br>
              <a:rPr lang="en-US" dirty="0" smtClean="0"/>
            </a:br>
            <a:r>
              <a:rPr lang="en-US" sz="1050" dirty="0" smtClean="0"/>
              <a:t/>
            </a:r>
            <a:br>
              <a:rPr lang="en-US" sz="1050" dirty="0" smtClean="0"/>
            </a:br>
            <a:r>
              <a:rPr lang="en-US" dirty="0" smtClean="0">
                <a:solidFill>
                  <a:schemeClr val="tx1">
                    <a:lumMod val="50000"/>
                    <a:lumOff val="50000"/>
                  </a:schemeClr>
                </a:solidFill>
              </a:rPr>
              <a:t>Improving Students’ Writing </a:t>
            </a:r>
            <a:br>
              <a:rPr lang="en-US" dirty="0" smtClean="0">
                <a:solidFill>
                  <a:schemeClr val="tx1">
                    <a:lumMod val="50000"/>
                    <a:lumOff val="50000"/>
                  </a:schemeClr>
                </a:solidFill>
              </a:rPr>
            </a:br>
            <a:r>
              <a:rPr lang="en-US" dirty="0" smtClean="0">
                <a:solidFill>
                  <a:schemeClr val="tx1">
                    <a:lumMod val="50000"/>
                    <a:lumOff val="50000"/>
                  </a:schemeClr>
                </a:solidFill>
              </a:rPr>
              <a:t>through Collaboration</a:t>
            </a:r>
            <a:endParaRPr lang="en-US" dirty="0">
              <a:solidFill>
                <a:schemeClr val="tx1">
                  <a:lumMod val="50000"/>
                  <a:lumOff val="50000"/>
                </a:schemeClr>
              </a:solidFill>
            </a:endParaRPr>
          </a:p>
        </p:txBody>
      </p:sp>
    </p:spTree>
    <p:extLst>
      <p:ext uri="{BB962C8B-B14F-4D97-AF65-F5344CB8AC3E}">
        <p14:creationId xmlns:p14="http://schemas.microsoft.com/office/powerpoint/2010/main" val="2926715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5486400" cy="990600"/>
          </a:xfrm>
        </p:spPr>
        <p:txBody>
          <a:bodyPr/>
          <a:lstStyle/>
          <a:p>
            <a:pPr algn="l"/>
            <a:r>
              <a:rPr lang="en-US" dirty="0" smtClean="0">
                <a:latin typeface="Arial" pitchFamily="34" charset="0"/>
                <a:cs typeface="Arial" pitchFamily="34" charset="0"/>
              </a:rPr>
              <a:t>Summary</a:t>
            </a:r>
            <a:endParaRPr lang="en-US" dirty="0">
              <a:latin typeface="Arial" pitchFamily="34" charset="0"/>
              <a:cs typeface="Arial" pitchFamily="34" charset="0"/>
            </a:endParaRPr>
          </a:p>
        </p:txBody>
      </p:sp>
      <p:sp>
        <p:nvSpPr>
          <p:cNvPr id="3" name="Text Placeholder 2"/>
          <p:cNvSpPr>
            <a:spLocks noGrp="1"/>
          </p:cNvSpPr>
          <p:nvPr>
            <p:ph type="body" idx="1"/>
          </p:nvPr>
        </p:nvSpPr>
        <p:spPr>
          <a:xfrm>
            <a:off x="381000" y="1600200"/>
            <a:ext cx="8382000" cy="5486400"/>
          </a:xfrm>
        </p:spPr>
        <p:txBody>
          <a:bodyPr>
            <a:normAutofit/>
          </a:bodyPr>
          <a:lstStyle/>
          <a:p>
            <a:pPr algn="l"/>
            <a:r>
              <a:rPr lang="en-US" dirty="0"/>
              <a:t>For over thirty years research has shown that student involvement in assessment can be used to increase their engagement in learning and can be an important part of learning outcomes assessment.  Related research studies include terms such as “self-efficacy,” “mastery learning,” and “productive persistence” and it has be shown that instructors also benefit from these student activities.  Reviewing the research, the panelists will discuss the impact of their student self-assessment techniques and the related the implications for their own teaching practice</a:t>
            </a:r>
            <a:r>
              <a:rPr lang="en-US" dirty="0" smtClean="0"/>
              <a:t>.</a:t>
            </a:r>
          </a:p>
          <a:p>
            <a:pPr algn="l"/>
            <a:endParaRPr lang="en-US" dirty="0"/>
          </a:p>
          <a:p>
            <a:pPr algn="l"/>
            <a:r>
              <a:rPr lang="en-US" cap="all" dirty="0">
                <a:latin typeface="Arial" pitchFamily="34" charset="0"/>
                <a:cs typeface="Arial" pitchFamily="34" charset="0"/>
              </a:rPr>
              <a:t/>
            </a:r>
            <a:br>
              <a:rPr lang="en-US" cap="all" dirty="0">
                <a:latin typeface="Arial" pitchFamily="34" charset="0"/>
                <a:cs typeface="Arial" pitchFamily="34" charset="0"/>
              </a:rPr>
            </a:br>
            <a:r>
              <a:rPr lang="en-US" cap="all" dirty="0">
                <a:latin typeface="Arial" pitchFamily="34" charset="0"/>
                <a:cs typeface="Arial" pitchFamily="34" charset="0"/>
              </a:rPr>
              <a:t/>
            </a:r>
            <a:br>
              <a:rPr lang="en-US" cap="all" dirty="0">
                <a:latin typeface="Arial" pitchFamily="34" charset="0"/>
                <a:cs typeface="Arial" pitchFamily="34" charset="0"/>
              </a:rPr>
            </a:br>
            <a:endParaRPr lang="en-US" dirty="0"/>
          </a:p>
        </p:txBody>
      </p:sp>
    </p:spTree>
    <p:extLst>
      <p:ext uri="{BB962C8B-B14F-4D97-AF65-F5344CB8AC3E}">
        <p14:creationId xmlns:p14="http://schemas.microsoft.com/office/powerpoint/2010/main" val="86850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62200"/>
            <a:ext cx="8610600" cy="4267200"/>
          </a:xfrm>
        </p:spPr>
        <p:txBody>
          <a:bodyPr>
            <a:normAutofit/>
          </a:bodyPr>
          <a:lstStyle/>
          <a:p>
            <a:pPr marL="514350" indent="-514350">
              <a:buAutoNum type="arabicPeriod"/>
            </a:pPr>
            <a:endParaRPr lang="en-US" sz="2200" dirty="0"/>
          </a:p>
          <a:p>
            <a:pPr marL="0" indent="0">
              <a:buNone/>
            </a:pPr>
            <a:endParaRPr lang="en-US" sz="2200" dirty="0"/>
          </a:p>
          <a:p>
            <a:endParaRPr lang="en-US" sz="2600" dirty="0"/>
          </a:p>
        </p:txBody>
      </p:sp>
      <p:sp>
        <p:nvSpPr>
          <p:cNvPr id="5" name="Rectangle 1"/>
          <p:cNvSpPr>
            <a:spLocks noChangeArrowheads="1"/>
          </p:cNvSpPr>
          <p:nvPr/>
        </p:nvSpPr>
        <p:spPr bwMode="auto">
          <a:xfrm>
            <a:off x="2559050" y="2222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3"/>
          <p:cNvSpPr>
            <a:spLocks noChangeArrowheads="1"/>
          </p:cNvSpPr>
          <p:nvPr/>
        </p:nvSpPr>
        <p:spPr bwMode="auto">
          <a:xfrm>
            <a:off x="1995488" y="2274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024373425"/>
              </p:ext>
            </p:extLst>
          </p:nvPr>
        </p:nvGraphicFramePr>
        <p:xfrm>
          <a:off x="304802" y="228600"/>
          <a:ext cx="8610596" cy="6258306"/>
        </p:xfrm>
        <a:graphic>
          <a:graphicData uri="http://schemas.openxmlformats.org/drawingml/2006/table">
            <a:tbl>
              <a:tblPr firstRow="1" firstCol="1" bandRow="1">
                <a:tableStyleId>{0505E3EF-67EA-436B-97B2-0124C06EBD24}</a:tableStyleId>
              </a:tblPr>
              <a:tblGrid>
                <a:gridCol w="3455095"/>
                <a:gridCol w="1266263"/>
                <a:gridCol w="1266263"/>
                <a:gridCol w="1356712"/>
                <a:gridCol w="1266263"/>
              </a:tblGrid>
              <a:tr h="756666">
                <a:tc>
                  <a:txBody>
                    <a:bodyPr/>
                    <a:lstStyle/>
                    <a:p>
                      <a:pPr marL="0" marR="0" algn="just">
                        <a:lnSpc>
                          <a:spcPct val="115000"/>
                        </a:lnSpc>
                        <a:spcBef>
                          <a:spcPts val="0"/>
                        </a:spcBef>
                        <a:spcAft>
                          <a:spcPts val="0"/>
                        </a:spcAft>
                      </a:pPr>
                      <a:r>
                        <a:rPr lang="en-US" sz="2000" dirty="0" smtClean="0">
                          <a:solidFill>
                            <a:schemeClr val="tx2">
                              <a:lumMod val="75000"/>
                            </a:schemeClr>
                          </a:solidFill>
                          <a:effectLst/>
                        </a:rPr>
                        <a:t>How Did Students</a:t>
                      </a:r>
                      <a:r>
                        <a:rPr lang="en-US" sz="2000" baseline="0" dirty="0" smtClean="0">
                          <a:solidFill>
                            <a:schemeClr val="tx2">
                              <a:lumMod val="75000"/>
                            </a:schemeClr>
                          </a:solidFill>
                          <a:effectLst/>
                        </a:rPr>
                        <a:t> React to the Collaborative Treatment?</a:t>
                      </a:r>
                      <a:endParaRPr lang="en-US" sz="2000" dirty="0">
                        <a:solidFill>
                          <a:schemeClr val="tx2">
                            <a:lumMod val="75000"/>
                          </a:schemeClr>
                        </a:solidFill>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rPr>
                        <a:t>Strongly</a:t>
                      </a:r>
                    </a:p>
                    <a:p>
                      <a:pPr marL="0" marR="0" algn="just">
                        <a:lnSpc>
                          <a:spcPct val="115000"/>
                        </a:lnSpc>
                        <a:spcBef>
                          <a:spcPts val="0"/>
                        </a:spcBef>
                        <a:spcAft>
                          <a:spcPts val="0"/>
                        </a:spcAft>
                      </a:pPr>
                      <a:r>
                        <a:rPr lang="en-US" sz="2000" dirty="0">
                          <a:effectLst/>
                        </a:rPr>
                        <a:t>Agree</a:t>
                      </a: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rPr>
                        <a:t>Agree</a:t>
                      </a: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rPr>
                        <a:t>Disagree</a:t>
                      </a: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rPr>
                        <a:t>Strongly</a:t>
                      </a:r>
                    </a:p>
                    <a:p>
                      <a:pPr marL="0" marR="0" algn="just">
                        <a:lnSpc>
                          <a:spcPct val="115000"/>
                        </a:lnSpc>
                        <a:spcBef>
                          <a:spcPts val="0"/>
                        </a:spcBef>
                        <a:spcAft>
                          <a:spcPts val="0"/>
                        </a:spcAft>
                      </a:pPr>
                      <a:r>
                        <a:rPr lang="en-US" sz="2000" dirty="0">
                          <a:effectLst/>
                        </a:rPr>
                        <a:t>Disagree</a:t>
                      </a:r>
                      <a:endParaRPr lang="en-US" sz="2000" dirty="0">
                        <a:effectLst/>
                        <a:latin typeface="Calibri"/>
                        <a:ea typeface="Calibri"/>
                        <a:cs typeface="Times New Roman"/>
                      </a:endParaRPr>
                    </a:p>
                  </a:txBody>
                  <a:tcPr marL="54213" marR="54213" marT="0" marB="0"/>
                </a:tc>
              </a:tr>
              <a:tr h="1529334">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effectLst/>
                        </a:rPr>
                        <a:t>I am confident in my ability to prewrite my essay.</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100" dirty="0" smtClean="0">
                        <a:effectLst/>
                      </a:endParaRPr>
                    </a:p>
                    <a:p>
                      <a:pPr marL="0" marR="0" algn="just">
                        <a:lnSpc>
                          <a:spcPct val="100000"/>
                        </a:lnSpc>
                        <a:spcBef>
                          <a:spcPts val="0"/>
                        </a:spcBef>
                        <a:spcAft>
                          <a:spcPts val="0"/>
                        </a:spcAft>
                      </a:pPr>
                      <a:r>
                        <a:rPr lang="en-US" sz="2000" dirty="0" smtClean="0">
                          <a:effectLst/>
                          <a:highlight>
                            <a:srgbClr val="00FF00"/>
                          </a:highlight>
                        </a:rPr>
                        <a:t>PRE-SURVEY</a:t>
                      </a:r>
                      <a:endParaRPr lang="en-US" sz="2000" dirty="0">
                        <a:effectLst/>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effectLst/>
                          <a:highlight>
                            <a:srgbClr val="00FFFF"/>
                          </a:highlight>
                        </a:rPr>
                        <a:t>POST-SURVEY</a:t>
                      </a:r>
                      <a:endParaRPr lang="en-US" sz="2000" dirty="0" smtClean="0">
                        <a:effectLst/>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0</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39%</a:t>
                      </a:r>
                      <a:endParaRPr lang="en-US" sz="2000" dirty="0" smtClean="0">
                        <a:effectLst/>
                        <a:latin typeface="+mn-lt"/>
                        <a:ea typeface="Calibri"/>
                        <a:cs typeface="Times New Roman"/>
                      </a:endParaRPr>
                    </a:p>
                    <a:p>
                      <a:pPr marL="0" marR="0" algn="just">
                        <a:lnSpc>
                          <a:spcPct val="115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41</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56%</a:t>
                      </a:r>
                      <a:endParaRPr lang="en-US" sz="2000" dirty="0" smtClean="0">
                        <a:effectLst/>
                        <a:latin typeface="+mn-lt"/>
                        <a:ea typeface="Calibri"/>
                        <a:cs typeface="Times New Roman"/>
                      </a:endParaRPr>
                    </a:p>
                    <a:p>
                      <a:pPr marL="0" marR="0" algn="just">
                        <a:lnSpc>
                          <a:spcPct val="115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55</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5%</a:t>
                      </a:r>
                      <a:endParaRPr lang="en-US" sz="2000" dirty="0" smtClean="0">
                        <a:effectLst/>
                        <a:latin typeface="+mn-lt"/>
                        <a:ea typeface="Calibri"/>
                        <a:cs typeface="Times New Roman"/>
                      </a:endParaRPr>
                    </a:p>
                    <a:p>
                      <a:pPr marL="0" marR="0" algn="just">
                        <a:lnSpc>
                          <a:spcPct val="115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4</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0%</a:t>
                      </a:r>
                      <a:endParaRPr lang="en-US" sz="2000" dirty="0">
                        <a:effectLst/>
                        <a:latin typeface="Calibri"/>
                        <a:ea typeface="Calibri"/>
                        <a:cs typeface="Times New Roman"/>
                      </a:endParaRPr>
                    </a:p>
                  </a:txBody>
                  <a:tcPr marL="54213" marR="54213" marT="0" marB="0"/>
                </a:tc>
              </a:tr>
              <a:tr h="1549908">
                <a:tc>
                  <a:txBody>
                    <a:bodyPr/>
                    <a:lstStyle/>
                    <a:p>
                      <a:pPr marL="0" marR="0" algn="just">
                        <a:lnSpc>
                          <a:spcPct val="100000"/>
                        </a:lnSpc>
                        <a:spcBef>
                          <a:spcPts val="0"/>
                        </a:spcBef>
                        <a:spcAft>
                          <a:spcPts val="0"/>
                        </a:spcAft>
                      </a:pPr>
                      <a:r>
                        <a:rPr lang="en-US" sz="2000" dirty="0" smtClean="0">
                          <a:effectLst/>
                        </a:rPr>
                        <a:t>I </a:t>
                      </a:r>
                      <a:r>
                        <a:rPr lang="en-US" sz="2000" dirty="0">
                          <a:effectLst/>
                        </a:rPr>
                        <a:t>am confident in my ability to revise/edit my essay</a:t>
                      </a:r>
                      <a:r>
                        <a:rPr lang="en-US" sz="2000" dirty="0" smtClean="0">
                          <a:effectLst/>
                        </a:rPr>
                        <a:t>.</a:t>
                      </a:r>
                    </a:p>
                    <a:p>
                      <a:pPr marL="0" marR="0" algn="just">
                        <a:lnSpc>
                          <a:spcPct val="100000"/>
                        </a:lnSpc>
                        <a:spcBef>
                          <a:spcPts val="0"/>
                        </a:spcBef>
                        <a:spcAft>
                          <a:spcPts val="0"/>
                        </a:spcAft>
                      </a:pPr>
                      <a:endParaRPr lang="en-US" sz="1100" dirty="0" smtClean="0">
                        <a:effectLst/>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effectLst/>
                          <a:highlight>
                            <a:srgbClr val="00FF00"/>
                          </a:highlight>
                        </a:rPr>
                        <a:t>PRE-SURVEY</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effectLst/>
                          <a:highlight>
                            <a:srgbClr val="00FFFF"/>
                          </a:highlight>
                        </a:rPr>
                        <a:t>POST-SURVEY</a:t>
                      </a:r>
                      <a:endParaRPr lang="en-US" sz="2000" dirty="0" smtClean="0">
                        <a:effectLst/>
                      </a:endParaRPr>
                    </a:p>
                    <a:p>
                      <a:pPr marL="0" marR="0" algn="just">
                        <a:lnSpc>
                          <a:spcPct val="100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0</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33%</a:t>
                      </a:r>
                      <a:endParaRPr lang="en-US" sz="2000" dirty="0" smtClean="0">
                        <a:effectLst/>
                        <a:latin typeface="+mn-lt"/>
                        <a:ea typeface="Calibri"/>
                        <a:cs typeface="Times New Roman"/>
                      </a:endParaRPr>
                    </a:p>
                    <a:p>
                      <a:pPr marL="0" marR="0" algn="just">
                        <a:lnSpc>
                          <a:spcPct val="115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22</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61%</a:t>
                      </a:r>
                      <a:endParaRPr lang="en-US" sz="2000" dirty="0" smtClean="0">
                        <a:effectLst/>
                        <a:latin typeface="+mn-lt"/>
                        <a:ea typeface="Calibri"/>
                        <a:cs typeface="Times New Roman"/>
                      </a:endParaRPr>
                    </a:p>
                    <a:p>
                      <a:pPr marL="0" marR="0" algn="just">
                        <a:lnSpc>
                          <a:spcPct val="115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67</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6%</a:t>
                      </a:r>
                      <a:endParaRPr lang="en-US" sz="2000" dirty="0" smtClean="0">
                        <a:effectLst/>
                        <a:latin typeface="+mn-lt"/>
                        <a:ea typeface="Calibri"/>
                        <a:cs typeface="Times New Roman"/>
                      </a:endParaRPr>
                    </a:p>
                    <a:p>
                      <a:pPr marL="0" marR="0" algn="just">
                        <a:lnSpc>
                          <a:spcPct val="115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11</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0%</a:t>
                      </a:r>
                      <a:endParaRPr lang="en-US" sz="2000" dirty="0">
                        <a:effectLst/>
                        <a:latin typeface="Calibri"/>
                        <a:ea typeface="Calibri"/>
                        <a:cs typeface="Times New Roman"/>
                      </a:endParaRPr>
                    </a:p>
                  </a:txBody>
                  <a:tcPr marL="54213" marR="54213" marT="0" marB="0"/>
                </a:tc>
              </a:tr>
              <a:tr h="665018">
                <a:tc>
                  <a:txBody>
                    <a:bodyPr/>
                    <a:lstStyle/>
                    <a:p>
                      <a:pPr marL="0" marR="0" algn="just">
                        <a:lnSpc>
                          <a:spcPct val="100000"/>
                        </a:lnSpc>
                        <a:spcBef>
                          <a:spcPts val="0"/>
                        </a:spcBef>
                        <a:spcAft>
                          <a:spcPts val="0"/>
                        </a:spcAft>
                      </a:pPr>
                      <a:r>
                        <a:rPr lang="en-US" sz="2000" dirty="0" smtClean="0">
                          <a:effectLst/>
                        </a:rPr>
                        <a:t>I </a:t>
                      </a:r>
                      <a:r>
                        <a:rPr lang="en-US" sz="2000" dirty="0">
                          <a:effectLst/>
                        </a:rPr>
                        <a:t>think that working in teams throughout essay </a:t>
                      </a:r>
                      <a:r>
                        <a:rPr lang="en-US" sz="2000" dirty="0" smtClean="0">
                          <a:effectLst/>
                        </a:rPr>
                        <a:t>would/did </a:t>
                      </a:r>
                      <a:r>
                        <a:rPr lang="en-US" sz="2000" dirty="0">
                          <a:effectLst/>
                        </a:rPr>
                        <a:t>help </a:t>
                      </a:r>
                      <a:r>
                        <a:rPr lang="en-US" sz="2000" dirty="0" smtClean="0">
                          <a:effectLst/>
                        </a:rPr>
                        <a:t>me </a:t>
                      </a:r>
                      <a:r>
                        <a:rPr lang="en-US" sz="2000" dirty="0">
                          <a:effectLst/>
                        </a:rPr>
                        <a:t>revise </a:t>
                      </a:r>
                      <a:r>
                        <a:rPr lang="en-US" sz="2000" dirty="0" smtClean="0">
                          <a:effectLst/>
                        </a:rPr>
                        <a:t>my </a:t>
                      </a:r>
                      <a:r>
                        <a:rPr lang="en-US" sz="2000" dirty="0">
                          <a:effectLst/>
                        </a:rPr>
                        <a:t>paper</a:t>
                      </a:r>
                      <a:r>
                        <a:rPr lang="en-US" sz="2000" dirty="0" smtClean="0">
                          <a:effectLst/>
                        </a:rPr>
                        <a:t>.</a:t>
                      </a:r>
                    </a:p>
                    <a:p>
                      <a:pPr marL="0" marR="0" algn="just">
                        <a:lnSpc>
                          <a:spcPct val="100000"/>
                        </a:lnSpc>
                        <a:spcBef>
                          <a:spcPts val="0"/>
                        </a:spcBef>
                        <a:spcAft>
                          <a:spcPts val="0"/>
                        </a:spcAft>
                      </a:pPr>
                      <a:endParaRPr lang="en-US" sz="1100" dirty="0" smtClean="0">
                        <a:effectLst/>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effectLst/>
                          <a:highlight>
                            <a:srgbClr val="00FF00"/>
                          </a:highlight>
                        </a:rPr>
                        <a:t>PRE-SURVEY</a:t>
                      </a:r>
                    </a:p>
                    <a:p>
                      <a:pPr marL="0" marR="0" indent="0" algn="just" defTabSz="457200" rtl="0" eaLnBrk="1" fontAlgn="auto" latinLnBrk="0" hangingPunct="1">
                        <a:lnSpc>
                          <a:spcPct val="100000"/>
                        </a:lnSpc>
                        <a:spcBef>
                          <a:spcPts val="0"/>
                        </a:spcBef>
                        <a:spcAft>
                          <a:spcPts val="0"/>
                        </a:spcAft>
                        <a:buClrTx/>
                        <a:buSzTx/>
                        <a:buFontTx/>
                        <a:buNone/>
                        <a:tabLst/>
                        <a:defRPr/>
                      </a:pPr>
                      <a:r>
                        <a:rPr lang="en-US" sz="2000" dirty="0" smtClean="0">
                          <a:effectLst/>
                          <a:highlight>
                            <a:srgbClr val="00FFFF"/>
                          </a:highlight>
                        </a:rPr>
                        <a:t>POST-SURVEY</a:t>
                      </a:r>
                      <a:endParaRPr lang="en-US" sz="2000" dirty="0" smtClean="0">
                        <a:effectLst/>
                      </a:endParaRPr>
                    </a:p>
                    <a:p>
                      <a:pPr marL="0" marR="0" algn="just">
                        <a:lnSpc>
                          <a:spcPct val="100000"/>
                        </a:lnSpc>
                        <a:spcBef>
                          <a:spcPts val="0"/>
                        </a:spcBef>
                        <a:spcAft>
                          <a:spcPts val="0"/>
                        </a:spcAft>
                      </a:pP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smtClean="0">
                        <a:effectLst/>
                        <a:highlight>
                          <a:srgbClr val="00FF00"/>
                        </a:highlight>
                      </a:endParaRPr>
                    </a:p>
                    <a:p>
                      <a:pPr marL="0" marR="0" algn="just">
                        <a:lnSpc>
                          <a:spcPct val="115000"/>
                        </a:lnSpc>
                        <a:spcBef>
                          <a:spcPts val="0"/>
                        </a:spcBef>
                        <a:spcAft>
                          <a:spcPts val="0"/>
                        </a:spcAft>
                      </a:pPr>
                      <a:endParaRPr lang="en-US" sz="2000" dirty="0" smtClean="0">
                        <a:effectLst/>
                        <a:highlight>
                          <a:srgbClr val="00FF00"/>
                        </a:highlight>
                      </a:endParaRPr>
                    </a:p>
                    <a:p>
                      <a:pPr marL="0" marR="0" algn="just">
                        <a:lnSpc>
                          <a:spcPct val="115000"/>
                        </a:lnSpc>
                        <a:spcBef>
                          <a:spcPts val="0"/>
                        </a:spcBef>
                        <a:spcAft>
                          <a:spcPts val="0"/>
                        </a:spcAft>
                      </a:pPr>
                      <a:r>
                        <a:rPr lang="en-US" sz="2000" dirty="0" smtClean="0">
                          <a:effectLst/>
                          <a:highlight>
                            <a:srgbClr val="00FF00"/>
                          </a:highlight>
                        </a:rPr>
                        <a:t>8%</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33%</a:t>
                      </a:r>
                      <a:endParaRPr lang="en-US" sz="2000" dirty="0" smtClean="0">
                        <a:effectLst/>
                        <a:latin typeface="+mn-lt"/>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33</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50%</a:t>
                      </a: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37</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17%</a:t>
                      </a:r>
                      <a:endParaRPr lang="en-US" sz="2000" dirty="0">
                        <a:effectLst/>
                        <a:latin typeface="Calibri"/>
                        <a:ea typeface="Calibri"/>
                        <a:cs typeface="Times New Roman"/>
                      </a:endParaRPr>
                    </a:p>
                  </a:txBody>
                  <a:tcPr marL="54213" marR="54213" marT="0" marB="0"/>
                </a:tc>
                <a:tc>
                  <a:txBody>
                    <a:bodyPr/>
                    <a:lstStyle/>
                    <a:p>
                      <a:pPr marL="0" marR="0" algn="just">
                        <a:lnSpc>
                          <a:spcPct val="115000"/>
                        </a:lnSpc>
                        <a:spcBef>
                          <a:spcPts val="0"/>
                        </a:spcBef>
                        <a:spcAft>
                          <a:spcPts val="0"/>
                        </a:spcAft>
                      </a:pPr>
                      <a:r>
                        <a:rPr lang="en-US" sz="2000" dirty="0">
                          <a:effectLst/>
                          <a:highlight>
                            <a:srgbClr val="00FF00"/>
                          </a:highlight>
                        </a:rPr>
                        <a:t> </a:t>
                      </a:r>
                      <a:endParaRPr lang="en-US" sz="2000" dirty="0" smtClean="0">
                        <a:effectLst/>
                        <a:highlight>
                          <a:srgbClr val="00FF00"/>
                        </a:highlight>
                      </a:endParaRPr>
                    </a:p>
                    <a:p>
                      <a:pPr marL="0" marR="0" algn="just">
                        <a:lnSpc>
                          <a:spcPct val="115000"/>
                        </a:lnSpc>
                        <a:spcBef>
                          <a:spcPts val="0"/>
                        </a:spcBef>
                        <a:spcAft>
                          <a:spcPts val="0"/>
                        </a:spcAft>
                      </a:pPr>
                      <a:endParaRPr lang="en-US" sz="2000" dirty="0" smtClean="0">
                        <a:effectLst/>
                        <a:highlight>
                          <a:srgbClr val="00FF00"/>
                        </a:highlight>
                      </a:endParaRPr>
                    </a:p>
                    <a:p>
                      <a:pPr marL="0" marR="0" algn="just">
                        <a:lnSpc>
                          <a:spcPct val="115000"/>
                        </a:lnSpc>
                        <a:spcBef>
                          <a:spcPts val="0"/>
                        </a:spcBef>
                        <a:spcAft>
                          <a:spcPts val="0"/>
                        </a:spcAft>
                      </a:pPr>
                      <a:endParaRPr lang="en-US" sz="2000" dirty="0">
                        <a:effectLst/>
                      </a:endParaRPr>
                    </a:p>
                    <a:p>
                      <a:pPr marL="0" marR="0" algn="just">
                        <a:lnSpc>
                          <a:spcPct val="115000"/>
                        </a:lnSpc>
                        <a:spcBef>
                          <a:spcPts val="0"/>
                        </a:spcBef>
                        <a:spcAft>
                          <a:spcPts val="0"/>
                        </a:spcAft>
                      </a:pPr>
                      <a:r>
                        <a:rPr lang="en-US" sz="2000" dirty="0">
                          <a:effectLst/>
                          <a:highlight>
                            <a:srgbClr val="00FF00"/>
                          </a:highlight>
                        </a:rPr>
                        <a:t>22</a:t>
                      </a:r>
                      <a:r>
                        <a:rPr lang="en-US" sz="2000" dirty="0" smtClean="0">
                          <a:effectLst/>
                          <a:highlight>
                            <a:srgbClr val="00FF00"/>
                          </a:highlight>
                        </a:rPr>
                        <a:t>%</a:t>
                      </a:r>
                    </a:p>
                    <a:p>
                      <a:pPr marL="0" marR="0" indent="0" algn="just" defTabSz="457200" rtl="0" eaLnBrk="1" fontAlgn="auto" latinLnBrk="0" hangingPunct="1">
                        <a:lnSpc>
                          <a:spcPct val="115000"/>
                        </a:lnSpc>
                        <a:spcBef>
                          <a:spcPts val="0"/>
                        </a:spcBef>
                        <a:spcAft>
                          <a:spcPts val="0"/>
                        </a:spcAft>
                        <a:buClrTx/>
                        <a:buSzTx/>
                        <a:buFontTx/>
                        <a:buNone/>
                        <a:tabLst/>
                        <a:defRPr/>
                      </a:pPr>
                      <a:r>
                        <a:rPr lang="en-US" sz="2000" dirty="0" smtClean="0">
                          <a:effectLst/>
                          <a:highlight>
                            <a:srgbClr val="00FFFF"/>
                          </a:highlight>
                        </a:rPr>
                        <a:t>0%</a:t>
                      </a:r>
                      <a:endParaRPr lang="en-US" sz="2000" dirty="0">
                        <a:effectLst/>
                        <a:latin typeface="Calibri"/>
                        <a:ea typeface="Calibri"/>
                        <a:cs typeface="Times New Roman"/>
                      </a:endParaRPr>
                    </a:p>
                  </a:txBody>
                  <a:tcPr marL="54213" marR="54213" marT="0" marB="0"/>
                </a:tc>
              </a:tr>
            </a:tbl>
          </a:graphicData>
        </a:graphic>
      </p:graphicFrame>
      <p:sp>
        <p:nvSpPr>
          <p:cNvPr id="12" name="Rectangle 4"/>
          <p:cNvSpPr>
            <a:spLocks noChangeArrowheads="1"/>
          </p:cNvSpPr>
          <p:nvPr/>
        </p:nvSpPr>
        <p:spPr bwMode="auto">
          <a:xfrm>
            <a:off x="2209800" y="2274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2822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133600"/>
            <a:ext cx="8839200" cy="4724400"/>
          </a:xfrm>
        </p:spPr>
        <p:txBody>
          <a:bodyPr>
            <a:normAutofit fontScale="32500" lnSpcReduction="20000"/>
          </a:bodyPr>
          <a:lstStyle/>
          <a:p>
            <a:pPr lvl="0">
              <a:lnSpc>
                <a:spcPct val="170000"/>
              </a:lnSpc>
            </a:pPr>
            <a:r>
              <a:rPr lang="en-US" sz="5500" dirty="0" smtClean="0"/>
              <a:t>That </a:t>
            </a:r>
            <a:r>
              <a:rPr lang="en-US" sz="5500" dirty="0"/>
              <a:t>you must prewrite, draft, edit, and revise.</a:t>
            </a:r>
          </a:p>
          <a:p>
            <a:pPr lvl="0">
              <a:lnSpc>
                <a:spcPct val="170000"/>
              </a:lnSpc>
            </a:pPr>
            <a:r>
              <a:rPr lang="en-US" sz="5500" dirty="0" smtClean="0"/>
              <a:t>Now </a:t>
            </a:r>
            <a:r>
              <a:rPr lang="en-US" sz="5500" dirty="0"/>
              <a:t>I analyze everything before I turn it in.</a:t>
            </a:r>
          </a:p>
          <a:p>
            <a:pPr lvl="0">
              <a:lnSpc>
                <a:spcPct val="170000"/>
              </a:lnSpc>
            </a:pPr>
            <a:r>
              <a:rPr lang="en-US" sz="5500" dirty="0"/>
              <a:t>By staying in a formal voice instead of informal</a:t>
            </a:r>
            <a:r>
              <a:rPr lang="en-US" sz="5500" dirty="0" smtClean="0"/>
              <a:t>.</a:t>
            </a:r>
          </a:p>
          <a:p>
            <a:pPr>
              <a:lnSpc>
                <a:spcPct val="170000"/>
              </a:lnSpc>
            </a:pPr>
            <a:r>
              <a:rPr lang="en-US" sz="5500" dirty="0" smtClean="0"/>
              <a:t>My teammate </a:t>
            </a:r>
            <a:r>
              <a:rPr lang="en-US" sz="5500" dirty="0"/>
              <a:t>showed me that I have to take my time writing and how to edit my essays better</a:t>
            </a:r>
            <a:r>
              <a:rPr lang="en-US" sz="5500" dirty="0" smtClean="0"/>
              <a:t>.</a:t>
            </a:r>
          </a:p>
          <a:p>
            <a:pPr>
              <a:lnSpc>
                <a:spcPct val="170000"/>
              </a:lnSpc>
            </a:pPr>
            <a:r>
              <a:rPr lang="en-US" sz="5500" dirty="0"/>
              <a:t>How to go about editing my essays</a:t>
            </a:r>
            <a:r>
              <a:rPr lang="en-US" sz="5500" dirty="0" smtClean="0"/>
              <a:t>.</a:t>
            </a:r>
          </a:p>
          <a:p>
            <a:pPr>
              <a:lnSpc>
                <a:spcPct val="170000"/>
              </a:lnSpc>
            </a:pPr>
            <a:r>
              <a:rPr lang="en-US" sz="5500" dirty="0"/>
              <a:t>I took some techniques my partner uses while working on my essay, which made it easier</a:t>
            </a:r>
            <a:r>
              <a:rPr lang="en-US" sz="5500" dirty="0" smtClean="0"/>
              <a:t>.</a:t>
            </a:r>
          </a:p>
          <a:p>
            <a:pPr>
              <a:lnSpc>
                <a:spcPct val="170000"/>
              </a:lnSpc>
            </a:pPr>
            <a:r>
              <a:rPr lang="en-US" sz="5500" dirty="0"/>
              <a:t>My teammate helped me understand what the reader was looking </a:t>
            </a:r>
            <a:r>
              <a:rPr lang="en-US" sz="5500" dirty="0" smtClean="0"/>
              <a:t>for.</a:t>
            </a:r>
            <a:endParaRPr lang="en-US" sz="5500" dirty="0"/>
          </a:p>
          <a:p>
            <a:pPr lvl="0">
              <a:lnSpc>
                <a:spcPct val="170000"/>
              </a:lnSpc>
            </a:pPr>
            <a:r>
              <a:rPr lang="en-US" sz="5500" dirty="0" smtClean="0"/>
              <a:t>I </a:t>
            </a:r>
            <a:r>
              <a:rPr lang="en-US" sz="5500" dirty="0"/>
              <a:t>am able to look for more mistakes in my writing and my partner’s.</a:t>
            </a:r>
          </a:p>
          <a:p>
            <a:pPr>
              <a:lnSpc>
                <a:spcPct val="170000"/>
              </a:lnSpc>
            </a:pPr>
            <a:endParaRPr lang="en-US" dirty="0"/>
          </a:p>
          <a:p>
            <a:pPr lvl="0">
              <a:lnSpc>
                <a:spcPct val="170000"/>
              </a:lnSpc>
            </a:pPr>
            <a:endParaRPr lang="en-US" dirty="0"/>
          </a:p>
          <a:p>
            <a:endParaRPr lang="en-US" dirty="0"/>
          </a:p>
        </p:txBody>
      </p:sp>
      <p:sp>
        <p:nvSpPr>
          <p:cNvPr id="5" name="Title 1"/>
          <p:cNvSpPr>
            <a:spLocks noGrp="1"/>
          </p:cNvSpPr>
          <p:nvPr>
            <p:ph type="title"/>
          </p:nvPr>
        </p:nvSpPr>
        <p:spPr>
          <a:xfrm>
            <a:off x="304800" y="106496"/>
            <a:ext cx="7772400" cy="1536700"/>
          </a:xfrm>
        </p:spPr>
        <p:txBody>
          <a:bodyPr/>
          <a:lstStyle/>
          <a:p>
            <a:r>
              <a:rPr lang="en-US" sz="2800" dirty="0" smtClean="0"/>
              <a:t>Donna Colwell, English</a:t>
            </a:r>
            <a:br>
              <a:rPr lang="en-US" sz="2800" dirty="0" smtClean="0"/>
            </a:br>
            <a:r>
              <a:rPr lang="en-US" sz="700" dirty="0" smtClean="0"/>
              <a:t/>
            </a:r>
            <a:br>
              <a:rPr lang="en-US" sz="700" dirty="0" smtClean="0"/>
            </a:br>
            <a:r>
              <a:rPr lang="en-US" sz="2800" dirty="0" smtClean="0">
                <a:solidFill>
                  <a:schemeClr val="tx1">
                    <a:lumMod val="50000"/>
                    <a:lumOff val="50000"/>
                  </a:schemeClr>
                </a:solidFill>
              </a:rPr>
              <a:t>Improving Students’ Writing </a:t>
            </a:r>
            <a:br>
              <a:rPr lang="en-US" sz="2800" dirty="0" smtClean="0">
                <a:solidFill>
                  <a:schemeClr val="tx1">
                    <a:lumMod val="50000"/>
                    <a:lumOff val="50000"/>
                  </a:schemeClr>
                </a:solidFill>
              </a:rPr>
            </a:br>
            <a:r>
              <a:rPr lang="en-US" sz="2800" dirty="0" smtClean="0">
                <a:solidFill>
                  <a:schemeClr val="tx1">
                    <a:lumMod val="50000"/>
                    <a:lumOff val="50000"/>
                  </a:schemeClr>
                </a:solidFill>
              </a:rPr>
              <a:t>through Collaboration</a:t>
            </a:r>
            <a:endParaRPr lang="en-US" sz="2800" dirty="0">
              <a:solidFill>
                <a:schemeClr val="tx1">
                  <a:lumMod val="50000"/>
                  <a:lumOff val="50000"/>
                </a:schemeClr>
              </a:solidFill>
            </a:endParaRPr>
          </a:p>
        </p:txBody>
      </p:sp>
      <p:sp>
        <p:nvSpPr>
          <p:cNvPr id="7" name="Title 1"/>
          <p:cNvSpPr txBox="1">
            <a:spLocks/>
          </p:cNvSpPr>
          <p:nvPr/>
        </p:nvSpPr>
        <p:spPr>
          <a:xfrm>
            <a:off x="6019800" y="152400"/>
            <a:ext cx="2895600" cy="2514600"/>
          </a:xfrm>
          <a:prstGeom prst="rect">
            <a:avLst/>
          </a:prstGeom>
          <a:solidFill>
            <a:schemeClr val="bg1">
              <a:lumMod val="95000"/>
            </a:schemeClr>
          </a:solidFill>
        </p:spPr>
        <p:txBody>
          <a:bodyPr vert="horz" lIns="91440" tIns="45720" rIns="91440" bIns="45720" rtlCol="0" anchor="ctr">
            <a:noAutofit/>
          </a:bodyPr>
          <a:lstStyle>
            <a:lvl1pPr algn="l" defTabSz="457200" rtl="0" eaLnBrk="1" latinLnBrk="0" hangingPunct="1">
              <a:spcBef>
                <a:spcPct val="0"/>
              </a:spcBef>
              <a:buNone/>
              <a:defRPr sz="3200" b="1" i="0" kern="1200">
                <a:solidFill>
                  <a:srgbClr val="99201C"/>
                </a:solidFill>
                <a:latin typeface="Arial"/>
                <a:ea typeface="+mj-ea"/>
                <a:cs typeface="Arial"/>
              </a:defRPr>
            </a:lvl1pPr>
          </a:lstStyle>
          <a:p>
            <a:pPr algn="r"/>
            <a:r>
              <a:rPr lang="en-US" sz="2800" dirty="0" smtClean="0"/>
              <a:t>How did the collaborative writing experience change the way you write?</a:t>
            </a:r>
            <a:endParaRPr lang="en-US" sz="2800" u="sng" dirty="0"/>
          </a:p>
        </p:txBody>
      </p:sp>
      <p:sp>
        <p:nvSpPr>
          <p:cNvPr id="9" name="TextBox 8"/>
          <p:cNvSpPr txBox="1"/>
          <p:nvPr/>
        </p:nvSpPr>
        <p:spPr>
          <a:xfrm>
            <a:off x="381000" y="1828800"/>
            <a:ext cx="3505200" cy="400110"/>
          </a:xfrm>
          <a:prstGeom prst="rect">
            <a:avLst/>
          </a:prstGeom>
          <a:noFill/>
        </p:spPr>
        <p:txBody>
          <a:bodyPr wrap="square" rtlCol="0">
            <a:spAutoFit/>
          </a:bodyPr>
          <a:lstStyle/>
          <a:p>
            <a:r>
              <a:rPr lang="en-US" sz="2000" b="1" dirty="0" smtClean="0">
                <a:latin typeface="Arial" pitchFamily="34" charset="0"/>
                <a:cs typeface="Arial" pitchFamily="34" charset="0"/>
              </a:rPr>
              <a:t>Student responses: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991234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2800"/>
          </a:xfrm>
        </p:spPr>
        <p:txBody>
          <a:bodyPr/>
          <a:lstStyle/>
          <a:p>
            <a:r>
              <a:rPr lang="en-US" dirty="0" smtClean="0"/>
              <a:t>Panel Questions….</a:t>
            </a:r>
            <a:endParaRPr lang="en-US" dirty="0"/>
          </a:p>
        </p:txBody>
      </p:sp>
      <p:sp>
        <p:nvSpPr>
          <p:cNvPr id="3" name="Content Placeholder 2"/>
          <p:cNvSpPr>
            <a:spLocks noGrp="1"/>
          </p:cNvSpPr>
          <p:nvPr>
            <p:ph idx="1"/>
          </p:nvPr>
        </p:nvSpPr>
        <p:spPr>
          <a:xfrm>
            <a:off x="152400" y="1676400"/>
            <a:ext cx="8991600" cy="5105400"/>
          </a:xfrm>
        </p:spPr>
        <p:txBody>
          <a:bodyPr>
            <a:normAutofit fontScale="85000" lnSpcReduction="20000"/>
          </a:bodyPr>
          <a:lstStyle/>
          <a:p>
            <a:pPr marL="514350" indent="-514350">
              <a:buFont typeface="+mj-lt"/>
              <a:buAutoNum type="arabicPeriod"/>
            </a:pPr>
            <a:r>
              <a:rPr lang="en-US" dirty="0" smtClean="0"/>
              <a:t>Why focus on student self-assessment?</a:t>
            </a:r>
          </a:p>
          <a:p>
            <a:pPr marL="514350" indent="-514350">
              <a:buFont typeface="+mj-lt"/>
              <a:buAutoNum type="arabicPeriod"/>
            </a:pPr>
            <a:endParaRPr lang="en-US" dirty="0" smtClean="0"/>
          </a:p>
          <a:p>
            <a:pPr marL="514350" indent="-514350">
              <a:buFont typeface="+mj-lt"/>
              <a:buAutoNum type="arabicPeriod"/>
            </a:pPr>
            <a:r>
              <a:rPr lang="en-US" dirty="0" smtClean="0"/>
              <a:t>Greatest challenge specific to students? Overall?</a:t>
            </a:r>
          </a:p>
          <a:p>
            <a:pPr marL="514350" indent="-514350">
              <a:buFont typeface="+mj-lt"/>
              <a:buAutoNum type="arabicPeriod"/>
            </a:pPr>
            <a:r>
              <a:rPr lang="en-US" dirty="0"/>
              <a:t>Most important finding?</a:t>
            </a:r>
          </a:p>
          <a:p>
            <a:pPr marL="514350" indent="-514350">
              <a:buFont typeface="+mj-lt"/>
              <a:buAutoNum type="arabicPeriod"/>
            </a:pPr>
            <a:endParaRPr lang="en-US" dirty="0" smtClean="0"/>
          </a:p>
          <a:p>
            <a:pPr marL="514350" indent="-514350">
              <a:buFont typeface="+mj-lt"/>
              <a:buAutoNum type="arabicPeriod"/>
            </a:pPr>
            <a:r>
              <a:rPr lang="en-US" dirty="0" smtClean="0"/>
              <a:t>Student feedback – their responses?</a:t>
            </a:r>
          </a:p>
          <a:p>
            <a:pPr marL="514350" indent="-514350">
              <a:buFont typeface="+mj-lt"/>
              <a:buAutoNum type="arabicPeriod"/>
            </a:pPr>
            <a:r>
              <a:rPr lang="en-US" dirty="0"/>
              <a:t>Why are these skills important related to your discipline</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smtClean="0"/>
              <a:t>Example of impact on your practice?</a:t>
            </a:r>
          </a:p>
          <a:p>
            <a:pPr marL="514350" indent="-514350">
              <a:buFont typeface="+mj-lt"/>
              <a:buAutoNum type="arabicPeriod"/>
            </a:pPr>
            <a:r>
              <a:rPr lang="en-US" dirty="0" smtClean="0"/>
              <a:t>Helped by any support outside of your course?</a:t>
            </a:r>
          </a:p>
          <a:p>
            <a:pPr marL="514350" indent="-514350">
              <a:buFont typeface="+mj-lt"/>
              <a:buAutoNum type="arabicPeriod"/>
            </a:pPr>
            <a:r>
              <a:rPr lang="en-US" dirty="0" smtClean="0"/>
              <a:t>Advice – actual activities, strategies?</a:t>
            </a:r>
          </a:p>
          <a:p>
            <a:pPr marL="0" indent="0">
              <a:buNone/>
            </a:pPr>
            <a:endParaRPr lang="en-US" dirty="0"/>
          </a:p>
        </p:txBody>
      </p:sp>
    </p:spTree>
    <p:extLst>
      <p:ext uri="{BB962C8B-B14F-4D97-AF65-F5344CB8AC3E}">
        <p14:creationId xmlns:p14="http://schemas.microsoft.com/office/powerpoint/2010/main" val="11306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300"/>
            <a:ext cx="9144000" cy="812800"/>
          </a:xfrm>
        </p:spPr>
        <p:txBody>
          <a:bodyPr/>
          <a:lstStyle/>
          <a:p>
            <a:pPr algn="ctr"/>
            <a:r>
              <a:rPr lang="en-US" dirty="0">
                <a:latin typeface="Arial" pitchFamily="34" charset="0"/>
                <a:cs typeface="Arial" pitchFamily="34" charset="0"/>
              </a:rPr>
              <a:t>Kathleen Marquis,  Academic Advisor </a:t>
            </a:r>
            <a:br>
              <a:rPr lang="en-US" dirty="0">
                <a:latin typeface="Arial" pitchFamily="34" charset="0"/>
                <a:cs typeface="Arial" pitchFamily="34" charset="0"/>
              </a:rPr>
            </a:br>
            <a:r>
              <a:rPr lang="en-US" dirty="0">
                <a:latin typeface="Arial" pitchFamily="34" charset="0"/>
                <a:cs typeface="Arial" pitchFamily="34" charset="0"/>
              </a:rPr>
              <a:t/>
            </a:r>
            <a:br>
              <a:rPr lang="en-US" dirty="0">
                <a:latin typeface="Arial" pitchFamily="34" charset="0"/>
                <a:cs typeface="Arial" pitchFamily="34" charset="0"/>
              </a:rPr>
            </a:b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[overview]</a:t>
            </a:r>
          </a:p>
          <a:p>
            <a:r>
              <a:rPr lang="en-US" dirty="0" smtClean="0"/>
              <a:t>[what it is and what we/ they do]</a:t>
            </a:r>
          </a:p>
          <a:p>
            <a:endParaRPr lang="en-US" dirty="0"/>
          </a:p>
        </p:txBody>
      </p:sp>
      <p:pic>
        <p:nvPicPr>
          <p:cNvPr id="4" name="Picture 3"/>
          <p:cNvPicPr>
            <a:picLocks noChangeAspect="1" noChangeArrowheads="1"/>
          </p:cNvPicPr>
          <p:nvPr/>
        </p:nvPicPr>
        <p:blipFill>
          <a:blip r:embed="rId3" cstate="print"/>
          <a:srcRect l="60185" t="29013" r="10185" b="29013"/>
          <a:stretch>
            <a:fillRect/>
          </a:stretch>
        </p:blipFill>
        <p:spPr bwMode="auto">
          <a:xfrm>
            <a:off x="0" y="1295400"/>
            <a:ext cx="9144000" cy="5181600"/>
          </a:xfrm>
          <a:prstGeom prst="rect">
            <a:avLst/>
          </a:prstGeom>
          <a:ln>
            <a:noFill/>
          </a:ln>
          <a:effectLst>
            <a:softEdge rad="112500"/>
          </a:effectLst>
        </p:spPr>
      </p:pic>
    </p:spTree>
    <p:extLst>
      <p:ext uri="{BB962C8B-B14F-4D97-AF65-F5344CB8AC3E}">
        <p14:creationId xmlns:p14="http://schemas.microsoft.com/office/powerpoint/2010/main" val="1380012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cstate="print"/>
          <a:srcRect l="50000" t="12500" r="938"/>
          <a:stretch>
            <a:fillRect/>
          </a:stretch>
        </p:blipFill>
        <p:spPr bwMode="auto">
          <a:xfrm>
            <a:off x="0" y="152400"/>
            <a:ext cx="9144000" cy="652310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adMap Logo1.png"/>
          <p:cNvPicPr>
            <a:picLocks noGrp="1" noChangeAspect="1"/>
          </p:cNvPicPr>
          <p:nvPr>
            <p:ph idx="1"/>
          </p:nvPr>
        </p:nvPicPr>
        <p:blipFill>
          <a:blip r:embed="rId3" cstate="print"/>
          <a:stretch>
            <a:fillRect/>
          </a:stretch>
        </p:blipFill>
        <p:spPr>
          <a:xfrm>
            <a:off x="-152400" y="-1295400"/>
            <a:ext cx="9448800" cy="944879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8" name="Picture 4"/>
          <p:cNvPicPr>
            <a:picLocks noChangeAspect="1" noChangeArrowheads="1"/>
          </p:cNvPicPr>
          <p:nvPr/>
        </p:nvPicPr>
        <p:blipFill>
          <a:blip r:embed="rId3" cstate="print"/>
          <a:srcRect l="3438" t="21094" r="63125" b="17188"/>
          <a:stretch>
            <a:fillRect/>
          </a:stretch>
        </p:blipFill>
        <p:spPr bwMode="auto">
          <a:xfrm>
            <a:off x="533400" y="381000"/>
            <a:ext cx="8153400" cy="60198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812800"/>
          </a:xfrm>
        </p:spPr>
        <p:txBody>
          <a:bodyPr/>
          <a:lstStyle/>
          <a:p>
            <a:r>
              <a:rPr lang="en-US" dirty="0">
                <a:latin typeface="Arial" pitchFamily="34" charset="0"/>
                <a:cs typeface="Arial" pitchFamily="34" charset="0"/>
              </a:rPr>
              <a:t>Russell Takashima, Dean, Mathematics</a:t>
            </a:r>
            <a:endParaRPr lang="en-US" dirty="0"/>
          </a:p>
        </p:txBody>
      </p:sp>
      <p:sp>
        <p:nvSpPr>
          <p:cNvPr id="3" name="Content Placeholder 2"/>
          <p:cNvSpPr>
            <a:spLocks noGrp="1"/>
          </p:cNvSpPr>
          <p:nvPr>
            <p:ph idx="1"/>
          </p:nvPr>
        </p:nvSpPr>
        <p:spPr>
          <a:xfrm>
            <a:off x="914400" y="1219200"/>
            <a:ext cx="6858000" cy="4876800"/>
          </a:xfrm>
        </p:spPr>
        <p:txBody>
          <a:bodyPr>
            <a:normAutofit fontScale="92500"/>
          </a:bodyPr>
          <a:lstStyle/>
          <a:p>
            <a:pPr marL="0" indent="0" algn="ctr">
              <a:buNone/>
            </a:pPr>
            <a:r>
              <a:rPr lang="en-US" dirty="0" smtClean="0"/>
              <a:t>Carnegie </a:t>
            </a:r>
            <a:r>
              <a:rPr lang="en-US" dirty="0" err="1" smtClean="0"/>
              <a:t>Statway</a:t>
            </a:r>
            <a:r>
              <a:rPr lang="en-US" dirty="0" smtClean="0"/>
              <a:t>™</a:t>
            </a:r>
          </a:p>
          <a:p>
            <a:r>
              <a:rPr lang="en-US" sz="2800" dirty="0" smtClean="0"/>
              <a:t>A one year pathway that culminates in student completion of college-level statistics.</a:t>
            </a:r>
          </a:p>
          <a:p>
            <a:r>
              <a:rPr lang="en-US" sz="2800" dirty="0" smtClean="0"/>
              <a:t>Curricula includes an intensive student engagement component within the classroom environment focused on increasing student motivation and tenacity.</a:t>
            </a:r>
          </a:p>
          <a:p>
            <a:r>
              <a:rPr lang="en-US" sz="2800" dirty="0" smtClean="0"/>
              <a:t>The project includes hidden “starting strong” strategies to encourage “productive persistence”.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62716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812800"/>
          </a:xfrm>
        </p:spPr>
        <p:txBody>
          <a:bodyPr/>
          <a:lstStyle/>
          <a:p>
            <a:pPr algn="ctr"/>
            <a:r>
              <a:rPr lang="en-US" dirty="0" smtClean="0"/>
              <a:t>Productive Persistence</a:t>
            </a:r>
            <a:endParaRPr lang="en-US" dirty="0"/>
          </a:p>
        </p:txBody>
      </p:sp>
      <p:sp>
        <p:nvSpPr>
          <p:cNvPr id="3" name="Content Placeholder 2"/>
          <p:cNvSpPr>
            <a:spLocks noGrp="1"/>
          </p:cNvSpPr>
          <p:nvPr>
            <p:ph idx="1"/>
          </p:nvPr>
        </p:nvSpPr>
        <p:spPr>
          <a:xfrm>
            <a:off x="914400" y="1219200"/>
            <a:ext cx="6858000" cy="4876800"/>
          </a:xfrm>
        </p:spPr>
        <p:txBody>
          <a:bodyPr>
            <a:normAutofit fontScale="85000" lnSpcReduction="10000"/>
          </a:bodyPr>
          <a:lstStyle/>
          <a:p>
            <a:pPr marL="0" indent="0">
              <a:buNone/>
            </a:pPr>
            <a:endParaRPr lang="en-US" dirty="0" smtClean="0"/>
          </a:p>
          <a:p>
            <a:r>
              <a:rPr lang="en-US" dirty="0" smtClean="0"/>
              <a:t>An evidenced-based package of practical student activities and </a:t>
            </a:r>
            <a:r>
              <a:rPr lang="en-US" dirty="0"/>
              <a:t>f</a:t>
            </a:r>
            <a:r>
              <a:rPr lang="en-US" dirty="0" smtClean="0"/>
              <a:t>aculty actions integrated throughout the instructional system to increase student motivation, tenacity and skills for success. </a:t>
            </a:r>
          </a:p>
          <a:p>
            <a:r>
              <a:rPr lang="en-US" dirty="0" smtClean="0"/>
              <a:t>“Starting strong” is presented as a set of eight activities, grounded in on-going research helping instructors better understand and develop strategies for strengthening student skills related to self-assessment.</a:t>
            </a:r>
            <a:endParaRPr lang="en-US" dirty="0"/>
          </a:p>
        </p:txBody>
      </p:sp>
    </p:spTree>
    <p:extLst>
      <p:ext uri="{BB962C8B-B14F-4D97-AF65-F5344CB8AC3E}">
        <p14:creationId xmlns:p14="http://schemas.microsoft.com/office/powerpoint/2010/main" val="2304635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858000" cy="1155700"/>
          </a:xfrm>
        </p:spPr>
        <p:txBody>
          <a:bodyPr/>
          <a:lstStyle/>
          <a:p>
            <a:r>
              <a:rPr lang="en-US" dirty="0" smtClean="0"/>
              <a:t>Roberta Carew, Mathematics</a:t>
            </a:r>
            <a:br>
              <a:rPr lang="en-US" dirty="0" smtClean="0"/>
            </a:br>
            <a:r>
              <a:rPr lang="en-US" dirty="0" smtClean="0"/>
              <a:t/>
            </a:r>
            <a:br>
              <a:rPr lang="en-US" dirty="0" smtClean="0"/>
            </a:br>
            <a:r>
              <a:rPr lang="en-US" dirty="0" smtClean="0">
                <a:solidFill>
                  <a:schemeClr val="tx1">
                    <a:lumMod val="65000"/>
                    <a:lumOff val="35000"/>
                  </a:schemeClr>
                </a:solidFill>
              </a:rPr>
              <a:t>Project Name: Growth Mindset Intervention</a:t>
            </a:r>
            <a:endParaRPr lang="en-US" dirty="0">
              <a:solidFill>
                <a:schemeClr val="tx1">
                  <a:lumMod val="65000"/>
                  <a:lumOff val="35000"/>
                </a:schemeClr>
              </a:solidFill>
            </a:endParaRPr>
          </a:p>
        </p:txBody>
      </p:sp>
      <p:sp>
        <p:nvSpPr>
          <p:cNvPr id="3" name="Content Placeholder 2"/>
          <p:cNvSpPr>
            <a:spLocks noGrp="1"/>
          </p:cNvSpPr>
          <p:nvPr>
            <p:ph idx="1"/>
          </p:nvPr>
        </p:nvSpPr>
        <p:spPr>
          <a:xfrm>
            <a:off x="1143000" y="2667000"/>
            <a:ext cx="6858000" cy="3505200"/>
          </a:xfrm>
        </p:spPr>
        <p:txBody>
          <a:bodyPr>
            <a:normAutofit fontScale="70000" lnSpcReduction="20000"/>
          </a:bodyPr>
          <a:lstStyle/>
          <a:p>
            <a:r>
              <a:rPr lang="en-US" sz="3600" dirty="0"/>
              <a:t>Co-development </a:t>
            </a:r>
          </a:p>
          <a:p>
            <a:pPr lvl="1"/>
            <a:r>
              <a:rPr lang="en-US" sz="3200" dirty="0"/>
              <a:t>Researcher + Practitioner</a:t>
            </a:r>
          </a:p>
          <a:p>
            <a:pPr lvl="1"/>
            <a:r>
              <a:rPr lang="en-US" sz="3200" dirty="0"/>
              <a:t>Adapted to developmental math</a:t>
            </a:r>
            <a:br>
              <a:rPr lang="en-US" sz="3200" dirty="0"/>
            </a:br>
            <a:r>
              <a:rPr lang="en-US" sz="3200" dirty="0"/>
              <a:t>student </a:t>
            </a:r>
            <a:r>
              <a:rPr lang="en-US" sz="3200" dirty="0" smtClean="0"/>
              <a:t>constructs</a:t>
            </a:r>
            <a:endParaRPr lang="en-US" sz="3200" dirty="0"/>
          </a:p>
          <a:p>
            <a:pPr lvl="1"/>
            <a:r>
              <a:rPr lang="en-US" sz="3200" dirty="0"/>
              <a:t>Article + letter to future student</a:t>
            </a:r>
          </a:p>
          <a:p>
            <a:r>
              <a:rPr lang="en-US" sz="3600" dirty="0"/>
              <a:t>Piloting</a:t>
            </a:r>
          </a:p>
          <a:p>
            <a:pPr lvl="1"/>
            <a:r>
              <a:rPr lang="en-US" sz="3200" dirty="0"/>
              <a:t>Double-blind randomized trial</a:t>
            </a:r>
          </a:p>
          <a:p>
            <a:pPr lvl="1"/>
            <a:r>
              <a:rPr lang="en-US" sz="3200" dirty="0"/>
              <a:t>Summer school Algebra 1 course</a:t>
            </a:r>
          </a:p>
          <a:p>
            <a:pPr lvl="1"/>
            <a:r>
              <a:rPr lang="en-US" sz="3200" dirty="0"/>
              <a:t>Larger-scale trial: </a:t>
            </a:r>
            <a:br>
              <a:rPr lang="en-US" sz="3200" dirty="0"/>
            </a:br>
            <a:r>
              <a:rPr lang="en-US" sz="3200" dirty="0"/>
              <a:t>Santa Monica Community College</a:t>
            </a:r>
          </a:p>
          <a:p>
            <a:pPr lvl="1"/>
            <a:endParaRPr lang="en-US" dirty="0"/>
          </a:p>
        </p:txBody>
      </p:sp>
    </p:spTree>
    <p:extLst>
      <p:ext uri="{BB962C8B-B14F-4D97-AF65-F5344CB8AC3E}">
        <p14:creationId xmlns:p14="http://schemas.microsoft.com/office/powerpoint/2010/main" val="1006952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ocations.png"/>
          <p:cNvPicPr>
            <a:picLocks noChangeAspect="1"/>
          </p:cNvPicPr>
          <p:nvPr/>
        </p:nvPicPr>
        <p:blipFill>
          <a:blip r:embed="rId3" cstate="print"/>
          <a:srcRect l="6667" t="23750" r="8333" b="10000"/>
          <a:stretch>
            <a:fillRect/>
          </a:stretch>
        </p:blipFill>
        <p:spPr>
          <a:xfrm>
            <a:off x="0" y="0"/>
            <a:ext cx="9144000" cy="6858000"/>
          </a:xfrm>
          <a:prstGeom prst="rect">
            <a:avLst/>
          </a:prstGeom>
        </p:spPr>
      </p:pic>
      <p:sp>
        <p:nvSpPr>
          <p:cNvPr id="7171" name="Text Box 3"/>
          <p:cNvSpPr txBox="1">
            <a:spLocks noChangeArrowheads="1"/>
          </p:cNvSpPr>
          <p:nvPr/>
        </p:nvSpPr>
        <p:spPr bwMode="auto">
          <a:xfrm>
            <a:off x="228600" y="2514600"/>
            <a:ext cx="1471613" cy="338554"/>
          </a:xfrm>
          <a:prstGeom prst="rect">
            <a:avLst/>
          </a:prstGeom>
          <a:noFill/>
          <a:ln w="9525">
            <a:noFill/>
            <a:miter lim="800000"/>
            <a:headEnd/>
            <a:tailEnd/>
          </a:ln>
        </p:spPr>
        <p:txBody>
          <a:bodyPr wrap="square">
            <a:spAutoFit/>
          </a:bodyPr>
          <a:lstStyle/>
          <a:p>
            <a:r>
              <a:rPr lang="en-US" sz="1600" b="1" dirty="0">
                <a:latin typeface="Helvetica" pitchFamily="34" charset="0"/>
              </a:rPr>
              <a:t>East Campus</a:t>
            </a:r>
          </a:p>
        </p:txBody>
      </p:sp>
      <p:sp>
        <p:nvSpPr>
          <p:cNvPr id="7172" name="Text Box 4"/>
          <p:cNvSpPr txBox="1">
            <a:spLocks noChangeArrowheads="1"/>
          </p:cNvSpPr>
          <p:nvPr/>
        </p:nvSpPr>
        <p:spPr bwMode="auto">
          <a:xfrm>
            <a:off x="1447800" y="2895600"/>
            <a:ext cx="2171700" cy="338554"/>
          </a:xfrm>
          <a:prstGeom prst="rect">
            <a:avLst/>
          </a:prstGeom>
          <a:noFill/>
          <a:ln w="9525">
            <a:noFill/>
            <a:miter lim="800000"/>
            <a:headEnd/>
            <a:tailEnd/>
          </a:ln>
        </p:spPr>
        <p:txBody>
          <a:bodyPr wrap="square">
            <a:spAutoFit/>
          </a:bodyPr>
          <a:lstStyle/>
          <a:p>
            <a:pPr marL="342900" indent="-342900"/>
            <a:r>
              <a:rPr lang="en-US" sz="1600" b="1" dirty="0">
                <a:latin typeface="Helvetica" pitchFamily="34" charset="0"/>
              </a:rPr>
              <a:t>Winter Park Campus</a:t>
            </a:r>
          </a:p>
        </p:txBody>
      </p:sp>
      <p:sp>
        <p:nvSpPr>
          <p:cNvPr id="7173" name="Text Box 5"/>
          <p:cNvSpPr txBox="1">
            <a:spLocks noChangeArrowheads="1"/>
          </p:cNvSpPr>
          <p:nvPr/>
        </p:nvSpPr>
        <p:spPr bwMode="auto">
          <a:xfrm>
            <a:off x="2667000" y="2057400"/>
            <a:ext cx="2605088" cy="338554"/>
          </a:xfrm>
          <a:prstGeom prst="rect">
            <a:avLst/>
          </a:prstGeom>
          <a:noFill/>
          <a:ln w="9525">
            <a:noFill/>
            <a:miter lim="800000"/>
            <a:headEnd/>
            <a:tailEnd/>
          </a:ln>
        </p:spPr>
        <p:txBody>
          <a:bodyPr wrap="square">
            <a:spAutoFit/>
          </a:bodyPr>
          <a:lstStyle/>
          <a:p>
            <a:r>
              <a:rPr lang="en-US" sz="1600" b="1" dirty="0">
                <a:latin typeface="Helvetica" pitchFamily="34" charset="0"/>
              </a:rPr>
              <a:t>Criminal Justice Institute</a:t>
            </a:r>
          </a:p>
        </p:txBody>
      </p:sp>
      <p:sp>
        <p:nvSpPr>
          <p:cNvPr id="7175" name="Text Box 7"/>
          <p:cNvSpPr txBox="1">
            <a:spLocks noChangeArrowheads="1"/>
          </p:cNvSpPr>
          <p:nvPr/>
        </p:nvSpPr>
        <p:spPr bwMode="auto">
          <a:xfrm>
            <a:off x="6400800" y="2473706"/>
            <a:ext cx="2933891" cy="336550"/>
          </a:xfrm>
          <a:prstGeom prst="rect">
            <a:avLst/>
          </a:prstGeom>
          <a:noFill/>
          <a:ln w="9525">
            <a:noFill/>
            <a:miter lim="800000"/>
            <a:headEnd/>
            <a:tailEnd/>
          </a:ln>
        </p:spPr>
        <p:txBody>
          <a:bodyPr wrap="square">
            <a:spAutoFit/>
          </a:bodyPr>
          <a:lstStyle/>
          <a:p>
            <a:r>
              <a:rPr lang="en-US" sz="1600" b="1" dirty="0">
                <a:latin typeface="Helvetica" pitchFamily="34" charset="0"/>
              </a:rPr>
              <a:t>Osceola Campus</a:t>
            </a:r>
          </a:p>
        </p:txBody>
      </p:sp>
      <p:sp>
        <p:nvSpPr>
          <p:cNvPr id="7176" name="Text Box 8"/>
          <p:cNvSpPr txBox="1">
            <a:spLocks noChangeArrowheads="1"/>
          </p:cNvSpPr>
          <p:nvPr/>
        </p:nvSpPr>
        <p:spPr bwMode="auto">
          <a:xfrm>
            <a:off x="7391400" y="3276600"/>
            <a:ext cx="2008632" cy="336550"/>
          </a:xfrm>
          <a:prstGeom prst="rect">
            <a:avLst/>
          </a:prstGeom>
          <a:noFill/>
          <a:ln w="9525">
            <a:noFill/>
            <a:miter lim="800000"/>
            <a:headEnd/>
            <a:tailEnd/>
          </a:ln>
        </p:spPr>
        <p:txBody>
          <a:bodyPr wrap="square">
            <a:spAutoFit/>
          </a:bodyPr>
          <a:lstStyle/>
          <a:p>
            <a:r>
              <a:rPr lang="en-US" sz="1600" b="1" dirty="0">
                <a:latin typeface="Helvetica" pitchFamily="34" charset="0"/>
              </a:rPr>
              <a:t>West Campus</a:t>
            </a:r>
          </a:p>
        </p:txBody>
      </p:sp>
      <p:sp>
        <p:nvSpPr>
          <p:cNvPr id="7177" name="Line 9"/>
          <p:cNvSpPr>
            <a:spLocks noChangeShapeType="1"/>
          </p:cNvSpPr>
          <p:nvPr/>
        </p:nvSpPr>
        <p:spPr bwMode="auto">
          <a:xfrm>
            <a:off x="838200" y="2895600"/>
            <a:ext cx="838200" cy="1143000"/>
          </a:xfrm>
          <a:prstGeom prst="line">
            <a:avLst/>
          </a:prstGeom>
          <a:noFill/>
          <a:ln w="9525">
            <a:solidFill>
              <a:srgbClr val="0000FF"/>
            </a:solidFill>
            <a:round/>
            <a:headEnd/>
            <a:tailEnd/>
          </a:ln>
        </p:spPr>
        <p:txBody>
          <a:bodyPr/>
          <a:lstStyle/>
          <a:p>
            <a:endParaRPr lang="en-US"/>
          </a:p>
        </p:txBody>
      </p:sp>
      <p:sp>
        <p:nvSpPr>
          <p:cNvPr id="7178" name="Line 10"/>
          <p:cNvSpPr>
            <a:spLocks noChangeShapeType="1"/>
          </p:cNvSpPr>
          <p:nvPr/>
        </p:nvSpPr>
        <p:spPr bwMode="auto">
          <a:xfrm>
            <a:off x="2590800" y="3200400"/>
            <a:ext cx="0" cy="1295400"/>
          </a:xfrm>
          <a:prstGeom prst="line">
            <a:avLst/>
          </a:prstGeom>
          <a:noFill/>
          <a:ln w="9525">
            <a:solidFill>
              <a:srgbClr val="0000FF"/>
            </a:solidFill>
            <a:round/>
            <a:headEnd/>
            <a:tailEnd/>
          </a:ln>
        </p:spPr>
        <p:txBody>
          <a:bodyPr/>
          <a:lstStyle/>
          <a:p>
            <a:endParaRPr lang="en-US"/>
          </a:p>
        </p:txBody>
      </p:sp>
      <p:sp>
        <p:nvSpPr>
          <p:cNvPr id="7179" name="Line 11"/>
          <p:cNvSpPr>
            <a:spLocks noChangeShapeType="1"/>
          </p:cNvSpPr>
          <p:nvPr/>
        </p:nvSpPr>
        <p:spPr bwMode="auto">
          <a:xfrm>
            <a:off x="4038600" y="2743200"/>
            <a:ext cx="0" cy="0"/>
          </a:xfrm>
          <a:prstGeom prst="line">
            <a:avLst/>
          </a:prstGeom>
          <a:noFill/>
          <a:ln w="9525">
            <a:solidFill>
              <a:schemeClr val="tx1"/>
            </a:solidFill>
            <a:round/>
            <a:headEnd/>
            <a:tailEnd/>
          </a:ln>
        </p:spPr>
        <p:txBody>
          <a:bodyPr/>
          <a:lstStyle/>
          <a:p>
            <a:endParaRPr lang="en-US"/>
          </a:p>
        </p:txBody>
      </p:sp>
      <p:sp>
        <p:nvSpPr>
          <p:cNvPr id="7180" name="Line 12"/>
          <p:cNvSpPr>
            <a:spLocks noChangeShapeType="1"/>
          </p:cNvSpPr>
          <p:nvPr/>
        </p:nvSpPr>
        <p:spPr bwMode="auto">
          <a:xfrm flipV="1">
            <a:off x="3352800" y="2438400"/>
            <a:ext cx="762000" cy="1524000"/>
          </a:xfrm>
          <a:prstGeom prst="line">
            <a:avLst/>
          </a:prstGeom>
          <a:noFill/>
          <a:ln w="9525">
            <a:solidFill>
              <a:srgbClr val="0000FF"/>
            </a:solidFill>
            <a:round/>
            <a:headEnd/>
            <a:tailEnd/>
          </a:ln>
        </p:spPr>
        <p:txBody>
          <a:bodyPr/>
          <a:lstStyle/>
          <a:p>
            <a:endParaRPr lang="en-US"/>
          </a:p>
        </p:txBody>
      </p:sp>
      <p:sp>
        <p:nvSpPr>
          <p:cNvPr id="7181" name="Line 13"/>
          <p:cNvSpPr>
            <a:spLocks noChangeShapeType="1"/>
          </p:cNvSpPr>
          <p:nvPr/>
        </p:nvSpPr>
        <p:spPr bwMode="auto">
          <a:xfrm>
            <a:off x="5867400" y="3581400"/>
            <a:ext cx="0" cy="0"/>
          </a:xfrm>
          <a:prstGeom prst="line">
            <a:avLst/>
          </a:prstGeom>
          <a:noFill/>
          <a:ln w="9525">
            <a:solidFill>
              <a:schemeClr val="tx1"/>
            </a:solidFill>
            <a:round/>
            <a:headEnd/>
            <a:tailEnd/>
          </a:ln>
        </p:spPr>
        <p:txBody>
          <a:bodyPr/>
          <a:lstStyle/>
          <a:p>
            <a:endParaRPr lang="en-US"/>
          </a:p>
        </p:txBody>
      </p:sp>
      <p:sp>
        <p:nvSpPr>
          <p:cNvPr id="7183" name="Line 15"/>
          <p:cNvSpPr>
            <a:spLocks noChangeShapeType="1"/>
          </p:cNvSpPr>
          <p:nvPr/>
        </p:nvSpPr>
        <p:spPr bwMode="auto">
          <a:xfrm flipH="1">
            <a:off x="6934200" y="2819400"/>
            <a:ext cx="0" cy="1143000"/>
          </a:xfrm>
          <a:prstGeom prst="line">
            <a:avLst/>
          </a:prstGeom>
          <a:noFill/>
          <a:ln w="9525">
            <a:solidFill>
              <a:srgbClr val="0000FF"/>
            </a:solidFill>
            <a:round/>
            <a:headEnd/>
            <a:tailEnd/>
          </a:ln>
        </p:spPr>
        <p:txBody>
          <a:bodyPr/>
          <a:lstStyle/>
          <a:p>
            <a:endParaRPr lang="en-US"/>
          </a:p>
        </p:txBody>
      </p:sp>
      <p:sp>
        <p:nvSpPr>
          <p:cNvPr id="7184" name="Line 16"/>
          <p:cNvSpPr>
            <a:spLocks noChangeShapeType="1"/>
          </p:cNvSpPr>
          <p:nvPr/>
        </p:nvSpPr>
        <p:spPr bwMode="auto">
          <a:xfrm flipV="1">
            <a:off x="7620000" y="3657600"/>
            <a:ext cx="381000" cy="990600"/>
          </a:xfrm>
          <a:prstGeom prst="line">
            <a:avLst/>
          </a:prstGeom>
          <a:noFill/>
          <a:ln w="9525">
            <a:solidFill>
              <a:srgbClr val="0000FF"/>
            </a:solidFill>
            <a:round/>
            <a:headEnd/>
            <a:tailEnd/>
          </a:ln>
        </p:spPr>
        <p:txBody>
          <a:bodyPr/>
          <a:lstStyle/>
          <a:p>
            <a:endParaRPr lang="en-US"/>
          </a:p>
        </p:txBody>
      </p:sp>
      <p:sp>
        <p:nvSpPr>
          <p:cNvPr id="7185" name="Text Box 17"/>
          <p:cNvSpPr txBox="1">
            <a:spLocks noChangeArrowheads="1"/>
          </p:cNvSpPr>
          <p:nvPr/>
        </p:nvSpPr>
        <p:spPr bwMode="auto">
          <a:xfrm>
            <a:off x="381000" y="457200"/>
            <a:ext cx="8305800" cy="769441"/>
          </a:xfrm>
          <a:prstGeom prst="rect">
            <a:avLst/>
          </a:prstGeom>
          <a:solidFill>
            <a:srgbClr val="3366FF"/>
          </a:solidFill>
          <a:ln w="9525">
            <a:solidFill>
              <a:srgbClr val="0000FF"/>
            </a:solidFill>
            <a:miter lim="800000"/>
            <a:headEnd/>
            <a:tailEnd/>
          </a:ln>
        </p:spPr>
        <p:txBody>
          <a:bodyPr>
            <a:spAutoFit/>
          </a:bodyPr>
          <a:lstStyle/>
          <a:p>
            <a:r>
              <a:rPr lang="en-US" sz="2400" b="1" dirty="0">
                <a:solidFill>
                  <a:schemeClr val="bg1"/>
                </a:solidFill>
                <a:latin typeface="Helvetica" pitchFamily="34" charset="0"/>
              </a:rPr>
              <a:t>Valencia </a:t>
            </a:r>
            <a:r>
              <a:rPr lang="en-US" sz="2400" b="1" dirty="0" smtClean="0">
                <a:solidFill>
                  <a:schemeClr val="bg1"/>
                </a:solidFill>
                <a:latin typeface="Helvetica" pitchFamily="34" charset="0"/>
              </a:rPr>
              <a:t>College</a:t>
            </a:r>
            <a:r>
              <a:rPr lang="en-US" sz="2000" b="1" dirty="0" smtClean="0">
                <a:solidFill>
                  <a:schemeClr val="bg1"/>
                </a:solidFill>
                <a:latin typeface="Helvetica" pitchFamily="34" charset="0"/>
              </a:rPr>
              <a:t> </a:t>
            </a:r>
            <a:r>
              <a:rPr lang="en-US" sz="2000" b="1" dirty="0">
                <a:solidFill>
                  <a:schemeClr val="bg1"/>
                </a:solidFill>
                <a:latin typeface="Helvetica" pitchFamily="34" charset="0"/>
              </a:rPr>
              <a:t>now has </a:t>
            </a:r>
            <a:r>
              <a:rPr lang="en-US" sz="2000" b="1" dirty="0" smtClean="0">
                <a:solidFill>
                  <a:schemeClr val="bg1"/>
                </a:solidFill>
                <a:latin typeface="Helvetica" pitchFamily="34" charset="0"/>
              </a:rPr>
              <a:t>three regional </a:t>
            </a:r>
            <a:r>
              <a:rPr lang="en-US" sz="2000" b="1" dirty="0">
                <a:solidFill>
                  <a:schemeClr val="bg1"/>
                </a:solidFill>
                <a:latin typeface="Helvetica" pitchFamily="34" charset="0"/>
              </a:rPr>
              <a:t>campuses, three area campuses, </a:t>
            </a:r>
            <a:r>
              <a:rPr lang="en-US" sz="2000" b="1" dirty="0" smtClean="0">
                <a:solidFill>
                  <a:schemeClr val="bg1"/>
                </a:solidFill>
                <a:latin typeface="Helvetica" pitchFamily="34" charset="0"/>
              </a:rPr>
              <a:t>and two </a:t>
            </a:r>
            <a:r>
              <a:rPr lang="en-US" sz="2000" b="1" dirty="0">
                <a:solidFill>
                  <a:schemeClr val="bg1"/>
                </a:solidFill>
                <a:latin typeface="Helvetica" pitchFamily="34" charset="0"/>
              </a:rPr>
              <a:t>academic and administrative </a:t>
            </a:r>
            <a:r>
              <a:rPr lang="en-US" sz="2000" b="1" dirty="0" smtClean="0">
                <a:solidFill>
                  <a:schemeClr val="bg1"/>
                </a:solidFill>
                <a:latin typeface="Helvetica" pitchFamily="34" charset="0"/>
              </a:rPr>
              <a:t>centers.</a:t>
            </a:r>
            <a:endParaRPr lang="en-US" sz="2400" b="1" dirty="0">
              <a:solidFill>
                <a:schemeClr val="bg1"/>
              </a:solidFill>
              <a:latin typeface="Helvetica" pitchFamily="34" charset="0"/>
            </a:endParaRPr>
          </a:p>
        </p:txBody>
      </p:sp>
      <p:sp>
        <p:nvSpPr>
          <p:cNvPr id="18" name="Text Box 4"/>
          <p:cNvSpPr txBox="1">
            <a:spLocks noChangeArrowheads="1"/>
          </p:cNvSpPr>
          <p:nvPr/>
        </p:nvSpPr>
        <p:spPr bwMode="auto">
          <a:xfrm>
            <a:off x="5029200" y="2743200"/>
            <a:ext cx="2253669" cy="338554"/>
          </a:xfrm>
          <a:prstGeom prst="rect">
            <a:avLst/>
          </a:prstGeom>
          <a:noFill/>
          <a:ln w="9525">
            <a:noFill/>
            <a:miter lim="800000"/>
            <a:headEnd/>
            <a:tailEnd/>
          </a:ln>
        </p:spPr>
        <p:txBody>
          <a:bodyPr wrap="square">
            <a:spAutoFit/>
          </a:bodyPr>
          <a:lstStyle/>
          <a:p>
            <a:pPr marL="342900" indent="-342900"/>
            <a:r>
              <a:rPr lang="en-US" sz="1600" b="1" dirty="0" smtClean="0">
                <a:latin typeface="Helvetica" pitchFamily="34" charset="0"/>
              </a:rPr>
              <a:t>Lake Nona</a:t>
            </a:r>
            <a:endParaRPr lang="en-US" sz="1600" b="1" dirty="0">
              <a:latin typeface="Helvetica" pitchFamily="34" charset="0"/>
            </a:endParaRPr>
          </a:p>
        </p:txBody>
      </p:sp>
      <p:sp>
        <p:nvSpPr>
          <p:cNvPr id="19" name="Line 15"/>
          <p:cNvSpPr>
            <a:spLocks noChangeShapeType="1"/>
          </p:cNvSpPr>
          <p:nvPr/>
        </p:nvSpPr>
        <p:spPr bwMode="auto">
          <a:xfrm flipH="1">
            <a:off x="5486400" y="3124200"/>
            <a:ext cx="0" cy="533400"/>
          </a:xfrm>
          <a:prstGeom prst="line">
            <a:avLst/>
          </a:prstGeom>
          <a:noFill/>
          <a:ln w="9525">
            <a:solidFill>
              <a:srgbClr val="0000FF"/>
            </a:solidFill>
            <a:round/>
            <a:headEnd/>
            <a:tailEnd/>
          </a:ln>
        </p:spPr>
        <p:txBody>
          <a:bodyPr/>
          <a:lstStyle/>
          <a:p>
            <a:endParaRPr lang="en-US"/>
          </a:p>
        </p:txBody>
      </p:sp>
    </p:spTree>
    <p:extLst>
      <p:ext uri="{BB962C8B-B14F-4D97-AF65-F5344CB8AC3E}">
        <p14:creationId xmlns:p14="http://schemas.microsoft.com/office/powerpoint/2010/main" val="248209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vised growth mindset article_Page_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04800"/>
            <a:ext cx="4800600" cy="6288788"/>
          </a:xfrm>
          <a:prstGeom prst="rect">
            <a:avLst/>
          </a:prstGeom>
        </p:spPr>
      </p:pic>
      <p:sp>
        <p:nvSpPr>
          <p:cNvPr id="8" name="Rectangle 7"/>
          <p:cNvSpPr/>
          <p:nvPr/>
        </p:nvSpPr>
        <p:spPr>
          <a:xfrm>
            <a:off x="4953000" y="762000"/>
            <a:ext cx="4114800" cy="5293757"/>
          </a:xfrm>
          <a:prstGeom prst="rect">
            <a:avLst/>
          </a:prstGeom>
        </p:spPr>
        <p:txBody>
          <a:bodyPr wrap="square">
            <a:spAutoFit/>
          </a:bodyPr>
          <a:lstStyle/>
          <a:p>
            <a:r>
              <a:rPr lang="en-US" sz="2600" dirty="0" smtClean="0"/>
              <a:t>“Most </a:t>
            </a:r>
            <a:r>
              <a:rPr lang="en-US" sz="2600" dirty="0"/>
              <a:t>people don’t know that when they practice and learn new things, parts of </a:t>
            </a:r>
            <a:r>
              <a:rPr lang="en-US" sz="2600" b="1" i="1" dirty="0"/>
              <a:t>their brain change </a:t>
            </a:r>
            <a:r>
              <a:rPr lang="en-US" sz="2600" dirty="0"/>
              <a:t>and get larger, a lot like the </a:t>
            </a:r>
            <a:r>
              <a:rPr lang="en-US" sz="2600" b="1" i="1" dirty="0"/>
              <a:t>muscles</a:t>
            </a:r>
            <a:r>
              <a:rPr lang="en-US" sz="2600" dirty="0"/>
              <a:t> do.  This is true even for adults.  So it’s not true that some people are stuck being “not smart” or “not math people.”  </a:t>
            </a:r>
            <a:r>
              <a:rPr lang="en-US" sz="2600" b="1" i="1" dirty="0"/>
              <a:t>You can improve </a:t>
            </a:r>
            <a:r>
              <a:rPr lang="en-US" sz="2600" dirty="0"/>
              <a:t>your abilities a lot, as long as you </a:t>
            </a:r>
            <a:r>
              <a:rPr lang="en-US" sz="2600" b="1" i="1" dirty="0"/>
              <a:t>practice</a:t>
            </a:r>
            <a:r>
              <a:rPr lang="en-US" sz="2600" dirty="0"/>
              <a:t> and </a:t>
            </a:r>
            <a:r>
              <a:rPr lang="en-US" sz="2600" b="1" i="1" dirty="0"/>
              <a:t>use good strategies</a:t>
            </a:r>
            <a:r>
              <a:rPr lang="en-US" sz="2600" dirty="0" smtClean="0"/>
              <a:t>.”</a:t>
            </a:r>
            <a:endParaRPr lang="en-US" sz="2600" dirty="0"/>
          </a:p>
        </p:txBody>
      </p:sp>
    </p:spTree>
    <p:extLst>
      <p:ext uri="{BB962C8B-B14F-4D97-AF65-F5344CB8AC3E}">
        <p14:creationId xmlns:p14="http://schemas.microsoft.com/office/powerpoint/2010/main" val="237127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540676" y="304800"/>
            <a:ext cx="8146124" cy="1143000"/>
          </a:xfrm>
        </p:spPr>
        <p:txBody>
          <a:bodyPr>
            <a:normAutofit/>
          </a:bodyPr>
          <a:lstStyle/>
          <a:p>
            <a:pPr eaLnBrk="1" hangingPunct="1"/>
            <a:r>
              <a:rPr lang="en-US" sz="3600" u="sng" dirty="0" smtClean="0">
                <a:solidFill>
                  <a:srgbClr val="000000"/>
                </a:solidFill>
                <a:ea typeface="ＭＳ Ｐゴシック" pitchFamily="1" charset="-128"/>
                <a:cs typeface="ＭＳ Ｐゴシック" pitchFamily="1" charset="-128"/>
              </a:rPr>
              <a:t>Course Dropout</a:t>
            </a:r>
            <a:r>
              <a:rPr lang="en-US" sz="3600" u="sng" dirty="0">
                <a:solidFill>
                  <a:srgbClr val="000000"/>
                </a:solidFill>
                <a:ea typeface="ＭＳ Ｐゴシック" pitchFamily="1" charset="-128"/>
                <a:cs typeface="ＭＳ Ｐゴシック" pitchFamily="1" charset="-128"/>
              </a:rPr>
              <a:t/>
            </a:r>
            <a:br>
              <a:rPr lang="en-US" sz="3600" u="sng" dirty="0">
                <a:solidFill>
                  <a:srgbClr val="000000"/>
                </a:solidFill>
                <a:ea typeface="ＭＳ Ｐゴシック" pitchFamily="1" charset="-128"/>
                <a:cs typeface="ＭＳ Ｐゴシック" pitchFamily="1" charset="-128"/>
              </a:rPr>
            </a:br>
            <a:r>
              <a:rPr lang="en-US" sz="3200" u="sng" dirty="0" smtClean="0">
                <a:solidFill>
                  <a:srgbClr val="000000"/>
                </a:solidFill>
                <a:ea typeface="ＭＳ Ｐゴシック" pitchFamily="1" charset="-128"/>
                <a:cs typeface="ＭＳ Ｐゴシック" pitchFamily="1" charset="-128"/>
              </a:rPr>
              <a:t>Students Who Withdrew From Math</a:t>
            </a:r>
            <a:endParaRPr lang="en-US" u="sng" dirty="0">
              <a:solidFill>
                <a:srgbClr val="000000"/>
              </a:solidFill>
              <a:ea typeface="ＭＳ Ｐゴシック" pitchFamily="1" charset="-128"/>
              <a:cs typeface="ＭＳ Ｐゴシック" pitchFamily="1" charset="-128"/>
            </a:endParaRPr>
          </a:p>
        </p:txBody>
      </p:sp>
      <p:graphicFrame>
        <p:nvGraphicFramePr>
          <p:cNvPr id="2" name="Object 2"/>
          <p:cNvGraphicFramePr>
            <a:graphicFrameLocks noGrp="1" noChangeAspect="1"/>
          </p:cNvGraphicFramePr>
          <p:nvPr>
            <p:ph type="chart" idx="1"/>
            <p:extLst>
              <p:ext uri="{D42A27DB-BD31-4B8C-83A1-F6EECF244321}">
                <p14:modId xmlns:p14="http://schemas.microsoft.com/office/powerpoint/2010/main" val="1631367759"/>
              </p:ext>
            </p:extLst>
          </p:nvPr>
        </p:nvGraphicFramePr>
        <p:xfrm>
          <a:off x="541487" y="2032000"/>
          <a:ext cx="6240313" cy="40116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6234299" y="6442136"/>
            <a:ext cx="3185377"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800" dirty="0" smtClean="0"/>
              <a:t>N = 288, Z = 2.87, p = .004</a:t>
            </a:r>
            <a:endParaRPr lang="en-US" dirty="0"/>
          </a:p>
        </p:txBody>
      </p:sp>
      <p:sp>
        <p:nvSpPr>
          <p:cNvPr id="7" name="TextBox 6"/>
          <p:cNvSpPr txBox="1"/>
          <p:nvPr/>
        </p:nvSpPr>
        <p:spPr>
          <a:xfrm>
            <a:off x="6869700" y="2209800"/>
            <a:ext cx="2310586" cy="1938992"/>
          </a:xfrm>
          <a:prstGeom prst="rect">
            <a:avLst/>
          </a:prstGeom>
          <a:noFill/>
        </p:spPr>
        <p:txBody>
          <a:bodyPr wrap="none" rtlCol="0">
            <a:spAutoFit/>
          </a:bodyPr>
          <a:lstStyle/>
          <a:p>
            <a:pPr algn="ctr"/>
            <a:r>
              <a:rPr lang="en-US" sz="3000" dirty="0" smtClean="0">
                <a:latin typeface="Gill Sans MT" pitchFamily="34" charset="0"/>
                <a:cs typeface="Arial" pitchFamily="34" charset="0"/>
              </a:rPr>
              <a:t>51% decrease</a:t>
            </a:r>
          </a:p>
          <a:p>
            <a:pPr algn="ctr"/>
            <a:r>
              <a:rPr lang="en-US" sz="3000" dirty="0" smtClean="0">
                <a:latin typeface="Gill Sans MT" pitchFamily="34" charset="0"/>
                <a:cs typeface="Arial" pitchFamily="34" charset="0"/>
              </a:rPr>
              <a:t>~40 minutes</a:t>
            </a:r>
          </a:p>
          <a:p>
            <a:pPr algn="ctr"/>
            <a:r>
              <a:rPr lang="en-US" sz="3000" dirty="0" smtClean="0">
                <a:latin typeface="Gill Sans MT" pitchFamily="34" charset="0"/>
                <a:cs typeface="Arial" pitchFamily="34" charset="0"/>
              </a:rPr>
              <a:t>$0</a:t>
            </a:r>
          </a:p>
          <a:p>
            <a:pPr algn="ctr"/>
            <a:endParaRPr lang="en-US" sz="3000" dirty="0" smtClean="0">
              <a:latin typeface="Gill Sans MT" pitchFamily="34" charset="0"/>
              <a:cs typeface="Arial" pitchFamily="34" charset="0"/>
            </a:endParaRPr>
          </a:p>
        </p:txBody>
      </p:sp>
      <p:sp>
        <p:nvSpPr>
          <p:cNvPr id="8" name="TextBox 7"/>
          <p:cNvSpPr txBox="1"/>
          <p:nvPr/>
        </p:nvSpPr>
        <p:spPr>
          <a:xfrm>
            <a:off x="6705600" y="4390072"/>
            <a:ext cx="2670790" cy="2308324"/>
          </a:xfrm>
          <a:prstGeom prst="rect">
            <a:avLst/>
          </a:prstGeom>
          <a:noFill/>
        </p:spPr>
        <p:txBody>
          <a:bodyPr wrap="square" rtlCol="0">
            <a:spAutoFit/>
          </a:bodyPr>
          <a:lstStyle/>
          <a:p>
            <a:pPr algn="ctr"/>
            <a:r>
              <a:rPr lang="en-US" u="sng" dirty="0" smtClean="0">
                <a:latin typeface="Gill Sans MT" pitchFamily="34" charset="0"/>
                <a:cs typeface="Arial" pitchFamily="34" charset="0"/>
              </a:rPr>
              <a:t>In collaboration with:</a:t>
            </a:r>
          </a:p>
          <a:p>
            <a:pPr algn="ctr"/>
            <a:r>
              <a:rPr lang="en-US" dirty="0" smtClean="0">
                <a:latin typeface="Gill Sans MT" pitchFamily="34" charset="0"/>
                <a:cs typeface="Arial" pitchFamily="34" charset="0"/>
              </a:rPr>
              <a:t> Greg Walton, </a:t>
            </a:r>
          </a:p>
          <a:p>
            <a:pPr algn="ctr"/>
            <a:r>
              <a:rPr lang="en-US" dirty="0" smtClean="0">
                <a:latin typeface="Gill Sans MT" pitchFamily="34" charset="0"/>
                <a:cs typeface="Arial" pitchFamily="34" charset="0"/>
              </a:rPr>
              <a:t>Dave </a:t>
            </a:r>
            <a:r>
              <a:rPr lang="en-US" dirty="0" err="1" smtClean="0">
                <a:latin typeface="Gill Sans MT" pitchFamily="34" charset="0"/>
                <a:cs typeface="Arial" pitchFamily="34" charset="0"/>
              </a:rPr>
              <a:t>Paunesku</a:t>
            </a:r>
            <a:r>
              <a:rPr lang="en-US" dirty="0" smtClean="0">
                <a:latin typeface="Gill Sans MT" pitchFamily="34" charset="0"/>
                <a:cs typeface="Arial" pitchFamily="34" charset="0"/>
              </a:rPr>
              <a:t>,</a:t>
            </a:r>
          </a:p>
          <a:p>
            <a:pPr algn="ctr"/>
            <a:r>
              <a:rPr lang="en-US" dirty="0" smtClean="0">
                <a:latin typeface="Gill Sans MT" pitchFamily="34" charset="0"/>
                <a:cs typeface="Arial" pitchFamily="34" charset="0"/>
              </a:rPr>
              <a:t> Carol </a:t>
            </a:r>
            <a:r>
              <a:rPr lang="en-US" dirty="0" err="1" smtClean="0">
                <a:latin typeface="Gill Sans MT" pitchFamily="34" charset="0"/>
                <a:cs typeface="Arial" pitchFamily="34" charset="0"/>
              </a:rPr>
              <a:t>Dweck</a:t>
            </a:r>
            <a:r>
              <a:rPr lang="en-US" dirty="0" smtClean="0">
                <a:latin typeface="Gill Sans MT" pitchFamily="34" charset="0"/>
                <a:cs typeface="Arial" pitchFamily="34" charset="0"/>
              </a:rPr>
              <a:t>,  </a:t>
            </a:r>
          </a:p>
          <a:p>
            <a:pPr algn="ctr"/>
            <a:r>
              <a:rPr lang="en-US" dirty="0" smtClean="0">
                <a:latin typeface="Gill Sans MT" pitchFamily="34" charset="0"/>
                <a:cs typeface="Arial" pitchFamily="34" charset="0"/>
              </a:rPr>
              <a:t>Carissa Romero,</a:t>
            </a:r>
          </a:p>
          <a:p>
            <a:pPr algn="ctr"/>
            <a:r>
              <a:rPr lang="en-US" dirty="0" smtClean="0">
                <a:latin typeface="Gill Sans MT" pitchFamily="34" charset="0"/>
                <a:cs typeface="Arial" pitchFamily="34" charset="0"/>
              </a:rPr>
              <a:t>Roberta Carew,</a:t>
            </a:r>
          </a:p>
          <a:p>
            <a:pPr algn="ctr"/>
            <a:r>
              <a:rPr lang="en-US" dirty="0" smtClean="0">
                <a:latin typeface="Gill Sans MT" pitchFamily="34" charset="0"/>
                <a:cs typeface="Arial" pitchFamily="34" charset="0"/>
              </a:rPr>
              <a:t>&amp; </a:t>
            </a:r>
            <a:r>
              <a:rPr lang="en-US" dirty="0" smtClean="0">
                <a:latin typeface="Gill Sans MT" pitchFamily="34" charset="0"/>
                <a:cs typeface="Arial" pitchFamily="34" charset="0"/>
                <a:hlinkClick r:id="rId4"/>
              </a:rPr>
              <a:t>www.perts.net</a:t>
            </a:r>
            <a:r>
              <a:rPr lang="en-US" dirty="0" smtClean="0">
                <a:latin typeface="Gill Sans MT" pitchFamily="34" charset="0"/>
                <a:cs typeface="Arial" pitchFamily="34" charset="0"/>
              </a:rPr>
              <a:t> </a:t>
            </a:r>
          </a:p>
          <a:p>
            <a:pPr algn="ctr"/>
            <a:endParaRPr lang="en-US" dirty="0" smtClean="0">
              <a:latin typeface="Gill Sans MT" pitchFamily="34" charset="0"/>
              <a:cs typeface="Arial" pitchFamily="34" charset="0"/>
            </a:endParaRPr>
          </a:p>
        </p:txBody>
      </p:sp>
    </p:spTree>
    <p:extLst>
      <p:ext uri="{BB962C8B-B14F-4D97-AF65-F5344CB8AC3E}">
        <p14:creationId xmlns:p14="http://schemas.microsoft.com/office/powerpoint/2010/main" val="3507437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5791200"/>
          </a:xfrm>
        </p:spPr>
        <p:txBody>
          <a:bodyPr>
            <a:normAutofit/>
          </a:bodyPr>
          <a:lstStyle/>
          <a:p>
            <a:pPr marL="0" lvl="1" indent="0">
              <a:spcBef>
                <a:spcPts val="1200"/>
              </a:spcBef>
              <a:buNone/>
            </a:pPr>
            <a:r>
              <a:rPr lang="en-US" sz="2000" dirty="0" smtClean="0">
                <a:solidFill>
                  <a:schemeClr val="tx1"/>
                </a:solidFill>
              </a:rPr>
              <a:t>Student Feedback:</a:t>
            </a:r>
          </a:p>
          <a:p>
            <a:pPr marL="342900" lvl="1" indent="-342900">
              <a:spcBef>
                <a:spcPts val="1200"/>
              </a:spcBef>
              <a:buFont typeface="Arial" pitchFamily="34" charset="0"/>
              <a:buChar char="•"/>
            </a:pPr>
            <a:r>
              <a:rPr lang="en-US" sz="2000" dirty="0" smtClean="0">
                <a:solidFill>
                  <a:schemeClr val="tx1"/>
                </a:solidFill>
              </a:rPr>
              <a:t>“</a:t>
            </a:r>
            <a:r>
              <a:rPr lang="en-US" sz="2000" dirty="0">
                <a:solidFill>
                  <a:schemeClr val="tx1"/>
                </a:solidFill>
              </a:rPr>
              <a:t>As soon as I leave class, I go to the lab. </a:t>
            </a:r>
            <a:r>
              <a:rPr lang="en-US" sz="2000" dirty="0" smtClean="0">
                <a:solidFill>
                  <a:schemeClr val="tx1"/>
                </a:solidFill>
              </a:rPr>
              <a:t> When </a:t>
            </a:r>
            <a:r>
              <a:rPr lang="en-US" sz="2000" dirty="0">
                <a:solidFill>
                  <a:schemeClr val="tx1"/>
                </a:solidFill>
              </a:rPr>
              <a:t>I leave the lab I go home and do more work. </a:t>
            </a:r>
            <a:r>
              <a:rPr lang="en-US" sz="2000" dirty="0" smtClean="0">
                <a:solidFill>
                  <a:schemeClr val="tx1"/>
                </a:solidFill>
              </a:rPr>
              <a:t> Even </a:t>
            </a:r>
            <a:r>
              <a:rPr lang="en-US" sz="2000" dirty="0">
                <a:solidFill>
                  <a:schemeClr val="tx1"/>
                </a:solidFill>
              </a:rPr>
              <a:t>in the car, I am studying. Just doing work, doing work, doing work. All day long I am studying … and that was helping me fail my tests</a:t>
            </a:r>
            <a:r>
              <a:rPr lang="en-US" sz="2000" dirty="0" smtClean="0">
                <a:solidFill>
                  <a:schemeClr val="tx1"/>
                </a:solidFill>
              </a:rPr>
              <a:t>.</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t>
            </a:r>
            <a:r>
              <a:rPr lang="en-US" sz="2000" dirty="0">
                <a:solidFill>
                  <a:schemeClr val="tx1"/>
                </a:solidFill>
              </a:rPr>
              <a:t>After I read that article it clicked for me. I changed my study habits. Instead of just doing work throughout all my other activities, I started studying for shorter periods of time. And actually studying, not just working the same problems over again. I tried that for the test and I did so much better</a:t>
            </a:r>
            <a:r>
              <a:rPr lang="en-US" sz="2000" dirty="0" smtClean="0">
                <a:solidFill>
                  <a:schemeClr val="tx1"/>
                </a:solidFill>
              </a:rPr>
              <a:t>!”</a:t>
            </a:r>
          </a:p>
          <a:p>
            <a:pPr marL="342900" lvl="1" indent="-342900">
              <a:spcBef>
                <a:spcPts val="1200"/>
              </a:spcBef>
              <a:buFont typeface="Arial" pitchFamily="34" charset="0"/>
              <a:buChar char="•"/>
            </a:pPr>
            <a:r>
              <a:rPr lang="en-US" sz="2000" dirty="0">
                <a:solidFill>
                  <a:schemeClr val="tx1"/>
                </a:solidFill>
              </a:rPr>
              <a:t>“I feel very confident … because </a:t>
            </a:r>
            <a:r>
              <a:rPr lang="en-US" sz="2000" dirty="0" err="1">
                <a:solidFill>
                  <a:schemeClr val="tx1"/>
                </a:solidFill>
              </a:rPr>
              <a:t>i</a:t>
            </a:r>
            <a:r>
              <a:rPr lang="en-US" sz="2000" dirty="0">
                <a:solidFill>
                  <a:schemeClr val="tx1"/>
                </a:solidFill>
              </a:rPr>
              <a:t> dedicate my time to learn the concepts thoroughly. I feel that if one person put in the work to really understand the concepts they can pass. I was never a "math person" but coming into [this course] has completely made a 360 degree turn [sic] about how </a:t>
            </a:r>
            <a:r>
              <a:rPr lang="en-US" sz="2000" dirty="0" err="1">
                <a:solidFill>
                  <a:schemeClr val="tx1"/>
                </a:solidFill>
              </a:rPr>
              <a:t>i</a:t>
            </a:r>
            <a:r>
              <a:rPr lang="en-US" sz="2000" dirty="0">
                <a:solidFill>
                  <a:schemeClr val="tx1"/>
                </a:solidFill>
              </a:rPr>
              <a:t> feel about math. It is great!” </a:t>
            </a:r>
          </a:p>
          <a:p>
            <a:pPr marL="342900" lvl="1" indent="-342900">
              <a:spcBef>
                <a:spcPts val="1200"/>
              </a:spcBef>
              <a:buFont typeface="Arial" pitchFamily="34" charset="0"/>
              <a:buChar char="•"/>
            </a:pP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132967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57300"/>
            <a:ext cx="8763000" cy="812800"/>
          </a:xfrm>
        </p:spPr>
        <p:txBody>
          <a:bodyPr/>
          <a:lstStyle/>
          <a:p>
            <a:r>
              <a:rPr lang="en-US" dirty="0" smtClean="0"/>
              <a:t>Fostering Change </a:t>
            </a:r>
            <a:br>
              <a:rPr lang="en-US" dirty="0" smtClean="0"/>
            </a:br>
            <a:r>
              <a:rPr lang="en-US" dirty="0" smtClean="0"/>
              <a:t>Beyond the Course Level</a:t>
            </a:r>
            <a:endParaRPr lang="en-US" dirty="0"/>
          </a:p>
        </p:txBody>
      </p:sp>
      <p:sp>
        <p:nvSpPr>
          <p:cNvPr id="3" name="Content Placeholder 2"/>
          <p:cNvSpPr>
            <a:spLocks noGrp="1"/>
          </p:cNvSpPr>
          <p:nvPr>
            <p:ph idx="1"/>
          </p:nvPr>
        </p:nvSpPr>
        <p:spPr>
          <a:xfrm>
            <a:off x="533400" y="2590799"/>
            <a:ext cx="8610600" cy="3200401"/>
          </a:xfrm>
        </p:spPr>
        <p:txBody>
          <a:bodyPr/>
          <a:lstStyle/>
          <a:p>
            <a:r>
              <a:rPr lang="en-US" dirty="0" smtClean="0"/>
              <a:t>Incentives (faculty development?)</a:t>
            </a:r>
          </a:p>
          <a:p>
            <a:r>
              <a:rPr lang="en-US" dirty="0" smtClean="0"/>
              <a:t>Models (department discussions?)</a:t>
            </a:r>
          </a:p>
          <a:p>
            <a:r>
              <a:rPr lang="en-US" dirty="0" smtClean="0"/>
              <a:t>Build into Processes (program assessment?)</a:t>
            </a:r>
          </a:p>
          <a:p>
            <a:r>
              <a:rPr lang="en-US" dirty="0" smtClean="0"/>
              <a:t>Discussion of What Works with Colleagues</a:t>
            </a:r>
            <a:endParaRPr lang="en-US" dirty="0"/>
          </a:p>
        </p:txBody>
      </p:sp>
    </p:spTree>
    <p:extLst>
      <p:ext uri="{BB962C8B-B14F-4D97-AF65-F5344CB8AC3E}">
        <p14:creationId xmlns:p14="http://schemas.microsoft.com/office/powerpoint/2010/main" val="4046872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
            <a:ext cx="6858000" cy="812800"/>
          </a:xfrm>
        </p:spPr>
        <p:txBody>
          <a:bodyPr/>
          <a:lstStyle/>
          <a:p>
            <a:r>
              <a:rPr lang="en-US" dirty="0" smtClean="0"/>
              <a:t>Outcomes &amp; Conversation</a:t>
            </a:r>
            <a:endParaRPr lang="en-US" dirty="0"/>
          </a:p>
        </p:txBody>
      </p:sp>
      <p:sp>
        <p:nvSpPr>
          <p:cNvPr id="3" name="Content Placeholder 2"/>
          <p:cNvSpPr>
            <a:spLocks noGrp="1"/>
          </p:cNvSpPr>
          <p:nvPr>
            <p:ph idx="1"/>
          </p:nvPr>
        </p:nvSpPr>
        <p:spPr>
          <a:xfrm>
            <a:off x="152400" y="838200"/>
            <a:ext cx="8763000" cy="5714999"/>
          </a:xfrm>
        </p:spPr>
        <p:txBody>
          <a:bodyPr>
            <a:normAutofit fontScale="92500" lnSpcReduction="20000"/>
          </a:bodyPr>
          <a:lstStyle/>
          <a:p>
            <a:pPr marL="0" indent="0">
              <a:buNone/>
            </a:pPr>
            <a:r>
              <a:rPr lang="en-US" sz="3000" dirty="0"/>
              <a:t>At the end of the session </a:t>
            </a:r>
            <a:r>
              <a:rPr lang="en-US" sz="3000" dirty="0" smtClean="0"/>
              <a:t>you </a:t>
            </a:r>
            <a:r>
              <a:rPr lang="en-US" sz="3000" dirty="0"/>
              <a:t>will </a:t>
            </a:r>
            <a:r>
              <a:rPr lang="en-US" sz="3000" dirty="0" smtClean="0"/>
              <a:t>be able to: </a:t>
            </a:r>
          </a:p>
          <a:p>
            <a:endParaRPr lang="en-US" dirty="0"/>
          </a:p>
          <a:p>
            <a:pPr marL="1428750" lvl="2" indent="-514350">
              <a:buFont typeface="+mj-lt"/>
              <a:buAutoNum type="arabicPeriod"/>
            </a:pPr>
            <a:r>
              <a:rPr lang="en-US" sz="2600" u="sng" dirty="0" smtClean="0"/>
              <a:t>Articulate</a:t>
            </a:r>
            <a:r>
              <a:rPr lang="en-US" sz="2600" dirty="0" smtClean="0"/>
              <a:t> a reason for developing student self-assessment skills;</a:t>
            </a:r>
          </a:p>
          <a:p>
            <a:pPr marL="1428750" lvl="2" indent="-514350">
              <a:buFont typeface="+mj-lt"/>
              <a:buAutoNum type="arabicPeriod"/>
            </a:pPr>
            <a:endParaRPr lang="en-US" sz="2600" dirty="0" smtClean="0"/>
          </a:p>
          <a:p>
            <a:pPr marL="1428750" lvl="2" indent="-514350">
              <a:buFont typeface="+mj-lt"/>
              <a:buAutoNum type="arabicPeriod"/>
            </a:pPr>
            <a:r>
              <a:rPr lang="en-US" sz="2600" u="sng" dirty="0"/>
              <a:t>Discuss</a:t>
            </a:r>
            <a:r>
              <a:rPr lang="en-US" sz="2600" dirty="0"/>
              <a:t> several of the approaches and outcomes evident from the work of the panelists</a:t>
            </a:r>
            <a:r>
              <a:rPr lang="en-US" sz="2600" dirty="0" smtClean="0"/>
              <a:t>;</a:t>
            </a:r>
          </a:p>
          <a:p>
            <a:pPr marL="1428750" lvl="2" indent="-514350">
              <a:buFont typeface="+mj-lt"/>
              <a:buAutoNum type="arabicPeriod"/>
            </a:pPr>
            <a:endParaRPr lang="en-US" sz="2600" dirty="0"/>
          </a:p>
          <a:p>
            <a:pPr marL="1428750" lvl="2" indent="-514350">
              <a:buFont typeface="+mj-lt"/>
              <a:buAutoNum type="arabicPeriod"/>
            </a:pPr>
            <a:r>
              <a:rPr lang="en-US" sz="2600" u="sng" dirty="0" smtClean="0"/>
              <a:t>Provide</a:t>
            </a:r>
            <a:r>
              <a:rPr lang="en-US" sz="2600" dirty="0" smtClean="0"/>
              <a:t> one example of a strategy for doing this connected to your of discipline  / interest (student affairs…);</a:t>
            </a:r>
          </a:p>
          <a:p>
            <a:pPr marL="1428750" lvl="2" indent="-514350">
              <a:buFont typeface="+mj-lt"/>
              <a:buAutoNum type="arabicPeriod"/>
            </a:pPr>
            <a:endParaRPr lang="en-US" sz="2600" dirty="0"/>
          </a:p>
          <a:p>
            <a:pPr marL="1428750" lvl="2" indent="-514350">
              <a:buFont typeface="+mj-lt"/>
              <a:buAutoNum type="arabicPeriod"/>
            </a:pPr>
            <a:r>
              <a:rPr lang="en-US" sz="2600" u="sng" dirty="0"/>
              <a:t>I</a:t>
            </a:r>
            <a:r>
              <a:rPr lang="en-US" sz="2600" u="sng" dirty="0" smtClean="0"/>
              <a:t>dentify</a:t>
            </a:r>
            <a:r>
              <a:rPr lang="en-US" sz="2600" dirty="0" smtClean="0"/>
              <a:t> next steps or possible ways to use the strategies </a:t>
            </a:r>
            <a:r>
              <a:rPr lang="en-US" sz="2600" dirty="0"/>
              <a:t>to advance discussions of </a:t>
            </a:r>
            <a:r>
              <a:rPr lang="en-US" sz="2600" dirty="0" smtClean="0"/>
              <a:t>teaching and learning upon </a:t>
            </a:r>
            <a:r>
              <a:rPr lang="en-US" sz="2600" dirty="0"/>
              <a:t>return.</a:t>
            </a:r>
          </a:p>
        </p:txBody>
      </p:sp>
    </p:spTree>
    <p:extLst>
      <p:ext uri="{BB962C8B-B14F-4D97-AF65-F5344CB8AC3E}">
        <p14:creationId xmlns:p14="http://schemas.microsoft.com/office/powerpoint/2010/main" val="486952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91400" cy="812800"/>
          </a:xfrm>
        </p:spPr>
        <p:txBody>
          <a:bodyPr/>
          <a:lstStyle/>
          <a:p>
            <a:r>
              <a:rPr lang="en-US" dirty="0" smtClean="0"/>
              <a:t>References </a:t>
            </a:r>
            <a:br>
              <a:rPr lang="en-US" dirty="0" smtClean="0"/>
            </a:br>
            <a:r>
              <a:rPr lang="en-US" sz="2000" dirty="0" smtClean="0"/>
              <a:t>(when not included alongside the quotes in the slides…)</a:t>
            </a:r>
            <a:endParaRPr lang="en-US" sz="2000" dirty="0"/>
          </a:p>
        </p:txBody>
      </p:sp>
      <p:sp>
        <p:nvSpPr>
          <p:cNvPr id="3" name="Content Placeholder 2"/>
          <p:cNvSpPr>
            <a:spLocks noGrp="1"/>
          </p:cNvSpPr>
          <p:nvPr>
            <p:ph idx="1"/>
          </p:nvPr>
        </p:nvSpPr>
        <p:spPr>
          <a:xfrm>
            <a:off x="609600" y="1295400"/>
            <a:ext cx="8305800" cy="5334000"/>
          </a:xfrm>
        </p:spPr>
        <p:txBody>
          <a:bodyPr>
            <a:normAutofit fontScale="47500" lnSpcReduction="20000"/>
          </a:bodyPr>
          <a:lstStyle/>
          <a:p>
            <a:endParaRPr lang="en-US" dirty="0" smtClean="0"/>
          </a:p>
          <a:p>
            <a:pPr marL="0" indent="-457200">
              <a:lnSpc>
                <a:spcPct val="120000"/>
              </a:lnSpc>
              <a:spcBef>
                <a:spcPts val="0"/>
              </a:spcBef>
              <a:buNone/>
            </a:pPr>
            <a:r>
              <a:rPr lang="en-US" sz="4400" dirty="0"/>
              <a:t>Bandura, A. (1986).  </a:t>
            </a:r>
            <a:r>
              <a:rPr lang="en-US" sz="4400" i="1" dirty="0"/>
              <a:t>Social foundations of thought and action.  </a:t>
            </a:r>
            <a:r>
              <a:rPr lang="en-US" sz="4400" dirty="0"/>
              <a:t>Englewood Cliffs, NJ:  Prentice-Hall, Inc.</a:t>
            </a:r>
          </a:p>
          <a:p>
            <a:pPr indent="-457200">
              <a:lnSpc>
                <a:spcPct val="120000"/>
              </a:lnSpc>
              <a:spcBef>
                <a:spcPts val="0"/>
              </a:spcBef>
            </a:pPr>
            <a:endParaRPr lang="en-US" sz="4400" dirty="0"/>
          </a:p>
          <a:p>
            <a:pPr marL="0" indent="-457200">
              <a:lnSpc>
                <a:spcPct val="120000"/>
              </a:lnSpc>
              <a:spcBef>
                <a:spcPts val="0"/>
              </a:spcBef>
              <a:buNone/>
            </a:pPr>
            <a:r>
              <a:rPr lang="en-US" sz="4400" dirty="0" smtClean="0"/>
              <a:t>Nelson-Le </a:t>
            </a:r>
            <a:r>
              <a:rPr lang="en-US" sz="4400" dirty="0"/>
              <a:t>Gall, S. &amp; </a:t>
            </a:r>
            <a:r>
              <a:rPr lang="en-US" sz="4400" dirty="0" err="1"/>
              <a:t>Resnick</a:t>
            </a:r>
            <a:r>
              <a:rPr lang="en-US" sz="4400" dirty="0"/>
              <a:t>, L. (1998). Help seeking, achievement motivation, and the social practice of intelligence in school. In S. A. </a:t>
            </a:r>
            <a:r>
              <a:rPr lang="en-US" sz="4400" dirty="0" err="1"/>
              <a:t>Karabenick</a:t>
            </a:r>
            <a:r>
              <a:rPr lang="en-US" sz="4400" dirty="0"/>
              <a:t> (Ed.), </a:t>
            </a:r>
            <a:r>
              <a:rPr lang="en-US" sz="4400" i="1" dirty="0"/>
              <a:t>Strategic help seeking </a:t>
            </a:r>
            <a:r>
              <a:rPr lang="en-US" sz="4400" dirty="0"/>
              <a:t>(pp. 39-60). Mahwah, NJ: Erlbaum. </a:t>
            </a:r>
          </a:p>
          <a:p>
            <a:pPr indent="-457200">
              <a:lnSpc>
                <a:spcPct val="120000"/>
              </a:lnSpc>
              <a:spcBef>
                <a:spcPts val="0"/>
              </a:spcBef>
            </a:pPr>
            <a:endParaRPr lang="en-US" sz="4400" dirty="0" smtClean="0"/>
          </a:p>
          <a:p>
            <a:pPr marL="0" indent="-457200">
              <a:lnSpc>
                <a:spcPct val="120000"/>
              </a:lnSpc>
              <a:spcBef>
                <a:spcPts val="0"/>
              </a:spcBef>
              <a:buNone/>
            </a:pPr>
            <a:r>
              <a:rPr lang="en-US" sz="4400" dirty="0" err="1" smtClean="0"/>
              <a:t>Schunk</a:t>
            </a:r>
            <a:r>
              <a:rPr lang="en-US" sz="4400" dirty="0"/>
              <a:t>, D. H. (1996). Goal and self-evaluative influences during children’s cognitive skill learning. </a:t>
            </a:r>
            <a:r>
              <a:rPr lang="en-US" sz="4400" i="1" dirty="0"/>
              <a:t>American Educational Research Journal, 33 </a:t>
            </a:r>
            <a:r>
              <a:rPr lang="en-US" sz="4400" dirty="0"/>
              <a:t>(2),  359-382</a:t>
            </a:r>
            <a:r>
              <a:rPr lang="en-US" sz="4400" dirty="0" smtClean="0"/>
              <a:t>.</a:t>
            </a:r>
          </a:p>
          <a:p>
            <a:pPr marL="0" indent="-457200">
              <a:lnSpc>
                <a:spcPct val="120000"/>
              </a:lnSpc>
              <a:spcBef>
                <a:spcPts val="0"/>
              </a:spcBef>
              <a:buNone/>
            </a:pPr>
            <a:endParaRPr lang="en-US" sz="4400" dirty="0"/>
          </a:p>
          <a:p>
            <a:pPr marL="0" indent="-457200">
              <a:lnSpc>
                <a:spcPct val="120000"/>
              </a:lnSpc>
              <a:spcBef>
                <a:spcPts val="0"/>
              </a:spcBef>
              <a:buNone/>
            </a:pPr>
            <a:r>
              <a:rPr lang="en-US" sz="4400" dirty="0" err="1"/>
              <a:t>Stiggins</a:t>
            </a:r>
            <a:r>
              <a:rPr lang="en-US" sz="4400" dirty="0"/>
              <a:t>, R., &amp; </a:t>
            </a:r>
            <a:r>
              <a:rPr lang="en-US" sz="4400" dirty="0" err="1"/>
              <a:t>Chappuis</a:t>
            </a:r>
            <a:r>
              <a:rPr lang="en-US" sz="4400" dirty="0"/>
              <a:t>, J. (2005). Using student-involved classroom assessment to close achievement gaps. </a:t>
            </a:r>
            <a:r>
              <a:rPr lang="en-US" sz="4400" i="1" dirty="0"/>
              <a:t>Theory Into Practice</a:t>
            </a:r>
            <a:r>
              <a:rPr lang="en-US" sz="4400" dirty="0"/>
              <a:t>, </a:t>
            </a:r>
            <a:r>
              <a:rPr lang="en-US" sz="4400" i="1" dirty="0"/>
              <a:t>44</a:t>
            </a:r>
            <a:r>
              <a:rPr lang="en-US" sz="4400" dirty="0"/>
              <a:t>(1), 1-18</a:t>
            </a:r>
            <a:r>
              <a:rPr lang="en-US" sz="4400" dirty="0" smtClean="0"/>
              <a:t>.</a:t>
            </a:r>
            <a:endParaRPr lang="en-US" sz="4400" dirty="0"/>
          </a:p>
        </p:txBody>
      </p:sp>
    </p:spTree>
    <p:extLst>
      <p:ext uri="{BB962C8B-B14F-4D97-AF65-F5344CB8AC3E}">
        <p14:creationId xmlns:p14="http://schemas.microsoft.com/office/powerpoint/2010/main" val="375967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5486400" cy="914400"/>
          </a:xfrm>
        </p:spPr>
        <p:txBody>
          <a:bodyPr/>
          <a:lstStyle/>
          <a:p>
            <a:r>
              <a:rPr lang="en-US" dirty="0" smtClean="0">
                <a:latin typeface="Arial" pitchFamily="34" charset="0"/>
                <a:cs typeface="Arial" pitchFamily="34" charset="0"/>
              </a:rPr>
              <a:t>What We Will Do [Laura]</a:t>
            </a:r>
            <a:endParaRPr lang="en-US" dirty="0">
              <a:latin typeface="Arial" pitchFamily="34" charset="0"/>
              <a:cs typeface="Arial" pitchFamily="34" charset="0"/>
            </a:endParaRPr>
          </a:p>
        </p:txBody>
      </p:sp>
      <p:sp>
        <p:nvSpPr>
          <p:cNvPr id="3" name="Text Placeholder 2"/>
          <p:cNvSpPr>
            <a:spLocks noGrp="1"/>
          </p:cNvSpPr>
          <p:nvPr>
            <p:ph type="body" idx="1"/>
          </p:nvPr>
        </p:nvSpPr>
        <p:spPr>
          <a:xfrm>
            <a:off x="228600" y="1447800"/>
            <a:ext cx="8915400" cy="5029200"/>
          </a:xfrm>
        </p:spPr>
        <p:txBody>
          <a:bodyPr>
            <a:normAutofit/>
          </a:bodyPr>
          <a:lstStyle/>
          <a:p>
            <a:pPr marL="457200" indent="-457200" algn="l">
              <a:buFont typeface="Arial" pitchFamily="34" charset="0"/>
              <a:buChar char="•"/>
            </a:pPr>
            <a:r>
              <a:rPr lang="en-US" sz="2800" dirty="0" smtClean="0"/>
              <a:t>Our Introductions (the panelists….)</a:t>
            </a:r>
            <a:endParaRPr lang="en-US" sz="2800" dirty="0"/>
          </a:p>
          <a:p>
            <a:pPr marL="457200" indent="-457200" algn="l">
              <a:buFont typeface="Arial" pitchFamily="34" charset="0"/>
              <a:buChar char="•"/>
            </a:pPr>
            <a:r>
              <a:rPr lang="en-US" sz="2800" dirty="0" smtClean="0"/>
              <a:t>Your Introductions</a:t>
            </a:r>
          </a:p>
          <a:p>
            <a:pPr marL="457200" indent="-457200" algn="l">
              <a:buFont typeface="Arial" pitchFamily="34" charset="0"/>
              <a:buChar char="•"/>
            </a:pPr>
            <a:r>
              <a:rPr lang="en-US" sz="2800" dirty="0" smtClean="0"/>
              <a:t>Questions for our Practice from Research Literature</a:t>
            </a:r>
          </a:p>
          <a:p>
            <a:pPr marL="342900" indent="-342900" algn="l">
              <a:buFont typeface="Arial" pitchFamily="34" charset="0"/>
              <a:buChar char="•"/>
            </a:pPr>
            <a:endParaRPr lang="en-US" sz="2800" dirty="0" smtClean="0"/>
          </a:p>
          <a:p>
            <a:pPr marL="342900" indent="-342900" algn="l">
              <a:buFont typeface="Arial" pitchFamily="34" charset="0"/>
              <a:buChar char="•"/>
            </a:pPr>
            <a:r>
              <a:rPr lang="en-US" sz="2800" dirty="0" smtClean="0"/>
              <a:t>The Projects</a:t>
            </a:r>
          </a:p>
          <a:p>
            <a:pPr marL="342900" indent="-342900" algn="l">
              <a:buFont typeface="Arial" pitchFamily="34" charset="0"/>
              <a:buChar char="•"/>
            </a:pPr>
            <a:r>
              <a:rPr lang="en-US" sz="2800" dirty="0" smtClean="0"/>
              <a:t>Panel Discussion with Questions</a:t>
            </a:r>
          </a:p>
          <a:p>
            <a:pPr marL="342900" indent="-342900" algn="l">
              <a:buFont typeface="Arial" pitchFamily="34" charset="0"/>
              <a:buChar char="•"/>
            </a:pPr>
            <a:endParaRPr lang="en-US" sz="2800" dirty="0" smtClean="0"/>
          </a:p>
          <a:p>
            <a:pPr marL="342900" indent="-342900" algn="l">
              <a:buFont typeface="Arial" pitchFamily="34" charset="0"/>
              <a:buChar char="•"/>
            </a:pPr>
            <a:r>
              <a:rPr lang="en-US" sz="2800" dirty="0" smtClean="0"/>
              <a:t>Group Discussion – What </a:t>
            </a:r>
            <a:r>
              <a:rPr lang="en-US" sz="2800" dirty="0"/>
              <a:t>W</a:t>
            </a:r>
            <a:r>
              <a:rPr lang="en-US" sz="2800" dirty="0" smtClean="0"/>
              <a:t>e Can Do</a:t>
            </a:r>
          </a:p>
          <a:p>
            <a:pPr marL="342900" indent="-342900" algn="l">
              <a:buFont typeface="Arial" pitchFamily="34" charset="0"/>
              <a:buChar char="•"/>
            </a:pPr>
            <a:r>
              <a:rPr lang="en-US" sz="2800" dirty="0" smtClean="0"/>
              <a:t>Next Steps and Questions</a:t>
            </a:r>
            <a:endParaRPr lang="en-US" sz="2800" dirty="0"/>
          </a:p>
        </p:txBody>
      </p:sp>
    </p:spTree>
    <p:extLst>
      <p:ext uri="{BB962C8B-B14F-4D97-AF65-F5344CB8AC3E}">
        <p14:creationId xmlns:p14="http://schemas.microsoft.com/office/powerpoint/2010/main" val="3204762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
            <a:ext cx="6858000" cy="812800"/>
          </a:xfrm>
        </p:spPr>
        <p:txBody>
          <a:bodyPr/>
          <a:lstStyle/>
          <a:p>
            <a:r>
              <a:rPr lang="en-US" dirty="0" smtClean="0"/>
              <a:t>Outcomes </a:t>
            </a:r>
            <a:endParaRPr lang="en-US" dirty="0"/>
          </a:p>
        </p:txBody>
      </p:sp>
      <p:sp>
        <p:nvSpPr>
          <p:cNvPr id="3" name="Content Placeholder 2"/>
          <p:cNvSpPr>
            <a:spLocks noGrp="1"/>
          </p:cNvSpPr>
          <p:nvPr>
            <p:ph idx="1"/>
          </p:nvPr>
        </p:nvSpPr>
        <p:spPr>
          <a:xfrm>
            <a:off x="152400" y="838200"/>
            <a:ext cx="8763000" cy="5714999"/>
          </a:xfrm>
        </p:spPr>
        <p:txBody>
          <a:bodyPr>
            <a:normAutofit fontScale="92500" lnSpcReduction="20000"/>
          </a:bodyPr>
          <a:lstStyle/>
          <a:p>
            <a:pPr marL="0" indent="0">
              <a:buNone/>
            </a:pPr>
            <a:r>
              <a:rPr lang="en-US" sz="3000" dirty="0"/>
              <a:t>At the end of the session </a:t>
            </a:r>
            <a:r>
              <a:rPr lang="en-US" sz="3000" dirty="0" smtClean="0"/>
              <a:t>you </a:t>
            </a:r>
            <a:r>
              <a:rPr lang="en-US" sz="3000" dirty="0"/>
              <a:t>will </a:t>
            </a:r>
            <a:r>
              <a:rPr lang="en-US" sz="3000" dirty="0" smtClean="0"/>
              <a:t>be able to: </a:t>
            </a:r>
          </a:p>
          <a:p>
            <a:endParaRPr lang="en-US" dirty="0"/>
          </a:p>
          <a:p>
            <a:pPr marL="1428750" lvl="2" indent="-514350">
              <a:buFont typeface="+mj-lt"/>
              <a:buAutoNum type="arabicPeriod"/>
            </a:pPr>
            <a:r>
              <a:rPr lang="en-US" sz="2600" u="sng" dirty="0" smtClean="0"/>
              <a:t>Articulate</a:t>
            </a:r>
            <a:r>
              <a:rPr lang="en-US" sz="2600" dirty="0" smtClean="0"/>
              <a:t> a reason for developing student self-assessment skills;</a:t>
            </a:r>
          </a:p>
          <a:p>
            <a:pPr marL="1428750" lvl="2" indent="-514350">
              <a:buFont typeface="+mj-lt"/>
              <a:buAutoNum type="arabicPeriod"/>
            </a:pPr>
            <a:endParaRPr lang="en-US" sz="2600" dirty="0" smtClean="0"/>
          </a:p>
          <a:p>
            <a:pPr marL="1428750" lvl="2" indent="-514350">
              <a:buFont typeface="+mj-lt"/>
              <a:buAutoNum type="arabicPeriod"/>
            </a:pPr>
            <a:r>
              <a:rPr lang="en-US" sz="2600" u="sng" dirty="0"/>
              <a:t>Discuss</a:t>
            </a:r>
            <a:r>
              <a:rPr lang="en-US" sz="2600" dirty="0"/>
              <a:t> several of the approaches and outcomes evident from the work of the panelists</a:t>
            </a:r>
            <a:r>
              <a:rPr lang="en-US" sz="2600" dirty="0" smtClean="0"/>
              <a:t>;</a:t>
            </a:r>
          </a:p>
          <a:p>
            <a:pPr marL="1428750" lvl="2" indent="-514350">
              <a:buFont typeface="+mj-lt"/>
              <a:buAutoNum type="arabicPeriod"/>
            </a:pPr>
            <a:endParaRPr lang="en-US" sz="2600" dirty="0"/>
          </a:p>
          <a:p>
            <a:pPr marL="1428750" lvl="2" indent="-514350">
              <a:buFont typeface="+mj-lt"/>
              <a:buAutoNum type="arabicPeriod"/>
            </a:pPr>
            <a:r>
              <a:rPr lang="en-US" sz="2600" u="sng" dirty="0" smtClean="0"/>
              <a:t>Provide</a:t>
            </a:r>
            <a:r>
              <a:rPr lang="en-US" sz="2600" dirty="0" smtClean="0"/>
              <a:t> one example of a strategy for doing this connected to your of discipline  / interest (student affairs…);</a:t>
            </a:r>
          </a:p>
          <a:p>
            <a:pPr marL="1428750" lvl="2" indent="-514350">
              <a:buFont typeface="+mj-lt"/>
              <a:buAutoNum type="arabicPeriod"/>
            </a:pPr>
            <a:endParaRPr lang="en-US" sz="2600" dirty="0"/>
          </a:p>
          <a:p>
            <a:pPr marL="1428750" lvl="2" indent="-514350">
              <a:buFont typeface="+mj-lt"/>
              <a:buAutoNum type="arabicPeriod"/>
            </a:pPr>
            <a:r>
              <a:rPr lang="en-US" sz="2600" u="sng" dirty="0"/>
              <a:t>I</a:t>
            </a:r>
            <a:r>
              <a:rPr lang="en-US" sz="2600" u="sng" dirty="0" smtClean="0"/>
              <a:t>dentify</a:t>
            </a:r>
            <a:r>
              <a:rPr lang="en-US" sz="2600" dirty="0" smtClean="0"/>
              <a:t> next steps or possible ways to use the strategies </a:t>
            </a:r>
            <a:r>
              <a:rPr lang="en-US" sz="2600" dirty="0"/>
              <a:t>to advance discussions of </a:t>
            </a:r>
            <a:r>
              <a:rPr lang="en-US" sz="2600" dirty="0" smtClean="0"/>
              <a:t>teaching and learning upon </a:t>
            </a:r>
            <a:r>
              <a:rPr lang="en-US" sz="2600" dirty="0"/>
              <a:t>return.</a:t>
            </a:r>
          </a:p>
        </p:txBody>
      </p:sp>
    </p:spTree>
    <p:extLst>
      <p:ext uri="{BB962C8B-B14F-4D97-AF65-F5344CB8AC3E}">
        <p14:creationId xmlns:p14="http://schemas.microsoft.com/office/powerpoint/2010/main" val="305043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382000" cy="812800"/>
          </a:xfrm>
        </p:spPr>
        <p:txBody>
          <a:bodyPr/>
          <a:lstStyle/>
          <a:p>
            <a:r>
              <a:rPr lang="en-US" dirty="0" smtClean="0"/>
              <a:t>Quick Introductions</a:t>
            </a:r>
            <a:endParaRPr lang="en-US" sz="2400" dirty="0"/>
          </a:p>
        </p:txBody>
      </p:sp>
      <p:sp>
        <p:nvSpPr>
          <p:cNvPr id="3" name="Content Placeholder 2"/>
          <p:cNvSpPr>
            <a:spLocks noGrp="1"/>
          </p:cNvSpPr>
          <p:nvPr>
            <p:ph idx="1"/>
          </p:nvPr>
        </p:nvSpPr>
        <p:spPr>
          <a:xfrm>
            <a:off x="685800" y="1752600"/>
            <a:ext cx="7086600" cy="4495800"/>
          </a:xfrm>
        </p:spPr>
        <p:txBody>
          <a:bodyPr>
            <a:normAutofit fontScale="92500" lnSpcReduction="20000"/>
          </a:bodyPr>
          <a:lstStyle/>
          <a:p>
            <a:endParaRPr lang="en-US" dirty="0"/>
          </a:p>
          <a:p>
            <a:r>
              <a:rPr lang="en-US" dirty="0" smtClean="0"/>
              <a:t>Please mention your college, your location (state), your role, and your name…and are you encouraging your students to self-assess?</a:t>
            </a:r>
          </a:p>
          <a:p>
            <a:endParaRPr lang="en-US" dirty="0"/>
          </a:p>
          <a:p>
            <a:pPr marL="0" indent="0">
              <a:buNone/>
            </a:pPr>
            <a:r>
              <a:rPr lang="en-US" dirty="0" smtClean="0"/>
              <a:t>(In 30 seconds…)</a:t>
            </a:r>
          </a:p>
          <a:p>
            <a:endParaRPr lang="en-US" dirty="0" smtClean="0"/>
          </a:p>
          <a:p>
            <a:endParaRPr lang="en-US" dirty="0"/>
          </a:p>
          <a:p>
            <a:pPr marL="457200" lvl="1" indent="0">
              <a:buNone/>
            </a:pPr>
            <a:r>
              <a:rPr lang="en-US" i="1" dirty="0" smtClean="0"/>
              <a:t>        Speed of a comet </a:t>
            </a:r>
            <a:r>
              <a:rPr lang="en-US" i="1" dirty="0" smtClean="0">
                <a:sym typeface="Wingdings" pitchFamily="2" charset="2"/>
              </a:rPr>
              <a:t></a:t>
            </a:r>
            <a:endParaRPr lang="en-US" i="1" dirty="0"/>
          </a:p>
        </p:txBody>
      </p:sp>
      <p:pic>
        <p:nvPicPr>
          <p:cNvPr id="5" name="Picture 4" descr="C:\Users\lblasi\AppData\Local\Microsoft\Windows\Temporary Internet Files\Content.IE5\4OSHGMCY\MC900083205[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724400"/>
            <a:ext cx="3038475" cy="1905000"/>
          </a:xfrm>
          <a:prstGeom prst="rect">
            <a:avLst/>
          </a:prstGeom>
          <a:noFill/>
          <a:ln>
            <a:noFill/>
          </a:ln>
        </p:spPr>
      </p:pic>
    </p:spTree>
    <p:extLst>
      <p:ext uri="{BB962C8B-B14F-4D97-AF65-F5344CB8AC3E}">
        <p14:creationId xmlns:p14="http://schemas.microsoft.com/office/powerpoint/2010/main" val="180920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858000" cy="812800"/>
          </a:xfrm>
        </p:spPr>
        <p:txBody>
          <a:bodyPr/>
          <a:lstStyle/>
          <a:p>
            <a:r>
              <a:rPr lang="en-US" dirty="0" smtClean="0"/>
              <a:t>Already Part of Your Culture?</a:t>
            </a:r>
            <a:endParaRPr lang="en-US" dirty="0"/>
          </a:p>
        </p:txBody>
      </p:sp>
      <p:sp>
        <p:nvSpPr>
          <p:cNvPr id="3" name="Content Placeholder 2"/>
          <p:cNvSpPr>
            <a:spLocks noGrp="1"/>
          </p:cNvSpPr>
          <p:nvPr>
            <p:ph idx="1"/>
          </p:nvPr>
        </p:nvSpPr>
        <p:spPr>
          <a:xfrm>
            <a:off x="685800" y="1600200"/>
            <a:ext cx="7620000" cy="5029200"/>
          </a:xfrm>
        </p:spPr>
        <p:txBody>
          <a:bodyPr>
            <a:normAutofit fontScale="92500" lnSpcReduction="20000"/>
          </a:bodyPr>
          <a:lstStyle/>
          <a:p>
            <a:endParaRPr lang="en-US" dirty="0" smtClean="0"/>
          </a:p>
          <a:p>
            <a:r>
              <a:rPr lang="en-US" dirty="0" smtClean="0"/>
              <a:t>Student success courses</a:t>
            </a:r>
          </a:p>
          <a:p>
            <a:pPr lvl="2"/>
            <a:r>
              <a:rPr lang="en-US" dirty="0" smtClean="0"/>
              <a:t>Inventories</a:t>
            </a:r>
          </a:p>
          <a:p>
            <a:pPr lvl="2"/>
            <a:r>
              <a:rPr lang="en-US" dirty="0" smtClean="0"/>
              <a:t>Texts (“On Course” by Skip Downing)</a:t>
            </a:r>
          </a:p>
          <a:p>
            <a:r>
              <a:rPr lang="en-US" dirty="0" smtClean="0"/>
              <a:t>Work with tutors</a:t>
            </a:r>
          </a:p>
          <a:p>
            <a:r>
              <a:rPr lang="en-US" dirty="0" smtClean="0"/>
              <a:t>How do we take it beyond?</a:t>
            </a:r>
            <a:endParaRPr lang="en-US" sz="2800" dirty="0"/>
          </a:p>
          <a:p>
            <a:pPr>
              <a:lnSpc>
                <a:spcPct val="160000"/>
              </a:lnSpc>
            </a:pPr>
            <a:r>
              <a:rPr lang="en-US" sz="2800" dirty="0" smtClean="0"/>
              <a:t>First steps – Hidden opportunities with rubrics…</a:t>
            </a:r>
          </a:p>
          <a:p>
            <a:pPr>
              <a:lnSpc>
                <a:spcPct val="160000"/>
              </a:lnSpc>
            </a:pPr>
            <a:endParaRPr lang="en-US" sz="2800" dirty="0" smtClean="0"/>
          </a:p>
          <a:p>
            <a:pPr>
              <a:lnSpc>
                <a:spcPct val="160000"/>
              </a:lnSpc>
            </a:pPr>
            <a:r>
              <a:rPr lang="en-US" sz="2800" dirty="0" smtClean="0"/>
              <a:t>Before we learn about the projects a brief glimpse into the research literature.</a:t>
            </a:r>
            <a:endParaRPr lang="en-US" sz="2800" dirty="0"/>
          </a:p>
        </p:txBody>
      </p:sp>
    </p:spTree>
    <p:extLst>
      <p:ext uri="{BB962C8B-B14F-4D97-AF65-F5344CB8AC3E}">
        <p14:creationId xmlns:p14="http://schemas.microsoft.com/office/powerpoint/2010/main" val="308799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48600" cy="812800"/>
          </a:xfrm>
        </p:spPr>
        <p:txBody>
          <a:bodyPr/>
          <a:lstStyle/>
          <a:p>
            <a:r>
              <a:rPr lang="en-US" dirty="0" smtClean="0"/>
              <a:t>Student Involvement in Assessment </a:t>
            </a:r>
            <a:br>
              <a:rPr lang="en-US" dirty="0" smtClean="0"/>
            </a:br>
            <a:r>
              <a:rPr lang="en-US" dirty="0" smtClean="0"/>
              <a:t>         Student Self-Assessment</a:t>
            </a:r>
            <a:endParaRPr lang="en-US" dirty="0"/>
          </a:p>
        </p:txBody>
      </p:sp>
      <p:sp>
        <p:nvSpPr>
          <p:cNvPr id="3" name="Content Placeholder 2"/>
          <p:cNvSpPr>
            <a:spLocks noGrp="1"/>
          </p:cNvSpPr>
          <p:nvPr>
            <p:ph idx="1"/>
          </p:nvPr>
        </p:nvSpPr>
        <p:spPr>
          <a:xfrm>
            <a:off x="228600" y="1676400"/>
            <a:ext cx="8686800" cy="5181600"/>
          </a:xfrm>
        </p:spPr>
        <p:txBody>
          <a:bodyPr>
            <a:normAutofit fontScale="85000" lnSpcReduction="20000"/>
          </a:bodyPr>
          <a:lstStyle/>
          <a:p>
            <a:r>
              <a:rPr lang="en-US" dirty="0" smtClean="0"/>
              <a:t>Students can experience success in a meaningful way through assessment</a:t>
            </a:r>
          </a:p>
          <a:p>
            <a:r>
              <a:rPr lang="en-US" dirty="0" smtClean="0"/>
              <a:t>Moving from novice to expert, experts have a better understanding of their own processes for learning and performing</a:t>
            </a:r>
          </a:p>
          <a:p>
            <a:endParaRPr lang="en-US" dirty="0" smtClean="0"/>
          </a:p>
          <a:p>
            <a:r>
              <a:rPr lang="en-US" dirty="0" smtClean="0"/>
              <a:t>“Self Efficacy” is key – strengthened when students set learning goals and self evaluate. </a:t>
            </a:r>
          </a:p>
          <a:p>
            <a:r>
              <a:rPr lang="en-US" dirty="0" smtClean="0"/>
              <a:t>Important Skills: Self Regulation….</a:t>
            </a:r>
          </a:p>
          <a:p>
            <a:r>
              <a:rPr lang="en-US" dirty="0" smtClean="0"/>
              <a:t>Learning Goal – not Performance Goals</a:t>
            </a:r>
          </a:p>
          <a:p>
            <a:endParaRPr lang="en-US" dirty="0" smtClean="0"/>
          </a:p>
          <a:p>
            <a:r>
              <a:rPr lang="en-US" dirty="0" smtClean="0"/>
              <a:t>Not easy to structure, set up expectations, communicate, guide, and give actionable feedback…</a:t>
            </a:r>
            <a:endParaRPr lang="en-US" dirty="0"/>
          </a:p>
          <a:p>
            <a:endParaRPr lang="en-US" dirty="0"/>
          </a:p>
        </p:txBody>
      </p:sp>
    </p:spTree>
    <p:extLst>
      <p:ext uri="{BB962C8B-B14F-4D97-AF65-F5344CB8AC3E}">
        <p14:creationId xmlns:p14="http://schemas.microsoft.com/office/powerpoint/2010/main" val="18486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858000" cy="812800"/>
          </a:xfrm>
        </p:spPr>
        <p:txBody>
          <a:bodyPr/>
          <a:lstStyle/>
          <a:p>
            <a:r>
              <a:rPr lang="en-US" dirty="0" smtClean="0"/>
              <a:t>How do your students </a:t>
            </a:r>
            <a:br>
              <a:rPr lang="en-US" dirty="0" smtClean="0"/>
            </a:br>
            <a:r>
              <a:rPr lang="en-US" dirty="0" smtClean="0"/>
              <a:t>experience academic success?</a:t>
            </a:r>
            <a:endParaRPr lang="en-US" dirty="0"/>
          </a:p>
        </p:txBody>
      </p:sp>
      <p:sp>
        <p:nvSpPr>
          <p:cNvPr id="3" name="Content Placeholder 2"/>
          <p:cNvSpPr>
            <a:spLocks noGrp="1"/>
          </p:cNvSpPr>
          <p:nvPr>
            <p:ph idx="1"/>
          </p:nvPr>
        </p:nvSpPr>
        <p:spPr>
          <a:xfrm>
            <a:off x="-6096" y="1295400"/>
            <a:ext cx="8915400" cy="5867399"/>
          </a:xfrm>
        </p:spPr>
        <p:txBody>
          <a:bodyPr>
            <a:noAutofit/>
          </a:bodyPr>
          <a:lstStyle/>
          <a:p>
            <a:r>
              <a:rPr lang="en-US" sz="2600" b="1" dirty="0"/>
              <a:t>It’s tempting to conceive of the </a:t>
            </a:r>
            <a:r>
              <a:rPr lang="en-US" sz="2600" b="1" dirty="0" smtClean="0"/>
              <a:t>…challenge [of low performing students] </a:t>
            </a:r>
            <a:r>
              <a:rPr lang="en-US" sz="2600" b="1" dirty="0"/>
              <a:t>as an issue of self-concept</a:t>
            </a:r>
            <a:r>
              <a:rPr lang="en-US" sz="2600" dirty="0"/>
              <a:t>; that is, as a personal/emotional concern. If we can raise these students’ self-concept, they will become capable learners. </a:t>
            </a:r>
            <a:endParaRPr lang="en-US" sz="2600" dirty="0" smtClean="0"/>
          </a:p>
          <a:p>
            <a:endParaRPr lang="en-US" sz="2600" dirty="0"/>
          </a:p>
          <a:p>
            <a:r>
              <a:rPr lang="en-US" sz="2600" dirty="0" smtClean="0"/>
              <a:t>Instead:  Achievement </a:t>
            </a:r>
            <a:r>
              <a:rPr lang="en-US" sz="2600" dirty="0" smtClean="0">
                <a:sym typeface="Wingdings" pitchFamily="2" charset="2"/>
              </a:rPr>
              <a:t> Confidence </a:t>
            </a:r>
          </a:p>
          <a:p>
            <a:r>
              <a:rPr lang="en-US" sz="2600" dirty="0" smtClean="0">
                <a:sym typeface="Wingdings" pitchFamily="2" charset="2"/>
              </a:rPr>
              <a:t>Success through Credible Assessment</a:t>
            </a:r>
            <a:endParaRPr lang="en-US" sz="2600" dirty="0"/>
          </a:p>
          <a:p>
            <a:endParaRPr lang="en-US" sz="2600" dirty="0" smtClean="0"/>
          </a:p>
          <a:p>
            <a:r>
              <a:rPr lang="en-US" sz="2600" dirty="0" smtClean="0"/>
              <a:t>A </a:t>
            </a:r>
            <a:r>
              <a:rPr lang="en-US" sz="2600" dirty="0"/>
              <a:t>small success can spark confidence, which, in turn, encourages more </a:t>
            </a:r>
            <a:r>
              <a:rPr lang="en-US" sz="2600" dirty="0" smtClean="0"/>
              <a:t>effort… (</a:t>
            </a:r>
            <a:r>
              <a:rPr lang="en-US" sz="2800" dirty="0" err="1" smtClean="0"/>
              <a:t>Stiggins</a:t>
            </a:r>
            <a:r>
              <a:rPr lang="en-US" sz="2800" dirty="0" smtClean="0"/>
              <a:t> and </a:t>
            </a:r>
            <a:r>
              <a:rPr lang="en-US" sz="2800" dirty="0" err="1" smtClean="0"/>
              <a:t>Chappuis</a:t>
            </a:r>
            <a:r>
              <a:rPr lang="en-US" sz="2800" dirty="0" smtClean="0"/>
              <a:t>, 2005).</a:t>
            </a:r>
            <a:endParaRPr lang="en-US" sz="2600" dirty="0" smtClean="0"/>
          </a:p>
        </p:txBody>
      </p:sp>
    </p:spTree>
    <p:extLst>
      <p:ext uri="{BB962C8B-B14F-4D97-AF65-F5344CB8AC3E}">
        <p14:creationId xmlns:p14="http://schemas.microsoft.com/office/powerpoint/2010/main" val="386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ormal Theme">
  <a:themeElements>
    <a:clrScheme name="Valencia College">
      <a:dk1>
        <a:sysClr val="windowText" lastClr="000000"/>
      </a:dk1>
      <a:lt1>
        <a:sysClr val="window" lastClr="FFFFFF"/>
      </a:lt1>
      <a:dk2>
        <a:srgbClr val="BF311A"/>
      </a:dk2>
      <a:lt2>
        <a:srgbClr val="EEECE1"/>
      </a:lt2>
      <a:accent1>
        <a:srgbClr val="BF311A"/>
      </a:accent1>
      <a:accent2>
        <a:srgbClr val="FDB913"/>
      </a:accent2>
      <a:accent3>
        <a:srgbClr val="666666"/>
      </a:accent3>
      <a:accent4>
        <a:srgbClr val="427892"/>
      </a:accent4>
      <a:accent5>
        <a:srgbClr val="4BACC6"/>
      </a:accent5>
      <a:accent6>
        <a:srgbClr val="F79646"/>
      </a:accent6>
      <a:hlink>
        <a:srgbClr val="FDB913"/>
      </a:hlink>
      <a:folHlink>
        <a:srgbClr val="CF7E0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 Theme</Template>
  <TotalTime>13318</TotalTime>
  <Words>2364</Words>
  <Application>Microsoft Office PowerPoint</Application>
  <PresentationFormat>On-screen Show (4:3)</PresentationFormat>
  <Paragraphs>334</Paragraphs>
  <Slides>35</Slides>
  <Notes>6</Notes>
  <HiddenSlides>3</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Formal Theme</vt:lpstr>
      <vt:lpstr>Student Engagement through Self-Assessment:  Research-based Strategies – A Panel Discussion  *The Life Map Tool for Students *Carnegie’s Statway™ Pathway &amp; *Action Research: Collaborative Writing  </vt:lpstr>
      <vt:lpstr>Summary</vt:lpstr>
      <vt:lpstr>PowerPoint Presentation</vt:lpstr>
      <vt:lpstr>What We Will Do [Laura]</vt:lpstr>
      <vt:lpstr>Outcomes </vt:lpstr>
      <vt:lpstr>Quick Introductions</vt:lpstr>
      <vt:lpstr>Already Part of Your Culture?</vt:lpstr>
      <vt:lpstr>Student Involvement in Assessment           Student Self-Assessment</vt:lpstr>
      <vt:lpstr>How do your students  experience academic success?</vt:lpstr>
      <vt:lpstr>How do we help our students  to develop metacognitive / heuristic skills?</vt:lpstr>
      <vt:lpstr>When do you see students motivated to achieve? (…self-initiated, task-oriented behavior) </vt:lpstr>
      <vt:lpstr>What happens when you imagine your students developing learning goals?</vt:lpstr>
      <vt:lpstr>How can this apply to your practice?    Consider Consequences,    Careful Construction is Needed  Research / Models from the Field Scholarship of Teaching and Learning (SoTL) Action Research…. </vt:lpstr>
      <vt:lpstr>Additional Terms Key to Our Conversation….   </vt:lpstr>
      <vt:lpstr>Themes to Notice…</vt:lpstr>
      <vt:lpstr>Donna Colwell, English  Improving Students’ Writing  through Collaboration</vt:lpstr>
      <vt:lpstr>Donna Colwell, English  Improving Students’ Writing  through Collaboration</vt:lpstr>
      <vt:lpstr>Donna Colwell, English  Improving Students’ Writing  through Collaboration</vt:lpstr>
      <vt:lpstr>Donna Colwell, English  Improving Students’ Writing  through Collaboration</vt:lpstr>
      <vt:lpstr>PowerPoint Presentation</vt:lpstr>
      <vt:lpstr>Donna Colwell, English  Improving Students’ Writing  through Collaboration</vt:lpstr>
      <vt:lpstr>Panel Questions….</vt:lpstr>
      <vt:lpstr>Kathleen Marquis,  Academic Advisor    </vt:lpstr>
      <vt:lpstr>PowerPoint Presentation</vt:lpstr>
      <vt:lpstr>PowerPoint Presentation</vt:lpstr>
      <vt:lpstr>PowerPoint Presentation</vt:lpstr>
      <vt:lpstr>Russell Takashima, Dean, Mathematics</vt:lpstr>
      <vt:lpstr>Productive Persistence</vt:lpstr>
      <vt:lpstr>Roberta Carew, Mathematics  Project Name: Growth Mindset Intervention</vt:lpstr>
      <vt:lpstr>PowerPoint Presentation</vt:lpstr>
      <vt:lpstr>Course Dropout Students Who Withdrew From Math</vt:lpstr>
      <vt:lpstr>PowerPoint Presentation</vt:lpstr>
      <vt:lpstr>Fostering Change  Beyond the Course Level</vt:lpstr>
      <vt:lpstr>Outcomes &amp; Conversation</vt:lpstr>
      <vt:lpstr>References  (when not included alongside the quotes in the slides…)</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dc:creator>
  <cp:lastModifiedBy>Office of Information Technology</cp:lastModifiedBy>
  <cp:revision>152</cp:revision>
  <cp:lastPrinted>2013-06-13T21:47:41Z</cp:lastPrinted>
  <dcterms:created xsi:type="dcterms:W3CDTF">2011-09-28T17:29:33Z</dcterms:created>
  <dcterms:modified xsi:type="dcterms:W3CDTF">2013-06-14T15:38:30Z</dcterms:modified>
</cp:coreProperties>
</file>