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0"/>
  </p:notesMasterIdLst>
  <p:sldIdLst>
    <p:sldId id="256" r:id="rId2"/>
    <p:sldId id="310" r:id="rId3"/>
    <p:sldId id="311" r:id="rId4"/>
    <p:sldId id="325" r:id="rId5"/>
    <p:sldId id="295" r:id="rId6"/>
    <p:sldId id="313" r:id="rId7"/>
    <p:sldId id="296" r:id="rId8"/>
    <p:sldId id="299" r:id="rId9"/>
    <p:sldId id="319" r:id="rId10"/>
    <p:sldId id="320" r:id="rId11"/>
    <p:sldId id="301" r:id="rId12"/>
    <p:sldId id="323" r:id="rId13"/>
    <p:sldId id="322" r:id="rId14"/>
    <p:sldId id="326" r:id="rId15"/>
    <p:sldId id="317" r:id="rId16"/>
    <p:sldId id="321" r:id="rId17"/>
    <p:sldId id="315" r:id="rId18"/>
    <p:sldId id="30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5"/>
    <a:srgbClr val="03080D"/>
    <a:srgbClr val="CC1704"/>
    <a:srgbClr val="F7EB32"/>
    <a:srgbClr val="008000"/>
    <a:srgbClr val="FFFF99"/>
    <a:srgbClr val="24FF2A"/>
    <a:srgbClr val="000000"/>
    <a:srgbClr val="0D2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88628" autoAdjust="0"/>
  </p:normalViewPr>
  <p:slideViewPr>
    <p:cSldViewPr>
      <p:cViewPr varScale="1">
        <p:scale>
          <a:sx n="65" d="100"/>
          <a:sy n="65" d="100"/>
        </p:scale>
        <p:origin x="-7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42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1938"/>
    </p:cViewPr>
  </p:sorterViewPr>
  <p:notesViewPr>
    <p:cSldViewPr>
      <p:cViewPr varScale="1">
        <p:scale>
          <a:sx n="52" d="100"/>
          <a:sy n="52" d="100"/>
        </p:scale>
        <p:origin x="-25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AB7F0-E475-4C42-B772-EB031A08666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18DC71-B328-4A78-BFB3-092A1ABA171F}">
      <dgm:prSet phldrT="[Text]"/>
      <dgm:spPr/>
      <dgm:t>
        <a:bodyPr/>
        <a:lstStyle/>
        <a:p>
          <a:r>
            <a:rPr lang="en-US" dirty="0" smtClean="0"/>
            <a:t>Enrollment Data</a:t>
          </a:r>
        </a:p>
      </dgm:t>
    </dgm:pt>
    <dgm:pt modelId="{A6E53ACF-0EDD-450B-8097-BE5BBF23BB5B}" type="parTrans" cxnId="{840BE14F-5113-4525-A384-A0AC28017949}">
      <dgm:prSet/>
      <dgm:spPr/>
      <dgm:t>
        <a:bodyPr/>
        <a:lstStyle/>
        <a:p>
          <a:endParaRPr lang="en-US"/>
        </a:p>
      </dgm:t>
    </dgm:pt>
    <dgm:pt modelId="{FAFFF27D-58C7-43C8-A0F2-CD6E2CF61C3C}" type="sibTrans" cxnId="{840BE14F-5113-4525-A384-A0AC28017949}">
      <dgm:prSet/>
      <dgm:spPr/>
      <dgm:t>
        <a:bodyPr/>
        <a:lstStyle/>
        <a:p>
          <a:endParaRPr lang="en-US"/>
        </a:p>
      </dgm:t>
    </dgm:pt>
    <dgm:pt modelId="{E6D13EEE-DA14-4AF6-A19C-9997DE91F5B9}">
      <dgm:prSet phldrT="[Text]"/>
      <dgm:spPr/>
      <dgm:t>
        <a:bodyPr/>
        <a:lstStyle/>
        <a:p>
          <a:r>
            <a:rPr lang="en-US" dirty="0" smtClean="0"/>
            <a:t>Campus and Program Success</a:t>
          </a:r>
          <a:endParaRPr lang="en-US" dirty="0"/>
        </a:p>
      </dgm:t>
    </dgm:pt>
    <dgm:pt modelId="{40A199A6-4206-4680-82CF-E23233197295}" type="parTrans" cxnId="{58B73441-91A6-41B2-9151-4261CA3E1CFD}">
      <dgm:prSet/>
      <dgm:spPr/>
      <dgm:t>
        <a:bodyPr/>
        <a:lstStyle/>
        <a:p>
          <a:endParaRPr lang="en-US"/>
        </a:p>
      </dgm:t>
    </dgm:pt>
    <dgm:pt modelId="{91229443-E388-4010-95D0-0D8C2AAF21F1}" type="sibTrans" cxnId="{58B73441-91A6-41B2-9151-4261CA3E1CFD}">
      <dgm:prSet/>
      <dgm:spPr/>
      <dgm:t>
        <a:bodyPr/>
        <a:lstStyle/>
        <a:p>
          <a:endParaRPr lang="en-US"/>
        </a:p>
      </dgm:t>
    </dgm:pt>
    <dgm:pt modelId="{48BAB798-F68D-4F2F-9BB0-1047A7FBB60E}">
      <dgm:prSet phldrT="[Text]"/>
      <dgm:spPr/>
      <dgm:t>
        <a:bodyPr/>
        <a:lstStyle/>
        <a:p>
          <a:r>
            <a:rPr lang="en-US" dirty="0" smtClean="0"/>
            <a:t>Budget and Expenditures</a:t>
          </a:r>
          <a:endParaRPr lang="en-US" dirty="0"/>
        </a:p>
      </dgm:t>
    </dgm:pt>
    <dgm:pt modelId="{149B8991-3939-407F-9BA9-0D224B023261}" type="parTrans" cxnId="{0DFC2B44-E831-4901-8816-54A8D10650E8}">
      <dgm:prSet/>
      <dgm:spPr/>
      <dgm:t>
        <a:bodyPr/>
        <a:lstStyle/>
        <a:p>
          <a:endParaRPr lang="en-US"/>
        </a:p>
      </dgm:t>
    </dgm:pt>
    <dgm:pt modelId="{C4BB5C1E-F1A9-49BB-9572-22CDEACEA697}" type="sibTrans" cxnId="{0DFC2B44-E831-4901-8816-54A8D10650E8}">
      <dgm:prSet/>
      <dgm:spPr/>
      <dgm:t>
        <a:bodyPr/>
        <a:lstStyle/>
        <a:p>
          <a:endParaRPr lang="en-US"/>
        </a:p>
      </dgm:t>
    </dgm:pt>
    <dgm:pt modelId="{010F35A1-0498-4865-916C-86764E49D0EC}">
      <dgm:prSet phldrT="[Text]"/>
      <dgm:spPr/>
      <dgm:t>
        <a:bodyPr/>
        <a:lstStyle/>
        <a:p>
          <a:r>
            <a:rPr lang="en-US" dirty="0" smtClean="0"/>
            <a:t>Retention</a:t>
          </a:r>
          <a:endParaRPr lang="en-US" dirty="0"/>
        </a:p>
      </dgm:t>
    </dgm:pt>
    <dgm:pt modelId="{E009791F-C994-4B96-8B27-9948B009F0AA}" type="parTrans" cxnId="{9C76FBD5-CCEC-4694-933E-0EFB888AC5C9}">
      <dgm:prSet/>
      <dgm:spPr/>
      <dgm:t>
        <a:bodyPr/>
        <a:lstStyle/>
        <a:p>
          <a:endParaRPr lang="en-US"/>
        </a:p>
      </dgm:t>
    </dgm:pt>
    <dgm:pt modelId="{B185667C-6B7C-4F20-BF21-60767D8CB992}" type="sibTrans" cxnId="{9C76FBD5-CCEC-4694-933E-0EFB888AC5C9}">
      <dgm:prSet/>
      <dgm:spPr/>
      <dgm:t>
        <a:bodyPr/>
        <a:lstStyle/>
        <a:p>
          <a:endParaRPr lang="en-US"/>
        </a:p>
      </dgm:t>
    </dgm:pt>
    <dgm:pt modelId="{8897CC9B-3CEE-4A6B-87B5-BB14B2849D97}">
      <dgm:prSet phldrT="[Text]"/>
      <dgm:spPr/>
      <dgm:t>
        <a:bodyPr/>
        <a:lstStyle/>
        <a:p>
          <a:r>
            <a:rPr lang="en-US" dirty="0" smtClean="0"/>
            <a:t>College Experience</a:t>
          </a:r>
          <a:endParaRPr lang="en-US" dirty="0"/>
        </a:p>
      </dgm:t>
    </dgm:pt>
    <dgm:pt modelId="{F295D7B8-D2CF-445E-B65C-0FF6D8C5CC87}" type="parTrans" cxnId="{E569A978-4057-4F51-80FA-81C0E0BCBDEA}">
      <dgm:prSet/>
      <dgm:spPr/>
      <dgm:t>
        <a:bodyPr/>
        <a:lstStyle/>
        <a:p>
          <a:endParaRPr lang="en-US"/>
        </a:p>
      </dgm:t>
    </dgm:pt>
    <dgm:pt modelId="{ADD48A93-1F9E-4F8A-86C9-190709247A91}" type="sibTrans" cxnId="{E569A978-4057-4F51-80FA-81C0E0BCBDEA}">
      <dgm:prSet/>
      <dgm:spPr/>
      <dgm:t>
        <a:bodyPr/>
        <a:lstStyle/>
        <a:p>
          <a:endParaRPr lang="en-US"/>
        </a:p>
      </dgm:t>
    </dgm:pt>
    <dgm:pt modelId="{55B36E59-B0A7-4FBF-AD4A-E57DE4D3C966}" type="pres">
      <dgm:prSet presAssocID="{6C7AB7F0-E475-4C42-B772-EB031A086661}" presName="CompostProcess" presStyleCnt="0">
        <dgm:presLayoutVars>
          <dgm:dir/>
          <dgm:resizeHandles val="exact"/>
        </dgm:presLayoutVars>
      </dgm:prSet>
      <dgm:spPr/>
    </dgm:pt>
    <dgm:pt modelId="{B05F23C9-8447-47D8-BAA8-3DF07C9115F8}" type="pres">
      <dgm:prSet presAssocID="{6C7AB7F0-E475-4C42-B772-EB031A086661}" presName="arrow" presStyleLbl="bgShp" presStyleIdx="0" presStyleCnt="1"/>
      <dgm:spPr>
        <a:solidFill>
          <a:schemeClr val="accent4">
            <a:lumMod val="60000"/>
            <a:lumOff val="40000"/>
          </a:schemeClr>
        </a:solidFill>
      </dgm:spPr>
    </dgm:pt>
    <dgm:pt modelId="{1DDCB155-3842-45E7-9DB8-4F5F4D076736}" type="pres">
      <dgm:prSet presAssocID="{6C7AB7F0-E475-4C42-B772-EB031A086661}" presName="linearProcess" presStyleCnt="0"/>
      <dgm:spPr/>
    </dgm:pt>
    <dgm:pt modelId="{4D8C7BE1-A9EA-4A30-947D-1A7D984FBF4B}" type="pres">
      <dgm:prSet presAssocID="{FB18DC71-B328-4A78-BFB3-092A1ABA171F}" presName="textNode" presStyleLbl="node1" presStyleIdx="0" presStyleCnt="5" custScaleY="141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52A72-11DD-41B8-8F51-740A4D88E1FF}" type="pres">
      <dgm:prSet presAssocID="{FAFFF27D-58C7-43C8-A0F2-CD6E2CF61C3C}" presName="sibTrans" presStyleCnt="0"/>
      <dgm:spPr/>
    </dgm:pt>
    <dgm:pt modelId="{5D620D43-9967-4201-86AC-26153AFC2BAB}" type="pres">
      <dgm:prSet presAssocID="{E6D13EEE-DA14-4AF6-A19C-9997DE91F5B9}" presName="textNode" presStyleLbl="node1" presStyleIdx="1" presStyleCnt="5" custScaleY="141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F90CD3-D71C-4E1F-B246-D975202EA7C8}" type="pres">
      <dgm:prSet presAssocID="{91229443-E388-4010-95D0-0D8C2AAF21F1}" presName="sibTrans" presStyleCnt="0"/>
      <dgm:spPr/>
    </dgm:pt>
    <dgm:pt modelId="{9DD504AB-C20B-4462-8375-CBE4F2850493}" type="pres">
      <dgm:prSet presAssocID="{48BAB798-F68D-4F2F-9BB0-1047A7FBB60E}" presName="textNode" presStyleLbl="node1" presStyleIdx="2" presStyleCnt="5" custScaleY="141305" custLinFactNeighborX="2414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B5BD3-C11B-4B53-AE44-0B473C8F4EBD}" type="pres">
      <dgm:prSet presAssocID="{C4BB5C1E-F1A9-49BB-9572-22CDEACEA697}" presName="sibTrans" presStyleCnt="0"/>
      <dgm:spPr/>
    </dgm:pt>
    <dgm:pt modelId="{E7463825-72FE-42DF-BA86-6CC0D8D61FD1}" type="pres">
      <dgm:prSet presAssocID="{8897CC9B-3CEE-4A6B-87B5-BB14B2849D97}" presName="textNode" presStyleLbl="node1" presStyleIdx="3" presStyleCnt="5" custScaleY="141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5230B-18A3-498E-9664-799DAB1BD832}" type="pres">
      <dgm:prSet presAssocID="{ADD48A93-1F9E-4F8A-86C9-190709247A91}" presName="sibTrans" presStyleCnt="0"/>
      <dgm:spPr/>
    </dgm:pt>
    <dgm:pt modelId="{00815D0F-6F24-4D44-B4E8-C7CA13AFCD87}" type="pres">
      <dgm:prSet presAssocID="{010F35A1-0498-4865-916C-86764E49D0EC}" presName="textNode" presStyleLbl="node1" presStyleIdx="4" presStyleCnt="5" custScaleY="141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69A978-4057-4F51-80FA-81C0E0BCBDEA}" srcId="{6C7AB7F0-E475-4C42-B772-EB031A086661}" destId="{8897CC9B-3CEE-4A6B-87B5-BB14B2849D97}" srcOrd="3" destOrd="0" parTransId="{F295D7B8-D2CF-445E-B65C-0FF6D8C5CC87}" sibTransId="{ADD48A93-1F9E-4F8A-86C9-190709247A91}"/>
    <dgm:cxn modelId="{7DA99010-314F-49EE-BA98-FD53282B6D78}" type="presOf" srcId="{48BAB798-F68D-4F2F-9BB0-1047A7FBB60E}" destId="{9DD504AB-C20B-4462-8375-CBE4F2850493}" srcOrd="0" destOrd="0" presId="urn:microsoft.com/office/officeart/2005/8/layout/hProcess9"/>
    <dgm:cxn modelId="{9C76FBD5-CCEC-4694-933E-0EFB888AC5C9}" srcId="{6C7AB7F0-E475-4C42-B772-EB031A086661}" destId="{010F35A1-0498-4865-916C-86764E49D0EC}" srcOrd="4" destOrd="0" parTransId="{E009791F-C994-4B96-8B27-9948B009F0AA}" sibTransId="{B185667C-6B7C-4F20-BF21-60767D8CB992}"/>
    <dgm:cxn modelId="{355DDEA5-004F-4FC9-9CA6-C172A07659A0}" type="presOf" srcId="{FB18DC71-B328-4A78-BFB3-092A1ABA171F}" destId="{4D8C7BE1-A9EA-4A30-947D-1A7D984FBF4B}" srcOrd="0" destOrd="0" presId="urn:microsoft.com/office/officeart/2005/8/layout/hProcess9"/>
    <dgm:cxn modelId="{779D4CBF-F55A-444D-A332-AFD8781E4A16}" type="presOf" srcId="{E6D13EEE-DA14-4AF6-A19C-9997DE91F5B9}" destId="{5D620D43-9967-4201-86AC-26153AFC2BAB}" srcOrd="0" destOrd="0" presId="urn:microsoft.com/office/officeart/2005/8/layout/hProcess9"/>
    <dgm:cxn modelId="{B762156B-A46F-4E9E-B57B-F9FF75BD0833}" type="presOf" srcId="{8897CC9B-3CEE-4A6B-87B5-BB14B2849D97}" destId="{E7463825-72FE-42DF-BA86-6CC0D8D61FD1}" srcOrd="0" destOrd="0" presId="urn:microsoft.com/office/officeart/2005/8/layout/hProcess9"/>
    <dgm:cxn modelId="{0DFC2B44-E831-4901-8816-54A8D10650E8}" srcId="{6C7AB7F0-E475-4C42-B772-EB031A086661}" destId="{48BAB798-F68D-4F2F-9BB0-1047A7FBB60E}" srcOrd="2" destOrd="0" parTransId="{149B8991-3939-407F-9BA9-0D224B023261}" sibTransId="{C4BB5C1E-F1A9-49BB-9572-22CDEACEA697}"/>
    <dgm:cxn modelId="{58B73441-91A6-41B2-9151-4261CA3E1CFD}" srcId="{6C7AB7F0-E475-4C42-B772-EB031A086661}" destId="{E6D13EEE-DA14-4AF6-A19C-9997DE91F5B9}" srcOrd="1" destOrd="0" parTransId="{40A199A6-4206-4680-82CF-E23233197295}" sibTransId="{91229443-E388-4010-95D0-0D8C2AAF21F1}"/>
    <dgm:cxn modelId="{D565F86F-F13B-41E9-9780-9B3FEE61D5D1}" type="presOf" srcId="{010F35A1-0498-4865-916C-86764E49D0EC}" destId="{00815D0F-6F24-4D44-B4E8-C7CA13AFCD87}" srcOrd="0" destOrd="0" presId="urn:microsoft.com/office/officeart/2005/8/layout/hProcess9"/>
    <dgm:cxn modelId="{840BE14F-5113-4525-A384-A0AC28017949}" srcId="{6C7AB7F0-E475-4C42-B772-EB031A086661}" destId="{FB18DC71-B328-4A78-BFB3-092A1ABA171F}" srcOrd="0" destOrd="0" parTransId="{A6E53ACF-0EDD-450B-8097-BE5BBF23BB5B}" sibTransId="{FAFFF27D-58C7-43C8-A0F2-CD6E2CF61C3C}"/>
    <dgm:cxn modelId="{18CD4190-4FC2-4A31-9799-26498E381B56}" type="presOf" srcId="{6C7AB7F0-E475-4C42-B772-EB031A086661}" destId="{55B36E59-B0A7-4FBF-AD4A-E57DE4D3C966}" srcOrd="0" destOrd="0" presId="urn:microsoft.com/office/officeart/2005/8/layout/hProcess9"/>
    <dgm:cxn modelId="{CFF02C9C-ACCA-4000-AB12-D116CA5C7EF9}" type="presParOf" srcId="{55B36E59-B0A7-4FBF-AD4A-E57DE4D3C966}" destId="{B05F23C9-8447-47D8-BAA8-3DF07C9115F8}" srcOrd="0" destOrd="0" presId="urn:microsoft.com/office/officeart/2005/8/layout/hProcess9"/>
    <dgm:cxn modelId="{F46C93F1-1524-4BCE-8C4F-EF4457C4E697}" type="presParOf" srcId="{55B36E59-B0A7-4FBF-AD4A-E57DE4D3C966}" destId="{1DDCB155-3842-45E7-9DB8-4F5F4D076736}" srcOrd="1" destOrd="0" presId="urn:microsoft.com/office/officeart/2005/8/layout/hProcess9"/>
    <dgm:cxn modelId="{8D055E93-3AB1-4E9D-BFF6-6A19598FA877}" type="presParOf" srcId="{1DDCB155-3842-45E7-9DB8-4F5F4D076736}" destId="{4D8C7BE1-A9EA-4A30-947D-1A7D984FBF4B}" srcOrd="0" destOrd="0" presId="urn:microsoft.com/office/officeart/2005/8/layout/hProcess9"/>
    <dgm:cxn modelId="{7D1194E3-F459-4C31-A10F-94401ACBD2BF}" type="presParOf" srcId="{1DDCB155-3842-45E7-9DB8-4F5F4D076736}" destId="{70152A72-11DD-41B8-8F51-740A4D88E1FF}" srcOrd="1" destOrd="0" presId="urn:microsoft.com/office/officeart/2005/8/layout/hProcess9"/>
    <dgm:cxn modelId="{81FA977D-B3AD-47D8-9CDF-7A103BE7EBFF}" type="presParOf" srcId="{1DDCB155-3842-45E7-9DB8-4F5F4D076736}" destId="{5D620D43-9967-4201-86AC-26153AFC2BAB}" srcOrd="2" destOrd="0" presId="urn:microsoft.com/office/officeart/2005/8/layout/hProcess9"/>
    <dgm:cxn modelId="{0D032D69-B088-470B-AFF0-8FB7FE6A4B70}" type="presParOf" srcId="{1DDCB155-3842-45E7-9DB8-4F5F4D076736}" destId="{B8F90CD3-D71C-4E1F-B246-D975202EA7C8}" srcOrd="3" destOrd="0" presId="urn:microsoft.com/office/officeart/2005/8/layout/hProcess9"/>
    <dgm:cxn modelId="{AAAA8680-3FC8-4E1B-8104-D672583EA4A9}" type="presParOf" srcId="{1DDCB155-3842-45E7-9DB8-4F5F4D076736}" destId="{9DD504AB-C20B-4462-8375-CBE4F2850493}" srcOrd="4" destOrd="0" presId="urn:microsoft.com/office/officeart/2005/8/layout/hProcess9"/>
    <dgm:cxn modelId="{C342792E-82AE-4C0B-AB38-C8974787281D}" type="presParOf" srcId="{1DDCB155-3842-45E7-9DB8-4F5F4D076736}" destId="{B16B5BD3-C11B-4B53-AE44-0B473C8F4EBD}" srcOrd="5" destOrd="0" presId="urn:microsoft.com/office/officeart/2005/8/layout/hProcess9"/>
    <dgm:cxn modelId="{01E06C8E-4E6C-489B-92E4-3E8EE5B6214B}" type="presParOf" srcId="{1DDCB155-3842-45E7-9DB8-4F5F4D076736}" destId="{E7463825-72FE-42DF-BA86-6CC0D8D61FD1}" srcOrd="6" destOrd="0" presId="urn:microsoft.com/office/officeart/2005/8/layout/hProcess9"/>
    <dgm:cxn modelId="{C7399F0C-C656-4878-87C0-77C5EE59A689}" type="presParOf" srcId="{1DDCB155-3842-45E7-9DB8-4F5F4D076736}" destId="{8A15230B-18A3-498E-9664-799DAB1BD832}" srcOrd="7" destOrd="0" presId="urn:microsoft.com/office/officeart/2005/8/layout/hProcess9"/>
    <dgm:cxn modelId="{3F8F5ED9-C60F-45E1-A2B3-4C45D7ECA762}" type="presParOf" srcId="{1DDCB155-3842-45E7-9DB8-4F5F4D076736}" destId="{00815D0F-6F24-4D44-B4E8-C7CA13AFCD8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6F946F-DB3D-4855-9B64-918AA7EA7EC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AAB3A1-3342-4FAA-AB25-358B5FDA92E7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Level 1</a:t>
          </a:r>
          <a:endParaRPr lang="en-US" dirty="0"/>
        </a:p>
      </dgm:t>
    </dgm:pt>
    <dgm:pt modelId="{2C895F45-D922-483C-86A0-F03A56AEEDDD}" type="parTrans" cxnId="{C5D07F49-D298-4F59-B904-F1B7FE7EEFAE}">
      <dgm:prSet/>
      <dgm:spPr/>
      <dgm:t>
        <a:bodyPr/>
        <a:lstStyle/>
        <a:p>
          <a:endParaRPr lang="en-US"/>
        </a:p>
      </dgm:t>
    </dgm:pt>
    <dgm:pt modelId="{75E22881-A375-4C58-8B12-EAD174F23BD0}" type="sibTrans" cxnId="{C5D07F49-D298-4F59-B904-F1B7FE7EEFAE}">
      <dgm:prSet/>
      <dgm:spPr/>
      <dgm:t>
        <a:bodyPr/>
        <a:lstStyle/>
        <a:p>
          <a:endParaRPr lang="en-US"/>
        </a:p>
      </dgm:t>
    </dgm:pt>
    <dgm:pt modelId="{029E3E09-B141-4B26-BD38-FE32A81E396B}">
      <dgm:prSet phldrT="[Text]" custT="1"/>
      <dgm:spPr/>
      <dgm:t>
        <a:bodyPr/>
        <a:lstStyle/>
        <a:p>
          <a:r>
            <a:rPr lang="en-US" sz="2400" dirty="0" smtClean="0"/>
            <a:t>Enrollment and Characteristics</a:t>
          </a:r>
          <a:endParaRPr lang="en-US" sz="2400" dirty="0"/>
        </a:p>
      </dgm:t>
    </dgm:pt>
    <dgm:pt modelId="{058D579A-1779-4C53-A8A2-3917199FC6AB}" type="parTrans" cxnId="{3DC3A1E5-A8ED-4EBA-88F8-2ABD08FD5F65}">
      <dgm:prSet/>
      <dgm:spPr/>
      <dgm:t>
        <a:bodyPr/>
        <a:lstStyle/>
        <a:p>
          <a:endParaRPr lang="en-US"/>
        </a:p>
      </dgm:t>
    </dgm:pt>
    <dgm:pt modelId="{696DD196-65A4-47D7-B66D-418C6DD97766}" type="sibTrans" cxnId="{3DC3A1E5-A8ED-4EBA-88F8-2ABD08FD5F65}">
      <dgm:prSet/>
      <dgm:spPr/>
      <dgm:t>
        <a:bodyPr/>
        <a:lstStyle/>
        <a:p>
          <a:endParaRPr lang="en-US"/>
        </a:p>
      </dgm:t>
    </dgm:pt>
    <dgm:pt modelId="{DA8CFBEF-3950-43DE-864F-AFC5C8B01C25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Level 2</a:t>
          </a:r>
          <a:endParaRPr lang="en-US" dirty="0"/>
        </a:p>
      </dgm:t>
    </dgm:pt>
    <dgm:pt modelId="{23EB9995-7DEA-41A1-82DC-B00B8E4AA965}" type="parTrans" cxnId="{4A8A12CA-9226-4B03-921A-209D0205CE21}">
      <dgm:prSet/>
      <dgm:spPr/>
      <dgm:t>
        <a:bodyPr/>
        <a:lstStyle/>
        <a:p>
          <a:endParaRPr lang="en-US"/>
        </a:p>
      </dgm:t>
    </dgm:pt>
    <dgm:pt modelId="{2BE22937-0980-4BBA-8066-22BDC2E85B59}" type="sibTrans" cxnId="{4A8A12CA-9226-4B03-921A-209D0205CE21}">
      <dgm:prSet/>
      <dgm:spPr/>
      <dgm:t>
        <a:bodyPr/>
        <a:lstStyle/>
        <a:p>
          <a:endParaRPr lang="en-US"/>
        </a:p>
      </dgm:t>
    </dgm:pt>
    <dgm:pt modelId="{CED71F5B-B7FD-4F90-86FF-88144D3A7D5C}">
      <dgm:prSet phldrT="[Text]" custT="1"/>
      <dgm:spPr/>
      <dgm:t>
        <a:bodyPr/>
        <a:lstStyle/>
        <a:p>
          <a:r>
            <a:rPr lang="en-US" sz="2400" dirty="0" smtClean="0"/>
            <a:t>Student Success measures</a:t>
          </a:r>
          <a:endParaRPr lang="en-US" sz="2400" dirty="0"/>
        </a:p>
      </dgm:t>
    </dgm:pt>
    <dgm:pt modelId="{CA5B7377-A33C-4938-936A-56696D6A821A}" type="parTrans" cxnId="{EAC307DB-4697-4506-8376-A258E604A604}">
      <dgm:prSet/>
      <dgm:spPr/>
      <dgm:t>
        <a:bodyPr/>
        <a:lstStyle/>
        <a:p>
          <a:endParaRPr lang="en-US"/>
        </a:p>
      </dgm:t>
    </dgm:pt>
    <dgm:pt modelId="{5C14217D-E110-442E-8C47-A64B00A4FB8D}" type="sibTrans" cxnId="{EAC307DB-4697-4506-8376-A258E604A604}">
      <dgm:prSet/>
      <dgm:spPr/>
      <dgm:t>
        <a:bodyPr/>
        <a:lstStyle/>
        <a:p>
          <a:endParaRPr lang="en-US"/>
        </a:p>
      </dgm:t>
    </dgm:pt>
    <dgm:pt modelId="{3ECE2440-7102-4F30-BAFA-06AC8FCB71EB}">
      <dgm:prSet phldrT="[Text]"/>
      <dgm:spPr>
        <a:solidFill>
          <a:srgbClr val="00CC05"/>
        </a:solidFill>
      </dgm:spPr>
      <dgm:t>
        <a:bodyPr/>
        <a:lstStyle/>
        <a:p>
          <a:r>
            <a:rPr lang="en-US" dirty="0" smtClean="0"/>
            <a:t>Update</a:t>
          </a:r>
          <a:endParaRPr lang="en-US" dirty="0"/>
        </a:p>
      </dgm:t>
    </dgm:pt>
    <dgm:pt modelId="{FCFCCFE9-2D76-4EC4-8A8A-05FBB8A594FF}" type="parTrans" cxnId="{83FBFC1F-79BD-4581-A95F-59FA458864D3}">
      <dgm:prSet/>
      <dgm:spPr/>
      <dgm:t>
        <a:bodyPr/>
        <a:lstStyle/>
        <a:p>
          <a:endParaRPr lang="en-US"/>
        </a:p>
      </dgm:t>
    </dgm:pt>
    <dgm:pt modelId="{D1156112-E1D2-4537-AFCE-65C4B2D3F6EE}" type="sibTrans" cxnId="{83FBFC1F-79BD-4581-A95F-59FA458864D3}">
      <dgm:prSet/>
      <dgm:spPr/>
      <dgm:t>
        <a:bodyPr/>
        <a:lstStyle/>
        <a:p>
          <a:endParaRPr lang="en-US"/>
        </a:p>
      </dgm:t>
    </dgm:pt>
    <dgm:pt modelId="{52E3485E-C037-4AE5-ADF1-7A3EEA0D9CF0}">
      <dgm:prSet phldrT="[Text]" custT="1"/>
      <dgm:spPr/>
      <dgm:t>
        <a:bodyPr/>
        <a:lstStyle/>
        <a:p>
          <a:r>
            <a:rPr lang="en-US" sz="2400" dirty="0" smtClean="0"/>
            <a:t>Specialized Strategic solutions</a:t>
          </a:r>
          <a:endParaRPr lang="en-US" sz="2400" dirty="0"/>
        </a:p>
      </dgm:t>
    </dgm:pt>
    <dgm:pt modelId="{5F330CF3-76CA-42EA-A4BF-252711B6DAF5}" type="parTrans" cxnId="{AB31D433-9445-4594-865E-D4E88070C793}">
      <dgm:prSet/>
      <dgm:spPr/>
      <dgm:t>
        <a:bodyPr/>
        <a:lstStyle/>
        <a:p>
          <a:endParaRPr lang="en-US"/>
        </a:p>
      </dgm:t>
    </dgm:pt>
    <dgm:pt modelId="{7A23D91D-A246-4D0C-AB43-8C1F66890E20}" type="sibTrans" cxnId="{AB31D433-9445-4594-865E-D4E88070C793}">
      <dgm:prSet/>
      <dgm:spPr/>
      <dgm:t>
        <a:bodyPr/>
        <a:lstStyle/>
        <a:p>
          <a:endParaRPr lang="en-US"/>
        </a:p>
      </dgm:t>
    </dgm:pt>
    <dgm:pt modelId="{C38D4F51-5EC7-41BD-9F44-4E95210486F5}" type="pres">
      <dgm:prSet presAssocID="{326F946F-DB3D-4855-9B64-918AA7EA7EC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E5788C-85C9-44FB-8366-1EAC54D0295F}" type="pres">
      <dgm:prSet presAssocID="{CFAAB3A1-3342-4FAA-AB25-358B5FDA92E7}" presName="composite" presStyleCnt="0"/>
      <dgm:spPr/>
    </dgm:pt>
    <dgm:pt modelId="{BF94D9A5-7993-4C2E-97F1-BECCC7A42A11}" type="pres">
      <dgm:prSet presAssocID="{CFAAB3A1-3342-4FAA-AB25-358B5FDA92E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341B9-EA01-43BE-83F4-EB15E0B4F90E}" type="pres">
      <dgm:prSet presAssocID="{CFAAB3A1-3342-4FAA-AB25-358B5FDA92E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42A3C2-BB32-48D5-B702-9F445D8D3C6B}" type="pres">
      <dgm:prSet presAssocID="{75E22881-A375-4C58-8B12-EAD174F23BD0}" presName="sp" presStyleCnt="0"/>
      <dgm:spPr/>
    </dgm:pt>
    <dgm:pt modelId="{D6C302FE-3132-4058-954B-ACD003CA42A7}" type="pres">
      <dgm:prSet presAssocID="{DA8CFBEF-3950-43DE-864F-AFC5C8B01C25}" presName="composite" presStyleCnt="0"/>
      <dgm:spPr/>
    </dgm:pt>
    <dgm:pt modelId="{4EDF85CB-DE22-4E6B-BA08-9AAFB0ACD120}" type="pres">
      <dgm:prSet presAssocID="{DA8CFBEF-3950-43DE-864F-AFC5C8B01C2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3CF43-2E8F-4396-A272-2785EC1B4E8D}" type="pres">
      <dgm:prSet presAssocID="{DA8CFBEF-3950-43DE-864F-AFC5C8B01C2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E5BB5E-D44E-4CE8-85BC-A992358553D2}" type="pres">
      <dgm:prSet presAssocID="{2BE22937-0980-4BBA-8066-22BDC2E85B59}" presName="sp" presStyleCnt="0"/>
      <dgm:spPr/>
    </dgm:pt>
    <dgm:pt modelId="{33015A36-AA8D-4CB8-B2D5-C8070FDC1774}" type="pres">
      <dgm:prSet presAssocID="{3ECE2440-7102-4F30-BAFA-06AC8FCB71EB}" presName="composite" presStyleCnt="0"/>
      <dgm:spPr/>
    </dgm:pt>
    <dgm:pt modelId="{D5F1343F-12A1-4B8C-9DEC-BF777CD0A78B}" type="pres">
      <dgm:prSet presAssocID="{3ECE2440-7102-4F30-BAFA-06AC8FCB71E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11664-8B0A-440A-8076-DD5C03644689}" type="pres">
      <dgm:prSet presAssocID="{3ECE2440-7102-4F30-BAFA-06AC8FCB71E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DBF000-45CC-439C-B78C-B7E5D724C0C7}" type="presOf" srcId="{326F946F-DB3D-4855-9B64-918AA7EA7ECA}" destId="{C38D4F51-5EC7-41BD-9F44-4E95210486F5}" srcOrd="0" destOrd="0" presId="urn:microsoft.com/office/officeart/2005/8/layout/chevron2"/>
    <dgm:cxn modelId="{BF2F5587-B757-4410-B1BC-F20C8248B52E}" type="presOf" srcId="{3ECE2440-7102-4F30-BAFA-06AC8FCB71EB}" destId="{D5F1343F-12A1-4B8C-9DEC-BF777CD0A78B}" srcOrd="0" destOrd="0" presId="urn:microsoft.com/office/officeart/2005/8/layout/chevron2"/>
    <dgm:cxn modelId="{FAEBD3C1-E2A4-43AA-B6DD-59AEC743F746}" type="presOf" srcId="{DA8CFBEF-3950-43DE-864F-AFC5C8B01C25}" destId="{4EDF85CB-DE22-4E6B-BA08-9AAFB0ACD120}" srcOrd="0" destOrd="0" presId="urn:microsoft.com/office/officeart/2005/8/layout/chevron2"/>
    <dgm:cxn modelId="{AB31D433-9445-4594-865E-D4E88070C793}" srcId="{3ECE2440-7102-4F30-BAFA-06AC8FCB71EB}" destId="{52E3485E-C037-4AE5-ADF1-7A3EEA0D9CF0}" srcOrd="0" destOrd="0" parTransId="{5F330CF3-76CA-42EA-A4BF-252711B6DAF5}" sibTransId="{7A23D91D-A246-4D0C-AB43-8C1F66890E20}"/>
    <dgm:cxn modelId="{19949BB8-9D6A-4BD8-A114-15893AC3CC34}" type="presOf" srcId="{CED71F5B-B7FD-4F90-86FF-88144D3A7D5C}" destId="{AB13CF43-2E8F-4396-A272-2785EC1B4E8D}" srcOrd="0" destOrd="0" presId="urn:microsoft.com/office/officeart/2005/8/layout/chevron2"/>
    <dgm:cxn modelId="{EAC307DB-4697-4506-8376-A258E604A604}" srcId="{DA8CFBEF-3950-43DE-864F-AFC5C8B01C25}" destId="{CED71F5B-B7FD-4F90-86FF-88144D3A7D5C}" srcOrd="0" destOrd="0" parTransId="{CA5B7377-A33C-4938-936A-56696D6A821A}" sibTransId="{5C14217D-E110-442E-8C47-A64B00A4FB8D}"/>
    <dgm:cxn modelId="{C5D07F49-D298-4F59-B904-F1B7FE7EEFAE}" srcId="{326F946F-DB3D-4855-9B64-918AA7EA7ECA}" destId="{CFAAB3A1-3342-4FAA-AB25-358B5FDA92E7}" srcOrd="0" destOrd="0" parTransId="{2C895F45-D922-483C-86A0-F03A56AEEDDD}" sibTransId="{75E22881-A375-4C58-8B12-EAD174F23BD0}"/>
    <dgm:cxn modelId="{C9BFE904-75F3-4DE0-9017-0DC74FCDD0CB}" type="presOf" srcId="{CFAAB3A1-3342-4FAA-AB25-358B5FDA92E7}" destId="{BF94D9A5-7993-4C2E-97F1-BECCC7A42A11}" srcOrd="0" destOrd="0" presId="urn:microsoft.com/office/officeart/2005/8/layout/chevron2"/>
    <dgm:cxn modelId="{3DC3A1E5-A8ED-4EBA-88F8-2ABD08FD5F65}" srcId="{CFAAB3A1-3342-4FAA-AB25-358B5FDA92E7}" destId="{029E3E09-B141-4B26-BD38-FE32A81E396B}" srcOrd="0" destOrd="0" parTransId="{058D579A-1779-4C53-A8A2-3917199FC6AB}" sibTransId="{696DD196-65A4-47D7-B66D-418C6DD97766}"/>
    <dgm:cxn modelId="{F6BA1D4B-56DD-4C7C-8C41-4D7C63214036}" type="presOf" srcId="{52E3485E-C037-4AE5-ADF1-7A3EEA0D9CF0}" destId="{19911664-8B0A-440A-8076-DD5C03644689}" srcOrd="0" destOrd="0" presId="urn:microsoft.com/office/officeart/2005/8/layout/chevron2"/>
    <dgm:cxn modelId="{4A8A12CA-9226-4B03-921A-209D0205CE21}" srcId="{326F946F-DB3D-4855-9B64-918AA7EA7ECA}" destId="{DA8CFBEF-3950-43DE-864F-AFC5C8B01C25}" srcOrd="1" destOrd="0" parTransId="{23EB9995-7DEA-41A1-82DC-B00B8E4AA965}" sibTransId="{2BE22937-0980-4BBA-8066-22BDC2E85B59}"/>
    <dgm:cxn modelId="{83FBFC1F-79BD-4581-A95F-59FA458864D3}" srcId="{326F946F-DB3D-4855-9B64-918AA7EA7ECA}" destId="{3ECE2440-7102-4F30-BAFA-06AC8FCB71EB}" srcOrd="2" destOrd="0" parTransId="{FCFCCFE9-2D76-4EC4-8A8A-05FBB8A594FF}" sibTransId="{D1156112-E1D2-4537-AFCE-65C4B2D3F6EE}"/>
    <dgm:cxn modelId="{518BE8D3-1818-40D1-9BE6-FD46F1BF0AC2}" type="presOf" srcId="{029E3E09-B141-4B26-BD38-FE32A81E396B}" destId="{652341B9-EA01-43BE-83F4-EB15E0B4F90E}" srcOrd="0" destOrd="0" presId="urn:microsoft.com/office/officeart/2005/8/layout/chevron2"/>
    <dgm:cxn modelId="{B0256BED-3552-4425-B094-A1EA9E348FA2}" type="presParOf" srcId="{C38D4F51-5EC7-41BD-9F44-4E95210486F5}" destId="{6FE5788C-85C9-44FB-8366-1EAC54D0295F}" srcOrd="0" destOrd="0" presId="urn:microsoft.com/office/officeart/2005/8/layout/chevron2"/>
    <dgm:cxn modelId="{047AB10E-625B-4EE7-8360-2716736AF69A}" type="presParOf" srcId="{6FE5788C-85C9-44FB-8366-1EAC54D0295F}" destId="{BF94D9A5-7993-4C2E-97F1-BECCC7A42A11}" srcOrd="0" destOrd="0" presId="urn:microsoft.com/office/officeart/2005/8/layout/chevron2"/>
    <dgm:cxn modelId="{43D3B7F7-3A89-4C90-80C9-4227FB1F3A1D}" type="presParOf" srcId="{6FE5788C-85C9-44FB-8366-1EAC54D0295F}" destId="{652341B9-EA01-43BE-83F4-EB15E0B4F90E}" srcOrd="1" destOrd="0" presId="urn:microsoft.com/office/officeart/2005/8/layout/chevron2"/>
    <dgm:cxn modelId="{FE658642-6025-43BB-84BF-86E188E49D9D}" type="presParOf" srcId="{C38D4F51-5EC7-41BD-9F44-4E95210486F5}" destId="{A642A3C2-BB32-48D5-B702-9F445D8D3C6B}" srcOrd="1" destOrd="0" presId="urn:microsoft.com/office/officeart/2005/8/layout/chevron2"/>
    <dgm:cxn modelId="{A3268268-4130-453E-980B-7748F21B7756}" type="presParOf" srcId="{C38D4F51-5EC7-41BD-9F44-4E95210486F5}" destId="{D6C302FE-3132-4058-954B-ACD003CA42A7}" srcOrd="2" destOrd="0" presId="urn:microsoft.com/office/officeart/2005/8/layout/chevron2"/>
    <dgm:cxn modelId="{FA5C0262-2888-4657-A41E-07DF28155C29}" type="presParOf" srcId="{D6C302FE-3132-4058-954B-ACD003CA42A7}" destId="{4EDF85CB-DE22-4E6B-BA08-9AAFB0ACD120}" srcOrd="0" destOrd="0" presId="urn:microsoft.com/office/officeart/2005/8/layout/chevron2"/>
    <dgm:cxn modelId="{7A083A0C-A913-4778-A502-C8375795FB45}" type="presParOf" srcId="{D6C302FE-3132-4058-954B-ACD003CA42A7}" destId="{AB13CF43-2E8F-4396-A272-2785EC1B4E8D}" srcOrd="1" destOrd="0" presId="urn:microsoft.com/office/officeart/2005/8/layout/chevron2"/>
    <dgm:cxn modelId="{FDF4D4BA-05B1-46AE-AE51-D003B82515EA}" type="presParOf" srcId="{C38D4F51-5EC7-41BD-9F44-4E95210486F5}" destId="{53E5BB5E-D44E-4CE8-85BC-A992358553D2}" srcOrd="3" destOrd="0" presId="urn:microsoft.com/office/officeart/2005/8/layout/chevron2"/>
    <dgm:cxn modelId="{B3E29CB7-D3C2-45ED-AB5F-48EED9BFA8BD}" type="presParOf" srcId="{C38D4F51-5EC7-41BD-9F44-4E95210486F5}" destId="{33015A36-AA8D-4CB8-B2D5-C8070FDC1774}" srcOrd="4" destOrd="0" presId="urn:microsoft.com/office/officeart/2005/8/layout/chevron2"/>
    <dgm:cxn modelId="{B57D6AC1-DE8E-4CDD-B5DD-A61DA51408B7}" type="presParOf" srcId="{33015A36-AA8D-4CB8-B2D5-C8070FDC1774}" destId="{D5F1343F-12A1-4B8C-9DEC-BF777CD0A78B}" srcOrd="0" destOrd="0" presId="urn:microsoft.com/office/officeart/2005/8/layout/chevron2"/>
    <dgm:cxn modelId="{28293A3C-9E31-4671-9CBD-65488F8E4BD4}" type="presParOf" srcId="{33015A36-AA8D-4CB8-B2D5-C8070FDC1774}" destId="{19911664-8B0A-440A-8076-DD5C0364468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F23C9-8447-47D8-BAA8-3DF07C9115F8}">
      <dsp:nvSpPr>
        <dsp:cNvPr id="0" name=""/>
        <dsp:cNvSpPr/>
      </dsp:nvSpPr>
      <dsp:spPr>
        <a:xfrm>
          <a:off x="594359" y="0"/>
          <a:ext cx="6736080" cy="1752600"/>
        </a:xfrm>
        <a:prstGeom prst="rightArrow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C7BE1-A9EA-4A30-947D-1A7D984FBF4B}">
      <dsp:nvSpPr>
        <dsp:cNvPr id="0" name=""/>
        <dsp:cNvSpPr/>
      </dsp:nvSpPr>
      <dsp:spPr>
        <a:xfrm>
          <a:off x="3482" y="380997"/>
          <a:ext cx="1522660" cy="99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Enrollment Data</a:t>
          </a:r>
        </a:p>
      </dsp:txBody>
      <dsp:txXfrm>
        <a:off x="51839" y="429354"/>
        <a:ext cx="1425946" cy="893890"/>
      </dsp:txXfrm>
    </dsp:sp>
    <dsp:sp modelId="{5D620D43-9967-4201-86AC-26153AFC2BAB}">
      <dsp:nvSpPr>
        <dsp:cNvPr id="0" name=""/>
        <dsp:cNvSpPr/>
      </dsp:nvSpPr>
      <dsp:spPr>
        <a:xfrm>
          <a:off x="1602276" y="380997"/>
          <a:ext cx="1522660" cy="99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Campus and Program Success</a:t>
          </a:r>
          <a:endParaRPr lang="en-US" sz="1600" kern="1200" dirty="0"/>
        </a:p>
      </dsp:txBody>
      <dsp:txXfrm>
        <a:off x="1650633" y="429354"/>
        <a:ext cx="1425946" cy="893890"/>
      </dsp:txXfrm>
    </dsp:sp>
    <dsp:sp modelId="{9DD504AB-C20B-4462-8375-CBE4F2850493}">
      <dsp:nvSpPr>
        <dsp:cNvPr id="0" name=""/>
        <dsp:cNvSpPr/>
      </dsp:nvSpPr>
      <dsp:spPr>
        <a:xfrm>
          <a:off x="3219450" y="380997"/>
          <a:ext cx="1522660" cy="99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Budget and Expenditures</a:t>
          </a:r>
          <a:endParaRPr lang="en-US" sz="1600" kern="1200" dirty="0"/>
        </a:p>
      </dsp:txBody>
      <dsp:txXfrm>
        <a:off x="3267807" y="429354"/>
        <a:ext cx="1425946" cy="893890"/>
      </dsp:txXfrm>
    </dsp:sp>
    <dsp:sp modelId="{E7463825-72FE-42DF-BA86-6CC0D8D61FD1}">
      <dsp:nvSpPr>
        <dsp:cNvPr id="0" name=""/>
        <dsp:cNvSpPr/>
      </dsp:nvSpPr>
      <dsp:spPr>
        <a:xfrm>
          <a:off x="4799863" y="380997"/>
          <a:ext cx="1522660" cy="99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College Experience</a:t>
          </a:r>
          <a:endParaRPr lang="en-US" sz="1600" kern="1200" dirty="0"/>
        </a:p>
      </dsp:txBody>
      <dsp:txXfrm>
        <a:off x="4848220" y="429354"/>
        <a:ext cx="1425946" cy="893890"/>
      </dsp:txXfrm>
    </dsp:sp>
    <dsp:sp modelId="{00815D0F-6F24-4D44-B4E8-C7CA13AFCD87}">
      <dsp:nvSpPr>
        <dsp:cNvPr id="0" name=""/>
        <dsp:cNvSpPr/>
      </dsp:nvSpPr>
      <dsp:spPr>
        <a:xfrm>
          <a:off x="6398656" y="380997"/>
          <a:ext cx="1522660" cy="9906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Retention</a:t>
          </a:r>
          <a:endParaRPr lang="en-US" sz="1600" kern="1200" dirty="0"/>
        </a:p>
      </dsp:txBody>
      <dsp:txXfrm>
        <a:off x="6447013" y="429354"/>
        <a:ext cx="1425946" cy="893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4D9A5-7993-4C2E-97F1-BECCC7A42A11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Level 1</a:t>
          </a:r>
          <a:endParaRPr lang="en-US" sz="2400" kern="1200" dirty="0"/>
        </a:p>
      </dsp:txBody>
      <dsp:txXfrm rot="-5400000">
        <a:off x="1" y="520688"/>
        <a:ext cx="1039018" cy="445294"/>
      </dsp:txXfrm>
    </dsp:sp>
    <dsp:sp modelId="{652341B9-EA01-43BE-83F4-EB15E0B4F90E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Enrollment and Characteristics</a:t>
          </a:r>
          <a:endParaRPr lang="en-US" sz="2400" kern="1200" dirty="0"/>
        </a:p>
      </dsp:txBody>
      <dsp:txXfrm rot="-5400000">
        <a:off x="1039018" y="48278"/>
        <a:ext cx="5009883" cy="870607"/>
      </dsp:txXfrm>
    </dsp:sp>
    <dsp:sp modelId="{4EDF85CB-DE22-4E6B-BA08-9AAFB0ACD120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rgbClr val="FFC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Level 2</a:t>
          </a:r>
          <a:endParaRPr lang="en-US" sz="2400" kern="1200" dirty="0"/>
        </a:p>
      </dsp:txBody>
      <dsp:txXfrm rot="-5400000">
        <a:off x="1" y="1809352"/>
        <a:ext cx="1039018" cy="445294"/>
      </dsp:txXfrm>
    </dsp:sp>
    <dsp:sp modelId="{AB13CF43-2E8F-4396-A272-2785EC1B4E8D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Student Success measures</a:t>
          </a:r>
          <a:endParaRPr lang="en-US" sz="2400" kern="1200" dirty="0"/>
        </a:p>
      </dsp:txBody>
      <dsp:txXfrm rot="-5400000">
        <a:off x="1039018" y="1336942"/>
        <a:ext cx="5009883" cy="870607"/>
      </dsp:txXfrm>
    </dsp:sp>
    <dsp:sp modelId="{D5F1343F-12A1-4B8C-9DEC-BF777CD0A78B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rgbClr val="00CC05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Update</a:t>
          </a:r>
          <a:endParaRPr lang="en-US" sz="2400" kern="1200" dirty="0"/>
        </a:p>
      </dsp:txBody>
      <dsp:txXfrm rot="-5400000">
        <a:off x="1" y="3098016"/>
        <a:ext cx="1039018" cy="445294"/>
      </dsp:txXfrm>
    </dsp:sp>
    <dsp:sp modelId="{19911664-8B0A-440A-8076-DD5C03644689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Specialized Strategic solutions</a:t>
          </a:r>
          <a:endParaRPr lang="en-US" sz="24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A34166A-61A2-4BD5-BDCB-6E22658B12FE}" type="datetimeFigureOut">
              <a:rPr lang="en-US"/>
              <a:pPr>
                <a:defRPr/>
              </a:pPr>
              <a:t>6/21/2013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24513C1-8066-494E-B868-51716010A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68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3C3078-0155-4274-A554-C5A200F48B6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4C18E-325B-4787-AF7E-6CBBA729D01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06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4C18E-325B-4787-AF7E-6CBBA729D01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99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4C18E-325B-4787-AF7E-6CBBA729D01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06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F1055-CB92-40EF-BD09-A2225F1FCAC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6826" indent="-226826">
              <a:buFont typeface="+mj-lt"/>
              <a:buAutoNum type="arabicPeriod"/>
            </a:pPr>
            <a:r>
              <a:rPr lang="en-US" dirty="0" smtClean="0"/>
              <a:t>Talk</a:t>
            </a:r>
            <a:r>
              <a:rPr lang="en-US" baseline="0" dirty="0" smtClean="0"/>
              <a:t> about Dec 2010 meeting—idea to just turn on the system</a:t>
            </a:r>
          </a:p>
          <a:p>
            <a:pPr marL="680480" lvl="1" indent="-226826">
              <a:buFont typeface="Arial" pitchFamily="34" charset="0"/>
              <a:buChar char="•"/>
            </a:pPr>
            <a:r>
              <a:rPr lang="en-US" dirty="0" smtClean="0"/>
              <a:t>Data reports should be the beginning of the conversation about improvement, not the end. </a:t>
            </a:r>
          </a:p>
          <a:p>
            <a:pPr marL="680480" lvl="1" indent="-226826">
              <a:buFont typeface="Arial" pitchFamily="34" charset="0"/>
              <a:buChar char="•"/>
            </a:pPr>
            <a:r>
              <a:rPr lang="en-US" dirty="0" smtClean="0"/>
              <a:t>Data reports should be used to support and drive change and improvement at the institution. </a:t>
            </a:r>
          </a:p>
          <a:p>
            <a:pPr marL="226826" indent="-226826">
              <a:buFont typeface="+mj-lt"/>
              <a:buAutoNum type="arabicPeriod"/>
            </a:pPr>
            <a:r>
              <a:rPr lang="en-US" dirty="0" smtClean="0"/>
              <a:t>Talk about getting</a:t>
            </a:r>
            <a:r>
              <a:rPr lang="en-US" baseline="0" dirty="0" smtClean="0"/>
              <a:t> stakeholder input</a:t>
            </a:r>
          </a:p>
          <a:p>
            <a:pPr marL="680480" lvl="1" indent="-226826" defTabSz="907305">
              <a:buFont typeface="Arial" pitchFamily="34" charset="0"/>
              <a:buChar char="•"/>
            </a:pPr>
            <a:r>
              <a:rPr lang="en-US" dirty="0" smtClean="0"/>
              <a:t>Spring 2011, worked with Provosts and Deans to establish a list of data needs</a:t>
            </a:r>
          </a:p>
          <a:p>
            <a:pPr marL="680480" lvl="1" indent="-226826" defTabSz="907305">
              <a:buFont typeface="Arial" pitchFamily="34" charset="0"/>
              <a:buChar char="•"/>
            </a:pPr>
            <a:r>
              <a:rPr lang="en-US" dirty="0" smtClean="0"/>
              <a:t>Dec</a:t>
            </a:r>
            <a:r>
              <a:rPr lang="en-US" baseline="0" dirty="0" smtClean="0"/>
              <a:t> 2011, </a:t>
            </a:r>
            <a:r>
              <a:rPr lang="en-US" dirty="0" smtClean="0"/>
              <a:t>Provosts and Deans reports released</a:t>
            </a:r>
          </a:p>
          <a:p>
            <a:pPr marL="680480" lvl="1" indent="-226826" defTabSz="907305">
              <a:buFont typeface="Arial" pitchFamily="34" charset="0"/>
              <a:buChar char="•"/>
            </a:pPr>
            <a:r>
              <a:rPr lang="en-US" dirty="0" smtClean="0"/>
              <a:t>Jan 2012, Conversion of BOT Beginning of term “who’s here” presentation</a:t>
            </a:r>
            <a:r>
              <a:rPr lang="en-US" baseline="0" dirty="0" smtClean="0"/>
              <a:t> to using the BI tool</a:t>
            </a:r>
            <a:endParaRPr lang="en-US" dirty="0" smtClean="0"/>
          </a:p>
          <a:p>
            <a:pPr marL="226826" indent="-226826" defTabSz="907305">
              <a:buFont typeface="+mj-lt"/>
              <a:buAutoNum type="arabicPeriod"/>
            </a:pPr>
            <a:r>
              <a:rPr lang="en-US" dirty="0" smtClean="0"/>
              <a:t>Talk about</a:t>
            </a:r>
            <a:r>
              <a:rPr lang="en-US" baseline="0" dirty="0" smtClean="0"/>
              <a:t> training plan and slow roll-out of users</a:t>
            </a:r>
          </a:p>
          <a:p>
            <a:pPr marL="226826" indent="-226826">
              <a:buFont typeface="+mj-lt"/>
              <a:buAutoNum type="arabicPeriod"/>
            </a:pPr>
            <a:r>
              <a:rPr lang="en-US" dirty="0" smtClean="0"/>
              <a:t>Only through the proper use of this information can SPC gain (and retain) knowledge that can be used to improve institutional outcomes.</a:t>
            </a:r>
          </a:p>
          <a:p>
            <a:pPr marL="226826" indent="-226826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4C18E-325B-4787-AF7E-6CBBA729D01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79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513C1-8066-494E-B868-51716010A85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80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4C18E-325B-4787-AF7E-6CBBA729D01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77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4C18E-325B-4787-AF7E-6CBBA729D01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1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chievingthedream.org/college_profile/st_petersburg_college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9861B-6D29-4444-9218-33DDF475DE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9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48DC-9EC0-4E83-811D-360AA8C040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058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3B9CA-25B7-4092-88B6-115FC41229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21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3080D"/>
                </a:solidFill>
              </a:defRPr>
            </a:lvl1pPr>
            <a:lvl2pPr>
              <a:defRPr>
                <a:solidFill>
                  <a:srgbClr val="03080D"/>
                </a:solidFill>
              </a:defRPr>
            </a:lvl2pPr>
            <a:lvl3pPr>
              <a:defRPr>
                <a:solidFill>
                  <a:srgbClr val="03080D"/>
                </a:solidFill>
              </a:defRPr>
            </a:lvl3pPr>
            <a:lvl4pPr>
              <a:defRPr>
                <a:solidFill>
                  <a:srgbClr val="03080D"/>
                </a:solidFill>
              </a:defRPr>
            </a:lvl4pPr>
            <a:lvl5pPr>
              <a:defRPr>
                <a:solidFill>
                  <a:srgbClr val="03080D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6D105-F65D-4C06-90FB-0AE3AC12D8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2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71C88-81D2-462B-9E1D-4A8C4E9BB2F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1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8264-48DD-4463-9606-9276A286F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4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877D-8D96-490D-A7F0-CB8D0727E6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8AB50-2B3C-4FF7-87EA-B3A6E0D35F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2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1" y="6400800"/>
            <a:ext cx="685799" cy="365125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92328C6-2623-4B50-8FB6-77138E8729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5059" name="Picture 3" descr="Achieving the Dream badge">
            <a:hlinkClick r:id="rId2" tooltip="Read our Pro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765" y="5513489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3" name="Picture 7" descr="http://www.achievingthedream.org/sites/default/files/styles/inline_photo_float_left/public/logos/St.%20Petersberg%20Colle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5882"/>
            <a:ext cx="990621" cy="102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0" y="0"/>
            <a:ext cx="3917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                           June </a:t>
            </a:r>
            <a:r>
              <a:rPr lang="en-US" sz="2000" b="1" dirty="0" smtClean="0">
                <a:solidFill>
                  <a:schemeClr val="bg1"/>
                </a:solidFill>
              </a:rPr>
              <a:t>2013</a:t>
            </a:r>
            <a:endParaRPr lang="en-US" sz="2000" b="1" dirty="0"/>
          </a:p>
        </p:txBody>
      </p:sp>
      <p:pic>
        <p:nvPicPr>
          <p:cNvPr id="6" name="Picture 3" descr="Achieving the Dream badge">
            <a:hlinkClick r:id="rId2" tooltip="Read our Profile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765" y="5513489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ttp://www.achievingthedream.org/sites/default/files/styles/inline_photo_float_left/public/logos/St.%20Petersberg%20College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5882"/>
            <a:ext cx="990621" cy="102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885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30FB0-E363-44DF-B453-B5C3E5A746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172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0C10-24DE-4A3E-8E32-B51DC467B7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0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8B4165-1AE7-4956-9C3D-F35576CE32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85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458200" y="0"/>
            <a:ext cx="685800" cy="6858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85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Pro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college.edu/central/AE/Presentations.ht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college.edu/missio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85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3" name="Title 1"/>
          <p:cNvSpPr>
            <a:spLocks noGrp="1"/>
          </p:cNvSpPr>
          <p:nvPr>
            <p:ph type="ctrTitle"/>
          </p:nvPr>
        </p:nvSpPr>
        <p:spPr>
          <a:xfrm>
            <a:off x="0" y="1406525"/>
            <a:ext cx="9220200" cy="1336675"/>
          </a:xfrm>
          <a:solidFill>
            <a:schemeClr val="tx2"/>
          </a:solidFill>
        </p:spPr>
        <p:txBody>
          <a:bodyPr/>
          <a:lstStyle/>
          <a:p>
            <a:pPr algn="l"/>
            <a:r>
              <a:rPr lang="en-US" sz="4000" dirty="0">
                <a:solidFill>
                  <a:schemeClr val="bg1"/>
                </a:solidFill>
                <a:latin typeface="+mn-lt"/>
              </a:rPr>
              <a:t>How Business Intelligence Transformed 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the Culture at SPC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2895953"/>
            <a:ext cx="7010400" cy="112395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100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>
                <a:solidFill>
                  <a:schemeClr val="tx1"/>
                </a:solidFill>
              </a:rPr>
              <a:t> </a:t>
            </a:r>
            <a:r>
              <a:rPr lang="en-US" sz="3100" dirty="0" smtClean="0">
                <a:solidFill>
                  <a:schemeClr val="tx1"/>
                </a:solidFill>
              </a:rPr>
              <a:t>                            June </a:t>
            </a:r>
            <a:r>
              <a:rPr lang="en-US" sz="3100" dirty="0" smtClean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6" name="Rectangle 5"/>
          <p:cNvSpPr/>
          <p:nvPr/>
        </p:nvSpPr>
        <p:spPr>
          <a:xfrm>
            <a:off x="-16525" y="2616200"/>
            <a:ext cx="9296400" cy="101600"/>
          </a:xfrm>
          <a:prstGeom prst="rect">
            <a:avLst/>
          </a:prstGeom>
          <a:gradFill flip="none" rotWithShape="1">
            <a:gsLst>
              <a:gs pos="56000">
                <a:schemeClr val="bg1"/>
              </a:gs>
              <a:gs pos="0">
                <a:schemeClr val="accent2"/>
              </a:gs>
              <a:gs pos="100000">
                <a:schemeClr val="accent3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http://www.achievingthedream.org/sites/default/files/styles/inline_photo_float_left/public/logos/St.%20Petersberg%20Colle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52400"/>
            <a:ext cx="1104485" cy="114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9" r="16552"/>
          <a:stretch/>
        </p:blipFill>
        <p:spPr>
          <a:xfrm>
            <a:off x="228599" y="2895953"/>
            <a:ext cx="3886201" cy="37618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67200" y="4776902"/>
            <a:ext cx="3352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State Assessment Meeting</a:t>
            </a:r>
            <a:endParaRPr lang="en-US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1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6D105-F65D-4C06-90FB-0AE3AC12D8F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2199057"/>
            <a:ext cx="7391400" cy="4525963"/>
          </a:xfrm>
        </p:spPr>
        <p:txBody>
          <a:bodyPr/>
          <a:lstStyle/>
          <a:p>
            <a:r>
              <a:rPr lang="en-US" sz="2200" i="1" dirty="0" smtClean="0"/>
              <a:t>Allows quick access to information </a:t>
            </a:r>
            <a:r>
              <a:rPr lang="en-US" sz="2200" i="1" dirty="0"/>
              <a:t>required to make </a:t>
            </a:r>
            <a:r>
              <a:rPr lang="en-US" sz="2200" i="1" dirty="0" smtClean="0"/>
              <a:t>decisions. </a:t>
            </a:r>
          </a:p>
          <a:p>
            <a:endParaRPr lang="en-US" sz="2200" i="1" dirty="0" smtClean="0"/>
          </a:p>
          <a:p>
            <a:r>
              <a:rPr lang="en-US" sz="2200" i="1" dirty="0" smtClean="0"/>
              <a:t>Provides standardized </a:t>
            </a:r>
            <a:r>
              <a:rPr lang="en-US" sz="2200" i="1" dirty="0"/>
              <a:t>information </a:t>
            </a:r>
            <a:r>
              <a:rPr lang="en-US" sz="2200" i="1" dirty="0" smtClean="0"/>
              <a:t>with </a:t>
            </a:r>
            <a:r>
              <a:rPr lang="en-US" sz="2200" i="1" dirty="0"/>
              <a:t>the ability to look at data measures through multiple views. </a:t>
            </a:r>
            <a:endParaRPr lang="en-US" sz="2200" i="1" dirty="0" smtClean="0"/>
          </a:p>
          <a:p>
            <a:endParaRPr lang="en-US" sz="2200" i="1" dirty="0" smtClean="0"/>
          </a:p>
          <a:p>
            <a:r>
              <a:rPr lang="en-US" sz="2200" i="1" dirty="0" smtClean="0"/>
              <a:t>Enables users </a:t>
            </a:r>
            <a:r>
              <a:rPr lang="en-US" sz="2200" i="1" dirty="0"/>
              <a:t>to </a:t>
            </a:r>
            <a:r>
              <a:rPr lang="en-US" sz="2200" i="1" dirty="0" smtClean="0"/>
              <a:t>‘</a:t>
            </a:r>
            <a:r>
              <a:rPr lang="en-US" sz="2200" i="1" dirty="0"/>
              <a:t>drill-down</a:t>
            </a:r>
            <a:r>
              <a:rPr lang="en-US" sz="2200" i="1" dirty="0" smtClean="0"/>
              <a:t>’  to student-level detail and ‘roll-up’ to program, campus , and college-level perspectives.</a:t>
            </a:r>
            <a:endParaRPr lang="en-US" sz="2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291" y="275422"/>
            <a:ext cx="4094520" cy="184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Where we are now…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95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36F6C-558B-4AC8-9A42-3E4F67B4B2D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8710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04" y="457200"/>
            <a:ext cx="8839200" cy="495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BI Student Cube Structure</a:t>
            </a:r>
          </a:p>
        </p:txBody>
      </p:sp>
    </p:spTree>
    <p:extLst>
      <p:ext uri="{BB962C8B-B14F-4D97-AF65-F5344CB8AC3E}">
        <p14:creationId xmlns:p14="http://schemas.microsoft.com/office/powerpoint/2010/main" val="3277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6D105-F65D-4C06-90FB-0AE3AC12D8F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397243"/>
              </p:ext>
            </p:extLst>
          </p:nvPr>
        </p:nvGraphicFramePr>
        <p:xfrm>
          <a:off x="304800" y="2133600"/>
          <a:ext cx="7924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1905000"/>
            <a:ext cx="3049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Development Areas</a:t>
            </a:r>
            <a:endParaRPr lang="en-US" sz="2400" b="1" dirty="0"/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Progression of Pulse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559858"/>
            <a:ext cx="929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Fall 2011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3559858"/>
            <a:ext cx="1080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Sprig 2011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1306" y="3545650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Spring </a:t>
            </a:r>
            <a:r>
              <a:rPr lang="en-US" sz="1400" b="1" dirty="0" smtClean="0">
                <a:solidFill>
                  <a:schemeClr val="accent2"/>
                </a:solidFill>
              </a:rPr>
              <a:t>2013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3539346"/>
            <a:ext cx="1351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Summer 2013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200" y="3539345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Spring 2014</a:t>
            </a:r>
            <a:endParaRPr 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9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6D105-F65D-4C06-90FB-0AE3AC12D8F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4242" y="1219200"/>
            <a:ext cx="8229600" cy="4525963"/>
          </a:xfrm>
        </p:spPr>
        <p:txBody>
          <a:bodyPr/>
          <a:lstStyle/>
          <a:p>
            <a:endParaRPr lang="en-US" sz="2400" b="1" dirty="0"/>
          </a:p>
          <a:p>
            <a:r>
              <a:rPr lang="en-US" sz="2400" b="1" dirty="0" smtClean="0"/>
              <a:t>Active </a:t>
            </a:r>
            <a:r>
              <a:rPr lang="en-US" sz="2400" b="1" dirty="0"/>
              <a:t>users, n = </a:t>
            </a:r>
            <a:r>
              <a:rPr lang="en-US" sz="2400" b="1" dirty="0" smtClean="0"/>
              <a:t>270+</a:t>
            </a:r>
            <a:br>
              <a:rPr lang="en-US" sz="2400" b="1" dirty="0" smtClean="0"/>
            </a:br>
            <a:endParaRPr lang="en-US" sz="2400" dirty="0"/>
          </a:p>
          <a:p>
            <a:r>
              <a:rPr lang="en-US" sz="2400" dirty="0" smtClean="0">
                <a:solidFill>
                  <a:schemeClr val="tx2"/>
                </a:solidFill>
              </a:rPr>
              <a:t>Type </a:t>
            </a:r>
            <a:r>
              <a:rPr lang="en-US" sz="2400" dirty="0">
                <a:solidFill>
                  <a:schemeClr val="tx2"/>
                </a:solidFill>
              </a:rPr>
              <a:t>of users: Executive Team, Provosts, Deans, Program Directors, Functional Administrators, Advisors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rgbClr val="03080D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Users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46185"/>
            <a:ext cx="3375185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651" y="3319021"/>
            <a:ext cx="5257800" cy="274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6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328C6-2623-4B50-8FB6-77138E87290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Training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3132732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89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328C6-2623-4B50-8FB6-77138E87290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2050" name="Picture 2" descr="C:\Users\Coraggio.Jesse\AppData\Local\Microsoft\Windows\Temporary Internet Files\Content.IE5\OG2GFMOM\MC900288971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43" y="838200"/>
            <a:ext cx="5516815" cy="371540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Teaching them how to fish…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4321" y="4792717"/>
            <a:ext cx="59544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The most important element of the SPC Pulse philosophy has been end-user empowerment.</a:t>
            </a:r>
          </a:p>
        </p:txBody>
      </p:sp>
    </p:spTree>
    <p:extLst>
      <p:ext uri="{BB962C8B-B14F-4D97-AF65-F5344CB8AC3E}">
        <p14:creationId xmlns:p14="http://schemas.microsoft.com/office/powerpoint/2010/main" val="31144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6D105-F65D-4C06-90FB-0AE3AC12D8F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341436"/>
            <a:ext cx="8229600" cy="4525963"/>
          </a:xfrm>
        </p:spPr>
        <p:txBody>
          <a:bodyPr/>
          <a:lstStyle/>
          <a:p>
            <a:r>
              <a:rPr lang="en-US" dirty="0"/>
              <a:t>Managing accelerated </a:t>
            </a:r>
            <a:r>
              <a:rPr lang="en-US" dirty="0" smtClean="0"/>
              <a:t>expectations</a:t>
            </a:r>
          </a:p>
          <a:p>
            <a:r>
              <a:rPr lang="en-US" dirty="0" smtClean="0"/>
              <a:t> Documenting </a:t>
            </a:r>
            <a:r>
              <a:rPr lang="en-US" dirty="0"/>
              <a:t>while building</a:t>
            </a:r>
          </a:p>
          <a:p>
            <a:r>
              <a:rPr lang="en-US" dirty="0"/>
              <a:t>Limited </a:t>
            </a:r>
            <a:r>
              <a:rPr lang="en-US" dirty="0" smtClean="0"/>
              <a:t>programming resources</a:t>
            </a:r>
            <a:endParaRPr lang="en-US" dirty="0"/>
          </a:p>
          <a:p>
            <a:r>
              <a:rPr lang="en-US" dirty="0"/>
              <a:t>Tailoring specialized solutions</a:t>
            </a:r>
          </a:p>
          <a:p>
            <a:r>
              <a:rPr lang="en-US" dirty="0" smtClean="0"/>
              <a:t>Building competence among executive and academic leaders</a:t>
            </a:r>
          </a:p>
          <a:p>
            <a:r>
              <a:rPr lang="en-US" dirty="0" smtClean="0"/>
              <a:t>Ensuring security/privacy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42279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328C6-2623-4B50-8FB6-77138E87290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Where we want to go…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052" y="1308652"/>
            <a:ext cx="7835348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 smtClean="0"/>
              <a:t>A college-wide solution (FERPA)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 smtClean="0"/>
              <a:t>Validation of </a:t>
            </a:r>
            <a:r>
              <a:rPr lang="en-US" sz="3200" dirty="0"/>
              <a:t>cohort </a:t>
            </a:r>
            <a:r>
              <a:rPr lang="en-US" sz="3200" dirty="0" smtClean="0"/>
              <a:t>tracking (</a:t>
            </a:r>
            <a:r>
              <a:rPr lang="en-US" sz="3200" dirty="0"/>
              <a:t>Predictive Analytics)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 smtClean="0"/>
              <a:t>Detailed Financial Aid information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/>
              <a:t>Human Resources </a:t>
            </a:r>
            <a:r>
              <a:rPr lang="en-US" sz="3200" dirty="0" smtClean="0"/>
              <a:t>information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 smtClean="0"/>
              <a:t>Facilities and inventory information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dirty="0" smtClean="0"/>
              <a:t>Further developed finance data</a:t>
            </a:r>
          </a:p>
        </p:txBody>
      </p:sp>
    </p:spTree>
    <p:extLst>
      <p:ext uri="{BB962C8B-B14F-4D97-AF65-F5344CB8AC3E}">
        <p14:creationId xmlns:p14="http://schemas.microsoft.com/office/powerpoint/2010/main" val="34302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C9E187-5E12-4D0A-A159-8C570B3C639C}" type="slidenum">
              <a:rPr lang="en-US" smtClean="0">
                <a:solidFill>
                  <a:schemeClr val="bg1"/>
                </a:solidFill>
              </a:rPr>
              <a:pPr eaLnBrk="1" hangingPunct="1"/>
              <a:t>18</a:t>
            </a:fld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0966" name="Picture 5" descr="MCBD06663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352" y="1143000"/>
            <a:ext cx="5105400" cy="442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Questions?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21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36F6C-558B-4AC8-9A42-3E4F67B4B2D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30942" y="1413386"/>
            <a:ext cx="7848599" cy="4419600"/>
          </a:xfrm>
        </p:spPr>
        <p:txBody>
          <a:bodyPr>
            <a:noAutofit/>
          </a:bodyPr>
          <a:lstStyle/>
          <a:p>
            <a:pPr>
              <a:buFontTx/>
              <a:buChar char="•"/>
            </a:pPr>
            <a:endParaRPr lang="en-US" sz="1050" b="1" dirty="0" smtClean="0"/>
          </a:p>
          <a:p>
            <a:pPr>
              <a:buFontTx/>
              <a:buChar char="•"/>
            </a:pPr>
            <a:endParaRPr lang="en-US" sz="1050" b="1" dirty="0"/>
          </a:p>
          <a:p>
            <a:pPr>
              <a:buFont typeface="Wingdings" pitchFamily="2" charset="2"/>
              <a:buChar char="§"/>
            </a:pPr>
            <a:r>
              <a:rPr lang="en-US" sz="2800" b="1" dirty="0"/>
              <a:t>Dan Gardner</a:t>
            </a:r>
          </a:p>
          <a:p>
            <a:pPr marL="0" indent="0">
              <a:buNone/>
            </a:pPr>
            <a:r>
              <a:rPr lang="en-US" sz="2800" i="1" dirty="0" smtClean="0"/>
              <a:t>   Director </a:t>
            </a:r>
            <a:r>
              <a:rPr lang="en-US" sz="2800" i="1" dirty="0"/>
              <a:t>of Institutional Research</a:t>
            </a:r>
          </a:p>
          <a:p>
            <a:pPr>
              <a:buFontTx/>
              <a:buChar char="•"/>
            </a:pPr>
            <a:endParaRPr lang="en-US" sz="1050" b="1" dirty="0"/>
          </a:p>
          <a:p>
            <a:pPr>
              <a:buFontTx/>
              <a:buChar char="•"/>
            </a:pPr>
            <a:endParaRPr lang="en-US" sz="1050" b="1" dirty="0" smtClean="0"/>
          </a:p>
          <a:p>
            <a:pPr>
              <a:buFontTx/>
              <a:buChar char="•"/>
            </a:pPr>
            <a:endParaRPr lang="en-US" sz="1050" b="1" dirty="0"/>
          </a:p>
          <a:p>
            <a:pPr>
              <a:buFont typeface="Wingdings" pitchFamily="2" charset="2"/>
              <a:buChar char="§"/>
            </a:pPr>
            <a:r>
              <a:rPr lang="en-US" sz="2800" b="1" dirty="0" smtClean="0"/>
              <a:t>Jesse Coraggio</a:t>
            </a:r>
            <a:br>
              <a:rPr lang="en-US" sz="2800" b="1" dirty="0" smtClean="0"/>
            </a:br>
            <a:r>
              <a:rPr lang="en-US" sz="2800" i="1" dirty="0" smtClean="0"/>
              <a:t>Associate VP, </a:t>
            </a:r>
            <a:r>
              <a:rPr lang="en-US" sz="2800" i="1" dirty="0"/>
              <a:t>Institutional </a:t>
            </a:r>
            <a:r>
              <a:rPr lang="en-US" sz="2800" i="1" dirty="0" smtClean="0"/>
              <a:t>Effectiveness, Research, and Grants</a:t>
            </a:r>
          </a:p>
          <a:p>
            <a:pPr marL="0" indent="0">
              <a:buNone/>
            </a:pP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2800" b="1" i="1" dirty="0"/>
              <a:t/>
            </a:r>
            <a:br>
              <a:rPr lang="en-US" sz="2800" b="1" i="1" dirty="0"/>
            </a:br>
            <a:endParaRPr lang="en-US" sz="2400" b="1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Presenters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912374" y="54102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900" dirty="0">
              <a:solidFill>
                <a:schemeClr val="tx1"/>
              </a:solidFill>
            </a:endParaRPr>
          </a:p>
          <a:p>
            <a:pPr algn="r"/>
            <a:r>
              <a:rPr lang="en-US" sz="900" dirty="0" smtClean="0">
                <a:latin typeface="GoudyOldStyleT-Regular" charset="0"/>
              </a:rPr>
              <a:t>Institutional Research and Effectiveness</a:t>
            </a:r>
            <a:endParaRPr lang="en-US" sz="900" b="0" dirty="0">
              <a:solidFill>
                <a:schemeClr val="tx1"/>
              </a:solidFill>
              <a:latin typeface="GoudyOldStyleT-Regular" charset="0"/>
            </a:endParaRPr>
          </a:p>
          <a:p>
            <a:pPr algn="r"/>
            <a:r>
              <a:rPr lang="en-US" sz="900" b="0" dirty="0">
                <a:solidFill>
                  <a:schemeClr val="tx1"/>
                </a:solidFill>
                <a:latin typeface="GoudyOldStyleT-Regular" charset="0"/>
              </a:rPr>
              <a:t>St. Petersburg College</a:t>
            </a:r>
          </a:p>
          <a:p>
            <a:pPr algn="r"/>
            <a:r>
              <a:rPr lang="en-US" sz="900" dirty="0"/>
              <a:t> </a:t>
            </a:r>
            <a:r>
              <a:rPr lang="en-US" sz="900" b="0" dirty="0">
                <a:solidFill>
                  <a:schemeClr val="tx1"/>
                </a:solidFill>
                <a:latin typeface="GoudyOldStyleT-Regular" charset="0"/>
              </a:rPr>
              <a:t>P.O. Box 13489, </a:t>
            </a:r>
          </a:p>
          <a:p>
            <a:pPr algn="r"/>
            <a:r>
              <a:rPr lang="en-US" sz="900" b="0" dirty="0">
                <a:solidFill>
                  <a:schemeClr val="tx1"/>
                </a:solidFill>
                <a:latin typeface="GoudyOldStyleT-Regular" charset="0"/>
              </a:rPr>
              <a:t>St. Petersburg, FL 33733</a:t>
            </a:r>
            <a:r>
              <a:rPr lang="en-US" sz="900" dirty="0"/>
              <a:t> </a:t>
            </a:r>
            <a:endParaRPr lang="en-US" sz="900" b="0" dirty="0">
              <a:solidFill>
                <a:schemeClr val="tx1"/>
              </a:solidFill>
              <a:latin typeface="GoudyOldStyleT-Regular" charset="0"/>
            </a:endParaRPr>
          </a:p>
          <a:p>
            <a:pPr algn="r"/>
            <a:r>
              <a:rPr lang="en-US" sz="900" b="0" dirty="0">
                <a:solidFill>
                  <a:schemeClr val="tx1"/>
                </a:solidFill>
                <a:latin typeface="GoudyOldStyleT-Regular" charset="0"/>
              </a:rPr>
              <a:t>(727) 712-5237</a:t>
            </a:r>
          </a:p>
          <a:p>
            <a:pPr algn="r"/>
            <a:r>
              <a:rPr lang="en-US" sz="900" b="0" dirty="0">
                <a:solidFill>
                  <a:schemeClr val="tx1"/>
                </a:solidFill>
                <a:latin typeface="GoudyOldStyleT-Regular" charset="0"/>
              </a:rPr>
              <a:t>FAX (727) 341-5411</a:t>
            </a:r>
          </a:p>
          <a:p>
            <a:pPr algn="r"/>
            <a:endParaRPr lang="en-US" sz="900" b="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4F29-5060-4830-A216-B31A92D65088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9367" y="14478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/>
              <a:t>SPC - established in 1927</a:t>
            </a:r>
            <a:br>
              <a:rPr lang="en-US" sz="2400" dirty="0"/>
            </a:br>
            <a:endParaRPr lang="en-US" sz="2400" dirty="0"/>
          </a:p>
          <a:p>
            <a:pPr>
              <a:lnSpc>
                <a:spcPct val="90000"/>
              </a:lnSpc>
              <a:spcBef>
                <a:spcPct val="2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 smtClean="0"/>
              <a:t>9 </a:t>
            </a:r>
            <a:r>
              <a:rPr lang="en-US" sz="2400" dirty="0"/>
              <a:t>Campuses in Pinellas County</a:t>
            </a:r>
            <a:br>
              <a:rPr lang="en-US" sz="2400" dirty="0"/>
            </a:br>
            <a:endParaRPr lang="en-US" sz="2400" dirty="0"/>
          </a:p>
          <a:p>
            <a:pPr>
              <a:lnSpc>
                <a:spcPct val="90000"/>
              </a:lnSpc>
              <a:spcBef>
                <a:spcPct val="2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/>
              <a:t>First FCS college to offer baccalaureate degrees; </a:t>
            </a:r>
            <a:br>
              <a:rPr lang="en-US" sz="2400" dirty="0"/>
            </a:br>
            <a:r>
              <a:rPr lang="en-US" sz="2400" dirty="0" smtClean="0"/>
              <a:t>1,168 </a:t>
            </a:r>
            <a:r>
              <a:rPr lang="en-US" sz="2400" dirty="0"/>
              <a:t>(</a:t>
            </a:r>
            <a:r>
              <a:rPr lang="en-US" sz="2400" dirty="0" smtClean="0"/>
              <a:t>2012-13)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  <a:spcBef>
                <a:spcPct val="2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 smtClean="0"/>
              <a:t>2012-13 </a:t>
            </a:r>
            <a:r>
              <a:rPr lang="en-US" sz="2400" dirty="0"/>
              <a:t>FTE: </a:t>
            </a:r>
            <a:r>
              <a:rPr lang="en-US" sz="2400" dirty="0" smtClean="0"/>
              <a:t>21,546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>
              <a:lnSpc>
                <a:spcPct val="90000"/>
              </a:lnSpc>
              <a:spcBef>
                <a:spcPct val="2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 smtClean="0"/>
              <a:t>2012-13 </a:t>
            </a:r>
            <a:r>
              <a:rPr lang="en-US" sz="2400" dirty="0"/>
              <a:t>Graduates: </a:t>
            </a:r>
            <a:r>
              <a:rPr lang="en-US" sz="2400" dirty="0" smtClean="0"/>
              <a:t>6,149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>
              <a:lnSpc>
                <a:spcPct val="90000"/>
              </a:lnSpc>
              <a:spcBef>
                <a:spcPct val="2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400" dirty="0"/>
              <a:t>Fall 2012 credit enrollment: 33,232 (unduplicated)</a:t>
            </a:r>
          </a:p>
          <a:p>
            <a:pPr marL="0" indent="0">
              <a:lnSpc>
                <a:spcPct val="90000"/>
              </a:lnSpc>
              <a:spcBef>
                <a:spcPct val="2000"/>
              </a:spcBef>
              <a:buClr>
                <a:schemeClr val="accent2"/>
              </a:buClr>
              <a:buNone/>
            </a:pPr>
            <a:endParaRPr lang="en-US" sz="2400" b="1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SPC Quick </a:t>
            </a:r>
            <a:r>
              <a:rPr lang="en-US" sz="48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Facts</a:t>
            </a:r>
          </a:p>
        </p:txBody>
      </p:sp>
    </p:spTree>
    <p:extLst>
      <p:ext uri="{BB962C8B-B14F-4D97-AF65-F5344CB8AC3E}">
        <p14:creationId xmlns:p14="http://schemas.microsoft.com/office/powerpoint/2010/main" val="210264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328C6-2623-4B50-8FB6-77138E87290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Background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347251" y="1295400"/>
            <a:ext cx="7848599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600" b="1" i="1" dirty="0" smtClean="0"/>
              <a:t>Using Business Intelligence to Improve Student Success</a:t>
            </a:r>
            <a:r>
              <a:rPr lang="en-US" sz="2800" dirty="0" smtClean="0">
                <a:solidFill>
                  <a:srgbClr val="03080D"/>
                </a:solidFill>
              </a:rPr>
              <a:t/>
            </a:r>
            <a:br>
              <a:rPr lang="en-US" sz="2800" dirty="0" smtClean="0">
                <a:solidFill>
                  <a:srgbClr val="03080D"/>
                </a:solidFill>
              </a:rPr>
            </a:br>
            <a:endParaRPr lang="en-US" sz="2800" dirty="0" smtClean="0">
              <a:solidFill>
                <a:srgbClr val="03080D"/>
              </a:solidFill>
            </a:endParaRPr>
          </a:p>
          <a:p>
            <a:endParaRPr lang="en-US" sz="2800" dirty="0" smtClean="0">
              <a:solidFill>
                <a:srgbClr val="03080D"/>
              </a:solidFill>
            </a:endParaRPr>
          </a:p>
          <a:p>
            <a:pPr marL="457200" indent="-457200">
              <a:buFont typeface="Arial" charset="0"/>
              <a:buAutoNum type="arabicParenR"/>
            </a:pPr>
            <a:endParaRPr lang="en-US" sz="2000" dirty="0">
              <a:solidFill>
                <a:srgbClr val="03080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362" y="3135868"/>
            <a:ext cx="753048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http://www.spcollege.edu/central/AE/Presentations.htm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36F6C-558B-4AC8-9A42-3E4F67B4B2D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47251" y="1219200"/>
            <a:ext cx="7848599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This </a:t>
            </a:r>
            <a:r>
              <a:rPr lang="en-US" sz="2800" b="1" dirty="0"/>
              <a:t>presentation will </a:t>
            </a:r>
            <a:r>
              <a:rPr lang="en-US" sz="2800" b="1" dirty="0" smtClean="0"/>
              <a:t>describe: 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457200" indent="-457200">
              <a:buAutoNum type="arabicParenR"/>
            </a:pPr>
            <a:r>
              <a:rPr lang="en-US" sz="2800" b="1" dirty="0" smtClean="0"/>
              <a:t>Where we were…</a:t>
            </a:r>
          </a:p>
          <a:p>
            <a:pPr marL="457200" indent="-457200">
              <a:buAutoNum type="arabicParenR"/>
            </a:pPr>
            <a:endParaRPr lang="en-US" sz="2800" b="1" dirty="0" smtClean="0"/>
          </a:p>
          <a:p>
            <a:pPr marL="457200" indent="-457200">
              <a:buAutoNum type="arabicParenR"/>
            </a:pPr>
            <a:r>
              <a:rPr lang="en-US" sz="2800" b="1" dirty="0" smtClean="0"/>
              <a:t>Where we are now…</a:t>
            </a:r>
          </a:p>
          <a:p>
            <a:pPr marL="457200" indent="-457200">
              <a:buAutoNum type="arabicParenR"/>
            </a:pPr>
            <a:endParaRPr lang="en-US" sz="2800" b="1" dirty="0" smtClean="0"/>
          </a:p>
          <a:p>
            <a:pPr marL="457200" indent="-457200">
              <a:buAutoNum type="arabicParenR"/>
            </a:pPr>
            <a:r>
              <a:rPr lang="en-US" sz="2800" b="1" dirty="0" smtClean="0"/>
              <a:t>Where we are going…</a:t>
            </a:r>
          </a:p>
          <a:p>
            <a:pPr marL="457200" indent="-457200">
              <a:buAutoNum type="arabicParenR"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SPC Pulse BI Demonstration</a:t>
            </a:r>
          </a:p>
          <a:p>
            <a:pPr marL="457200" indent="-457200">
              <a:buAutoNum type="arabicParenR"/>
            </a:pPr>
            <a:endParaRPr lang="en-US" sz="2000" b="1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Today’s Goals</a:t>
            </a:r>
          </a:p>
        </p:txBody>
      </p:sp>
    </p:spTree>
    <p:extLst>
      <p:ext uri="{BB962C8B-B14F-4D97-AF65-F5344CB8AC3E}">
        <p14:creationId xmlns:p14="http://schemas.microsoft.com/office/powerpoint/2010/main" val="289663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Coraggio.Jesse\AppData\Local\Microsoft\Windows\Temporary Internet Files\Content.IE5\PFP1B0OD\MP9004483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001" y="1295400"/>
            <a:ext cx="3601997" cy="540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328C6-2623-4B50-8FB6-77138E87290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Where we were…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5715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Two-to-three weeks to complete a data request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Discussions became stale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Arguments over the data definitions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New questions once data is received take another two-to-three weeks to get answered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25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00BDF-7CA0-4F0E-9DB8-2BB12D86537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219200"/>
            <a:ext cx="8458201" cy="350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SPC needed:</a:t>
            </a:r>
            <a:br>
              <a:rPr lang="en-US" sz="2800" dirty="0" smtClean="0"/>
            </a:br>
            <a:endParaRPr lang="en-US" sz="1200" dirty="0" smtClean="0"/>
          </a:p>
          <a:p>
            <a:pPr lvl="1"/>
            <a:r>
              <a:rPr lang="en-US" dirty="0" smtClean="0"/>
              <a:t>timely</a:t>
            </a:r>
            <a:r>
              <a:rPr lang="en-US" dirty="0"/>
              <a:t>, </a:t>
            </a:r>
            <a:r>
              <a:rPr lang="en-US" dirty="0" smtClean="0"/>
              <a:t>relevant,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valid </a:t>
            </a:r>
            <a:r>
              <a:rPr lang="en-US" dirty="0" smtClean="0"/>
              <a:t>information at the college, campus, and program levels,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linked across multiple </a:t>
            </a:r>
            <a:r>
              <a:rPr lang="en-US" dirty="0"/>
              <a:t>data </a:t>
            </a:r>
            <a:r>
              <a:rPr lang="en-US" dirty="0" smtClean="0"/>
              <a:t>systems,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an easy-to-interpret format </a:t>
            </a:r>
            <a:r>
              <a:rPr lang="en-US" dirty="0" smtClean="0"/>
              <a:t>to improve student success. </a:t>
            </a:r>
            <a:endParaRPr lang="en-US" dirty="0"/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sz="2800" dirty="0"/>
              <a:t> 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 flipH="1">
            <a:off x="161104" y="5751703"/>
            <a:ext cx="82208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Why </a:t>
            </a:r>
            <a:r>
              <a:rPr lang="en-US" sz="36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was </a:t>
            </a:r>
            <a:r>
              <a:rPr lang="en-US" sz="36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Pulse </a:t>
            </a:r>
            <a:r>
              <a:rPr lang="en-US" sz="36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a priority at SPC?</a:t>
            </a:r>
          </a:p>
        </p:txBody>
      </p:sp>
    </p:spTree>
    <p:extLst>
      <p:ext uri="{BB962C8B-B14F-4D97-AF65-F5344CB8AC3E}">
        <p14:creationId xmlns:p14="http://schemas.microsoft.com/office/powerpoint/2010/main" val="2463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36F6C-558B-4AC8-9A42-3E4F67B4B2D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71051" y="1219200"/>
            <a:ext cx="8001000" cy="4419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 smtClean="0"/>
              <a:t>Step 1: Acknowledge that data </a:t>
            </a:r>
            <a:r>
              <a:rPr lang="en-US" sz="2200" dirty="0"/>
              <a:t>in its purest sense is not very useful.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Step 2: Design a tool that defines, aggregates, </a:t>
            </a:r>
            <a:r>
              <a:rPr lang="en-US" sz="2200" dirty="0"/>
              <a:t>and </a:t>
            </a:r>
            <a:r>
              <a:rPr lang="en-US" sz="2200" dirty="0" smtClean="0"/>
              <a:t>organizes the data </a:t>
            </a:r>
            <a:r>
              <a:rPr lang="en-US" sz="2200" dirty="0"/>
              <a:t>into useful and relevant </a:t>
            </a:r>
            <a:r>
              <a:rPr lang="en-US" sz="2200" dirty="0" smtClean="0"/>
              <a:t>information for the stakeholders. </a:t>
            </a:r>
            <a:br>
              <a:rPr lang="en-US" sz="2200" dirty="0" smtClean="0"/>
            </a:b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Step 3: Provide end-user training to assist them in correctly interpreting and using information </a:t>
            </a:r>
            <a:r>
              <a:rPr lang="en-US" sz="2200" dirty="0"/>
              <a:t>properly.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Step 4: Consistently remind all end-users that data and information </a:t>
            </a:r>
            <a:r>
              <a:rPr lang="en-US" sz="2200" dirty="0"/>
              <a:t>can be powerful, </a:t>
            </a:r>
            <a:r>
              <a:rPr lang="en-US" sz="2200" dirty="0" smtClean="0"/>
              <a:t>but it is </a:t>
            </a:r>
            <a:r>
              <a:rPr lang="en-US" sz="2200" i="1" dirty="0" smtClean="0"/>
              <a:t>only</a:t>
            </a:r>
            <a:r>
              <a:rPr lang="en-US" sz="2200" dirty="0" smtClean="0"/>
              <a:t> the beginning of the conversation.</a:t>
            </a:r>
            <a:endParaRPr lang="en-US" sz="2200" dirty="0"/>
          </a:p>
          <a:p>
            <a:endParaRPr lang="en-US" sz="2000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400" dirty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Changing the Culture…</a:t>
            </a:r>
          </a:p>
        </p:txBody>
      </p:sp>
    </p:spTree>
    <p:extLst>
      <p:ext uri="{BB962C8B-B14F-4D97-AF65-F5344CB8AC3E}">
        <p14:creationId xmlns:p14="http://schemas.microsoft.com/office/powerpoint/2010/main" val="58949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6D105-F65D-4C06-90FB-0AE3AC12D8F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19200"/>
            <a:ext cx="7391400" cy="3380509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Culture of Inquiry</a:t>
            </a:r>
          </a:p>
          <a:p>
            <a:pPr marL="0" indent="0">
              <a:buNone/>
            </a:pPr>
            <a:r>
              <a:rPr lang="en-US" sz="2200" dirty="0"/>
              <a:t>We encourage a data-driven environment that allows for open, honest dialogue about who we are, what we do, and how we continue to improve student success.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Transparency</a:t>
            </a:r>
          </a:p>
          <a:p>
            <a:pPr marL="0" indent="0">
              <a:buNone/>
            </a:pPr>
            <a:r>
              <a:rPr lang="en-US" sz="2200" dirty="0"/>
              <a:t>We embrace openness in communication by providing access to college processes and procedures, expenditures, institutional effectiveness, and student success rates.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 flipH="1">
            <a:off x="161104" y="5867399"/>
            <a:ext cx="8220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dirty="0" smtClean="0">
                <a:solidFill>
                  <a:schemeClr val="accent2"/>
                </a:solidFill>
                <a:effectLst>
                  <a:glow rad="25400">
                    <a:schemeClr val="accent5">
                      <a:satMod val="175000"/>
                      <a:alpha val="23000"/>
                    </a:schemeClr>
                  </a:glow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Changing the Culture…</a:t>
            </a:r>
            <a:endParaRPr lang="en-US" sz="4800" dirty="0">
              <a:solidFill>
                <a:schemeClr val="accent2"/>
              </a:solidFill>
              <a:effectLst>
                <a:glow rad="25400">
                  <a:schemeClr val="accent5">
                    <a:satMod val="175000"/>
                    <a:alpha val="23000"/>
                  </a:schemeClr>
                </a:glow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8112" y="5181600"/>
            <a:ext cx="753048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hlinkClick r:id="rId3"/>
              </a:rPr>
              <a:t>http://www.spcollege.edu/mission/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3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New SPC Look">
  <a:themeElements>
    <a:clrScheme name="Custom 2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55E89"/>
      </a:accent1>
      <a:accent2>
        <a:srgbClr val="B44702"/>
      </a:accent2>
      <a:accent3>
        <a:srgbClr val="90AD3E"/>
      </a:accent3>
      <a:accent4>
        <a:srgbClr val="002395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SPC Fonts">
      <a:majorFont>
        <a:latin typeface="Myriad Pro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SPC Look</Template>
  <TotalTime>2314</TotalTime>
  <Words>550</Words>
  <Application>Microsoft Office PowerPoint</Application>
  <PresentationFormat>On-screen Show (4:3)</PresentationFormat>
  <Paragraphs>153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New SPC Look</vt:lpstr>
      <vt:lpstr>How Business Intelligence Transformed  the Culture at SPC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Faculty</cp:lastModifiedBy>
  <cp:revision>278</cp:revision>
  <dcterms:created xsi:type="dcterms:W3CDTF">2012-07-27T12:24:22Z</dcterms:created>
  <dcterms:modified xsi:type="dcterms:W3CDTF">2013-06-21T20:52:31Z</dcterms:modified>
</cp:coreProperties>
</file>