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66" r:id="rId3"/>
    <p:sldId id="268" r:id="rId4"/>
    <p:sldId id="283" r:id="rId5"/>
    <p:sldId id="286" r:id="rId6"/>
    <p:sldId id="284" r:id="rId7"/>
    <p:sldId id="28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28800" y="3505200"/>
            <a:ext cx="5486400" cy="1752599"/>
          </a:xfrm>
        </p:spPr>
        <p:txBody>
          <a:bodyPr anchor="t"/>
          <a:lstStyle>
            <a:lvl1pPr algn="ctr">
              <a:defRPr sz="3200" b="0">
                <a:solidFill>
                  <a:schemeClr val="tx1"/>
                </a:solidFill>
                <a:latin typeface="Palatino Linotype" pitchFamily="18" charset="0"/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5257800"/>
            <a:ext cx="5486400" cy="838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133600"/>
            <a:ext cx="334735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8260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0" y="2514600"/>
            <a:ext cx="5486400" cy="1752600"/>
          </a:xfrm>
        </p:spPr>
        <p:txBody>
          <a:bodyPr anchor="ctr"/>
          <a:lstStyle>
            <a:lvl1pPr algn="ctr">
              <a:defRPr sz="3200" b="0" cap="none" baseline="0">
                <a:solidFill>
                  <a:schemeClr val="bg1"/>
                </a:solidFill>
                <a:latin typeface="Palatino Linotype" pitchFamily="18" charset="0"/>
              </a:defRPr>
            </a:lvl1pPr>
          </a:lstStyle>
          <a:p>
            <a:r>
              <a:rPr lang="en-US" dirty="0" smtClean="0"/>
              <a:t>Click To Edit Master Section Header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4343400"/>
            <a:ext cx="5486400" cy="838200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64902"/>
            <a:ext cx="2009774" cy="241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54109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43000" y="1257300"/>
            <a:ext cx="6858000" cy="812800"/>
          </a:xfrm>
        </p:spPr>
        <p:txBody>
          <a:bodyPr/>
          <a:lstStyle/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286001"/>
            <a:ext cx="6858000" cy="3505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79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43000" y="1257300"/>
            <a:ext cx="6858000" cy="812800"/>
          </a:xfrm>
        </p:spPr>
        <p:txBody>
          <a:bodyPr/>
          <a:lstStyle/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235201"/>
            <a:ext cx="3352800" cy="3594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35201"/>
            <a:ext cx="3352800" cy="3594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162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43000" y="4876800"/>
            <a:ext cx="6858000" cy="880533"/>
          </a:xfrm>
        </p:spPr>
        <p:txBody>
          <a:bodyPr/>
          <a:lstStyle/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685800"/>
            <a:ext cx="3352800" cy="198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685800"/>
            <a:ext cx="3429000" cy="198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0"/>
          </p:nvPr>
        </p:nvSpPr>
        <p:spPr>
          <a:xfrm>
            <a:off x="1143000" y="2810933"/>
            <a:ext cx="3352800" cy="198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1"/>
          </p:nvPr>
        </p:nvSpPr>
        <p:spPr>
          <a:xfrm>
            <a:off x="4572000" y="2810933"/>
            <a:ext cx="3429000" cy="198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3162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2283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43000" y="1257300"/>
            <a:ext cx="2322513" cy="91440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TITLE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57301"/>
            <a:ext cx="4425950" cy="4610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273301"/>
            <a:ext cx="2347913" cy="3594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6768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43000" y="4800600"/>
            <a:ext cx="68580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43000" y="1269999"/>
            <a:ext cx="6858000" cy="34575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143000" y="5422900"/>
            <a:ext cx="6858000" cy="4572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615427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43000" y="4800600"/>
            <a:ext cx="68580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143000" y="5422900"/>
            <a:ext cx="6858000" cy="4572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1143000" y="685800"/>
            <a:ext cx="68580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427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257300"/>
            <a:ext cx="7315200" cy="812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286000"/>
            <a:ext cx="7315200" cy="3657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fld id="{6B636CFA-60B3-40FA-87F8-1F2E9B8D450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" y="6356350"/>
            <a:ext cx="5105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481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</p:sldLayoutIdLst>
  <p:txStyles>
    <p:titleStyle>
      <a:lvl1pPr algn="l" defTabSz="457200" rtl="0" eaLnBrk="1" latinLnBrk="0" hangingPunct="1">
        <a:spcBef>
          <a:spcPct val="0"/>
        </a:spcBef>
        <a:buNone/>
        <a:defRPr sz="3200" b="1" i="0" kern="1200">
          <a:solidFill>
            <a:srgbClr val="99201C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3B3D3C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626464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626464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626464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626464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6340" y="2590800"/>
            <a:ext cx="8001000" cy="1752599"/>
          </a:xfrm>
        </p:spPr>
        <p:txBody>
          <a:bodyPr/>
          <a:lstStyle/>
          <a:p>
            <a:r>
              <a:rPr lang="en-US" dirty="0" smtClean="0"/>
              <a:t>State Assessment Meeting</a:t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 smtClean="0"/>
              <a:t>Florida State Colleges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2400" dirty="0" smtClean="0"/>
              <a:t>Assessing </a:t>
            </a:r>
            <a:r>
              <a:rPr lang="en-US" sz="2400" dirty="0"/>
              <a:t>to Learn,</a:t>
            </a:r>
            <a:r>
              <a:rPr lang="en-US" sz="2400" b="1" dirty="0"/>
              <a:t> </a:t>
            </a:r>
            <a:r>
              <a:rPr lang="en-US" sz="2400" dirty="0"/>
              <a:t>Learning to Assess: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dirty="0"/>
              <a:t>A gathering of professionals in academic and student affairs including faculty, staff, and administrators.</a:t>
            </a:r>
            <a:r>
              <a:rPr lang="en-US" sz="2400" b="1" dirty="0"/>
              <a:t/>
            </a:r>
            <a:br>
              <a:rPr lang="en-US" sz="2400" b="1" dirty="0"/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5257800"/>
            <a:ext cx="7086600" cy="1143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June 20 &amp; 21, 2013 </a:t>
            </a:r>
          </a:p>
          <a:p>
            <a:r>
              <a:rPr lang="en-US" sz="1800" dirty="0" smtClean="0"/>
              <a:t>Laura </a:t>
            </a:r>
            <a:r>
              <a:rPr lang="en-US" sz="1800" dirty="0" smtClean="0"/>
              <a:t>Blasi, Ph.D., </a:t>
            </a:r>
          </a:p>
          <a:p>
            <a:r>
              <a:rPr lang="en-US" sz="1800" dirty="0" smtClean="0"/>
              <a:t>Director, Institutional Assessment</a:t>
            </a:r>
          </a:p>
          <a:p>
            <a:r>
              <a:rPr lang="en-US" sz="1800" dirty="0" smtClean="0"/>
              <a:t>lblasi@valenciacollege.edu</a:t>
            </a:r>
            <a:endParaRPr lang="en-US" sz="1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33400" y="457200"/>
            <a:ext cx="800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“Improvement—if it is to happen—will occur where faculty and staff have the most leverage to change how they approach teaching and learning</a:t>
            </a:r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.”                                          -</a:t>
            </a:r>
            <a:r>
              <a:rPr lang="en-US" sz="2000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Ewell</a:t>
            </a:r>
            <a:r>
              <a:rPr lang="en-US" sz="2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, Paulson, and </a:t>
            </a:r>
            <a:r>
              <a:rPr lang="en-US" sz="20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Kinzie</a:t>
            </a:r>
            <a:r>
              <a:rPr lang="en-US" sz="2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, 2011</a:t>
            </a:r>
          </a:p>
        </p:txBody>
      </p:sp>
    </p:spTree>
    <p:extLst>
      <p:ext uri="{BB962C8B-B14F-4D97-AF65-F5344CB8AC3E}">
        <p14:creationId xmlns:p14="http://schemas.microsoft.com/office/powerpoint/2010/main" val="73515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1295400" cy="838200"/>
          </a:xfrm>
        </p:spPr>
        <p:txBody>
          <a:bodyPr/>
          <a:lstStyle/>
          <a:p>
            <a:r>
              <a:rPr lang="en-US" dirty="0" smtClean="0"/>
              <a:t>18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8153400" cy="129540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819400" y="4343400"/>
            <a:ext cx="3048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21" y="1676400"/>
            <a:ext cx="8505825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558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007" y="64448"/>
            <a:ext cx="6858000" cy="812800"/>
          </a:xfrm>
        </p:spPr>
        <p:txBody>
          <a:bodyPr/>
          <a:lstStyle/>
          <a:p>
            <a:r>
              <a:rPr lang="en-US" dirty="0" smtClean="0"/>
              <a:t>81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8198" y="838200"/>
            <a:ext cx="5047397" cy="6019800"/>
          </a:xfrm>
        </p:spPr>
        <p:txBody>
          <a:bodyPr>
            <a:noAutofit/>
          </a:bodyPr>
          <a:lstStyle/>
          <a:p>
            <a:r>
              <a:rPr lang="en-US" sz="1800" dirty="0">
                <a:latin typeface="+mn-lt"/>
              </a:rPr>
              <a:t>Academic Affairs</a:t>
            </a:r>
          </a:p>
          <a:p>
            <a:r>
              <a:rPr lang="en-US" sz="1800" dirty="0">
                <a:latin typeface="+mn-lt"/>
              </a:rPr>
              <a:t>Academic Affairs &amp; Planning</a:t>
            </a:r>
          </a:p>
          <a:p>
            <a:r>
              <a:rPr lang="en-US" sz="1800" dirty="0">
                <a:latin typeface="+mn-lt"/>
              </a:rPr>
              <a:t>Academic Affairs and Workforce Programs</a:t>
            </a:r>
          </a:p>
          <a:p>
            <a:r>
              <a:rPr lang="en-US" sz="1800" dirty="0">
                <a:latin typeface="+mn-lt"/>
              </a:rPr>
              <a:t>Academic Assessment</a:t>
            </a:r>
          </a:p>
          <a:p>
            <a:r>
              <a:rPr lang="en-US" sz="1800" dirty="0">
                <a:latin typeface="+mn-lt"/>
              </a:rPr>
              <a:t>Academic Effectiveness and Assessment</a:t>
            </a:r>
          </a:p>
          <a:p>
            <a:r>
              <a:rPr lang="en-US" sz="1800" dirty="0">
                <a:latin typeface="+mn-lt"/>
              </a:rPr>
              <a:t>Academic Support Center</a:t>
            </a:r>
          </a:p>
          <a:p>
            <a:r>
              <a:rPr lang="en-US" sz="1800" dirty="0">
                <a:latin typeface="+mn-lt"/>
              </a:rPr>
              <a:t>Academic Technology</a:t>
            </a:r>
          </a:p>
          <a:p>
            <a:r>
              <a:rPr lang="en-US" sz="1800" dirty="0">
                <a:latin typeface="+mn-lt"/>
              </a:rPr>
              <a:t>Adult High School</a:t>
            </a:r>
          </a:p>
          <a:p>
            <a:r>
              <a:rPr lang="en-US" sz="1800" dirty="0">
                <a:latin typeface="+mn-lt"/>
              </a:rPr>
              <a:t>Advising</a:t>
            </a:r>
          </a:p>
          <a:p>
            <a:r>
              <a:rPr lang="en-US" sz="1800" dirty="0">
                <a:latin typeface="+mn-lt"/>
              </a:rPr>
              <a:t>Advising and New Student Orientation</a:t>
            </a:r>
          </a:p>
          <a:p>
            <a:r>
              <a:rPr lang="en-US" sz="1800" dirty="0">
                <a:latin typeface="+mn-lt"/>
              </a:rPr>
              <a:t>Allied Health</a:t>
            </a:r>
          </a:p>
          <a:p>
            <a:r>
              <a:rPr lang="en-US" sz="1800" dirty="0">
                <a:latin typeface="+mn-lt"/>
              </a:rPr>
              <a:t>Architecture and Engineering Technology</a:t>
            </a:r>
          </a:p>
          <a:p>
            <a:r>
              <a:rPr lang="en-US" sz="1800" dirty="0" smtClean="0">
                <a:latin typeface="+mn-lt"/>
              </a:rPr>
              <a:t>Arts </a:t>
            </a:r>
            <a:r>
              <a:rPr lang="en-US" sz="1800" dirty="0">
                <a:latin typeface="+mn-lt"/>
              </a:rPr>
              <a:t>and Sciences</a:t>
            </a:r>
          </a:p>
          <a:p>
            <a:r>
              <a:rPr lang="en-US" sz="1800" dirty="0">
                <a:latin typeface="+mn-lt"/>
              </a:rPr>
              <a:t>Assessment and </a:t>
            </a:r>
            <a:r>
              <a:rPr lang="en-US" sz="1800" dirty="0" smtClean="0">
                <a:latin typeface="+mn-lt"/>
              </a:rPr>
              <a:t>Accreditation</a:t>
            </a:r>
          </a:p>
          <a:p>
            <a:r>
              <a:rPr lang="en-US" sz="1800" dirty="0" smtClean="0">
                <a:latin typeface="+mn-lt"/>
              </a:rPr>
              <a:t>Assessment </a:t>
            </a:r>
            <a:r>
              <a:rPr lang="en-US" sz="1800" dirty="0">
                <a:latin typeface="+mn-lt"/>
              </a:rPr>
              <a:t>Services</a:t>
            </a:r>
          </a:p>
          <a:p>
            <a:r>
              <a:rPr lang="en-US" sz="1800" dirty="0">
                <a:latin typeface="+mn-lt"/>
              </a:rPr>
              <a:t>Business Administration</a:t>
            </a:r>
          </a:p>
          <a:p>
            <a:r>
              <a:rPr lang="en-US" sz="1800" dirty="0">
                <a:latin typeface="+mn-lt"/>
              </a:rPr>
              <a:t>Business and Computer Technology</a:t>
            </a:r>
          </a:p>
          <a:p>
            <a:r>
              <a:rPr lang="en-US" sz="1800" dirty="0">
                <a:latin typeface="+mn-lt"/>
              </a:rPr>
              <a:t>Business/IT/Social </a:t>
            </a:r>
            <a:r>
              <a:rPr lang="en-US" sz="1800" dirty="0" smtClean="0">
                <a:latin typeface="+mn-lt"/>
              </a:rPr>
              <a:t>Sciences</a:t>
            </a:r>
            <a:endParaRPr lang="en-US" sz="1800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95800" y="787021"/>
            <a:ext cx="51054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Career Development Program</a:t>
            </a:r>
          </a:p>
          <a:p>
            <a:r>
              <a:rPr lang="en-US" dirty="0"/>
              <a:t>Career &amp; Technical Education</a:t>
            </a:r>
          </a:p>
          <a:p>
            <a:r>
              <a:rPr lang="en-US" dirty="0" smtClean="0"/>
              <a:t>Careers </a:t>
            </a:r>
            <a:r>
              <a:rPr lang="en-US" dirty="0"/>
              <a:t>and Technology</a:t>
            </a:r>
          </a:p>
          <a:p>
            <a:r>
              <a:rPr lang="en-US" dirty="0"/>
              <a:t>Center for Teaching, Learning and Assessment</a:t>
            </a:r>
          </a:p>
          <a:p>
            <a:r>
              <a:rPr lang="en-US" dirty="0"/>
              <a:t>Chemistry</a:t>
            </a:r>
          </a:p>
          <a:p>
            <a:r>
              <a:rPr lang="en-US" dirty="0"/>
              <a:t>College of Business</a:t>
            </a:r>
          </a:p>
          <a:p>
            <a:r>
              <a:rPr lang="en-US" dirty="0"/>
              <a:t>College of Education</a:t>
            </a:r>
          </a:p>
          <a:p>
            <a:r>
              <a:rPr lang="en-US" dirty="0"/>
              <a:t>College of Public Safety</a:t>
            </a:r>
          </a:p>
          <a:p>
            <a:r>
              <a:rPr lang="en-US" dirty="0"/>
              <a:t>College of Workforce &amp; Continuing Education</a:t>
            </a:r>
          </a:p>
          <a:p>
            <a:r>
              <a:rPr lang="en-US" dirty="0"/>
              <a:t>College Training and Development</a:t>
            </a:r>
          </a:p>
          <a:p>
            <a:r>
              <a:rPr lang="en-US" dirty="0" smtClean="0"/>
              <a:t>College </a:t>
            </a:r>
            <a:r>
              <a:rPr lang="en-US" dirty="0"/>
              <a:t>Writing Center</a:t>
            </a:r>
          </a:p>
          <a:p>
            <a:r>
              <a:rPr lang="en-US" dirty="0"/>
              <a:t>Communications</a:t>
            </a:r>
          </a:p>
          <a:p>
            <a:r>
              <a:rPr lang="en-US" dirty="0"/>
              <a:t>Computer Science</a:t>
            </a:r>
          </a:p>
          <a:p>
            <a:r>
              <a:rPr lang="en-US" dirty="0"/>
              <a:t>Corporate </a:t>
            </a:r>
            <a:r>
              <a:rPr lang="en-US" dirty="0" smtClean="0"/>
              <a:t>and </a:t>
            </a:r>
            <a:r>
              <a:rPr lang="en-US" dirty="0"/>
              <a:t>Community Development</a:t>
            </a:r>
          </a:p>
          <a:p>
            <a:r>
              <a:rPr lang="en-US" dirty="0"/>
              <a:t>Corporate Training</a:t>
            </a:r>
          </a:p>
          <a:p>
            <a:r>
              <a:rPr lang="en-US" dirty="0"/>
              <a:t>Cosmetology</a:t>
            </a:r>
          </a:p>
          <a:p>
            <a:r>
              <a:rPr lang="en-US" dirty="0"/>
              <a:t>Criminal Justice</a:t>
            </a:r>
          </a:p>
          <a:p>
            <a:r>
              <a:rPr lang="en-US" dirty="0"/>
              <a:t>Engineering, Design and Construction</a:t>
            </a:r>
          </a:p>
          <a:p>
            <a:r>
              <a:rPr lang="en-US" dirty="0"/>
              <a:t>English</a:t>
            </a:r>
          </a:p>
          <a:p>
            <a:r>
              <a:rPr lang="en-US" dirty="0"/>
              <a:t>English for Academic Purposes</a:t>
            </a:r>
          </a:p>
          <a:p>
            <a:r>
              <a:rPr lang="en-US" dirty="0"/>
              <a:t>Faculty and Instructional </a:t>
            </a:r>
            <a:r>
              <a:rPr lang="en-US" dirty="0" smtClean="0"/>
              <a:t>Development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24600" y="22098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67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007" y="64448"/>
            <a:ext cx="6858000" cy="812800"/>
          </a:xfrm>
        </p:spPr>
        <p:txBody>
          <a:bodyPr/>
          <a:lstStyle/>
          <a:p>
            <a:r>
              <a:rPr lang="en-US" sz="2800" dirty="0" smtClean="0"/>
              <a:t>Participant Backgrounds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5352198" cy="6019800"/>
          </a:xfrm>
        </p:spPr>
        <p:txBody>
          <a:bodyPr>
            <a:noAutofit/>
          </a:bodyPr>
          <a:lstStyle/>
          <a:p>
            <a:r>
              <a:rPr lang="en-US" sz="1800" dirty="0">
                <a:latin typeface="+mn-lt"/>
              </a:rPr>
              <a:t>Foreign Language</a:t>
            </a:r>
          </a:p>
          <a:p>
            <a:r>
              <a:rPr lang="en-US" sz="1800" dirty="0">
                <a:latin typeface="+mn-lt"/>
              </a:rPr>
              <a:t>Health Careers</a:t>
            </a:r>
          </a:p>
          <a:p>
            <a:r>
              <a:rPr lang="en-US" sz="1800" dirty="0">
                <a:latin typeface="+mn-lt"/>
              </a:rPr>
              <a:t>Health Careers &amp; Human Services</a:t>
            </a:r>
          </a:p>
          <a:p>
            <a:r>
              <a:rPr lang="en-US" sz="1800" dirty="0">
                <a:latin typeface="+mn-lt"/>
              </a:rPr>
              <a:t>Healthcare Administration</a:t>
            </a:r>
          </a:p>
          <a:p>
            <a:r>
              <a:rPr lang="en-US" sz="1800" dirty="0">
                <a:latin typeface="+mn-lt"/>
              </a:rPr>
              <a:t>History, Language, and Social Sciences</a:t>
            </a:r>
          </a:p>
          <a:p>
            <a:r>
              <a:rPr lang="en-US" sz="1800" dirty="0">
                <a:latin typeface="+mn-lt"/>
              </a:rPr>
              <a:t>Humanities</a:t>
            </a:r>
          </a:p>
          <a:p>
            <a:r>
              <a:rPr lang="en-US" sz="1800" dirty="0">
                <a:latin typeface="+mn-lt"/>
              </a:rPr>
              <a:t>Humanities and Foreign Language</a:t>
            </a:r>
          </a:p>
          <a:p>
            <a:r>
              <a:rPr lang="en-US" sz="1800" dirty="0">
                <a:latin typeface="+mn-lt"/>
              </a:rPr>
              <a:t>Industrial Education</a:t>
            </a:r>
          </a:p>
          <a:p>
            <a:r>
              <a:rPr lang="en-US" sz="1800" dirty="0">
                <a:latin typeface="+mn-lt"/>
              </a:rPr>
              <a:t>Institutional Advancement</a:t>
            </a:r>
          </a:p>
          <a:p>
            <a:r>
              <a:rPr lang="en-US" sz="1800" dirty="0">
                <a:latin typeface="+mn-lt"/>
              </a:rPr>
              <a:t>Institutional Effectiveness</a:t>
            </a:r>
          </a:p>
          <a:p>
            <a:r>
              <a:rPr lang="en-US" sz="1800" dirty="0">
                <a:latin typeface="+mn-lt"/>
              </a:rPr>
              <a:t>Institutional Effectiveness and Research</a:t>
            </a:r>
          </a:p>
          <a:p>
            <a:r>
              <a:rPr lang="en-US" sz="1800" dirty="0">
                <a:latin typeface="+mn-lt"/>
              </a:rPr>
              <a:t>Institutional Effectiveness, Research </a:t>
            </a:r>
            <a:r>
              <a:rPr lang="en-US" sz="1800" dirty="0">
                <a:latin typeface="+mn-lt"/>
              </a:rPr>
              <a:t>,</a:t>
            </a:r>
            <a:r>
              <a:rPr lang="en-US" sz="1800" dirty="0" smtClean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Grants</a:t>
            </a:r>
          </a:p>
          <a:p>
            <a:r>
              <a:rPr lang="en-US" sz="1800" dirty="0">
                <a:latin typeface="+mn-lt"/>
              </a:rPr>
              <a:t>Institutional Research</a:t>
            </a:r>
          </a:p>
          <a:p>
            <a:r>
              <a:rPr lang="en-US" sz="1800" dirty="0" smtClean="0">
                <a:latin typeface="+mn-lt"/>
              </a:rPr>
              <a:t>Instructional Support</a:t>
            </a:r>
          </a:p>
          <a:p>
            <a:r>
              <a:rPr lang="en-US" sz="1800" dirty="0" smtClean="0">
                <a:latin typeface="+mn-lt"/>
              </a:rPr>
              <a:t>Learning </a:t>
            </a:r>
            <a:r>
              <a:rPr lang="en-US" sz="1800" dirty="0">
                <a:latin typeface="+mn-lt"/>
              </a:rPr>
              <a:t>Assistance</a:t>
            </a:r>
          </a:p>
          <a:p>
            <a:r>
              <a:rPr lang="en-US" sz="1800" dirty="0">
                <a:latin typeface="+mn-lt"/>
              </a:rPr>
              <a:t>Learning Resources</a:t>
            </a:r>
          </a:p>
          <a:p>
            <a:r>
              <a:rPr lang="en-US" sz="1800" dirty="0">
                <a:latin typeface="+mn-lt"/>
              </a:rPr>
              <a:t>Learning </a:t>
            </a:r>
            <a:r>
              <a:rPr lang="en-US" sz="1800" dirty="0" smtClean="0">
                <a:latin typeface="+mn-lt"/>
              </a:rPr>
              <a:t>Support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4615218" y="0"/>
            <a:ext cx="4953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Library Services</a:t>
            </a:r>
          </a:p>
          <a:p>
            <a:r>
              <a:rPr lang="en-US" dirty="0"/>
              <a:t>Management</a:t>
            </a:r>
          </a:p>
          <a:p>
            <a:r>
              <a:rPr lang="en-US" dirty="0"/>
              <a:t>Mathematics</a:t>
            </a:r>
          </a:p>
          <a:p>
            <a:r>
              <a:rPr lang="en-US" dirty="0"/>
              <a:t>Modern Languages</a:t>
            </a:r>
          </a:p>
          <a:p>
            <a:r>
              <a:rPr lang="en-US" dirty="0"/>
              <a:t>Nursing </a:t>
            </a:r>
          </a:p>
          <a:p>
            <a:r>
              <a:rPr lang="en-US" dirty="0"/>
              <a:t>Office for Students with Disabilities</a:t>
            </a:r>
          </a:p>
          <a:p>
            <a:r>
              <a:rPr lang="en-US" dirty="0"/>
              <a:t>Orthotics and Prosthetics  </a:t>
            </a:r>
          </a:p>
          <a:p>
            <a:r>
              <a:rPr lang="en-US" dirty="0"/>
              <a:t>Paralegal Studies or Legal Assisting</a:t>
            </a:r>
          </a:p>
          <a:p>
            <a:r>
              <a:rPr lang="en-US" dirty="0"/>
              <a:t>Performing and Visual Arts</a:t>
            </a:r>
          </a:p>
          <a:p>
            <a:r>
              <a:rPr lang="en-US" dirty="0"/>
              <a:t>Photography</a:t>
            </a:r>
          </a:p>
          <a:p>
            <a:r>
              <a:rPr lang="en-US" dirty="0"/>
              <a:t>Physical and Biological Sciences</a:t>
            </a:r>
          </a:p>
          <a:p>
            <a:r>
              <a:rPr lang="en-US" dirty="0"/>
              <a:t>Physical Sciences</a:t>
            </a:r>
          </a:p>
          <a:p>
            <a:r>
              <a:rPr lang="en-US" dirty="0"/>
              <a:t>Planning and Assessment</a:t>
            </a:r>
          </a:p>
          <a:p>
            <a:r>
              <a:rPr lang="en-US" dirty="0"/>
              <a:t>Public Safety Administration</a:t>
            </a:r>
          </a:p>
          <a:p>
            <a:r>
              <a:rPr lang="en-US" dirty="0"/>
              <a:t>Reading</a:t>
            </a:r>
          </a:p>
          <a:p>
            <a:r>
              <a:rPr lang="en-US" dirty="0"/>
              <a:t>Research and Institutional Effectiveness</a:t>
            </a:r>
          </a:p>
          <a:p>
            <a:r>
              <a:rPr lang="en-US" dirty="0"/>
              <a:t>Retention and Assessment</a:t>
            </a:r>
          </a:p>
          <a:p>
            <a:r>
              <a:rPr lang="en-US" dirty="0"/>
              <a:t>School of Humanities and Communication</a:t>
            </a:r>
          </a:p>
          <a:p>
            <a:r>
              <a:rPr lang="en-US" dirty="0"/>
              <a:t>Science</a:t>
            </a:r>
          </a:p>
          <a:p>
            <a:r>
              <a:rPr lang="en-US" dirty="0"/>
              <a:t>Social Sciences</a:t>
            </a:r>
          </a:p>
          <a:p>
            <a:r>
              <a:rPr lang="en-US" dirty="0"/>
              <a:t>Speech</a:t>
            </a:r>
          </a:p>
          <a:p>
            <a:r>
              <a:rPr lang="en-US" dirty="0"/>
              <a:t>Teacher Education</a:t>
            </a:r>
          </a:p>
          <a:p>
            <a:r>
              <a:rPr lang="en-US" dirty="0"/>
              <a:t>Technical and Adult Education</a:t>
            </a:r>
          </a:p>
          <a:p>
            <a:r>
              <a:rPr lang="en-US" dirty="0"/>
              <a:t>Visual and Performing Arts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24600" y="22098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9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33400"/>
            <a:ext cx="8569936" cy="567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342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5410200"/>
            <a:ext cx="7848600" cy="1371600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ym typeface="Wingdings"/>
              </a:rPr>
              <a:t></a:t>
            </a:r>
            <a:r>
              <a:rPr lang="en-US" dirty="0"/>
              <a:t> Indicates a “hands on” data </a:t>
            </a:r>
            <a:r>
              <a:rPr lang="en-US" dirty="0" smtClean="0"/>
              <a:t>session</a:t>
            </a:r>
          </a:p>
          <a:p>
            <a:r>
              <a:rPr lang="en-US" dirty="0" smtClean="0"/>
              <a:t>    “Work in Progress” sessions on Day Two</a:t>
            </a:r>
          </a:p>
          <a:p>
            <a:r>
              <a:rPr lang="en-US" dirty="0" smtClean="0"/>
              <a:t>    Survey link for feedback sent after</a:t>
            </a:r>
          </a:p>
          <a:p>
            <a:r>
              <a:rPr lang="en-US" dirty="0" smtClean="0"/>
              <a:t>    Materials posted online after the meeting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52400"/>
            <a:ext cx="7696201" cy="5133766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9409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785" y="304800"/>
            <a:ext cx="9158785" cy="64008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en-US" dirty="0"/>
              <a:t>National Institute for Learning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 Outcomes </a:t>
            </a:r>
            <a:r>
              <a:rPr lang="en-US" dirty="0"/>
              <a:t>Assessment (NILOA</a:t>
            </a:r>
            <a:r>
              <a:rPr lang="en-US" dirty="0" smtClean="0"/>
              <a:t>) –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Dr. Natasha Jankowski Featured Speaker</a:t>
            </a:r>
          </a:p>
          <a:p>
            <a:endParaRPr lang="en-US" dirty="0"/>
          </a:p>
          <a:p>
            <a:r>
              <a:rPr lang="en-US" dirty="0"/>
              <a:t>2:15  Developmental </a:t>
            </a:r>
            <a:r>
              <a:rPr lang="en-US" dirty="0" smtClean="0"/>
              <a:t>Education session </a:t>
            </a:r>
            <a:r>
              <a:rPr lang="en-US" sz="2400" dirty="0" smtClean="0"/>
              <a:t>(MOOCs)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Appreciation for the work of presenters</a:t>
            </a:r>
          </a:p>
          <a:p>
            <a:r>
              <a:rPr lang="en-US" dirty="0" smtClean="0"/>
              <a:t>Your own presentation proposals for next year</a:t>
            </a:r>
          </a:p>
          <a:p>
            <a:r>
              <a:rPr lang="en-US" dirty="0" smtClean="0"/>
              <a:t>Opening session…</a:t>
            </a:r>
            <a:endParaRPr lang="en-US" dirty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12515">
            <a:off x="1381211" y="3029224"/>
            <a:ext cx="2719375" cy="1739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1675">
            <a:off x="5450712" y="2970614"/>
            <a:ext cx="2486013" cy="20515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7410174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 PR PPT">
  <a:themeElements>
    <a:clrScheme name="Valencia College">
      <a:dk1>
        <a:sysClr val="windowText" lastClr="000000"/>
      </a:dk1>
      <a:lt1>
        <a:sysClr val="window" lastClr="FFFFFF"/>
      </a:lt1>
      <a:dk2>
        <a:srgbClr val="BF311A"/>
      </a:dk2>
      <a:lt2>
        <a:srgbClr val="EEECE1"/>
      </a:lt2>
      <a:accent1>
        <a:srgbClr val="BF311A"/>
      </a:accent1>
      <a:accent2>
        <a:srgbClr val="FDB913"/>
      </a:accent2>
      <a:accent3>
        <a:srgbClr val="666666"/>
      </a:accent3>
      <a:accent4>
        <a:srgbClr val="427892"/>
      </a:accent4>
      <a:accent5>
        <a:srgbClr val="4BACC6"/>
      </a:accent5>
      <a:accent6>
        <a:srgbClr val="F79646"/>
      </a:accent6>
      <a:hlink>
        <a:srgbClr val="FDB913"/>
      </a:hlink>
      <a:folHlink>
        <a:srgbClr val="CF7E0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 PR PPT</Template>
  <TotalTime>648</TotalTime>
  <Words>365</Words>
  <Application>Microsoft Office PowerPoint</Application>
  <PresentationFormat>On-screen Show (4:3)</PresentationFormat>
  <Paragraphs>108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Theme1 PR PPT</vt:lpstr>
      <vt:lpstr>State Assessment Meeting of Florida State Colleges  Assessing to Learn, Learning to Assess:  A gathering of professionals in academic and student affairs including faculty, staff, and administrators. </vt:lpstr>
      <vt:lpstr>18</vt:lpstr>
      <vt:lpstr>81</vt:lpstr>
      <vt:lpstr>Participant Backgrounds</vt:lpstr>
      <vt:lpstr>PowerPoint Presentation</vt:lpstr>
      <vt:lpstr>PowerPoint Presentation</vt:lpstr>
      <vt:lpstr>PowerPoint Presentation</vt:lpstr>
    </vt:vector>
  </TitlesOfParts>
  <Company>Valencia Community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Blasi</dc:creator>
  <cp:lastModifiedBy>Laura Blasi</cp:lastModifiedBy>
  <cp:revision>30</cp:revision>
  <dcterms:created xsi:type="dcterms:W3CDTF">2012-06-07T04:32:32Z</dcterms:created>
  <dcterms:modified xsi:type="dcterms:W3CDTF">2013-06-20T11:25:50Z</dcterms:modified>
</cp:coreProperties>
</file>