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1"/>
  </p:notesMasterIdLst>
  <p:handoutMasterIdLst>
    <p:handoutMasterId r:id="rId32"/>
  </p:handoutMasterIdLst>
  <p:sldIdLst>
    <p:sldId id="256" r:id="rId2"/>
    <p:sldId id="281" r:id="rId3"/>
    <p:sldId id="295" r:id="rId4"/>
    <p:sldId id="273" r:id="rId5"/>
    <p:sldId id="292" r:id="rId6"/>
    <p:sldId id="280" r:id="rId7"/>
    <p:sldId id="279" r:id="rId8"/>
    <p:sldId id="257" r:id="rId9"/>
    <p:sldId id="260" r:id="rId10"/>
    <p:sldId id="259" r:id="rId11"/>
    <p:sldId id="278" r:id="rId12"/>
    <p:sldId id="293" r:id="rId13"/>
    <p:sldId id="294" r:id="rId14"/>
    <p:sldId id="267" r:id="rId15"/>
    <p:sldId id="287" r:id="rId16"/>
    <p:sldId id="299" r:id="rId17"/>
    <p:sldId id="300" r:id="rId18"/>
    <p:sldId id="310" r:id="rId19"/>
    <p:sldId id="309" r:id="rId20"/>
    <p:sldId id="302" r:id="rId21"/>
    <p:sldId id="303" r:id="rId22"/>
    <p:sldId id="304" r:id="rId23"/>
    <p:sldId id="305" r:id="rId24"/>
    <p:sldId id="306" r:id="rId25"/>
    <p:sldId id="307" r:id="rId26"/>
    <p:sldId id="308" r:id="rId27"/>
    <p:sldId id="301" r:id="rId28"/>
    <p:sldId id="270" r:id="rId29"/>
    <p:sldId id="271"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D9F1"/>
    <a:srgbClr val="B6DD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750" autoAdjust="0"/>
  </p:normalViewPr>
  <p:slideViewPr>
    <p:cSldViewPr>
      <p:cViewPr>
        <p:scale>
          <a:sx n="66" d="100"/>
          <a:sy n="66" d="100"/>
        </p:scale>
        <p:origin x="-1260" y="-912"/>
      </p:cViewPr>
      <p:guideLst>
        <p:guide orient="horz" pos="2160"/>
        <p:guide pos="2880"/>
      </p:guideLst>
    </p:cSldViewPr>
  </p:slideViewPr>
  <p:outlineViewPr>
    <p:cViewPr>
      <p:scale>
        <a:sx n="33" d="100"/>
        <a:sy n="33" d="100"/>
      </p:scale>
      <p:origin x="0" y="37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0509E1-E5A5-4FD6-A1A3-62DBADD39839}" type="doc">
      <dgm:prSet loTypeId="urn:diagrams.loki3.com/BracketList+Icon" loCatId="list" qsTypeId="urn:microsoft.com/office/officeart/2005/8/quickstyle/simple2" qsCatId="simple" csTypeId="urn:microsoft.com/office/officeart/2005/8/colors/accent1_5" csCatId="accent1" phldr="1"/>
      <dgm:spPr/>
      <dgm:t>
        <a:bodyPr/>
        <a:lstStyle/>
        <a:p>
          <a:endParaRPr lang="en-US"/>
        </a:p>
      </dgm:t>
    </dgm:pt>
    <dgm:pt modelId="{280221BA-C6E4-4A61-A00C-1DC83E7116F3}">
      <dgm:prSet phldrT="[Text]" custT="1"/>
      <dgm:spPr>
        <a:xfrm>
          <a:off x="600727" y="0"/>
          <a:ext cx="1627774" cy="366637"/>
        </a:xfrm>
        <a:solidFill>
          <a:srgbClr val="4F81BD">
            <a:lumMod val="60000"/>
            <a:lumOff val="40000"/>
            <a:alpha val="90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1100" dirty="0" smtClean="0">
              <a:solidFill>
                <a:sysClr val="window" lastClr="FFFFFF"/>
              </a:solidFill>
              <a:latin typeface="Calibri"/>
              <a:ea typeface="+mn-ea"/>
              <a:cs typeface="+mn-cs"/>
            </a:rPr>
            <a:t>Essential Competency Workshops</a:t>
          </a:r>
          <a:endParaRPr lang="en-US" sz="1100" dirty="0">
            <a:solidFill>
              <a:sysClr val="window" lastClr="FFFFFF"/>
            </a:solidFill>
            <a:latin typeface="Calibri"/>
            <a:ea typeface="+mn-ea"/>
            <a:cs typeface="+mn-cs"/>
          </a:endParaRPr>
        </a:p>
      </dgm:t>
    </dgm:pt>
    <dgm:pt modelId="{FA16B718-3F40-4CCF-A24B-4DC2BFD1E753}" type="parTrans" cxnId="{6CEB8B10-2ECF-462A-A272-57283A6460F6}">
      <dgm:prSet/>
      <dgm:spPr/>
      <dgm:t>
        <a:bodyPr/>
        <a:lstStyle/>
        <a:p>
          <a:endParaRPr lang="en-US"/>
        </a:p>
      </dgm:t>
    </dgm:pt>
    <dgm:pt modelId="{229818E9-E99E-43B8-BFBC-BBA497060DAF}" type="sibTrans" cxnId="{6CEB8B10-2ECF-462A-A272-57283A6460F6}">
      <dgm:prSet/>
      <dgm:spPr/>
      <dgm:t>
        <a:bodyPr/>
        <a:lstStyle/>
        <a:p>
          <a:endParaRPr lang="en-US"/>
        </a:p>
      </dgm:t>
    </dgm:pt>
    <dgm:pt modelId="{982A73E9-8E66-4B6C-9055-3620383F2B2D}">
      <dgm:prSet phldrT="[Text]" custT="1"/>
      <dgm:spPr>
        <a:xfrm>
          <a:off x="606825" y="384307"/>
          <a:ext cx="1632044" cy="653073"/>
        </a:xfrm>
        <a:solidFill>
          <a:srgbClr val="4F81BD">
            <a:lumMod val="60000"/>
            <a:lumOff val="40000"/>
            <a:alpha val="90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1100" dirty="0" smtClean="0">
              <a:solidFill>
                <a:sysClr val="window" lastClr="FFFFFF"/>
              </a:solidFill>
              <a:latin typeface="Calibri"/>
              <a:ea typeface="+mn-ea"/>
              <a:cs typeface="+mn-cs"/>
            </a:rPr>
            <a:t>Portfolio Development/Tenure Support </a:t>
          </a:r>
          <a:r>
            <a:rPr lang="en-US" sz="1100" b="1" dirty="0" smtClean="0">
              <a:solidFill>
                <a:srgbClr val="1F497D">
                  <a:lumMod val="75000"/>
                </a:srgbClr>
              </a:solidFill>
              <a:latin typeface="Calibri"/>
              <a:ea typeface="+mn-ea"/>
              <a:cs typeface="+mn-cs"/>
            </a:rPr>
            <a:t>(TT only; cohort based)</a:t>
          </a:r>
          <a:endParaRPr lang="en-US" sz="1500" b="1" dirty="0">
            <a:solidFill>
              <a:srgbClr val="1F497D">
                <a:lumMod val="75000"/>
              </a:srgbClr>
            </a:solidFill>
            <a:latin typeface="Calibri"/>
            <a:ea typeface="+mn-ea"/>
            <a:cs typeface="+mn-cs"/>
          </a:endParaRPr>
        </a:p>
      </dgm:t>
    </dgm:pt>
    <dgm:pt modelId="{00C51D90-3B5D-4DD0-8D26-E71EFE84FFBE}" type="parTrans" cxnId="{1743D22C-D0B4-4E76-A157-45DF7E743D2B}">
      <dgm:prSet/>
      <dgm:spPr/>
      <dgm:t>
        <a:bodyPr/>
        <a:lstStyle/>
        <a:p>
          <a:endParaRPr lang="en-US"/>
        </a:p>
      </dgm:t>
    </dgm:pt>
    <dgm:pt modelId="{110FE936-43A0-491F-8345-810025087E68}" type="sibTrans" cxnId="{1743D22C-D0B4-4E76-A157-45DF7E743D2B}">
      <dgm:prSet/>
      <dgm:spPr/>
      <dgm:t>
        <a:bodyPr/>
        <a:lstStyle/>
        <a:p>
          <a:endParaRPr lang="en-US"/>
        </a:p>
      </dgm:t>
    </dgm:pt>
    <dgm:pt modelId="{D3270975-7FAD-4FD4-A2AC-69D9235F9803}">
      <dgm:prSet phldrT="[Text]"/>
      <dgm:spPr>
        <a:xfrm>
          <a:off x="657" y="138493"/>
          <a:ext cx="500557" cy="91659"/>
        </a:xfrm>
        <a:noFill/>
        <a:ln>
          <a:noFill/>
        </a:ln>
        <a:effectLst/>
      </dgm:spPr>
      <dgm:t>
        <a:bodyPr/>
        <a:lstStyle/>
        <a:p>
          <a:endParaRPr lang="en-US" dirty="0">
            <a:solidFill>
              <a:sysClr val="windowText" lastClr="000000">
                <a:hueOff val="0"/>
                <a:satOff val="0"/>
                <a:lumOff val="0"/>
                <a:alphaOff val="0"/>
              </a:sysClr>
            </a:solidFill>
            <a:latin typeface="Calibri"/>
            <a:ea typeface="+mn-ea"/>
            <a:cs typeface="+mn-cs"/>
          </a:endParaRPr>
        </a:p>
      </dgm:t>
    </dgm:pt>
    <dgm:pt modelId="{7A6B6B2A-89F1-4BFB-A9B3-AFE278D65BA0}" type="sibTrans" cxnId="{69A9AE36-8B72-451F-9CD3-4C6915F8AD90}">
      <dgm:prSet/>
      <dgm:spPr/>
      <dgm:t>
        <a:bodyPr/>
        <a:lstStyle/>
        <a:p>
          <a:endParaRPr lang="en-US"/>
        </a:p>
      </dgm:t>
    </dgm:pt>
    <dgm:pt modelId="{5238C9BF-9616-411F-A8BA-41E4B3DAD4EC}" type="parTrans" cxnId="{69A9AE36-8B72-451F-9CD3-4C6915F8AD90}">
      <dgm:prSet/>
      <dgm:spPr/>
      <dgm:t>
        <a:bodyPr/>
        <a:lstStyle/>
        <a:p>
          <a:endParaRPr lang="en-US"/>
        </a:p>
      </dgm:t>
    </dgm:pt>
    <dgm:pt modelId="{E8218056-21A4-49F5-8A6A-048918AB5992}">
      <dgm:prSet phldrT="[Text]"/>
      <dgm:spPr>
        <a:xfrm>
          <a:off x="657" y="665014"/>
          <a:ext cx="497785" cy="91659"/>
        </a:xfrm>
        <a:noFill/>
        <a:ln>
          <a:noFill/>
        </a:ln>
        <a:effectLst/>
      </dgm:spPr>
      <dgm:t>
        <a:bodyPr/>
        <a:lstStyle/>
        <a:p>
          <a:endParaRPr lang="en-US" dirty="0">
            <a:solidFill>
              <a:sysClr val="windowText" lastClr="000000">
                <a:hueOff val="0"/>
                <a:satOff val="0"/>
                <a:lumOff val="0"/>
                <a:alphaOff val="0"/>
              </a:sysClr>
            </a:solidFill>
            <a:latin typeface="Calibri"/>
            <a:ea typeface="+mn-ea"/>
            <a:cs typeface="+mn-cs"/>
          </a:endParaRPr>
        </a:p>
      </dgm:t>
    </dgm:pt>
    <dgm:pt modelId="{9608CC4C-2481-43FC-9CE3-BBB70F9DCD45}" type="sibTrans" cxnId="{DDCF29D3-1820-4366-AB48-ECA3A97D679A}">
      <dgm:prSet/>
      <dgm:spPr/>
      <dgm:t>
        <a:bodyPr/>
        <a:lstStyle/>
        <a:p>
          <a:endParaRPr lang="en-US"/>
        </a:p>
      </dgm:t>
    </dgm:pt>
    <dgm:pt modelId="{A5E69EC6-1D7C-451A-A71A-83EF72312552}" type="parTrans" cxnId="{DDCF29D3-1820-4366-AB48-ECA3A97D679A}">
      <dgm:prSet/>
      <dgm:spPr/>
      <dgm:t>
        <a:bodyPr/>
        <a:lstStyle/>
        <a:p>
          <a:endParaRPr lang="en-US"/>
        </a:p>
      </dgm:t>
    </dgm:pt>
    <dgm:pt modelId="{23B10AA9-7A87-4342-99C7-B51A2F2B80DF}" type="pres">
      <dgm:prSet presAssocID="{740509E1-E5A5-4FD6-A1A3-62DBADD39839}" presName="Name0" presStyleCnt="0">
        <dgm:presLayoutVars>
          <dgm:dir/>
          <dgm:animLvl val="lvl"/>
          <dgm:resizeHandles val="exact"/>
        </dgm:presLayoutVars>
      </dgm:prSet>
      <dgm:spPr/>
      <dgm:t>
        <a:bodyPr/>
        <a:lstStyle/>
        <a:p>
          <a:endParaRPr lang="en-US"/>
        </a:p>
      </dgm:t>
    </dgm:pt>
    <dgm:pt modelId="{47AA1044-D013-4B1B-B1F6-E74A5008AB0F}" type="pres">
      <dgm:prSet presAssocID="{D3270975-7FAD-4FD4-A2AC-69D9235F9803}" presName="linNode" presStyleCnt="0"/>
      <dgm:spPr/>
    </dgm:pt>
    <dgm:pt modelId="{7B614D38-1ACB-4C55-9D13-47B179EE6B7D}" type="pres">
      <dgm:prSet presAssocID="{D3270975-7FAD-4FD4-A2AC-69D9235F9803}" presName="parTx" presStyleLbl="revTx" presStyleIdx="0" presStyleCnt="2">
        <dgm:presLayoutVars>
          <dgm:chMax val="1"/>
          <dgm:bulletEnabled val="1"/>
        </dgm:presLayoutVars>
      </dgm:prSet>
      <dgm:spPr>
        <a:prstGeom prst="rect">
          <a:avLst/>
        </a:prstGeom>
      </dgm:spPr>
      <dgm:t>
        <a:bodyPr/>
        <a:lstStyle/>
        <a:p>
          <a:endParaRPr lang="en-US"/>
        </a:p>
      </dgm:t>
    </dgm:pt>
    <dgm:pt modelId="{5666669D-D0AD-49C1-9503-359579D3D3FA}" type="pres">
      <dgm:prSet presAssocID="{D3270975-7FAD-4FD4-A2AC-69D9235F9803}" presName="bracket" presStyleLbl="parChTrans1D1" presStyleIdx="0" presStyleCnt="2"/>
      <dgm:spPr>
        <a:xfrm>
          <a:off x="501214" y="1004"/>
          <a:ext cx="100111" cy="366637"/>
        </a:xfrm>
        <a:prstGeom prst="leftBrace">
          <a:avLst>
            <a:gd name="adj1" fmla="val 35000"/>
            <a:gd name="adj2" fmla="val 50000"/>
          </a:avLst>
        </a:prstGeo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B0E3FE5F-A8C4-4887-ABA9-03F8469B5E8A}" type="pres">
      <dgm:prSet presAssocID="{D3270975-7FAD-4FD4-A2AC-69D9235F9803}" presName="spH" presStyleCnt="0"/>
      <dgm:spPr/>
    </dgm:pt>
    <dgm:pt modelId="{D931FF10-6AC5-4132-8A17-FEA263DECC81}" type="pres">
      <dgm:prSet presAssocID="{D3270975-7FAD-4FD4-A2AC-69D9235F9803}" presName="desTx" presStyleLbl="node1" presStyleIdx="0" presStyleCnt="2" custScaleX="119556" custLinFactX="-44" custLinFactNeighborX="-100000" custLinFactNeighborY="-6886">
        <dgm:presLayoutVars>
          <dgm:bulletEnabled val="1"/>
        </dgm:presLayoutVars>
      </dgm:prSet>
      <dgm:spPr>
        <a:prstGeom prst="rect">
          <a:avLst/>
        </a:prstGeom>
      </dgm:spPr>
      <dgm:t>
        <a:bodyPr/>
        <a:lstStyle/>
        <a:p>
          <a:endParaRPr lang="en-US"/>
        </a:p>
      </dgm:t>
    </dgm:pt>
    <dgm:pt modelId="{0F19CE6D-5EBE-4BF3-BD62-3DCC936E2CA7}" type="pres">
      <dgm:prSet presAssocID="{7A6B6B2A-89F1-4BFB-A9B3-AFE278D65BA0}" presName="spV" presStyleCnt="0"/>
      <dgm:spPr/>
    </dgm:pt>
    <dgm:pt modelId="{05E1AF0F-0739-4DEF-A0A5-D347B14622CA}" type="pres">
      <dgm:prSet presAssocID="{E8218056-21A4-49F5-8A6A-048918AB5992}" presName="linNode" presStyleCnt="0"/>
      <dgm:spPr/>
    </dgm:pt>
    <dgm:pt modelId="{9E851436-35DD-4327-9F57-0DF3996BD180}" type="pres">
      <dgm:prSet presAssocID="{E8218056-21A4-49F5-8A6A-048918AB5992}" presName="parTx" presStyleLbl="revTx" presStyleIdx="1" presStyleCnt="2">
        <dgm:presLayoutVars>
          <dgm:chMax val="1"/>
          <dgm:bulletEnabled val="1"/>
        </dgm:presLayoutVars>
      </dgm:prSet>
      <dgm:spPr>
        <a:prstGeom prst="rect">
          <a:avLst/>
        </a:prstGeom>
      </dgm:spPr>
      <dgm:t>
        <a:bodyPr/>
        <a:lstStyle/>
        <a:p>
          <a:endParaRPr lang="en-US"/>
        </a:p>
      </dgm:t>
    </dgm:pt>
    <dgm:pt modelId="{033743C4-663E-462C-BE84-059127A878CC}" type="pres">
      <dgm:prSet presAssocID="{E8218056-21A4-49F5-8A6A-048918AB5992}" presName="bracket" presStyleLbl="parChTrans1D1" presStyleIdx="1" presStyleCnt="2"/>
      <dgm:spPr>
        <a:xfrm>
          <a:off x="498443" y="384307"/>
          <a:ext cx="99557" cy="653073"/>
        </a:xfrm>
        <a:prstGeom prst="leftBrace">
          <a:avLst>
            <a:gd name="adj1" fmla="val 35000"/>
            <a:gd name="adj2" fmla="val 50000"/>
          </a:avLst>
        </a:prstGeo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CD4C1BAF-52EF-4D8C-8F62-9F6CC6DD3904}" type="pres">
      <dgm:prSet presAssocID="{E8218056-21A4-49F5-8A6A-048918AB5992}" presName="spH" presStyleCnt="0"/>
      <dgm:spPr/>
    </dgm:pt>
    <dgm:pt modelId="{E790A549-88D5-4A4E-9EF9-3DF4F1F5F262}" type="pres">
      <dgm:prSet presAssocID="{E8218056-21A4-49F5-8A6A-048918AB5992}" presName="desTx" presStyleLbl="node1" presStyleIdx="1" presStyleCnt="2" custScaleX="120537" custLinFactNeighborX="-77839">
        <dgm:presLayoutVars>
          <dgm:bulletEnabled val="1"/>
        </dgm:presLayoutVars>
      </dgm:prSet>
      <dgm:spPr>
        <a:prstGeom prst="rect">
          <a:avLst/>
        </a:prstGeom>
      </dgm:spPr>
      <dgm:t>
        <a:bodyPr/>
        <a:lstStyle/>
        <a:p>
          <a:endParaRPr lang="en-US"/>
        </a:p>
      </dgm:t>
    </dgm:pt>
  </dgm:ptLst>
  <dgm:cxnLst>
    <dgm:cxn modelId="{DDCF29D3-1820-4366-AB48-ECA3A97D679A}" srcId="{740509E1-E5A5-4FD6-A1A3-62DBADD39839}" destId="{E8218056-21A4-49F5-8A6A-048918AB5992}" srcOrd="1" destOrd="0" parTransId="{A5E69EC6-1D7C-451A-A71A-83EF72312552}" sibTransId="{9608CC4C-2481-43FC-9CE3-BBB70F9DCD45}"/>
    <dgm:cxn modelId="{1743D22C-D0B4-4E76-A157-45DF7E743D2B}" srcId="{E8218056-21A4-49F5-8A6A-048918AB5992}" destId="{982A73E9-8E66-4B6C-9055-3620383F2B2D}" srcOrd="0" destOrd="0" parTransId="{00C51D90-3B5D-4DD0-8D26-E71EFE84FFBE}" sibTransId="{110FE936-43A0-491F-8345-810025087E68}"/>
    <dgm:cxn modelId="{C2CDA2CE-00D7-498C-A375-F1E1FAE04390}" type="presOf" srcId="{280221BA-C6E4-4A61-A00C-1DC83E7116F3}" destId="{D931FF10-6AC5-4132-8A17-FEA263DECC81}" srcOrd="0" destOrd="0" presId="urn:diagrams.loki3.com/BracketList+Icon"/>
    <dgm:cxn modelId="{69A9AE36-8B72-451F-9CD3-4C6915F8AD90}" srcId="{740509E1-E5A5-4FD6-A1A3-62DBADD39839}" destId="{D3270975-7FAD-4FD4-A2AC-69D9235F9803}" srcOrd="0" destOrd="0" parTransId="{5238C9BF-9616-411F-A8BA-41E4B3DAD4EC}" sibTransId="{7A6B6B2A-89F1-4BFB-A9B3-AFE278D65BA0}"/>
    <dgm:cxn modelId="{C770BA48-50E4-416C-9411-5B4B220281B5}" type="presOf" srcId="{740509E1-E5A5-4FD6-A1A3-62DBADD39839}" destId="{23B10AA9-7A87-4342-99C7-B51A2F2B80DF}" srcOrd="0" destOrd="0" presId="urn:diagrams.loki3.com/BracketList+Icon"/>
    <dgm:cxn modelId="{6CEB8B10-2ECF-462A-A272-57283A6460F6}" srcId="{D3270975-7FAD-4FD4-A2AC-69D9235F9803}" destId="{280221BA-C6E4-4A61-A00C-1DC83E7116F3}" srcOrd="0" destOrd="0" parTransId="{FA16B718-3F40-4CCF-A24B-4DC2BFD1E753}" sibTransId="{229818E9-E99E-43B8-BFBC-BBA497060DAF}"/>
    <dgm:cxn modelId="{7C5B1003-B10A-4675-995E-6E6E21FE97A5}" type="presOf" srcId="{E8218056-21A4-49F5-8A6A-048918AB5992}" destId="{9E851436-35DD-4327-9F57-0DF3996BD180}" srcOrd="0" destOrd="0" presId="urn:diagrams.loki3.com/BracketList+Icon"/>
    <dgm:cxn modelId="{FD1490A3-45C6-451F-8826-36CBA7291926}" type="presOf" srcId="{D3270975-7FAD-4FD4-A2AC-69D9235F9803}" destId="{7B614D38-1ACB-4C55-9D13-47B179EE6B7D}" srcOrd="0" destOrd="0" presId="urn:diagrams.loki3.com/BracketList+Icon"/>
    <dgm:cxn modelId="{49BD7CA1-4650-4F2B-8F26-37B91B267CB6}" type="presOf" srcId="{982A73E9-8E66-4B6C-9055-3620383F2B2D}" destId="{E790A549-88D5-4A4E-9EF9-3DF4F1F5F262}" srcOrd="0" destOrd="0" presId="urn:diagrams.loki3.com/BracketList+Icon"/>
    <dgm:cxn modelId="{B378E864-EDBF-48D5-8A97-38C65D171EA0}" type="presParOf" srcId="{23B10AA9-7A87-4342-99C7-B51A2F2B80DF}" destId="{47AA1044-D013-4B1B-B1F6-E74A5008AB0F}" srcOrd="0" destOrd="0" presId="urn:diagrams.loki3.com/BracketList+Icon"/>
    <dgm:cxn modelId="{1AB5275C-B395-4C27-8F99-597496BC09F8}" type="presParOf" srcId="{47AA1044-D013-4B1B-B1F6-E74A5008AB0F}" destId="{7B614D38-1ACB-4C55-9D13-47B179EE6B7D}" srcOrd="0" destOrd="0" presId="urn:diagrams.loki3.com/BracketList+Icon"/>
    <dgm:cxn modelId="{A4EFDE4C-E599-4D27-894B-BB4BBD3311C2}" type="presParOf" srcId="{47AA1044-D013-4B1B-B1F6-E74A5008AB0F}" destId="{5666669D-D0AD-49C1-9503-359579D3D3FA}" srcOrd="1" destOrd="0" presId="urn:diagrams.loki3.com/BracketList+Icon"/>
    <dgm:cxn modelId="{BCEF7AC7-3CE3-4444-8F38-1CA6437F3C69}" type="presParOf" srcId="{47AA1044-D013-4B1B-B1F6-E74A5008AB0F}" destId="{B0E3FE5F-A8C4-4887-ABA9-03F8469B5E8A}" srcOrd="2" destOrd="0" presId="urn:diagrams.loki3.com/BracketList+Icon"/>
    <dgm:cxn modelId="{6DA2CF94-11D6-4EBC-9F70-5E544CCDF9A1}" type="presParOf" srcId="{47AA1044-D013-4B1B-B1F6-E74A5008AB0F}" destId="{D931FF10-6AC5-4132-8A17-FEA263DECC81}" srcOrd="3" destOrd="0" presId="urn:diagrams.loki3.com/BracketList+Icon"/>
    <dgm:cxn modelId="{89A2D94F-A828-4F87-BBDE-9FDBC1F0E705}" type="presParOf" srcId="{23B10AA9-7A87-4342-99C7-B51A2F2B80DF}" destId="{0F19CE6D-5EBE-4BF3-BD62-3DCC936E2CA7}" srcOrd="1" destOrd="0" presId="urn:diagrams.loki3.com/BracketList+Icon"/>
    <dgm:cxn modelId="{6ED6CC51-9A49-48DB-91B7-5FE745910417}" type="presParOf" srcId="{23B10AA9-7A87-4342-99C7-B51A2F2B80DF}" destId="{05E1AF0F-0739-4DEF-A0A5-D347B14622CA}" srcOrd="2" destOrd="0" presId="urn:diagrams.loki3.com/BracketList+Icon"/>
    <dgm:cxn modelId="{DCFAEE82-158A-4CA0-AB97-170AF48C7E0D}" type="presParOf" srcId="{05E1AF0F-0739-4DEF-A0A5-D347B14622CA}" destId="{9E851436-35DD-4327-9F57-0DF3996BD180}" srcOrd="0" destOrd="0" presId="urn:diagrams.loki3.com/BracketList+Icon"/>
    <dgm:cxn modelId="{5D8B29D3-F0D0-4590-BE1D-A5F6A40CBA53}" type="presParOf" srcId="{05E1AF0F-0739-4DEF-A0A5-D347B14622CA}" destId="{033743C4-663E-462C-BE84-059127A878CC}" srcOrd="1" destOrd="0" presId="urn:diagrams.loki3.com/BracketList+Icon"/>
    <dgm:cxn modelId="{5847D82A-4E5B-41A9-939C-3F9E9D8870A4}" type="presParOf" srcId="{05E1AF0F-0739-4DEF-A0A5-D347B14622CA}" destId="{CD4C1BAF-52EF-4D8C-8F62-9F6CC6DD3904}" srcOrd="2" destOrd="0" presId="urn:diagrams.loki3.com/BracketList+Icon"/>
    <dgm:cxn modelId="{D92C42C6-96EF-4DE3-A06E-B5433B686881}" type="presParOf" srcId="{05E1AF0F-0739-4DEF-A0A5-D347B14622CA}" destId="{E790A549-88D5-4A4E-9EF9-3DF4F1F5F262}"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0509E1-E5A5-4FD6-A1A3-62DBADD39839}" type="doc">
      <dgm:prSet loTypeId="urn:diagrams.loki3.com/BracketList+Icon" loCatId="list" qsTypeId="urn:microsoft.com/office/officeart/2005/8/quickstyle/simple3" qsCatId="simple" csTypeId="urn:microsoft.com/office/officeart/2005/8/colors/accent0_2" csCatId="mainScheme" phldr="1"/>
      <dgm:spPr/>
      <dgm:t>
        <a:bodyPr/>
        <a:lstStyle/>
        <a:p>
          <a:endParaRPr lang="en-US"/>
        </a:p>
      </dgm:t>
    </dgm:pt>
    <dgm:pt modelId="{280221BA-C6E4-4A61-A00C-1DC83E7116F3}">
      <dgm:prSet phldrT="[Text]" custT="1"/>
      <dgm:spPr>
        <a:xfrm>
          <a:off x="784511" y="0"/>
          <a:ext cx="1667085" cy="393525"/>
        </a:xfrm>
      </dgm:spPr>
      <dgm:t>
        <a:bodyPr/>
        <a:lstStyle/>
        <a:p>
          <a:r>
            <a:rPr lang="en-US" sz="1100" dirty="0" smtClean="0">
              <a:latin typeface="Calibri"/>
              <a:ea typeface="+mn-ea"/>
              <a:cs typeface="+mn-cs"/>
            </a:rPr>
            <a:t>Introduction to Online Teaching &amp; Learning</a:t>
          </a:r>
          <a:endParaRPr lang="en-US" sz="1100" dirty="0">
            <a:latin typeface="Calibri"/>
            <a:ea typeface="+mn-ea"/>
            <a:cs typeface="+mn-cs"/>
          </a:endParaRPr>
        </a:p>
      </dgm:t>
    </dgm:pt>
    <dgm:pt modelId="{FA16B718-3F40-4CCF-A24B-4DC2BFD1E753}" type="parTrans" cxnId="{6CEB8B10-2ECF-462A-A272-57283A6460F6}">
      <dgm:prSet/>
      <dgm:spPr/>
      <dgm:t>
        <a:bodyPr/>
        <a:lstStyle/>
        <a:p>
          <a:endParaRPr lang="en-US" sz="1200"/>
        </a:p>
      </dgm:t>
    </dgm:pt>
    <dgm:pt modelId="{229818E9-E99E-43B8-BFBC-BBA497060DAF}" type="sibTrans" cxnId="{6CEB8B10-2ECF-462A-A272-57283A6460F6}">
      <dgm:prSet/>
      <dgm:spPr/>
      <dgm:t>
        <a:bodyPr/>
        <a:lstStyle/>
        <a:p>
          <a:endParaRPr lang="en-US" sz="1200"/>
        </a:p>
      </dgm:t>
    </dgm:pt>
    <dgm:pt modelId="{D3270975-7FAD-4FD4-A2AC-69D9235F9803}">
      <dgm:prSet phldrT="[Text]" custT="1"/>
      <dgm:spPr>
        <a:xfrm>
          <a:off x="0" y="137442"/>
          <a:ext cx="612899" cy="118800"/>
        </a:xfrm>
      </dgm:spPr>
      <dgm:t>
        <a:bodyPr/>
        <a:lstStyle/>
        <a:p>
          <a:endParaRPr lang="en-US" sz="1100" dirty="0">
            <a:solidFill>
              <a:sysClr val="windowText" lastClr="000000">
                <a:hueOff val="0"/>
                <a:satOff val="0"/>
                <a:lumOff val="0"/>
                <a:alphaOff val="0"/>
              </a:sysClr>
            </a:solidFill>
            <a:latin typeface="Calibri"/>
            <a:ea typeface="+mn-ea"/>
            <a:cs typeface="+mn-cs"/>
          </a:endParaRPr>
        </a:p>
      </dgm:t>
    </dgm:pt>
    <dgm:pt modelId="{7A6B6B2A-89F1-4BFB-A9B3-AFE278D65BA0}" type="sibTrans" cxnId="{69A9AE36-8B72-451F-9CD3-4C6915F8AD90}">
      <dgm:prSet/>
      <dgm:spPr/>
      <dgm:t>
        <a:bodyPr/>
        <a:lstStyle/>
        <a:p>
          <a:endParaRPr lang="en-US" sz="1200"/>
        </a:p>
      </dgm:t>
    </dgm:pt>
    <dgm:pt modelId="{5238C9BF-9616-411F-A8BA-41E4B3DAD4EC}" type="parTrans" cxnId="{69A9AE36-8B72-451F-9CD3-4C6915F8AD90}">
      <dgm:prSet/>
      <dgm:spPr/>
      <dgm:t>
        <a:bodyPr/>
        <a:lstStyle/>
        <a:p>
          <a:endParaRPr lang="en-US" sz="1200"/>
        </a:p>
      </dgm:t>
    </dgm:pt>
    <dgm:pt modelId="{769C8DD0-5E69-4FAC-A783-488BDBB45145}">
      <dgm:prSet phldrT="[Text]" custT="1"/>
      <dgm:spPr>
        <a:xfrm>
          <a:off x="0" y="1382817"/>
          <a:ext cx="612899" cy="118800"/>
        </a:xfrm>
      </dgm:spPr>
      <dgm:t>
        <a:bodyPr/>
        <a:lstStyle/>
        <a:p>
          <a:endParaRPr lang="en-US" sz="1100" dirty="0">
            <a:solidFill>
              <a:sysClr val="windowText" lastClr="000000">
                <a:hueOff val="0"/>
                <a:satOff val="0"/>
                <a:lumOff val="0"/>
                <a:alphaOff val="0"/>
              </a:sysClr>
            </a:solidFill>
            <a:latin typeface="Calibri"/>
            <a:ea typeface="+mn-ea"/>
            <a:cs typeface="+mn-cs"/>
          </a:endParaRPr>
        </a:p>
      </dgm:t>
    </dgm:pt>
    <dgm:pt modelId="{C36CF825-3F97-48CE-B4ED-C7B983FE2EE0}" type="sibTrans" cxnId="{5DA63415-4495-4E16-906F-37DC35066871}">
      <dgm:prSet/>
      <dgm:spPr/>
      <dgm:t>
        <a:bodyPr/>
        <a:lstStyle/>
        <a:p>
          <a:endParaRPr lang="en-US"/>
        </a:p>
      </dgm:t>
    </dgm:pt>
    <dgm:pt modelId="{2B876FBD-2A00-4C1F-B75E-89695EC975F6}" type="parTrans" cxnId="{5DA63415-4495-4E16-906F-37DC35066871}">
      <dgm:prSet/>
      <dgm:spPr/>
      <dgm:t>
        <a:bodyPr/>
        <a:lstStyle/>
        <a:p>
          <a:endParaRPr lang="en-US"/>
        </a:p>
      </dgm:t>
    </dgm:pt>
    <dgm:pt modelId="{AD2E9835-7008-4B34-9C4B-A87897B46D0C}">
      <dgm:prSet phldrT="[Text]" custT="1"/>
      <dgm:spPr>
        <a:xfrm>
          <a:off x="784511" y="1245455"/>
          <a:ext cx="1667085" cy="393525"/>
        </a:xfrm>
      </dgm:spPr>
      <dgm:t>
        <a:bodyPr/>
        <a:lstStyle/>
        <a:p>
          <a:r>
            <a:rPr lang="en-US" sz="1100" dirty="0" smtClean="0">
              <a:latin typeface="Calibri"/>
              <a:ea typeface="+mn-ea"/>
              <a:cs typeface="+mn-cs"/>
            </a:rPr>
            <a:t>Quality Matters/Exemplar Online Course Program</a:t>
          </a:r>
          <a:endParaRPr lang="en-US" sz="1100" dirty="0">
            <a:latin typeface="Calibri"/>
            <a:ea typeface="+mn-ea"/>
            <a:cs typeface="+mn-cs"/>
          </a:endParaRPr>
        </a:p>
      </dgm:t>
    </dgm:pt>
    <dgm:pt modelId="{8C412440-7AA5-4373-975C-AD14B87696BF}" type="sibTrans" cxnId="{64D4175C-DE05-4363-B64F-C8E78C1185E9}">
      <dgm:prSet/>
      <dgm:spPr/>
      <dgm:t>
        <a:bodyPr/>
        <a:lstStyle/>
        <a:p>
          <a:endParaRPr lang="en-US"/>
        </a:p>
      </dgm:t>
    </dgm:pt>
    <dgm:pt modelId="{5E2C126B-43B0-423E-ACCB-81B373CE0747}" type="parTrans" cxnId="{64D4175C-DE05-4363-B64F-C8E78C1185E9}">
      <dgm:prSet/>
      <dgm:spPr/>
      <dgm:t>
        <a:bodyPr/>
        <a:lstStyle/>
        <a:p>
          <a:endParaRPr lang="en-US"/>
        </a:p>
      </dgm:t>
    </dgm:pt>
    <dgm:pt modelId="{625941C1-A3B7-43CC-9467-7CDCA9051166}">
      <dgm:prSet phldrT="[Text]" custT="1"/>
      <dgm:spPr>
        <a:xfrm>
          <a:off x="784511" y="830330"/>
          <a:ext cx="1667085" cy="393525"/>
        </a:xfrm>
      </dgm:spPr>
      <dgm:t>
        <a:bodyPr/>
        <a:lstStyle/>
        <a:p>
          <a:r>
            <a:rPr lang="en-US" sz="1100" dirty="0" smtClean="0">
              <a:latin typeface="Calibri"/>
              <a:ea typeface="+mn-ea"/>
              <a:cs typeface="+mn-cs"/>
            </a:rPr>
            <a:t>Digital Professor Certification</a:t>
          </a:r>
          <a:endParaRPr lang="en-US" sz="1100" dirty="0">
            <a:latin typeface="Calibri"/>
            <a:ea typeface="+mn-ea"/>
            <a:cs typeface="+mn-cs"/>
          </a:endParaRPr>
        </a:p>
      </dgm:t>
    </dgm:pt>
    <dgm:pt modelId="{A2738357-911D-4DA0-AF8E-9F20DFEEC8D4}" type="sibTrans" cxnId="{BF1EA03F-4450-497E-9793-CD5729CC7D55}">
      <dgm:prSet/>
      <dgm:spPr/>
      <dgm:t>
        <a:bodyPr/>
        <a:lstStyle/>
        <a:p>
          <a:endParaRPr lang="en-US"/>
        </a:p>
      </dgm:t>
    </dgm:pt>
    <dgm:pt modelId="{C64BBF4D-48B4-49F3-A3D8-C786CD1F1A2D}" type="parTrans" cxnId="{BF1EA03F-4450-497E-9793-CD5729CC7D55}">
      <dgm:prSet/>
      <dgm:spPr/>
      <dgm:t>
        <a:bodyPr/>
        <a:lstStyle/>
        <a:p>
          <a:endParaRPr lang="en-US"/>
        </a:p>
      </dgm:t>
    </dgm:pt>
    <dgm:pt modelId="{7FFB2D5C-C612-48ED-BAE6-ED20E6BD0A9B}">
      <dgm:prSet phldrT="[Text]" custT="1"/>
      <dgm:spPr>
        <a:xfrm>
          <a:off x="0" y="967692"/>
          <a:ext cx="612899" cy="118800"/>
        </a:xfrm>
      </dgm:spPr>
      <dgm:t>
        <a:bodyPr/>
        <a:lstStyle/>
        <a:p>
          <a:endParaRPr lang="en-US" sz="1100" dirty="0">
            <a:solidFill>
              <a:sysClr val="windowText" lastClr="000000">
                <a:hueOff val="0"/>
                <a:satOff val="0"/>
                <a:lumOff val="0"/>
                <a:alphaOff val="0"/>
              </a:sysClr>
            </a:solidFill>
            <a:latin typeface="Calibri"/>
            <a:ea typeface="+mn-ea"/>
            <a:cs typeface="+mn-cs"/>
          </a:endParaRPr>
        </a:p>
      </dgm:t>
    </dgm:pt>
    <dgm:pt modelId="{8A574CB9-BED4-4B86-8129-41F29AAEDBD1}" type="sibTrans" cxnId="{5C0A0E2C-9C40-4A18-AA9E-5CA312ACD53B}">
      <dgm:prSet/>
      <dgm:spPr/>
      <dgm:t>
        <a:bodyPr/>
        <a:lstStyle/>
        <a:p>
          <a:endParaRPr lang="en-US"/>
        </a:p>
      </dgm:t>
    </dgm:pt>
    <dgm:pt modelId="{E47291EB-CF3B-4CDC-8FFD-A3466C802824}" type="parTrans" cxnId="{5C0A0E2C-9C40-4A18-AA9E-5CA312ACD53B}">
      <dgm:prSet/>
      <dgm:spPr/>
      <dgm:t>
        <a:bodyPr/>
        <a:lstStyle/>
        <a:p>
          <a:endParaRPr lang="en-US"/>
        </a:p>
      </dgm:t>
    </dgm:pt>
    <dgm:pt modelId="{982A73E9-8E66-4B6C-9055-3620383F2B2D}">
      <dgm:prSet phldrT="[Text]" custT="1"/>
      <dgm:spPr>
        <a:xfrm>
          <a:off x="784511" y="415205"/>
          <a:ext cx="1667085" cy="393525"/>
        </a:xfrm>
      </dgm:spPr>
      <dgm:t>
        <a:bodyPr/>
        <a:lstStyle/>
        <a:p>
          <a:r>
            <a:rPr lang="en-US" sz="1100" dirty="0" smtClean="0">
              <a:latin typeface="Calibri"/>
              <a:ea typeface="+mn-ea"/>
              <a:cs typeface="+mn-cs"/>
            </a:rPr>
            <a:t>Boot Camp for Online Instruction</a:t>
          </a:r>
          <a:endParaRPr lang="en-US" sz="1100" dirty="0">
            <a:latin typeface="Calibri"/>
            <a:ea typeface="+mn-ea"/>
            <a:cs typeface="+mn-cs"/>
          </a:endParaRPr>
        </a:p>
      </dgm:t>
    </dgm:pt>
    <dgm:pt modelId="{E8218056-21A4-49F5-8A6A-048918AB5992}">
      <dgm:prSet phldrT="[Text]" custT="1"/>
      <dgm:spPr>
        <a:xfrm>
          <a:off x="0" y="552567"/>
          <a:ext cx="612899" cy="118800"/>
        </a:xfrm>
      </dgm:spPr>
      <dgm:t>
        <a:bodyPr/>
        <a:lstStyle/>
        <a:p>
          <a:endParaRPr lang="en-US" sz="1100" dirty="0">
            <a:solidFill>
              <a:sysClr val="windowText" lastClr="000000">
                <a:hueOff val="0"/>
                <a:satOff val="0"/>
                <a:lumOff val="0"/>
                <a:alphaOff val="0"/>
              </a:sysClr>
            </a:solidFill>
            <a:latin typeface="Calibri"/>
            <a:ea typeface="+mn-ea"/>
            <a:cs typeface="+mn-cs"/>
          </a:endParaRPr>
        </a:p>
      </dgm:t>
    </dgm:pt>
    <dgm:pt modelId="{9608CC4C-2481-43FC-9CE3-BBB70F9DCD45}" type="sibTrans" cxnId="{DDCF29D3-1820-4366-AB48-ECA3A97D679A}">
      <dgm:prSet/>
      <dgm:spPr/>
      <dgm:t>
        <a:bodyPr/>
        <a:lstStyle/>
        <a:p>
          <a:endParaRPr lang="en-US" sz="1200"/>
        </a:p>
      </dgm:t>
    </dgm:pt>
    <dgm:pt modelId="{A5E69EC6-1D7C-451A-A71A-83EF72312552}" type="parTrans" cxnId="{DDCF29D3-1820-4366-AB48-ECA3A97D679A}">
      <dgm:prSet/>
      <dgm:spPr/>
      <dgm:t>
        <a:bodyPr/>
        <a:lstStyle/>
        <a:p>
          <a:endParaRPr lang="en-US" sz="1200"/>
        </a:p>
      </dgm:t>
    </dgm:pt>
    <dgm:pt modelId="{110FE936-43A0-491F-8345-810025087E68}" type="sibTrans" cxnId="{1743D22C-D0B4-4E76-A157-45DF7E743D2B}">
      <dgm:prSet/>
      <dgm:spPr/>
      <dgm:t>
        <a:bodyPr/>
        <a:lstStyle/>
        <a:p>
          <a:endParaRPr lang="en-US" sz="1200"/>
        </a:p>
      </dgm:t>
    </dgm:pt>
    <dgm:pt modelId="{00C51D90-3B5D-4DD0-8D26-E71EFE84FFBE}" type="parTrans" cxnId="{1743D22C-D0B4-4E76-A157-45DF7E743D2B}">
      <dgm:prSet/>
      <dgm:spPr/>
      <dgm:t>
        <a:bodyPr/>
        <a:lstStyle/>
        <a:p>
          <a:endParaRPr lang="en-US" sz="1200"/>
        </a:p>
      </dgm:t>
    </dgm:pt>
    <dgm:pt modelId="{23B10AA9-7A87-4342-99C7-B51A2F2B80DF}" type="pres">
      <dgm:prSet presAssocID="{740509E1-E5A5-4FD6-A1A3-62DBADD39839}" presName="Name0" presStyleCnt="0">
        <dgm:presLayoutVars>
          <dgm:dir/>
          <dgm:animLvl val="lvl"/>
          <dgm:resizeHandles val="exact"/>
        </dgm:presLayoutVars>
      </dgm:prSet>
      <dgm:spPr/>
      <dgm:t>
        <a:bodyPr/>
        <a:lstStyle/>
        <a:p>
          <a:endParaRPr lang="en-US"/>
        </a:p>
      </dgm:t>
    </dgm:pt>
    <dgm:pt modelId="{47AA1044-D013-4B1B-B1F6-E74A5008AB0F}" type="pres">
      <dgm:prSet presAssocID="{D3270975-7FAD-4FD4-A2AC-69D9235F9803}" presName="linNode" presStyleCnt="0"/>
      <dgm:spPr/>
      <dgm:t>
        <a:bodyPr/>
        <a:lstStyle/>
        <a:p>
          <a:endParaRPr lang="en-US"/>
        </a:p>
      </dgm:t>
    </dgm:pt>
    <dgm:pt modelId="{7B614D38-1ACB-4C55-9D13-47B179EE6B7D}" type="pres">
      <dgm:prSet presAssocID="{D3270975-7FAD-4FD4-A2AC-69D9235F9803}" presName="parTx" presStyleLbl="revTx" presStyleIdx="0" presStyleCnt="4">
        <dgm:presLayoutVars>
          <dgm:chMax val="1"/>
          <dgm:bulletEnabled val="1"/>
        </dgm:presLayoutVars>
      </dgm:prSet>
      <dgm:spPr>
        <a:prstGeom prst="rect">
          <a:avLst/>
        </a:prstGeom>
      </dgm:spPr>
      <dgm:t>
        <a:bodyPr/>
        <a:lstStyle/>
        <a:p>
          <a:endParaRPr lang="en-US"/>
        </a:p>
      </dgm:t>
    </dgm:pt>
    <dgm:pt modelId="{5666669D-D0AD-49C1-9503-359579D3D3FA}" type="pres">
      <dgm:prSet presAssocID="{D3270975-7FAD-4FD4-A2AC-69D9235F9803}" presName="bracket" presStyleLbl="parChTrans1D1" presStyleIdx="0" presStyleCnt="4"/>
      <dgm:spPr>
        <a:xfrm>
          <a:off x="612899" y="80"/>
          <a:ext cx="122579" cy="393525"/>
        </a:xfrm>
        <a:prstGeom prst="leftBrace">
          <a:avLst>
            <a:gd name="adj1" fmla="val 35000"/>
            <a:gd name="adj2" fmla="val 50000"/>
          </a:avLst>
        </a:prstGeom>
      </dgm:spPr>
      <dgm:t>
        <a:bodyPr/>
        <a:lstStyle/>
        <a:p>
          <a:endParaRPr lang="en-US"/>
        </a:p>
      </dgm:t>
    </dgm:pt>
    <dgm:pt modelId="{B0E3FE5F-A8C4-4887-ABA9-03F8469B5E8A}" type="pres">
      <dgm:prSet presAssocID="{D3270975-7FAD-4FD4-A2AC-69D9235F9803}" presName="spH" presStyleCnt="0"/>
      <dgm:spPr/>
      <dgm:t>
        <a:bodyPr/>
        <a:lstStyle/>
        <a:p>
          <a:endParaRPr lang="en-US"/>
        </a:p>
      </dgm:t>
    </dgm:pt>
    <dgm:pt modelId="{D931FF10-6AC5-4132-8A17-FEA263DECC81}" type="pres">
      <dgm:prSet presAssocID="{D3270975-7FAD-4FD4-A2AC-69D9235F9803}" presName="desTx" presStyleLbl="node1" presStyleIdx="0" presStyleCnt="4" custLinFactX="869" custLinFactNeighborX="100000" custLinFactNeighborY="-3118">
        <dgm:presLayoutVars>
          <dgm:bulletEnabled val="1"/>
        </dgm:presLayoutVars>
      </dgm:prSet>
      <dgm:spPr>
        <a:prstGeom prst="rect">
          <a:avLst/>
        </a:prstGeom>
      </dgm:spPr>
      <dgm:t>
        <a:bodyPr/>
        <a:lstStyle/>
        <a:p>
          <a:endParaRPr lang="en-US"/>
        </a:p>
      </dgm:t>
    </dgm:pt>
    <dgm:pt modelId="{0F19CE6D-5EBE-4BF3-BD62-3DCC936E2CA7}" type="pres">
      <dgm:prSet presAssocID="{7A6B6B2A-89F1-4BFB-A9B3-AFE278D65BA0}" presName="spV" presStyleCnt="0"/>
      <dgm:spPr/>
      <dgm:t>
        <a:bodyPr/>
        <a:lstStyle/>
        <a:p>
          <a:endParaRPr lang="en-US"/>
        </a:p>
      </dgm:t>
    </dgm:pt>
    <dgm:pt modelId="{05E1AF0F-0739-4DEF-A0A5-D347B14622CA}" type="pres">
      <dgm:prSet presAssocID="{E8218056-21A4-49F5-8A6A-048918AB5992}" presName="linNode" presStyleCnt="0"/>
      <dgm:spPr/>
      <dgm:t>
        <a:bodyPr/>
        <a:lstStyle/>
        <a:p>
          <a:endParaRPr lang="en-US"/>
        </a:p>
      </dgm:t>
    </dgm:pt>
    <dgm:pt modelId="{9E851436-35DD-4327-9F57-0DF3996BD180}" type="pres">
      <dgm:prSet presAssocID="{E8218056-21A4-49F5-8A6A-048918AB5992}" presName="parTx" presStyleLbl="revTx" presStyleIdx="1" presStyleCnt="4">
        <dgm:presLayoutVars>
          <dgm:chMax val="1"/>
          <dgm:bulletEnabled val="1"/>
        </dgm:presLayoutVars>
      </dgm:prSet>
      <dgm:spPr>
        <a:prstGeom prst="rect">
          <a:avLst/>
        </a:prstGeom>
      </dgm:spPr>
      <dgm:t>
        <a:bodyPr/>
        <a:lstStyle/>
        <a:p>
          <a:endParaRPr lang="en-US"/>
        </a:p>
      </dgm:t>
    </dgm:pt>
    <dgm:pt modelId="{033743C4-663E-462C-BE84-059127A878CC}" type="pres">
      <dgm:prSet presAssocID="{E8218056-21A4-49F5-8A6A-048918AB5992}" presName="bracket" presStyleLbl="parChTrans1D1" presStyleIdx="1" presStyleCnt="4"/>
      <dgm:spPr>
        <a:xfrm>
          <a:off x="612899" y="415205"/>
          <a:ext cx="122579" cy="393525"/>
        </a:xfrm>
        <a:prstGeom prst="leftBrace">
          <a:avLst>
            <a:gd name="adj1" fmla="val 35000"/>
            <a:gd name="adj2" fmla="val 50000"/>
          </a:avLst>
        </a:prstGeom>
      </dgm:spPr>
      <dgm:t>
        <a:bodyPr/>
        <a:lstStyle/>
        <a:p>
          <a:endParaRPr lang="en-US"/>
        </a:p>
      </dgm:t>
    </dgm:pt>
    <dgm:pt modelId="{CD4C1BAF-52EF-4D8C-8F62-9F6CC6DD3904}" type="pres">
      <dgm:prSet presAssocID="{E8218056-21A4-49F5-8A6A-048918AB5992}" presName="spH" presStyleCnt="0"/>
      <dgm:spPr/>
      <dgm:t>
        <a:bodyPr/>
        <a:lstStyle/>
        <a:p>
          <a:endParaRPr lang="en-US"/>
        </a:p>
      </dgm:t>
    </dgm:pt>
    <dgm:pt modelId="{E790A549-88D5-4A4E-9EF9-3DF4F1F5F262}" type="pres">
      <dgm:prSet presAssocID="{E8218056-21A4-49F5-8A6A-048918AB5992}" presName="desTx" presStyleLbl="node1" presStyleIdx="1" presStyleCnt="4">
        <dgm:presLayoutVars>
          <dgm:bulletEnabled val="1"/>
        </dgm:presLayoutVars>
      </dgm:prSet>
      <dgm:spPr>
        <a:prstGeom prst="rect">
          <a:avLst/>
        </a:prstGeom>
      </dgm:spPr>
      <dgm:t>
        <a:bodyPr/>
        <a:lstStyle/>
        <a:p>
          <a:endParaRPr lang="en-US"/>
        </a:p>
      </dgm:t>
    </dgm:pt>
    <dgm:pt modelId="{817A0736-1218-4460-B9DF-3B7EFA08567C}" type="pres">
      <dgm:prSet presAssocID="{9608CC4C-2481-43FC-9CE3-BBB70F9DCD45}" presName="spV" presStyleCnt="0"/>
      <dgm:spPr/>
      <dgm:t>
        <a:bodyPr/>
        <a:lstStyle/>
        <a:p>
          <a:endParaRPr lang="en-US"/>
        </a:p>
      </dgm:t>
    </dgm:pt>
    <dgm:pt modelId="{9358372D-B06D-4048-830D-9787E34499D9}" type="pres">
      <dgm:prSet presAssocID="{7FFB2D5C-C612-48ED-BAE6-ED20E6BD0A9B}" presName="linNode" presStyleCnt="0"/>
      <dgm:spPr/>
      <dgm:t>
        <a:bodyPr/>
        <a:lstStyle/>
        <a:p>
          <a:endParaRPr lang="en-US"/>
        </a:p>
      </dgm:t>
    </dgm:pt>
    <dgm:pt modelId="{9B2BD63D-42CE-4E1F-9B5A-BF990B90FE6C}" type="pres">
      <dgm:prSet presAssocID="{7FFB2D5C-C612-48ED-BAE6-ED20E6BD0A9B}" presName="parTx" presStyleLbl="revTx" presStyleIdx="2" presStyleCnt="4">
        <dgm:presLayoutVars>
          <dgm:chMax val="1"/>
          <dgm:bulletEnabled val="1"/>
        </dgm:presLayoutVars>
      </dgm:prSet>
      <dgm:spPr>
        <a:prstGeom prst="rect">
          <a:avLst/>
        </a:prstGeom>
      </dgm:spPr>
      <dgm:t>
        <a:bodyPr/>
        <a:lstStyle/>
        <a:p>
          <a:endParaRPr lang="en-US"/>
        </a:p>
      </dgm:t>
    </dgm:pt>
    <dgm:pt modelId="{BEC168AA-DA37-4DF8-B2F7-1434B1A29B06}" type="pres">
      <dgm:prSet presAssocID="{7FFB2D5C-C612-48ED-BAE6-ED20E6BD0A9B}" presName="bracket" presStyleLbl="parChTrans1D1" presStyleIdx="2" presStyleCnt="4"/>
      <dgm:spPr>
        <a:xfrm>
          <a:off x="612899" y="830330"/>
          <a:ext cx="122579" cy="393525"/>
        </a:xfrm>
        <a:prstGeom prst="leftBrace">
          <a:avLst>
            <a:gd name="adj1" fmla="val 35000"/>
            <a:gd name="adj2" fmla="val 50000"/>
          </a:avLst>
        </a:prstGeom>
      </dgm:spPr>
      <dgm:t>
        <a:bodyPr/>
        <a:lstStyle/>
        <a:p>
          <a:endParaRPr lang="en-US"/>
        </a:p>
      </dgm:t>
    </dgm:pt>
    <dgm:pt modelId="{1BFD3308-6115-41FA-A8DF-B046F1AA849F}" type="pres">
      <dgm:prSet presAssocID="{7FFB2D5C-C612-48ED-BAE6-ED20E6BD0A9B}" presName="spH" presStyleCnt="0"/>
      <dgm:spPr/>
      <dgm:t>
        <a:bodyPr/>
        <a:lstStyle/>
        <a:p>
          <a:endParaRPr lang="en-US"/>
        </a:p>
      </dgm:t>
    </dgm:pt>
    <dgm:pt modelId="{476DDFC2-0CA4-445C-B6AE-35EC4C462BA3}" type="pres">
      <dgm:prSet presAssocID="{7FFB2D5C-C612-48ED-BAE6-ED20E6BD0A9B}" presName="desTx" presStyleLbl="node1" presStyleIdx="2" presStyleCnt="4">
        <dgm:presLayoutVars>
          <dgm:bulletEnabled val="1"/>
        </dgm:presLayoutVars>
      </dgm:prSet>
      <dgm:spPr>
        <a:prstGeom prst="rect">
          <a:avLst/>
        </a:prstGeom>
      </dgm:spPr>
      <dgm:t>
        <a:bodyPr/>
        <a:lstStyle/>
        <a:p>
          <a:endParaRPr lang="en-US"/>
        </a:p>
      </dgm:t>
    </dgm:pt>
    <dgm:pt modelId="{81819D9A-31B3-45D0-BB25-C7F12CCA1A34}" type="pres">
      <dgm:prSet presAssocID="{8A574CB9-BED4-4B86-8129-41F29AAEDBD1}" presName="spV" presStyleCnt="0"/>
      <dgm:spPr/>
      <dgm:t>
        <a:bodyPr/>
        <a:lstStyle/>
        <a:p>
          <a:endParaRPr lang="en-US"/>
        </a:p>
      </dgm:t>
    </dgm:pt>
    <dgm:pt modelId="{EA656DC7-B37B-40B7-BB0C-FDC7138D71CD}" type="pres">
      <dgm:prSet presAssocID="{769C8DD0-5E69-4FAC-A783-488BDBB45145}" presName="linNode" presStyleCnt="0"/>
      <dgm:spPr/>
      <dgm:t>
        <a:bodyPr/>
        <a:lstStyle/>
        <a:p>
          <a:endParaRPr lang="en-US"/>
        </a:p>
      </dgm:t>
    </dgm:pt>
    <dgm:pt modelId="{0A8C689C-46D3-4DE9-9B78-2A0072D26207}" type="pres">
      <dgm:prSet presAssocID="{769C8DD0-5E69-4FAC-A783-488BDBB45145}" presName="parTx" presStyleLbl="revTx" presStyleIdx="3" presStyleCnt="4">
        <dgm:presLayoutVars>
          <dgm:chMax val="1"/>
          <dgm:bulletEnabled val="1"/>
        </dgm:presLayoutVars>
      </dgm:prSet>
      <dgm:spPr>
        <a:prstGeom prst="rect">
          <a:avLst/>
        </a:prstGeom>
      </dgm:spPr>
      <dgm:t>
        <a:bodyPr/>
        <a:lstStyle/>
        <a:p>
          <a:endParaRPr lang="en-US"/>
        </a:p>
      </dgm:t>
    </dgm:pt>
    <dgm:pt modelId="{FAC783DC-E90E-48FC-8E24-56F24B8F2BA2}" type="pres">
      <dgm:prSet presAssocID="{769C8DD0-5E69-4FAC-A783-488BDBB45145}" presName="bracket" presStyleLbl="parChTrans1D1" presStyleIdx="3" presStyleCnt="4"/>
      <dgm:spPr>
        <a:xfrm>
          <a:off x="612899" y="1245455"/>
          <a:ext cx="122579" cy="393525"/>
        </a:xfrm>
        <a:prstGeom prst="leftBrace">
          <a:avLst>
            <a:gd name="adj1" fmla="val 35000"/>
            <a:gd name="adj2" fmla="val 50000"/>
          </a:avLst>
        </a:prstGeom>
      </dgm:spPr>
      <dgm:t>
        <a:bodyPr/>
        <a:lstStyle/>
        <a:p>
          <a:endParaRPr lang="en-US"/>
        </a:p>
      </dgm:t>
    </dgm:pt>
    <dgm:pt modelId="{F9D572B1-0D96-456C-B278-3864DE2E3AC0}" type="pres">
      <dgm:prSet presAssocID="{769C8DD0-5E69-4FAC-A783-488BDBB45145}" presName="spH" presStyleCnt="0"/>
      <dgm:spPr/>
      <dgm:t>
        <a:bodyPr/>
        <a:lstStyle/>
        <a:p>
          <a:endParaRPr lang="en-US"/>
        </a:p>
      </dgm:t>
    </dgm:pt>
    <dgm:pt modelId="{4763DC5E-53F4-41B6-8EC3-549F4E4B9286}" type="pres">
      <dgm:prSet presAssocID="{769C8DD0-5E69-4FAC-A783-488BDBB45145}" presName="desTx" presStyleLbl="node1" presStyleIdx="3" presStyleCnt="4">
        <dgm:presLayoutVars>
          <dgm:bulletEnabled val="1"/>
        </dgm:presLayoutVars>
      </dgm:prSet>
      <dgm:spPr>
        <a:prstGeom prst="rect">
          <a:avLst/>
        </a:prstGeom>
      </dgm:spPr>
      <dgm:t>
        <a:bodyPr/>
        <a:lstStyle/>
        <a:p>
          <a:endParaRPr lang="en-US"/>
        </a:p>
      </dgm:t>
    </dgm:pt>
  </dgm:ptLst>
  <dgm:cxnLst>
    <dgm:cxn modelId="{CB0A6691-4D16-4A5F-84FC-3AA63C11B2EB}" type="presOf" srcId="{280221BA-C6E4-4A61-A00C-1DC83E7116F3}" destId="{D931FF10-6AC5-4132-8A17-FEA263DECC81}" srcOrd="0" destOrd="0" presId="urn:diagrams.loki3.com/BracketList+Icon"/>
    <dgm:cxn modelId="{1743D22C-D0B4-4E76-A157-45DF7E743D2B}" srcId="{E8218056-21A4-49F5-8A6A-048918AB5992}" destId="{982A73E9-8E66-4B6C-9055-3620383F2B2D}" srcOrd="0" destOrd="0" parTransId="{00C51D90-3B5D-4DD0-8D26-E71EFE84FFBE}" sibTransId="{110FE936-43A0-491F-8345-810025087E68}"/>
    <dgm:cxn modelId="{69A9AE36-8B72-451F-9CD3-4C6915F8AD90}" srcId="{740509E1-E5A5-4FD6-A1A3-62DBADD39839}" destId="{D3270975-7FAD-4FD4-A2AC-69D9235F9803}" srcOrd="0" destOrd="0" parTransId="{5238C9BF-9616-411F-A8BA-41E4B3DAD4EC}" sibTransId="{7A6B6B2A-89F1-4BFB-A9B3-AFE278D65BA0}"/>
    <dgm:cxn modelId="{DF225549-3D56-4C0C-A17C-8F8C827B861B}" type="presOf" srcId="{7FFB2D5C-C612-48ED-BAE6-ED20E6BD0A9B}" destId="{9B2BD63D-42CE-4E1F-9B5A-BF990B90FE6C}" srcOrd="0" destOrd="0" presId="urn:diagrams.loki3.com/BracketList+Icon"/>
    <dgm:cxn modelId="{DDCF29D3-1820-4366-AB48-ECA3A97D679A}" srcId="{740509E1-E5A5-4FD6-A1A3-62DBADD39839}" destId="{E8218056-21A4-49F5-8A6A-048918AB5992}" srcOrd="1" destOrd="0" parTransId="{A5E69EC6-1D7C-451A-A71A-83EF72312552}" sibTransId="{9608CC4C-2481-43FC-9CE3-BBB70F9DCD45}"/>
    <dgm:cxn modelId="{0116CABA-5102-46EB-BF16-2A7A699FED1B}" type="presOf" srcId="{625941C1-A3B7-43CC-9467-7CDCA9051166}" destId="{476DDFC2-0CA4-445C-B6AE-35EC4C462BA3}" srcOrd="0" destOrd="0" presId="urn:diagrams.loki3.com/BracketList+Icon"/>
    <dgm:cxn modelId="{7ED6F590-6922-4741-B3C4-8F10774F333B}" type="presOf" srcId="{AD2E9835-7008-4B34-9C4B-A87897B46D0C}" destId="{4763DC5E-53F4-41B6-8EC3-549F4E4B9286}" srcOrd="0" destOrd="0" presId="urn:diagrams.loki3.com/BracketList+Icon"/>
    <dgm:cxn modelId="{5C0A0E2C-9C40-4A18-AA9E-5CA312ACD53B}" srcId="{740509E1-E5A5-4FD6-A1A3-62DBADD39839}" destId="{7FFB2D5C-C612-48ED-BAE6-ED20E6BD0A9B}" srcOrd="2" destOrd="0" parTransId="{E47291EB-CF3B-4CDC-8FFD-A3466C802824}" sibTransId="{8A574CB9-BED4-4B86-8129-41F29AAEDBD1}"/>
    <dgm:cxn modelId="{6CEB8B10-2ECF-462A-A272-57283A6460F6}" srcId="{D3270975-7FAD-4FD4-A2AC-69D9235F9803}" destId="{280221BA-C6E4-4A61-A00C-1DC83E7116F3}" srcOrd="0" destOrd="0" parTransId="{FA16B718-3F40-4CCF-A24B-4DC2BFD1E753}" sibTransId="{229818E9-E99E-43B8-BFBC-BBA497060DAF}"/>
    <dgm:cxn modelId="{BF1EA03F-4450-497E-9793-CD5729CC7D55}" srcId="{7FFB2D5C-C612-48ED-BAE6-ED20E6BD0A9B}" destId="{625941C1-A3B7-43CC-9467-7CDCA9051166}" srcOrd="0" destOrd="0" parTransId="{C64BBF4D-48B4-49F3-A3D8-C786CD1F1A2D}" sibTransId="{A2738357-911D-4DA0-AF8E-9F20DFEEC8D4}"/>
    <dgm:cxn modelId="{5544CEBB-0891-4FDE-B7F3-30D78E0FD5F7}" type="presOf" srcId="{982A73E9-8E66-4B6C-9055-3620383F2B2D}" destId="{E790A549-88D5-4A4E-9EF9-3DF4F1F5F262}" srcOrd="0" destOrd="0" presId="urn:diagrams.loki3.com/BracketList+Icon"/>
    <dgm:cxn modelId="{A61B1A74-6DB0-4345-BBD8-7B2AF5786BAC}" type="presOf" srcId="{D3270975-7FAD-4FD4-A2AC-69D9235F9803}" destId="{7B614D38-1ACB-4C55-9D13-47B179EE6B7D}" srcOrd="0" destOrd="0" presId="urn:diagrams.loki3.com/BracketList+Icon"/>
    <dgm:cxn modelId="{64D4175C-DE05-4363-B64F-C8E78C1185E9}" srcId="{769C8DD0-5E69-4FAC-A783-488BDBB45145}" destId="{AD2E9835-7008-4B34-9C4B-A87897B46D0C}" srcOrd="0" destOrd="0" parTransId="{5E2C126B-43B0-423E-ACCB-81B373CE0747}" sibTransId="{8C412440-7AA5-4373-975C-AD14B87696BF}"/>
    <dgm:cxn modelId="{2531BE88-07EA-429D-A81C-33048110995E}" type="presOf" srcId="{769C8DD0-5E69-4FAC-A783-488BDBB45145}" destId="{0A8C689C-46D3-4DE9-9B78-2A0072D26207}" srcOrd="0" destOrd="0" presId="urn:diagrams.loki3.com/BracketList+Icon"/>
    <dgm:cxn modelId="{5DA63415-4495-4E16-906F-37DC35066871}" srcId="{740509E1-E5A5-4FD6-A1A3-62DBADD39839}" destId="{769C8DD0-5E69-4FAC-A783-488BDBB45145}" srcOrd="3" destOrd="0" parTransId="{2B876FBD-2A00-4C1F-B75E-89695EC975F6}" sibTransId="{C36CF825-3F97-48CE-B4ED-C7B983FE2EE0}"/>
    <dgm:cxn modelId="{86E5DB7E-D624-410B-AF2D-C3A7FA9A4EFE}" type="presOf" srcId="{740509E1-E5A5-4FD6-A1A3-62DBADD39839}" destId="{23B10AA9-7A87-4342-99C7-B51A2F2B80DF}" srcOrd="0" destOrd="0" presId="urn:diagrams.loki3.com/BracketList+Icon"/>
    <dgm:cxn modelId="{4A0690A0-23AA-440C-BF00-91CDEF8FB8ED}" type="presOf" srcId="{E8218056-21A4-49F5-8A6A-048918AB5992}" destId="{9E851436-35DD-4327-9F57-0DF3996BD180}" srcOrd="0" destOrd="0" presId="urn:diagrams.loki3.com/BracketList+Icon"/>
    <dgm:cxn modelId="{CE7BEB5C-083F-48F4-8299-0F4D2417B402}" type="presParOf" srcId="{23B10AA9-7A87-4342-99C7-B51A2F2B80DF}" destId="{47AA1044-D013-4B1B-B1F6-E74A5008AB0F}" srcOrd="0" destOrd="0" presId="urn:diagrams.loki3.com/BracketList+Icon"/>
    <dgm:cxn modelId="{B334CA51-54D0-4129-9CCB-2EDAD3236557}" type="presParOf" srcId="{47AA1044-D013-4B1B-B1F6-E74A5008AB0F}" destId="{7B614D38-1ACB-4C55-9D13-47B179EE6B7D}" srcOrd="0" destOrd="0" presId="urn:diagrams.loki3.com/BracketList+Icon"/>
    <dgm:cxn modelId="{696100A4-A6C4-49EB-AA8D-3F61B9B0F3B2}" type="presParOf" srcId="{47AA1044-D013-4B1B-B1F6-E74A5008AB0F}" destId="{5666669D-D0AD-49C1-9503-359579D3D3FA}" srcOrd="1" destOrd="0" presId="urn:diagrams.loki3.com/BracketList+Icon"/>
    <dgm:cxn modelId="{5779F29D-81D6-481F-BAAC-38F977F896EB}" type="presParOf" srcId="{47AA1044-D013-4B1B-B1F6-E74A5008AB0F}" destId="{B0E3FE5F-A8C4-4887-ABA9-03F8469B5E8A}" srcOrd="2" destOrd="0" presId="urn:diagrams.loki3.com/BracketList+Icon"/>
    <dgm:cxn modelId="{6872E83A-709C-4CCE-B79C-A52E64F66441}" type="presParOf" srcId="{47AA1044-D013-4B1B-B1F6-E74A5008AB0F}" destId="{D931FF10-6AC5-4132-8A17-FEA263DECC81}" srcOrd="3" destOrd="0" presId="urn:diagrams.loki3.com/BracketList+Icon"/>
    <dgm:cxn modelId="{76310C50-89B2-4F59-8908-F922DF11EEF5}" type="presParOf" srcId="{23B10AA9-7A87-4342-99C7-B51A2F2B80DF}" destId="{0F19CE6D-5EBE-4BF3-BD62-3DCC936E2CA7}" srcOrd="1" destOrd="0" presId="urn:diagrams.loki3.com/BracketList+Icon"/>
    <dgm:cxn modelId="{4923809A-D1FA-4E2F-A6F1-D37A8FE8B1DF}" type="presParOf" srcId="{23B10AA9-7A87-4342-99C7-B51A2F2B80DF}" destId="{05E1AF0F-0739-4DEF-A0A5-D347B14622CA}" srcOrd="2" destOrd="0" presId="urn:diagrams.loki3.com/BracketList+Icon"/>
    <dgm:cxn modelId="{5D666467-2DB8-4106-9E8F-B702C9F1BED4}" type="presParOf" srcId="{05E1AF0F-0739-4DEF-A0A5-D347B14622CA}" destId="{9E851436-35DD-4327-9F57-0DF3996BD180}" srcOrd="0" destOrd="0" presId="urn:diagrams.loki3.com/BracketList+Icon"/>
    <dgm:cxn modelId="{E996476E-D1CA-437B-AB4E-6AECE2B461C3}" type="presParOf" srcId="{05E1AF0F-0739-4DEF-A0A5-D347B14622CA}" destId="{033743C4-663E-462C-BE84-059127A878CC}" srcOrd="1" destOrd="0" presId="urn:diagrams.loki3.com/BracketList+Icon"/>
    <dgm:cxn modelId="{A3D95BD9-761F-4AC9-A100-2793A054B4B4}" type="presParOf" srcId="{05E1AF0F-0739-4DEF-A0A5-D347B14622CA}" destId="{CD4C1BAF-52EF-4D8C-8F62-9F6CC6DD3904}" srcOrd="2" destOrd="0" presId="urn:diagrams.loki3.com/BracketList+Icon"/>
    <dgm:cxn modelId="{67894015-420A-4E5D-A2AA-72E9E98F7ADD}" type="presParOf" srcId="{05E1AF0F-0739-4DEF-A0A5-D347B14622CA}" destId="{E790A549-88D5-4A4E-9EF9-3DF4F1F5F262}" srcOrd="3" destOrd="0" presId="urn:diagrams.loki3.com/BracketList+Icon"/>
    <dgm:cxn modelId="{D564CB9B-ACF9-44F4-8AFF-59E9E0077520}" type="presParOf" srcId="{23B10AA9-7A87-4342-99C7-B51A2F2B80DF}" destId="{817A0736-1218-4460-B9DF-3B7EFA08567C}" srcOrd="3" destOrd="0" presId="urn:diagrams.loki3.com/BracketList+Icon"/>
    <dgm:cxn modelId="{0CFF1F49-17C7-4F3E-B2BD-FC90DC8B8F3A}" type="presParOf" srcId="{23B10AA9-7A87-4342-99C7-B51A2F2B80DF}" destId="{9358372D-B06D-4048-830D-9787E34499D9}" srcOrd="4" destOrd="0" presId="urn:diagrams.loki3.com/BracketList+Icon"/>
    <dgm:cxn modelId="{675F2B0D-DA2C-4EB1-BB77-72F3CBC88D4D}" type="presParOf" srcId="{9358372D-B06D-4048-830D-9787E34499D9}" destId="{9B2BD63D-42CE-4E1F-9B5A-BF990B90FE6C}" srcOrd="0" destOrd="0" presId="urn:diagrams.loki3.com/BracketList+Icon"/>
    <dgm:cxn modelId="{15AAB4D4-79F2-494C-8A34-88B39E5790E4}" type="presParOf" srcId="{9358372D-B06D-4048-830D-9787E34499D9}" destId="{BEC168AA-DA37-4DF8-B2F7-1434B1A29B06}" srcOrd="1" destOrd="0" presId="urn:diagrams.loki3.com/BracketList+Icon"/>
    <dgm:cxn modelId="{1139DEBA-5300-463D-B459-F98722521754}" type="presParOf" srcId="{9358372D-B06D-4048-830D-9787E34499D9}" destId="{1BFD3308-6115-41FA-A8DF-B046F1AA849F}" srcOrd="2" destOrd="0" presId="urn:diagrams.loki3.com/BracketList+Icon"/>
    <dgm:cxn modelId="{8B26CA96-2506-419A-9361-828D5D709A3B}" type="presParOf" srcId="{9358372D-B06D-4048-830D-9787E34499D9}" destId="{476DDFC2-0CA4-445C-B6AE-35EC4C462BA3}" srcOrd="3" destOrd="0" presId="urn:diagrams.loki3.com/BracketList+Icon"/>
    <dgm:cxn modelId="{85944ECB-B461-49B5-8ADF-BD0C4B7088C0}" type="presParOf" srcId="{23B10AA9-7A87-4342-99C7-B51A2F2B80DF}" destId="{81819D9A-31B3-45D0-BB25-C7F12CCA1A34}" srcOrd="5" destOrd="0" presId="urn:diagrams.loki3.com/BracketList+Icon"/>
    <dgm:cxn modelId="{9090DE9D-B2F1-4856-9CD3-F467525A802F}" type="presParOf" srcId="{23B10AA9-7A87-4342-99C7-B51A2F2B80DF}" destId="{EA656DC7-B37B-40B7-BB0C-FDC7138D71CD}" srcOrd="6" destOrd="0" presId="urn:diagrams.loki3.com/BracketList+Icon"/>
    <dgm:cxn modelId="{5226222A-05B1-482D-96C9-EE5FA26EA7B2}" type="presParOf" srcId="{EA656DC7-B37B-40B7-BB0C-FDC7138D71CD}" destId="{0A8C689C-46D3-4DE9-9B78-2A0072D26207}" srcOrd="0" destOrd="0" presId="urn:diagrams.loki3.com/BracketList+Icon"/>
    <dgm:cxn modelId="{3BE6BBD0-39E2-4B61-955D-55B3A243D76F}" type="presParOf" srcId="{EA656DC7-B37B-40B7-BB0C-FDC7138D71CD}" destId="{FAC783DC-E90E-48FC-8E24-56F24B8F2BA2}" srcOrd="1" destOrd="0" presId="urn:diagrams.loki3.com/BracketList+Icon"/>
    <dgm:cxn modelId="{73C2DEF5-4533-413B-97E7-65D39A4B32F1}" type="presParOf" srcId="{EA656DC7-B37B-40B7-BB0C-FDC7138D71CD}" destId="{F9D572B1-0D96-456C-B278-3864DE2E3AC0}" srcOrd="2" destOrd="0" presId="urn:diagrams.loki3.com/BracketList+Icon"/>
    <dgm:cxn modelId="{2422873E-3AA7-44C7-9DCE-C9CCDFD022A1}" type="presParOf" srcId="{EA656DC7-B37B-40B7-BB0C-FDC7138D71CD}" destId="{4763DC5E-53F4-41B6-8EC3-549F4E4B9286}" srcOrd="3" destOrd="0" presId="urn:diagrams.loki3.com/BracketLis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0509E1-E5A5-4FD6-A1A3-62DBADD39839}" type="doc">
      <dgm:prSet loTypeId="urn:diagrams.loki3.com/BracketList+Icon" loCatId="list" qsTypeId="urn:microsoft.com/office/officeart/2005/8/quickstyle/simple2" qsCatId="simple" csTypeId="urn:microsoft.com/office/officeart/2005/8/colors/accent1_5" csCatId="accent1" phldr="1"/>
      <dgm:spPr/>
      <dgm:t>
        <a:bodyPr/>
        <a:lstStyle/>
        <a:p>
          <a:endParaRPr lang="en-US"/>
        </a:p>
      </dgm:t>
    </dgm:pt>
    <dgm:pt modelId="{280221BA-C6E4-4A61-A00C-1DC83E7116F3}">
      <dgm:prSet phldrT="[Text]" custT="1"/>
      <dgm:spPr>
        <a:xfrm>
          <a:off x="58312" y="15037"/>
          <a:ext cx="1530428" cy="455400"/>
        </a:xfrm>
        <a:solidFill>
          <a:srgbClr val="4F81BD">
            <a:lumMod val="60000"/>
            <a:lumOff val="40000"/>
            <a:alpha val="90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1100" dirty="0" smtClean="0">
              <a:solidFill>
                <a:sysClr val="window" lastClr="FFFFFF"/>
              </a:solidFill>
              <a:latin typeface="Calibri"/>
              <a:ea typeface="+mn-ea"/>
              <a:cs typeface="+mn-cs"/>
            </a:rPr>
            <a:t>Teaching in the Learning College Course</a:t>
          </a:r>
          <a:endParaRPr lang="en-US" sz="1100" dirty="0">
            <a:solidFill>
              <a:sysClr val="window" lastClr="FFFFFF"/>
            </a:solidFill>
            <a:latin typeface="Calibri"/>
            <a:ea typeface="+mn-ea"/>
            <a:cs typeface="+mn-cs"/>
          </a:endParaRPr>
        </a:p>
      </dgm:t>
    </dgm:pt>
    <dgm:pt modelId="{FA16B718-3F40-4CCF-A24B-4DC2BFD1E753}" type="parTrans" cxnId="{6CEB8B10-2ECF-462A-A272-57283A6460F6}">
      <dgm:prSet/>
      <dgm:spPr/>
      <dgm:t>
        <a:bodyPr/>
        <a:lstStyle/>
        <a:p>
          <a:endParaRPr lang="en-US" sz="1200"/>
        </a:p>
      </dgm:t>
    </dgm:pt>
    <dgm:pt modelId="{229818E9-E99E-43B8-BFBC-BBA497060DAF}" type="sibTrans" cxnId="{6CEB8B10-2ECF-462A-A272-57283A6460F6}">
      <dgm:prSet/>
      <dgm:spPr/>
      <dgm:t>
        <a:bodyPr/>
        <a:lstStyle/>
        <a:p>
          <a:endParaRPr lang="en-US" sz="1200"/>
        </a:p>
      </dgm:t>
    </dgm:pt>
    <dgm:pt modelId="{982A73E9-8E66-4B6C-9055-3620383F2B2D}">
      <dgm:prSet phldrT="[Text]" custT="1"/>
      <dgm:spPr>
        <a:xfrm>
          <a:off x="66116" y="528030"/>
          <a:ext cx="1542916" cy="314854"/>
        </a:xfrm>
        <a:solidFill>
          <a:srgbClr val="4F81BD">
            <a:lumMod val="60000"/>
            <a:lumOff val="40000"/>
            <a:alpha val="90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1100" dirty="0" smtClean="0">
              <a:solidFill>
                <a:sysClr val="window" lastClr="FFFFFF"/>
              </a:solidFill>
              <a:latin typeface="Calibri"/>
              <a:ea typeface="+mn-ea"/>
              <a:cs typeface="+mn-cs"/>
            </a:rPr>
            <a:t>Scenarios</a:t>
          </a:r>
          <a:endParaRPr lang="en-US" sz="1100" dirty="0">
            <a:solidFill>
              <a:sysClr val="window" lastClr="FFFFFF"/>
            </a:solidFill>
            <a:latin typeface="Calibri"/>
            <a:ea typeface="+mn-ea"/>
            <a:cs typeface="+mn-cs"/>
          </a:endParaRPr>
        </a:p>
      </dgm:t>
    </dgm:pt>
    <dgm:pt modelId="{00C51D90-3B5D-4DD0-8D26-E71EFE84FFBE}" type="parTrans" cxnId="{1743D22C-D0B4-4E76-A157-45DF7E743D2B}">
      <dgm:prSet/>
      <dgm:spPr/>
      <dgm:t>
        <a:bodyPr/>
        <a:lstStyle/>
        <a:p>
          <a:endParaRPr lang="en-US" sz="1200"/>
        </a:p>
      </dgm:t>
    </dgm:pt>
    <dgm:pt modelId="{110FE936-43A0-491F-8345-810025087E68}" type="sibTrans" cxnId="{1743D22C-D0B4-4E76-A157-45DF7E743D2B}">
      <dgm:prSet/>
      <dgm:spPr/>
      <dgm:t>
        <a:bodyPr/>
        <a:lstStyle/>
        <a:p>
          <a:endParaRPr lang="en-US" sz="1200"/>
        </a:p>
      </dgm:t>
    </dgm:pt>
    <dgm:pt modelId="{D3270975-7FAD-4FD4-A2AC-69D9235F9803}">
      <dgm:prSet phldrT="[Text]" custT="1"/>
      <dgm:spPr>
        <a:xfrm>
          <a:off x="1687972" y="29236"/>
          <a:ext cx="562657" cy="455400"/>
        </a:xfrm>
        <a:noFill/>
        <a:ln>
          <a:noFill/>
        </a:ln>
        <a:effectLst/>
      </dgm:spPr>
      <dgm:t>
        <a:bodyPr/>
        <a:lstStyle/>
        <a:p>
          <a:endParaRPr lang="en-US" sz="1200" dirty="0">
            <a:solidFill>
              <a:sysClr val="windowText" lastClr="000000">
                <a:hueOff val="0"/>
                <a:satOff val="0"/>
                <a:lumOff val="0"/>
                <a:alphaOff val="0"/>
              </a:sysClr>
            </a:solidFill>
            <a:latin typeface="Calibri"/>
            <a:ea typeface="+mn-ea"/>
            <a:cs typeface="+mn-cs"/>
          </a:endParaRPr>
        </a:p>
      </dgm:t>
    </dgm:pt>
    <dgm:pt modelId="{7A6B6B2A-89F1-4BFB-A9B3-AFE278D65BA0}" type="sibTrans" cxnId="{69A9AE36-8B72-451F-9CD3-4C6915F8AD90}">
      <dgm:prSet/>
      <dgm:spPr/>
      <dgm:t>
        <a:bodyPr/>
        <a:lstStyle/>
        <a:p>
          <a:endParaRPr lang="en-US" sz="1200"/>
        </a:p>
      </dgm:t>
    </dgm:pt>
    <dgm:pt modelId="{5238C9BF-9616-411F-A8BA-41E4B3DAD4EC}" type="parTrans" cxnId="{69A9AE36-8B72-451F-9CD3-4C6915F8AD90}">
      <dgm:prSet/>
      <dgm:spPr/>
      <dgm:t>
        <a:bodyPr/>
        <a:lstStyle/>
        <a:p>
          <a:endParaRPr lang="en-US" sz="1200"/>
        </a:p>
      </dgm:t>
    </dgm:pt>
    <dgm:pt modelId="{E8218056-21A4-49F5-8A6A-048918AB5992}">
      <dgm:prSet phldrT="[Text]" custT="1"/>
      <dgm:spPr>
        <a:xfrm>
          <a:off x="1687972" y="567436"/>
          <a:ext cx="562657" cy="455400"/>
        </a:xfrm>
        <a:noFill/>
        <a:ln>
          <a:noFill/>
        </a:ln>
        <a:effectLst/>
      </dgm:spPr>
      <dgm:t>
        <a:bodyPr/>
        <a:lstStyle/>
        <a:p>
          <a:endParaRPr lang="en-US" sz="1200" dirty="0">
            <a:solidFill>
              <a:sysClr val="windowText" lastClr="000000">
                <a:hueOff val="0"/>
                <a:satOff val="0"/>
                <a:lumOff val="0"/>
                <a:alphaOff val="0"/>
              </a:sysClr>
            </a:solidFill>
            <a:latin typeface="Calibri"/>
            <a:ea typeface="+mn-ea"/>
            <a:cs typeface="+mn-cs"/>
          </a:endParaRPr>
        </a:p>
      </dgm:t>
    </dgm:pt>
    <dgm:pt modelId="{9608CC4C-2481-43FC-9CE3-BBB70F9DCD45}" type="sibTrans" cxnId="{DDCF29D3-1820-4366-AB48-ECA3A97D679A}">
      <dgm:prSet/>
      <dgm:spPr/>
      <dgm:t>
        <a:bodyPr/>
        <a:lstStyle/>
        <a:p>
          <a:endParaRPr lang="en-US" sz="1200"/>
        </a:p>
      </dgm:t>
    </dgm:pt>
    <dgm:pt modelId="{A5E69EC6-1D7C-451A-A71A-83EF72312552}" type="parTrans" cxnId="{DDCF29D3-1820-4366-AB48-ECA3A97D679A}">
      <dgm:prSet/>
      <dgm:spPr/>
      <dgm:t>
        <a:bodyPr/>
        <a:lstStyle/>
        <a:p>
          <a:endParaRPr lang="en-US" sz="1200"/>
        </a:p>
      </dgm:t>
    </dgm:pt>
    <dgm:pt modelId="{48C1E576-F418-41F8-8038-07E2B2687D3A}">
      <dgm:prSet phldrT="[Text]" custT="1"/>
      <dgm:spPr>
        <a:xfrm>
          <a:off x="46348" y="886274"/>
          <a:ext cx="1547682" cy="455400"/>
        </a:xfrm>
        <a:solidFill>
          <a:srgbClr val="4F81BD">
            <a:lumMod val="60000"/>
            <a:lumOff val="40000"/>
            <a:alpha val="90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1100" dirty="0" smtClean="0">
              <a:solidFill>
                <a:sysClr val="window" lastClr="FFFFFF"/>
              </a:solidFill>
              <a:latin typeface="Calibri"/>
              <a:ea typeface="+mn-ea"/>
              <a:cs typeface="+mn-cs"/>
            </a:rPr>
            <a:t>Associate Faculty Program</a:t>
          </a:r>
          <a:endParaRPr lang="en-US" sz="1100" dirty="0">
            <a:solidFill>
              <a:sysClr val="window" lastClr="FFFFFF"/>
            </a:solidFill>
            <a:latin typeface="Calibri"/>
            <a:ea typeface="+mn-ea"/>
            <a:cs typeface="+mn-cs"/>
          </a:endParaRPr>
        </a:p>
      </dgm:t>
    </dgm:pt>
    <dgm:pt modelId="{EA492B4F-6F15-44AB-B28F-2688A8C4B764}" type="parTrans" cxnId="{1153F0EE-D309-4AE0-9507-E9B5ADB4BF27}">
      <dgm:prSet/>
      <dgm:spPr/>
      <dgm:t>
        <a:bodyPr/>
        <a:lstStyle/>
        <a:p>
          <a:endParaRPr lang="en-US"/>
        </a:p>
      </dgm:t>
    </dgm:pt>
    <dgm:pt modelId="{D6CE585C-2E8E-458F-8041-90553CCB5CF7}" type="sibTrans" cxnId="{1153F0EE-D309-4AE0-9507-E9B5ADB4BF27}">
      <dgm:prSet/>
      <dgm:spPr/>
      <dgm:t>
        <a:bodyPr/>
        <a:lstStyle/>
        <a:p>
          <a:endParaRPr lang="en-US"/>
        </a:p>
      </dgm:t>
    </dgm:pt>
    <dgm:pt modelId="{E933C502-D398-4B27-9DBF-5F9D5F33B058}">
      <dgm:prSet phldrT="[Text]" custT="1"/>
      <dgm:spPr>
        <a:xfrm>
          <a:off x="54936" y="1397918"/>
          <a:ext cx="1528933" cy="398834"/>
        </a:xfrm>
        <a:solidFill>
          <a:srgbClr val="4F81BD">
            <a:lumMod val="60000"/>
            <a:lumOff val="40000"/>
            <a:alpha val="90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1100" dirty="0" smtClean="0">
              <a:solidFill>
                <a:sysClr val="window" lastClr="FFFFFF"/>
              </a:solidFill>
              <a:latin typeface="Calibri"/>
              <a:ea typeface="+mn-ea"/>
              <a:cs typeface="+mn-cs"/>
            </a:rPr>
            <a:t>Online, evening workshops</a:t>
          </a:r>
          <a:endParaRPr lang="en-US" sz="1100" dirty="0">
            <a:solidFill>
              <a:sysClr val="window" lastClr="FFFFFF"/>
            </a:solidFill>
            <a:latin typeface="Calibri"/>
            <a:ea typeface="+mn-ea"/>
            <a:cs typeface="+mn-cs"/>
          </a:endParaRPr>
        </a:p>
      </dgm:t>
    </dgm:pt>
    <dgm:pt modelId="{BD1D59AD-903F-4F2C-BE03-4DAE745B8A1E}" type="parTrans" cxnId="{9FB3C254-1CDC-44AF-B8C1-15D3E1E32888}">
      <dgm:prSet/>
      <dgm:spPr/>
      <dgm:t>
        <a:bodyPr/>
        <a:lstStyle/>
        <a:p>
          <a:endParaRPr lang="en-US"/>
        </a:p>
      </dgm:t>
    </dgm:pt>
    <dgm:pt modelId="{5213948B-F02D-49A3-926D-1DA82245A32B}" type="sibTrans" cxnId="{9FB3C254-1CDC-44AF-B8C1-15D3E1E32888}">
      <dgm:prSet/>
      <dgm:spPr/>
      <dgm:t>
        <a:bodyPr/>
        <a:lstStyle/>
        <a:p>
          <a:endParaRPr lang="en-US"/>
        </a:p>
      </dgm:t>
    </dgm:pt>
    <dgm:pt modelId="{BCD3EF1D-4BCC-4012-B107-0C5D150A22E5}">
      <dgm:prSet phldrT="[Text]" custT="1"/>
      <dgm:spPr>
        <a:xfrm>
          <a:off x="1688521" y="1643836"/>
          <a:ext cx="562108" cy="455400"/>
        </a:xfrm>
        <a:noFill/>
        <a:ln>
          <a:noFill/>
        </a:ln>
        <a:effectLst/>
      </dgm:spPr>
      <dgm:t>
        <a:bodyPr/>
        <a:lstStyle/>
        <a:p>
          <a:endParaRPr lang="en-US" sz="1200" dirty="0">
            <a:solidFill>
              <a:sysClr val="windowText" lastClr="000000">
                <a:hueOff val="0"/>
                <a:satOff val="0"/>
                <a:lumOff val="0"/>
                <a:alphaOff val="0"/>
              </a:sysClr>
            </a:solidFill>
            <a:latin typeface="Calibri"/>
            <a:ea typeface="+mn-ea"/>
            <a:cs typeface="+mn-cs"/>
          </a:endParaRPr>
        </a:p>
      </dgm:t>
    </dgm:pt>
    <dgm:pt modelId="{2C6CDEB0-B243-4075-A245-0CCE4A741CFC}" type="parTrans" cxnId="{D75C8CC8-1A31-4858-9861-A86F12A9F4BC}">
      <dgm:prSet/>
      <dgm:spPr/>
      <dgm:t>
        <a:bodyPr/>
        <a:lstStyle/>
        <a:p>
          <a:endParaRPr lang="en-US"/>
        </a:p>
      </dgm:t>
    </dgm:pt>
    <dgm:pt modelId="{A4638365-3A54-4430-AC7E-9E95F6008A86}" type="sibTrans" cxnId="{D75C8CC8-1A31-4858-9861-A86F12A9F4BC}">
      <dgm:prSet/>
      <dgm:spPr/>
      <dgm:t>
        <a:bodyPr/>
        <a:lstStyle/>
        <a:p>
          <a:endParaRPr lang="en-US"/>
        </a:p>
      </dgm:t>
    </dgm:pt>
    <dgm:pt modelId="{A428432C-005A-42E3-8D91-6BACE22950EB}">
      <dgm:prSet phldrT="[Text]" custT="1"/>
      <dgm:spPr>
        <a:xfrm>
          <a:off x="1702258" y="1105636"/>
          <a:ext cx="548371" cy="455400"/>
        </a:xfrm>
        <a:noFill/>
        <a:ln>
          <a:noFill/>
        </a:ln>
        <a:effectLst/>
      </dgm:spPr>
      <dgm:t>
        <a:bodyPr/>
        <a:lstStyle/>
        <a:p>
          <a:endParaRPr lang="en-US" sz="1200" dirty="0">
            <a:solidFill>
              <a:sysClr val="windowText" lastClr="000000">
                <a:hueOff val="0"/>
                <a:satOff val="0"/>
                <a:lumOff val="0"/>
                <a:alphaOff val="0"/>
              </a:sysClr>
            </a:solidFill>
            <a:latin typeface="Calibri"/>
            <a:ea typeface="+mn-ea"/>
            <a:cs typeface="+mn-cs"/>
          </a:endParaRPr>
        </a:p>
      </dgm:t>
    </dgm:pt>
    <dgm:pt modelId="{E5D34BEE-2F3C-48D4-9C95-7BFD6889C1B8}" type="sibTrans" cxnId="{38FC44D4-DA80-439A-B5A6-6E59CCE7FD5E}">
      <dgm:prSet/>
      <dgm:spPr/>
      <dgm:t>
        <a:bodyPr/>
        <a:lstStyle/>
        <a:p>
          <a:endParaRPr lang="en-US"/>
        </a:p>
      </dgm:t>
    </dgm:pt>
    <dgm:pt modelId="{0D3030E4-AA5D-41CB-BBD8-DADAD650051E}" type="parTrans" cxnId="{38FC44D4-DA80-439A-B5A6-6E59CCE7FD5E}">
      <dgm:prSet/>
      <dgm:spPr/>
      <dgm:t>
        <a:bodyPr/>
        <a:lstStyle/>
        <a:p>
          <a:endParaRPr lang="en-US"/>
        </a:p>
      </dgm:t>
    </dgm:pt>
    <dgm:pt modelId="{23B10AA9-7A87-4342-99C7-B51A2F2B80DF}" type="pres">
      <dgm:prSet presAssocID="{740509E1-E5A5-4FD6-A1A3-62DBADD39839}" presName="Name0" presStyleCnt="0">
        <dgm:presLayoutVars>
          <dgm:dir val="rev"/>
          <dgm:animLvl val="lvl"/>
          <dgm:resizeHandles val="exact"/>
        </dgm:presLayoutVars>
      </dgm:prSet>
      <dgm:spPr/>
      <dgm:t>
        <a:bodyPr/>
        <a:lstStyle/>
        <a:p>
          <a:endParaRPr lang="en-US"/>
        </a:p>
      </dgm:t>
    </dgm:pt>
    <dgm:pt modelId="{47AA1044-D013-4B1B-B1F6-E74A5008AB0F}" type="pres">
      <dgm:prSet presAssocID="{D3270975-7FAD-4FD4-A2AC-69D9235F9803}" presName="linNode" presStyleCnt="0"/>
      <dgm:spPr/>
      <dgm:t>
        <a:bodyPr/>
        <a:lstStyle/>
        <a:p>
          <a:endParaRPr lang="en-US"/>
        </a:p>
      </dgm:t>
    </dgm:pt>
    <dgm:pt modelId="{7B614D38-1ACB-4C55-9D13-47B179EE6B7D}" type="pres">
      <dgm:prSet presAssocID="{D3270975-7FAD-4FD4-A2AC-69D9235F9803}" presName="parTx" presStyleLbl="revTx" presStyleIdx="0" presStyleCnt="4">
        <dgm:presLayoutVars>
          <dgm:chMax val="1"/>
          <dgm:bulletEnabled val="1"/>
        </dgm:presLayoutVars>
      </dgm:prSet>
      <dgm:spPr>
        <a:prstGeom prst="rect">
          <a:avLst/>
        </a:prstGeom>
      </dgm:spPr>
      <dgm:t>
        <a:bodyPr/>
        <a:lstStyle/>
        <a:p>
          <a:endParaRPr lang="en-US"/>
        </a:p>
      </dgm:t>
    </dgm:pt>
    <dgm:pt modelId="{5666669D-D0AD-49C1-9503-359579D3D3FA}" type="pres">
      <dgm:prSet presAssocID="{D3270975-7FAD-4FD4-A2AC-69D9235F9803}" presName="bracket" presStyleLbl="parChTrans1D1" presStyleIdx="0" presStyleCnt="4" custLinFactNeighborX="34428" custLinFactNeighborY="-1314"/>
      <dgm:spPr>
        <a:xfrm rot="10800000">
          <a:off x="1590937" y="23252"/>
          <a:ext cx="112531" cy="455400"/>
        </a:xfrm>
        <a:prstGeom prst="leftBrace">
          <a:avLst>
            <a:gd name="adj1" fmla="val 35000"/>
            <a:gd name="adj2" fmla="val 50000"/>
          </a:avLst>
        </a:prstGeo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B0E3FE5F-A8C4-4887-ABA9-03F8469B5E8A}" type="pres">
      <dgm:prSet presAssocID="{D3270975-7FAD-4FD4-A2AC-69D9235F9803}" presName="spH" presStyleCnt="0"/>
      <dgm:spPr/>
      <dgm:t>
        <a:bodyPr/>
        <a:lstStyle/>
        <a:p>
          <a:endParaRPr lang="en-US"/>
        </a:p>
      </dgm:t>
    </dgm:pt>
    <dgm:pt modelId="{D931FF10-6AC5-4132-8A17-FEA263DECC81}" type="pres">
      <dgm:prSet presAssocID="{D3270975-7FAD-4FD4-A2AC-69D9235F9803}" presName="desTx" presStyleLbl="node1" presStyleIdx="0" presStyleCnt="4" custLinFactX="869" custLinFactNeighborX="100000" custLinFactNeighborY="-3118">
        <dgm:presLayoutVars>
          <dgm:bulletEnabled val="1"/>
        </dgm:presLayoutVars>
      </dgm:prSet>
      <dgm:spPr>
        <a:prstGeom prst="rect">
          <a:avLst/>
        </a:prstGeom>
      </dgm:spPr>
      <dgm:t>
        <a:bodyPr/>
        <a:lstStyle/>
        <a:p>
          <a:endParaRPr lang="en-US"/>
        </a:p>
      </dgm:t>
    </dgm:pt>
    <dgm:pt modelId="{0F19CE6D-5EBE-4BF3-BD62-3DCC936E2CA7}" type="pres">
      <dgm:prSet presAssocID="{7A6B6B2A-89F1-4BFB-A9B3-AFE278D65BA0}" presName="spV" presStyleCnt="0"/>
      <dgm:spPr/>
      <dgm:t>
        <a:bodyPr/>
        <a:lstStyle/>
        <a:p>
          <a:endParaRPr lang="en-US"/>
        </a:p>
      </dgm:t>
    </dgm:pt>
    <dgm:pt modelId="{05E1AF0F-0739-4DEF-A0A5-D347B14622CA}" type="pres">
      <dgm:prSet presAssocID="{E8218056-21A4-49F5-8A6A-048918AB5992}" presName="linNode" presStyleCnt="0"/>
      <dgm:spPr/>
      <dgm:t>
        <a:bodyPr/>
        <a:lstStyle/>
        <a:p>
          <a:endParaRPr lang="en-US"/>
        </a:p>
      </dgm:t>
    </dgm:pt>
    <dgm:pt modelId="{9E851436-35DD-4327-9F57-0DF3996BD180}" type="pres">
      <dgm:prSet presAssocID="{E8218056-21A4-49F5-8A6A-048918AB5992}" presName="parTx" presStyleLbl="revTx" presStyleIdx="1" presStyleCnt="4">
        <dgm:presLayoutVars>
          <dgm:chMax val="1"/>
          <dgm:bulletEnabled val="1"/>
        </dgm:presLayoutVars>
      </dgm:prSet>
      <dgm:spPr>
        <a:prstGeom prst="rect">
          <a:avLst/>
        </a:prstGeom>
      </dgm:spPr>
      <dgm:t>
        <a:bodyPr/>
        <a:lstStyle/>
        <a:p>
          <a:endParaRPr lang="en-US"/>
        </a:p>
      </dgm:t>
    </dgm:pt>
    <dgm:pt modelId="{033743C4-663E-462C-BE84-059127A878CC}" type="pres">
      <dgm:prSet presAssocID="{E8218056-21A4-49F5-8A6A-048918AB5992}" presName="bracket" presStyleLbl="parChTrans1D1" presStyleIdx="1" presStyleCnt="4" custScaleX="71713" custScaleY="54664" custLinFactNeighborX="34427" custLinFactNeighborY="-20420"/>
      <dgm:spPr>
        <a:xfrm rot="10800000">
          <a:off x="1622769" y="577673"/>
          <a:ext cx="80699" cy="248939"/>
        </a:xfrm>
        <a:prstGeom prst="leftBrace">
          <a:avLst>
            <a:gd name="adj1" fmla="val 35000"/>
            <a:gd name="adj2" fmla="val 50000"/>
          </a:avLst>
        </a:prstGeo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CD4C1BAF-52EF-4D8C-8F62-9F6CC6DD3904}" type="pres">
      <dgm:prSet presAssocID="{E8218056-21A4-49F5-8A6A-048918AB5992}" presName="spH" presStyleCnt="0"/>
      <dgm:spPr/>
      <dgm:t>
        <a:bodyPr/>
        <a:lstStyle/>
        <a:p>
          <a:endParaRPr lang="en-US"/>
        </a:p>
      </dgm:t>
    </dgm:pt>
    <dgm:pt modelId="{E790A549-88D5-4A4E-9EF9-3DF4F1F5F262}" type="pres">
      <dgm:prSet presAssocID="{E8218056-21A4-49F5-8A6A-048918AB5992}" presName="desTx" presStyleLbl="node1" presStyleIdx="1" presStyleCnt="4" custScaleX="100816" custScaleY="69138" custLinFactX="115" custLinFactNeighborX="100000" custLinFactNeighborY="-24084">
        <dgm:presLayoutVars>
          <dgm:bulletEnabled val="1"/>
        </dgm:presLayoutVars>
      </dgm:prSet>
      <dgm:spPr>
        <a:prstGeom prst="rect">
          <a:avLst/>
        </a:prstGeom>
      </dgm:spPr>
      <dgm:t>
        <a:bodyPr/>
        <a:lstStyle/>
        <a:p>
          <a:endParaRPr lang="en-US"/>
        </a:p>
      </dgm:t>
    </dgm:pt>
    <dgm:pt modelId="{A1B76C0B-70C0-4495-B41D-54481E7C1416}" type="pres">
      <dgm:prSet presAssocID="{9608CC4C-2481-43FC-9CE3-BBB70F9DCD45}" presName="spV" presStyleCnt="0"/>
      <dgm:spPr/>
      <dgm:t>
        <a:bodyPr/>
        <a:lstStyle/>
        <a:p>
          <a:endParaRPr lang="en-US"/>
        </a:p>
      </dgm:t>
    </dgm:pt>
    <dgm:pt modelId="{5D4A2905-EAAD-48A4-B954-E91A2C280C5E}" type="pres">
      <dgm:prSet presAssocID="{A428432C-005A-42E3-8D91-6BACE22950EB}" presName="linNode" presStyleCnt="0"/>
      <dgm:spPr/>
      <dgm:t>
        <a:bodyPr/>
        <a:lstStyle/>
        <a:p>
          <a:endParaRPr lang="en-US"/>
        </a:p>
      </dgm:t>
    </dgm:pt>
    <dgm:pt modelId="{6321ED33-E001-4495-A541-BDD5E3392D2F}" type="pres">
      <dgm:prSet presAssocID="{A428432C-005A-42E3-8D91-6BACE22950EB}" presName="parTx" presStyleLbl="revTx" presStyleIdx="2" presStyleCnt="4">
        <dgm:presLayoutVars>
          <dgm:chMax val="1"/>
          <dgm:bulletEnabled val="1"/>
        </dgm:presLayoutVars>
      </dgm:prSet>
      <dgm:spPr>
        <a:prstGeom prst="rect">
          <a:avLst/>
        </a:prstGeom>
      </dgm:spPr>
      <dgm:t>
        <a:bodyPr/>
        <a:lstStyle/>
        <a:p>
          <a:endParaRPr lang="en-US"/>
        </a:p>
      </dgm:t>
    </dgm:pt>
    <dgm:pt modelId="{6DF8DED9-AC62-44AD-8858-FC66471FE7FF}" type="pres">
      <dgm:prSet presAssocID="{A428432C-005A-42E3-8D91-6BACE22950EB}" presName="bracket" presStyleLbl="parChTrans1D1" presStyleIdx="2" presStyleCnt="4" custLinFactNeighborX="17214" custLinFactNeighborY="-45396"/>
      <dgm:spPr>
        <a:xfrm rot="10800000">
          <a:off x="1600136" y="898903"/>
          <a:ext cx="109674" cy="455400"/>
        </a:xfrm>
        <a:prstGeom prst="leftBrace">
          <a:avLst>
            <a:gd name="adj1" fmla="val 35000"/>
            <a:gd name="adj2" fmla="val 50000"/>
          </a:avLst>
        </a:prstGeo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6EA37E53-7B0D-45D8-B68C-933C3B660727}" type="pres">
      <dgm:prSet presAssocID="{A428432C-005A-42E3-8D91-6BACE22950EB}" presName="spH" presStyleCnt="0"/>
      <dgm:spPr/>
      <dgm:t>
        <a:bodyPr/>
        <a:lstStyle/>
        <a:p>
          <a:endParaRPr lang="en-US"/>
        </a:p>
      </dgm:t>
    </dgm:pt>
    <dgm:pt modelId="{225C399C-4471-46DE-A3FD-94A337243FF5}" type="pres">
      <dgm:prSet presAssocID="{A428432C-005A-42E3-8D91-6BACE22950EB}" presName="desTx" presStyleLbl="node1" presStyleIdx="2" presStyleCnt="4" custScaleX="103762" custLinFactX="97" custLinFactNeighborX="100000" custLinFactNeighborY="-48169">
        <dgm:presLayoutVars>
          <dgm:bulletEnabled val="1"/>
        </dgm:presLayoutVars>
      </dgm:prSet>
      <dgm:spPr>
        <a:prstGeom prst="rect">
          <a:avLst/>
        </a:prstGeom>
      </dgm:spPr>
      <dgm:t>
        <a:bodyPr/>
        <a:lstStyle/>
        <a:p>
          <a:endParaRPr lang="en-US"/>
        </a:p>
      </dgm:t>
    </dgm:pt>
    <dgm:pt modelId="{A587DA4B-7032-44D8-820F-4E1EE34C7CED}" type="pres">
      <dgm:prSet presAssocID="{E5D34BEE-2F3C-48D4-9C95-7BFD6889C1B8}" presName="spV" presStyleCnt="0"/>
      <dgm:spPr/>
      <dgm:t>
        <a:bodyPr/>
        <a:lstStyle/>
        <a:p>
          <a:endParaRPr lang="en-US"/>
        </a:p>
      </dgm:t>
    </dgm:pt>
    <dgm:pt modelId="{AC4264FD-49D5-4854-B0AA-36463B04EDC2}" type="pres">
      <dgm:prSet presAssocID="{BCD3EF1D-4BCC-4012-B107-0C5D150A22E5}" presName="linNode" presStyleCnt="0"/>
      <dgm:spPr/>
      <dgm:t>
        <a:bodyPr/>
        <a:lstStyle/>
        <a:p>
          <a:endParaRPr lang="en-US"/>
        </a:p>
      </dgm:t>
    </dgm:pt>
    <dgm:pt modelId="{2E5EE087-11C0-484F-919A-E7AB7C196A48}" type="pres">
      <dgm:prSet presAssocID="{BCD3EF1D-4BCC-4012-B107-0C5D150A22E5}" presName="parTx" presStyleLbl="revTx" presStyleIdx="3" presStyleCnt="4">
        <dgm:presLayoutVars>
          <dgm:chMax val="1"/>
          <dgm:bulletEnabled val="1"/>
        </dgm:presLayoutVars>
      </dgm:prSet>
      <dgm:spPr>
        <a:prstGeom prst="rect">
          <a:avLst/>
        </a:prstGeom>
      </dgm:spPr>
      <dgm:t>
        <a:bodyPr/>
        <a:lstStyle/>
        <a:p>
          <a:endParaRPr lang="en-US"/>
        </a:p>
      </dgm:t>
    </dgm:pt>
    <dgm:pt modelId="{2AD8D024-FDEB-43DF-96DB-9AA5B8138274}" type="pres">
      <dgm:prSet presAssocID="{BCD3EF1D-4BCC-4012-B107-0C5D150A22E5}" presName="bracket" presStyleLbl="parChTrans1D1" presStyleIdx="3" presStyleCnt="4" custScaleX="101289" custScaleY="82210" custLinFactNeighborX="34397" custLinFactNeighborY="-59558"/>
      <dgm:spPr>
        <a:xfrm rot="10800000">
          <a:off x="1590119" y="1413117"/>
          <a:ext cx="113870" cy="374384"/>
        </a:xfrm>
        <a:prstGeom prst="leftBrace">
          <a:avLst>
            <a:gd name="adj1" fmla="val 35000"/>
            <a:gd name="adj2" fmla="val 50000"/>
          </a:avLst>
        </a:prstGeo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11113920-A594-4B90-9B2D-D66DEE692E18}" type="pres">
      <dgm:prSet presAssocID="{BCD3EF1D-4BCC-4012-B107-0C5D150A22E5}" presName="spH" presStyleCnt="0"/>
      <dgm:spPr/>
      <dgm:t>
        <a:bodyPr/>
        <a:lstStyle/>
        <a:p>
          <a:endParaRPr lang="en-US"/>
        </a:p>
      </dgm:t>
    </dgm:pt>
    <dgm:pt modelId="{B9E20CA5-55F3-4390-AB2C-852ACDB0EF9F}" type="pres">
      <dgm:prSet presAssocID="{BCD3EF1D-4BCC-4012-B107-0C5D150A22E5}" presName="desTx" presStyleLbl="node1" presStyleIdx="3" presStyleCnt="4" custScaleY="87579" custLinFactX="603" custLinFactNeighborX="100000" custLinFactNeighborY="-60211">
        <dgm:presLayoutVars>
          <dgm:bulletEnabled val="1"/>
        </dgm:presLayoutVars>
      </dgm:prSet>
      <dgm:spPr>
        <a:prstGeom prst="rect">
          <a:avLst/>
        </a:prstGeom>
      </dgm:spPr>
      <dgm:t>
        <a:bodyPr/>
        <a:lstStyle/>
        <a:p>
          <a:endParaRPr lang="en-US"/>
        </a:p>
      </dgm:t>
    </dgm:pt>
  </dgm:ptLst>
  <dgm:cxnLst>
    <dgm:cxn modelId="{9FB3C254-1CDC-44AF-B8C1-15D3E1E32888}" srcId="{BCD3EF1D-4BCC-4012-B107-0C5D150A22E5}" destId="{E933C502-D398-4B27-9DBF-5F9D5F33B058}" srcOrd="0" destOrd="0" parTransId="{BD1D59AD-903F-4F2C-BE03-4DAE745B8A1E}" sibTransId="{5213948B-F02D-49A3-926D-1DA82245A32B}"/>
    <dgm:cxn modelId="{7D50974F-3241-4769-AA40-A0D50BBA1DE0}" type="presOf" srcId="{D3270975-7FAD-4FD4-A2AC-69D9235F9803}" destId="{7B614D38-1ACB-4C55-9D13-47B179EE6B7D}" srcOrd="0" destOrd="0" presId="urn:diagrams.loki3.com/BracketList+Icon"/>
    <dgm:cxn modelId="{5CFA17D9-9412-4A77-B2E6-390AF979A367}" type="presOf" srcId="{48C1E576-F418-41F8-8038-07E2B2687D3A}" destId="{225C399C-4471-46DE-A3FD-94A337243FF5}" srcOrd="0" destOrd="0" presId="urn:diagrams.loki3.com/BracketList+Icon"/>
    <dgm:cxn modelId="{DDCF29D3-1820-4366-AB48-ECA3A97D679A}" srcId="{740509E1-E5A5-4FD6-A1A3-62DBADD39839}" destId="{E8218056-21A4-49F5-8A6A-048918AB5992}" srcOrd="1" destOrd="0" parTransId="{A5E69EC6-1D7C-451A-A71A-83EF72312552}" sibTransId="{9608CC4C-2481-43FC-9CE3-BBB70F9DCD45}"/>
    <dgm:cxn modelId="{618B5C6E-2906-40A3-A716-B542CA505A83}" type="presOf" srcId="{A428432C-005A-42E3-8D91-6BACE22950EB}" destId="{6321ED33-E001-4495-A541-BDD5E3392D2F}" srcOrd="0" destOrd="0" presId="urn:diagrams.loki3.com/BracketList+Icon"/>
    <dgm:cxn modelId="{1743D22C-D0B4-4E76-A157-45DF7E743D2B}" srcId="{E8218056-21A4-49F5-8A6A-048918AB5992}" destId="{982A73E9-8E66-4B6C-9055-3620383F2B2D}" srcOrd="0" destOrd="0" parTransId="{00C51D90-3B5D-4DD0-8D26-E71EFE84FFBE}" sibTransId="{110FE936-43A0-491F-8345-810025087E68}"/>
    <dgm:cxn modelId="{69A9AE36-8B72-451F-9CD3-4C6915F8AD90}" srcId="{740509E1-E5A5-4FD6-A1A3-62DBADD39839}" destId="{D3270975-7FAD-4FD4-A2AC-69D9235F9803}" srcOrd="0" destOrd="0" parTransId="{5238C9BF-9616-411F-A8BA-41E4B3DAD4EC}" sibTransId="{7A6B6B2A-89F1-4BFB-A9B3-AFE278D65BA0}"/>
    <dgm:cxn modelId="{F3CFBB5B-29FF-4450-8541-2E2245638E09}" type="presOf" srcId="{BCD3EF1D-4BCC-4012-B107-0C5D150A22E5}" destId="{2E5EE087-11C0-484F-919A-E7AB7C196A48}" srcOrd="0" destOrd="0" presId="urn:diagrams.loki3.com/BracketList+Icon"/>
    <dgm:cxn modelId="{47012EA3-DECE-4225-9388-530E56A34B3B}" type="presOf" srcId="{982A73E9-8E66-4B6C-9055-3620383F2B2D}" destId="{E790A549-88D5-4A4E-9EF9-3DF4F1F5F262}" srcOrd="0" destOrd="0" presId="urn:diagrams.loki3.com/BracketList+Icon"/>
    <dgm:cxn modelId="{A73B3CFF-2C64-46B7-A1B6-7AF788ABEA3B}" type="presOf" srcId="{280221BA-C6E4-4A61-A00C-1DC83E7116F3}" destId="{D931FF10-6AC5-4132-8A17-FEA263DECC81}" srcOrd="0" destOrd="0" presId="urn:diagrams.loki3.com/BracketList+Icon"/>
    <dgm:cxn modelId="{0DF533F3-1B0A-4417-A54E-ECCAA2580834}" type="presOf" srcId="{E8218056-21A4-49F5-8A6A-048918AB5992}" destId="{9E851436-35DD-4327-9F57-0DF3996BD180}" srcOrd="0" destOrd="0" presId="urn:diagrams.loki3.com/BracketList+Icon"/>
    <dgm:cxn modelId="{6CEB8B10-2ECF-462A-A272-57283A6460F6}" srcId="{D3270975-7FAD-4FD4-A2AC-69D9235F9803}" destId="{280221BA-C6E4-4A61-A00C-1DC83E7116F3}" srcOrd="0" destOrd="0" parTransId="{FA16B718-3F40-4CCF-A24B-4DC2BFD1E753}" sibTransId="{229818E9-E99E-43B8-BFBC-BBA497060DAF}"/>
    <dgm:cxn modelId="{D75C8CC8-1A31-4858-9861-A86F12A9F4BC}" srcId="{740509E1-E5A5-4FD6-A1A3-62DBADD39839}" destId="{BCD3EF1D-4BCC-4012-B107-0C5D150A22E5}" srcOrd="3" destOrd="0" parTransId="{2C6CDEB0-B243-4075-A245-0CCE4A741CFC}" sibTransId="{A4638365-3A54-4430-AC7E-9E95F6008A86}"/>
    <dgm:cxn modelId="{DB2C4194-3150-41B6-981B-935458738CC9}" type="presOf" srcId="{740509E1-E5A5-4FD6-A1A3-62DBADD39839}" destId="{23B10AA9-7A87-4342-99C7-B51A2F2B80DF}" srcOrd="0" destOrd="0" presId="urn:diagrams.loki3.com/BracketList+Icon"/>
    <dgm:cxn modelId="{38FC44D4-DA80-439A-B5A6-6E59CCE7FD5E}" srcId="{740509E1-E5A5-4FD6-A1A3-62DBADD39839}" destId="{A428432C-005A-42E3-8D91-6BACE22950EB}" srcOrd="2" destOrd="0" parTransId="{0D3030E4-AA5D-41CB-BBD8-DADAD650051E}" sibTransId="{E5D34BEE-2F3C-48D4-9C95-7BFD6889C1B8}"/>
    <dgm:cxn modelId="{9D297199-F95C-4536-BC84-539CD86E298C}" type="presOf" srcId="{E933C502-D398-4B27-9DBF-5F9D5F33B058}" destId="{B9E20CA5-55F3-4390-AB2C-852ACDB0EF9F}" srcOrd="0" destOrd="0" presId="urn:diagrams.loki3.com/BracketList+Icon"/>
    <dgm:cxn modelId="{1153F0EE-D309-4AE0-9507-E9B5ADB4BF27}" srcId="{A428432C-005A-42E3-8D91-6BACE22950EB}" destId="{48C1E576-F418-41F8-8038-07E2B2687D3A}" srcOrd="0" destOrd="0" parTransId="{EA492B4F-6F15-44AB-B28F-2688A8C4B764}" sibTransId="{D6CE585C-2E8E-458F-8041-90553CCB5CF7}"/>
    <dgm:cxn modelId="{CB31D0AB-515E-4122-993D-ADF9641DFC24}" type="presParOf" srcId="{23B10AA9-7A87-4342-99C7-B51A2F2B80DF}" destId="{47AA1044-D013-4B1B-B1F6-E74A5008AB0F}" srcOrd="0" destOrd="0" presId="urn:diagrams.loki3.com/BracketList+Icon"/>
    <dgm:cxn modelId="{44A72E65-8755-478F-A40B-4D5C26FBF5F9}" type="presParOf" srcId="{47AA1044-D013-4B1B-B1F6-E74A5008AB0F}" destId="{7B614D38-1ACB-4C55-9D13-47B179EE6B7D}" srcOrd="0" destOrd="0" presId="urn:diagrams.loki3.com/BracketList+Icon"/>
    <dgm:cxn modelId="{DECB3578-D5D6-4268-B633-0996A570CFED}" type="presParOf" srcId="{47AA1044-D013-4B1B-B1F6-E74A5008AB0F}" destId="{5666669D-D0AD-49C1-9503-359579D3D3FA}" srcOrd="1" destOrd="0" presId="urn:diagrams.loki3.com/BracketList+Icon"/>
    <dgm:cxn modelId="{EEEB661D-18D7-40A1-91EB-C993A9D10DFC}" type="presParOf" srcId="{47AA1044-D013-4B1B-B1F6-E74A5008AB0F}" destId="{B0E3FE5F-A8C4-4887-ABA9-03F8469B5E8A}" srcOrd="2" destOrd="0" presId="urn:diagrams.loki3.com/BracketList+Icon"/>
    <dgm:cxn modelId="{DA371A16-8DFF-4AEF-9FC5-EA4B4F83CDA7}" type="presParOf" srcId="{47AA1044-D013-4B1B-B1F6-E74A5008AB0F}" destId="{D931FF10-6AC5-4132-8A17-FEA263DECC81}" srcOrd="3" destOrd="0" presId="urn:diagrams.loki3.com/BracketList+Icon"/>
    <dgm:cxn modelId="{6E0BB453-6479-44BA-AA5D-F4155791A84F}" type="presParOf" srcId="{23B10AA9-7A87-4342-99C7-B51A2F2B80DF}" destId="{0F19CE6D-5EBE-4BF3-BD62-3DCC936E2CA7}" srcOrd="1" destOrd="0" presId="urn:diagrams.loki3.com/BracketList+Icon"/>
    <dgm:cxn modelId="{3D5A276D-1362-4243-BBD1-7C1D947859A3}" type="presParOf" srcId="{23B10AA9-7A87-4342-99C7-B51A2F2B80DF}" destId="{05E1AF0F-0739-4DEF-A0A5-D347B14622CA}" srcOrd="2" destOrd="0" presId="urn:diagrams.loki3.com/BracketList+Icon"/>
    <dgm:cxn modelId="{193E994A-C7C8-4F37-BB85-5801BA614BF8}" type="presParOf" srcId="{05E1AF0F-0739-4DEF-A0A5-D347B14622CA}" destId="{9E851436-35DD-4327-9F57-0DF3996BD180}" srcOrd="0" destOrd="0" presId="urn:diagrams.loki3.com/BracketList+Icon"/>
    <dgm:cxn modelId="{EEE7FD5B-E6F5-4094-A2DC-BFC1C3ABCCD0}" type="presParOf" srcId="{05E1AF0F-0739-4DEF-A0A5-D347B14622CA}" destId="{033743C4-663E-462C-BE84-059127A878CC}" srcOrd="1" destOrd="0" presId="urn:diagrams.loki3.com/BracketList+Icon"/>
    <dgm:cxn modelId="{C4B7466F-A2DC-46D6-97A0-9BEAFB200F9C}" type="presParOf" srcId="{05E1AF0F-0739-4DEF-A0A5-D347B14622CA}" destId="{CD4C1BAF-52EF-4D8C-8F62-9F6CC6DD3904}" srcOrd="2" destOrd="0" presId="urn:diagrams.loki3.com/BracketList+Icon"/>
    <dgm:cxn modelId="{C3E72898-DF40-4E94-A1BB-27A4C78870B7}" type="presParOf" srcId="{05E1AF0F-0739-4DEF-A0A5-D347B14622CA}" destId="{E790A549-88D5-4A4E-9EF9-3DF4F1F5F262}" srcOrd="3" destOrd="0" presId="urn:diagrams.loki3.com/BracketList+Icon"/>
    <dgm:cxn modelId="{46F24B69-0977-4801-9741-B1EE240D9568}" type="presParOf" srcId="{23B10AA9-7A87-4342-99C7-B51A2F2B80DF}" destId="{A1B76C0B-70C0-4495-B41D-54481E7C1416}" srcOrd="3" destOrd="0" presId="urn:diagrams.loki3.com/BracketList+Icon"/>
    <dgm:cxn modelId="{7140E7FC-774F-41DF-AF77-30299EDF5AB3}" type="presParOf" srcId="{23B10AA9-7A87-4342-99C7-B51A2F2B80DF}" destId="{5D4A2905-EAAD-48A4-B954-E91A2C280C5E}" srcOrd="4" destOrd="0" presId="urn:diagrams.loki3.com/BracketList+Icon"/>
    <dgm:cxn modelId="{324BB2F1-22BA-473B-9295-E0D3317B6C51}" type="presParOf" srcId="{5D4A2905-EAAD-48A4-B954-E91A2C280C5E}" destId="{6321ED33-E001-4495-A541-BDD5E3392D2F}" srcOrd="0" destOrd="0" presId="urn:diagrams.loki3.com/BracketList+Icon"/>
    <dgm:cxn modelId="{B5619B66-39A4-43C3-8A3B-2E3E356280E0}" type="presParOf" srcId="{5D4A2905-EAAD-48A4-B954-E91A2C280C5E}" destId="{6DF8DED9-AC62-44AD-8858-FC66471FE7FF}" srcOrd="1" destOrd="0" presId="urn:diagrams.loki3.com/BracketList+Icon"/>
    <dgm:cxn modelId="{04850F93-0327-4F56-9F0F-F592FA5B07EE}" type="presParOf" srcId="{5D4A2905-EAAD-48A4-B954-E91A2C280C5E}" destId="{6EA37E53-7B0D-45D8-B68C-933C3B660727}" srcOrd="2" destOrd="0" presId="urn:diagrams.loki3.com/BracketList+Icon"/>
    <dgm:cxn modelId="{DF88061D-3BA4-494B-85C4-6C6807364E8C}" type="presParOf" srcId="{5D4A2905-EAAD-48A4-B954-E91A2C280C5E}" destId="{225C399C-4471-46DE-A3FD-94A337243FF5}" srcOrd="3" destOrd="0" presId="urn:diagrams.loki3.com/BracketList+Icon"/>
    <dgm:cxn modelId="{517A9BEC-301F-4DCD-A5BC-2D4C82415B1D}" type="presParOf" srcId="{23B10AA9-7A87-4342-99C7-B51A2F2B80DF}" destId="{A587DA4B-7032-44D8-820F-4E1EE34C7CED}" srcOrd="5" destOrd="0" presId="urn:diagrams.loki3.com/BracketList+Icon"/>
    <dgm:cxn modelId="{6EC2BA28-9A74-4CEF-8DB5-2054B0CE009E}" type="presParOf" srcId="{23B10AA9-7A87-4342-99C7-B51A2F2B80DF}" destId="{AC4264FD-49D5-4854-B0AA-36463B04EDC2}" srcOrd="6" destOrd="0" presId="urn:diagrams.loki3.com/BracketList+Icon"/>
    <dgm:cxn modelId="{ADB82AB8-D198-438A-8604-C0D3E44B3B21}" type="presParOf" srcId="{AC4264FD-49D5-4854-B0AA-36463B04EDC2}" destId="{2E5EE087-11C0-484F-919A-E7AB7C196A48}" srcOrd="0" destOrd="0" presId="urn:diagrams.loki3.com/BracketList+Icon"/>
    <dgm:cxn modelId="{1F0940D2-411E-4A86-91BD-A1F05FC2E49F}" type="presParOf" srcId="{AC4264FD-49D5-4854-B0AA-36463B04EDC2}" destId="{2AD8D024-FDEB-43DF-96DB-9AA5B8138274}" srcOrd="1" destOrd="0" presId="urn:diagrams.loki3.com/BracketList+Icon"/>
    <dgm:cxn modelId="{58352196-8776-4D26-9C2B-7CD0693780A3}" type="presParOf" srcId="{AC4264FD-49D5-4854-B0AA-36463B04EDC2}" destId="{11113920-A594-4B90-9B2D-D66DEE692E18}" srcOrd="2" destOrd="0" presId="urn:diagrams.loki3.com/BracketList+Icon"/>
    <dgm:cxn modelId="{8230DC61-71CD-4CB1-8E35-EEFA3285A6CE}" type="presParOf" srcId="{AC4264FD-49D5-4854-B0AA-36463B04EDC2}" destId="{B9E20CA5-55F3-4390-AB2C-852ACDB0EF9F}" srcOrd="3" destOrd="0" presId="urn:diagrams.loki3.com/BracketList+Icon"/>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0509E1-E5A5-4FD6-A1A3-62DBADD39839}" type="doc">
      <dgm:prSet loTypeId="urn:diagrams.loki3.com/BracketList+Icon" loCatId="list" qsTypeId="urn:microsoft.com/office/officeart/2005/8/quickstyle/simple2" qsCatId="simple" csTypeId="urn:microsoft.com/office/officeart/2005/8/colors/accent1_5" csCatId="accent1" phldr="1"/>
      <dgm:spPr/>
      <dgm:t>
        <a:bodyPr/>
        <a:lstStyle/>
        <a:p>
          <a:endParaRPr lang="en-US"/>
        </a:p>
      </dgm:t>
    </dgm:pt>
    <dgm:pt modelId="{280221BA-C6E4-4A61-A00C-1DC83E7116F3}">
      <dgm:prSet phldrT="[Text]" custT="1"/>
      <dgm:spPr>
        <a:xfrm>
          <a:off x="23708" y="96916"/>
          <a:ext cx="1580751" cy="445563"/>
        </a:xfrm>
        <a:solidFill>
          <a:srgbClr val="4F81BD">
            <a:lumMod val="60000"/>
            <a:lumOff val="40000"/>
            <a:alpha val="90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1100" dirty="0" smtClean="0">
              <a:solidFill>
                <a:sysClr val="window" lastClr="FFFFFF"/>
              </a:solidFill>
              <a:latin typeface="Calibri"/>
              <a:ea typeface="+mn-ea"/>
              <a:cs typeface="+mn-cs"/>
            </a:rPr>
            <a:t>Program Learning Outcomes Assessment</a:t>
          </a:r>
          <a:endParaRPr lang="en-US" sz="1100" dirty="0">
            <a:solidFill>
              <a:sysClr val="window" lastClr="FFFFFF"/>
            </a:solidFill>
            <a:latin typeface="Calibri"/>
            <a:ea typeface="+mn-ea"/>
            <a:cs typeface="+mn-cs"/>
          </a:endParaRPr>
        </a:p>
      </dgm:t>
    </dgm:pt>
    <dgm:pt modelId="{FA16B718-3F40-4CCF-A24B-4DC2BFD1E753}" type="parTrans" cxnId="{6CEB8B10-2ECF-462A-A272-57283A6460F6}">
      <dgm:prSet/>
      <dgm:spPr/>
      <dgm:t>
        <a:bodyPr/>
        <a:lstStyle/>
        <a:p>
          <a:endParaRPr lang="en-US" sz="1200"/>
        </a:p>
      </dgm:t>
    </dgm:pt>
    <dgm:pt modelId="{229818E9-E99E-43B8-BFBC-BBA497060DAF}" type="sibTrans" cxnId="{6CEB8B10-2ECF-462A-A272-57283A6460F6}">
      <dgm:prSet/>
      <dgm:spPr/>
      <dgm:t>
        <a:bodyPr/>
        <a:lstStyle/>
        <a:p>
          <a:endParaRPr lang="en-US" sz="1200"/>
        </a:p>
      </dgm:t>
    </dgm:pt>
    <dgm:pt modelId="{982A73E9-8E66-4B6C-9055-3620383F2B2D}">
      <dgm:prSet phldrT="[Text]" custT="1"/>
      <dgm:spPr>
        <a:xfrm>
          <a:off x="20217" y="594495"/>
          <a:ext cx="1595932" cy="213037"/>
        </a:xfrm>
        <a:solidFill>
          <a:srgbClr val="4F81BD">
            <a:lumMod val="60000"/>
            <a:lumOff val="40000"/>
            <a:alpha val="90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1100" dirty="0" err="1" smtClean="0">
              <a:solidFill>
                <a:sysClr val="window" lastClr="FFFFFF"/>
              </a:solidFill>
              <a:latin typeface="Calibri"/>
              <a:ea typeface="+mn-ea"/>
              <a:cs typeface="+mn-cs"/>
            </a:rPr>
            <a:t>LinC</a:t>
          </a:r>
          <a:endParaRPr lang="en-US" sz="1100" dirty="0">
            <a:solidFill>
              <a:sysClr val="window" lastClr="FFFFFF"/>
            </a:solidFill>
            <a:latin typeface="Calibri"/>
            <a:ea typeface="+mn-ea"/>
            <a:cs typeface="+mn-cs"/>
          </a:endParaRPr>
        </a:p>
      </dgm:t>
    </dgm:pt>
    <dgm:pt modelId="{00C51D90-3B5D-4DD0-8D26-E71EFE84FFBE}" type="parTrans" cxnId="{1743D22C-D0B4-4E76-A157-45DF7E743D2B}">
      <dgm:prSet/>
      <dgm:spPr/>
      <dgm:t>
        <a:bodyPr/>
        <a:lstStyle/>
        <a:p>
          <a:endParaRPr lang="en-US" sz="1200"/>
        </a:p>
      </dgm:t>
    </dgm:pt>
    <dgm:pt modelId="{110FE936-43A0-491F-8345-810025087E68}" type="sibTrans" cxnId="{1743D22C-D0B4-4E76-A157-45DF7E743D2B}">
      <dgm:prSet/>
      <dgm:spPr/>
      <dgm:t>
        <a:bodyPr/>
        <a:lstStyle/>
        <a:p>
          <a:endParaRPr lang="en-US" sz="1200"/>
        </a:p>
      </dgm:t>
    </dgm:pt>
    <dgm:pt modelId="{D3270975-7FAD-4FD4-A2AC-69D9235F9803}">
      <dgm:prSet phldrT="[Text]" custT="1"/>
      <dgm:spPr>
        <a:xfrm>
          <a:off x="1736850" y="31936"/>
          <a:ext cx="513799" cy="613800"/>
        </a:xfrm>
        <a:noFill/>
        <a:ln>
          <a:noFill/>
        </a:ln>
        <a:effectLst/>
      </dgm:spPr>
      <dgm:t>
        <a:bodyPr/>
        <a:lstStyle/>
        <a:p>
          <a:endParaRPr lang="en-US" sz="1200" dirty="0">
            <a:solidFill>
              <a:sysClr val="windowText" lastClr="000000">
                <a:hueOff val="0"/>
                <a:satOff val="0"/>
                <a:lumOff val="0"/>
                <a:alphaOff val="0"/>
              </a:sysClr>
            </a:solidFill>
            <a:latin typeface="Calibri"/>
            <a:ea typeface="+mn-ea"/>
            <a:cs typeface="+mn-cs"/>
          </a:endParaRPr>
        </a:p>
      </dgm:t>
    </dgm:pt>
    <dgm:pt modelId="{7A6B6B2A-89F1-4BFB-A9B3-AFE278D65BA0}" type="sibTrans" cxnId="{69A9AE36-8B72-451F-9CD3-4C6915F8AD90}">
      <dgm:prSet/>
      <dgm:spPr/>
      <dgm:t>
        <a:bodyPr/>
        <a:lstStyle/>
        <a:p>
          <a:endParaRPr lang="en-US" sz="1200"/>
        </a:p>
      </dgm:t>
    </dgm:pt>
    <dgm:pt modelId="{5238C9BF-9616-411F-A8BA-41E4B3DAD4EC}" type="parTrans" cxnId="{69A9AE36-8B72-451F-9CD3-4C6915F8AD90}">
      <dgm:prSet/>
      <dgm:spPr/>
      <dgm:t>
        <a:bodyPr/>
        <a:lstStyle/>
        <a:p>
          <a:endParaRPr lang="en-US" sz="1200"/>
        </a:p>
      </dgm:t>
    </dgm:pt>
    <dgm:pt modelId="{E8218056-21A4-49F5-8A6A-048918AB5992}">
      <dgm:prSet phldrT="[Text]" custT="1"/>
      <dgm:spPr>
        <a:xfrm>
          <a:off x="1687943" y="757336"/>
          <a:ext cx="562706" cy="613800"/>
        </a:xfrm>
        <a:noFill/>
        <a:ln>
          <a:noFill/>
        </a:ln>
        <a:effectLst/>
      </dgm:spPr>
      <dgm:t>
        <a:bodyPr/>
        <a:lstStyle/>
        <a:p>
          <a:endParaRPr lang="en-US" sz="1200" dirty="0">
            <a:solidFill>
              <a:sysClr val="windowText" lastClr="000000">
                <a:hueOff val="0"/>
                <a:satOff val="0"/>
                <a:lumOff val="0"/>
                <a:alphaOff val="0"/>
              </a:sysClr>
            </a:solidFill>
            <a:latin typeface="Calibri"/>
            <a:ea typeface="+mn-ea"/>
            <a:cs typeface="+mn-cs"/>
          </a:endParaRPr>
        </a:p>
      </dgm:t>
    </dgm:pt>
    <dgm:pt modelId="{9608CC4C-2481-43FC-9CE3-BBB70F9DCD45}" type="sibTrans" cxnId="{DDCF29D3-1820-4366-AB48-ECA3A97D679A}">
      <dgm:prSet/>
      <dgm:spPr/>
      <dgm:t>
        <a:bodyPr/>
        <a:lstStyle/>
        <a:p>
          <a:endParaRPr lang="en-US" sz="1200"/>
        </a:p>
      </dgm:t>
    </dgm:pt>
    <dgm:pt modelId="{A5E69EC6-1D7C-451A-A71A-83EF72312552}" type="parTrans" cxnId="{DDCF29D3-1820-4366-AB48-ECA3A97D679A}">
      <dgm:prSet/>
      <dgm:spPr/>
      <dgm:t>
        <a:bodyPr/>
        <a:lstStyle/>
        <a:p>
          <a:endParaRPr lang="en-US" sz="1200"/>
        </a:p>
      </dgm:t>
    </dgm:pt>
    <dgm:pt modelId="{48C1E576-F418-41F8-8038-07E2B2687D3A}">
      <dgm:prSet phldrT="[Text]" custT="1"/>
      <dgm:spPr>
        <a:xfrm>
          <a:off x="7797" y="849328"/>
          <a:ext cx="1605906" cy="282268"/>
        </a:xfrm>
        <a:solidFill>
          <a:srgbClr val="4F81BD">
            <a:lumMod val="60000"/>
            <a:lumOff val="40000"/>
            <a:alpha val="90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1100" dirty="0" smtClean="0">
              <a:solidFill>
                <a:sysClr val="window" lastClr="FFFFFF"/>
              </a:solidFill>
              <a:latin typeface="Calibri"/>
              <a:ea typeface="+mn-ea"/>
              <a:cs typeface="+mn-cs"/>
            </a:rPr>
            <a:t>Service Learning</a:t>
          </a:r>
          <a:endParaRPr lang="en-US" sz="1100" dirty="0">
            <a:solidFill>
              <a:sysClr val="window" lastClr="FFFFFF"/>
            </a:solidFill>
            <a:latin typeface="Calibri"/>
            <a:ea typeface="+mn-ea"/>
            <a:cs typeface="+mn-cs"/>
          </a:endParaRPr>
        </a:p>
      </dgm:t>
    </dgm:pt>
    <dgm:pt modelId="{EA492B4F-6F15-44AB-B28F-2688A8C4B764}" type="parTrans" cxnId="{1153F0EE-D309-4AE0-9507-E9B5ADB4BF27}">
      <dgm:prSet/>
      <dgm:spPr/>
      <dgm:t>
        <a:bodyPr/>
        <a:lstStyle/>
        <a:p>
          <a:endParaRPr lang="en-US"/>
        </a:p>
      </dgm:t>
    </dgm:pt>
    <dgm:pt modelId="{D6CE585C-2E8E-458F-8041-90553CCB5CF7}" type="sibTrans" cxnId="{1153F0EE-D309-4AE0-9507-E9B5ADB4BF27}">
      <dgm:prSet/>
      <dgm:spPr/>
      <dgm:t>
        <a:bodyPr/>
        <a:lstStyle/>
        <a:p>
          <a:endParaRPr lang="en-US"/>
        </a:p>
      </dgm:t>
    </dgm:pt>
    <dgm:pt modelId="{A428432C-005A-42E3-8D91-6BACE22950EB}">
      <dgm:prSet phldrT="[Text]" custT="1"/>
      <dgm:spPr>
        <a:xfrm>
          <a:off x="1697834" y="1482736"/>
          <a:ext cx="552815" cy="613800"/>
        </a:xfrm>
        <a:noFill/>
        <a:ln>
          <a:noFill/>
        </a:ln>
        <a:effectLst/>
      </dgm:spPr>
      <dgm:t>
        <a:bodyPr/>
        <a:lstStyle/>
        <a:p>
          <a:endParaRPr lang="en-US" sz="1200" dirty="0">
            <a:solidFill>
              <a:sysClr val="windowText" lastClr="000000">
                <a:hueOff val="0"/>
                <a:satOff val="0"/>
                <a:lumOff val="0"/>
                <a:alphaOff val="0"/>
              </a:sysClr>
            </a:solidFill>
            <a:latin typeface="Calibri"/>
            <a:ea typeface="+mn-ea"/>
            <a:cs typeface="+mn-cs"/>
          </a:endParaRPr>
        </a:p>
      </dgm:t>
    </dgm:pt>
    <dgm:pt modelId="{E5D34BEE-2F3C-48D4-9C95-7BFD6889C1B8}" type="sibTrans" cxnId="{38FC44D4-DA80-439A-B5A6-6E59CCE7FD5E}">
      <dgm:prSet/>
      <dgm:spPr/>
      <dgm:t>
        <a:bodyPr/>
        <a:lstStyle/>
        <a:p>
          <a:endParaRPr lang="en-US"/>
        </a:p>
      </dgm:t>
    </dgm:pt>
    <dgm:pt modelId="{0D3030E4-AA5D-41CB-BBD8-DADAD650051E}" type="parTrans" cxnId="{38FC44D4-DA80-439A-B5A6-6E59CCE7FD5E}">
      <dgm:prSet/>
      <dgm:spPr/>
      <dgm:t>
        <a:bodyPr/>
        <a:lstStyle/>
        <a:p>
          <a:endParaRPr lang="en-US"/>
        </a:p>
      </dgm:t>
    </dgm:pt>
    <dgm:pt modelId="{23B10AA9-7A87-4342-99C7-B51A2F2B80DF}" type="pres">
      <dgm:prSet presAssocID="{740509E1-E5A5-4FD6-A1A3-62DBADD39839}" presName="Name0" presStyleCnt="0">
        <dgm:presLayoutVars>
          <dgm:dir val="rev"/>
          <dgm:animLvl val="lvl"/>
          <dgm:resizeHandles val="exact"/>
        </dgm:presLayoutVars>
      </dgm:prSet>
      <dgm:spPr/>
      <dgm:t>
        <a:bodyPr/>
        <a:lstStyle/>
        <a:p>
          <a:endParaRPr lang="en-US"/>
        </a:p>
      </dgm:t>
    </dgm:pt>
    <dgm:pt modelId="{47AA1044-D013-4B1B-B1F6-E74A5008AB0F}" type="pres">
      <dgm:prSet presAssocID="{D3270975-7FAD-4FD4-A2AC-69D9235F9803}" presName="linNode" presStyleCnt="0"/>
      <dgm:spPr/>
      <dgm:t>
        <a:bodyPr/>
        <a:lstStyle/>
        <a:p>
          <a:endParaRPr lang="en-US"/>
        </a:p>
      </dgm:t>
    </dgm:pt>
    <dgm:pt modelId="{7B614D38-1ACB-4C55-9D13-47B179EE6B7D}" type="pres">
      <dgm:prSet presAssocID="{D3270975-7FAD-4FD4-A2AC-69D9235F9803}" presName="parTx" presStyleLbl="revTx" presStyleIdx="0" presStyleCnt="3">
        <dgm:presLayoutVars>
          <dgm:chMax val="1"/>
          <dgm:bulletEnabled val="1"/>
        </dgm:presLayoutVars>
      </dgm:prSet>
      <dgm:spPr>
        <a:prstGeom prst="rect">
          <a:avLst/>
        </a:prstGeom>
      </dgm:spPr>
      <dgm:t>
        <a:bodyPr/>
        <a:lstStyle/>
        <a:p>
          <a:endParaRPr lang="en-US"/>
        </a:p>
      </dgm:t>
    </dgm:pt>
    <dgm:pt modelId="{5666669D-D0AD-49C1-9503-359579D3D3FA}" type="pres">
      <dgm:prSet presAssocID="{D3270975-7FAD-4FD4-A2AC-69D9235F9803}" presName="bracket" presStyleLbl="parChTrans1D1" presStyleIdx="0" presStyleCnt="3" custScaleX="109871" custScaleY="75044" custLinFactNeighborX="-37704"/>
      <dgm:spPr>
        <a:xfrm rot="10800000">
          <a:off x="1608449" y="108526"/>
          <a:ext cx="112903" cy="460620"/>
        </a:xfrm>
        <a:prstGeom prst="leftBrace">
          <a:avLst>
            <a:gd name="adj1" fmla="val 35000"/>
            <a:gd name="adj2" fmla="val 50000"/>
          </a:avLst>
        </a:prstGeo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B0E3FE5F-A8C4-4887-ABA9-03F8469B5E8A}" type="pres">
      <dgm:prSet presAssocID="{D3270975-7FAD-4FD4-A2AC-69D9235F9803}" presName="spH" presStyleCnt="0"/>
      <dgm:spPr/>
      <dgm:t>
        <a:bodyPr/>
        <a:lstStyle/>
        <a:p>
          <a:endParaRPr lang="en-US"/>
        </a:p>
      </dgm:t>
    </dgm:pt>
    <dgm:pt modelId="{D931FF10-6AC5-4132-8A17-FEA263DECC81}" type="pres">
      <dgm:prSet presAssocID="{D3270975-7FAD-4FD4-A2AC-69D9235F9803}" presName="desTx" presStyleLbl="node1" presStyleIdx="0" presStyleCnt="3" custScaleX="113110" custScaleY="72591" custLinFactNeighborX="52591" custLinFactNeighborY="-3118">
        <dgm:presLayoutVars>
          <dgm:bulletEnabled val="1"/>
        </dgm:presLayoutVars>
      </dgm:prSet>
      <dgm:spPr>
        <a:prstGeom prst="rect">
          <a:avLst/>
        </a:prstGeom>
      </dgm:spPr>
      <dgm:t>
        <a:bodyPr/>
        <a:lstStyle/>
        <a:p>
          <a:endParaRPr lang="en-US"/>
        </a:p>
      </dgm:t>
    </dgm:pt>
    <dgm:pt modelId="{0F19CE6D-5EBE-4BF3-BD62-3DCC936E2CA7}" type="pres">
      <dgm:prSet presAssocID="{7A6B6B2A-89F1-4BFB-A9B3-AFE278D65BA0}" presName="spV" presStyleCnt="0"/>
      <dgm:spPr/>
      <dgm:t>
        <a:bodyPr/>
        <a:lstStyle/>
        <a:p>
          <a:endParaRPr lang="en-US"/>
        </a:p>
      </dgm:t>
    </dgm:pt>
    <dgm:pt modelId="{05E1AF0F-0739-4DEF-A0A5-D347B14622CA}" type="pres">
      <dgm:prSet presAssocID="{E8218056-21A4-49F5-8A6A-048918AB5992}" presName="linNode" presStyleCnt="0"/>
      <dgm:spPr/>
      <dgm:t>
        <a:bodyPr/>
        <a:lstStyle/>
        <a:p>
          <a:endParaRPr lang="en-US"/>
        </a:p>
      </dgm:t>
    </dgm:pt>
    <dgm:pt modelId="{9E851436-35DD-4327-9F57-0DF3996BD180}" type="pres">
      <dgm:prSet presAssocID="{E8218056-21A4-49F5-8A6A-048918AB5992}" presName="parTx" presStyleLbl="revTx" presStyleIdx="1" presStyleCnt="3">
        <dgm:presLayoutVars>
          <dgm:chMax val="1"/>
          <dgm:bulletEnabled val="1"/>
        </dgm:presLayoutVars>
      </dgm:prSet>
      <dgm:spPr>
        <a:prstGeom prst="rect">
          <a:avLst/>
        </a:prstGeom>
      </dgm:spPr>
      <dgm:t>
        <a:bodyPr/>
        <a:lstStyle/>
        <a:p>
          <a:endParaRPr lang="en-US"/>
        </a:p>
      </dgm:t>
    </dgm:pt>
    <dgm:pt modelId="{033743C4-663E-462C-BE84-059127A878CC}" type="pres">
      <dgm:prSet presAssocID="{E8218056-21A4-49F5-8A6A-048918AB5992}" presName="bracket" presStyleLbl="parChTrans1D1" presStyleIdx="1" presStyleCnt="3" custScaleX="40625" custScaleY="31551" custLinFactNeighborX="-2" custLinFactNeighborY="-61642"/>
      <dgm:spPr>
        <a:xfrm rot="10800000">
          <a:off x="1642222" y="589047"/>
          <a:ext cx="45719" cy="193660"/>
        </a:xfrm>
        <a:prstGeom prst="leftBrace">
          <a:avLst>
            <a:gd name="adj1" fmla="val 35000"/>
            <a:gd name="adj2" fmla="val 50000"/>
          </a:avLst>
        </a:prstGeo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CD4C1BAF-52EF-4D8C-8F62-9F6CC6DD3904}" type="pres">
      <dgm:prSet presAssocID="{E8218056-21A4-49F5-8A6A-048918AB5992}" presName="spH" presStyleCnt="0"/>
      <dgm:spPr/>
      <dgm:t>
        <a:bodyPr/>
        <a:lstStyle/>
        <a:p>
          <a:endParaRPr lang="en-US"/>
        </a:p>
      </dgm:t>
    </dgm:pt>
    <dgm:pt modelId="{E790A549-88D5-4A4E-9EF9-3DF4F1F5F262}" type="pres">
      <dgm:prSet presAssocID="{E8218056-21A4-49F5-8A6A-048918AB5992}" presName="desTx" presStyleLbl="node1" presStyleIdx="1" presStyleCnt="3" custScaleX="104271" custScaleY="34708" custLinFactNeighborX="42082" custLinFactNeighborY="-59176">
        <dgm:presLayoutVars>
          <dgm:bulletEnabled val="1"/>
        </dgm:presLayoutVars>
      </dgm:prSet>
      <dgm:spPr>
        <a:prstGeom prst="rect">
          <a:avLst/>
        </a:prstGeom>
      </dgm:spPr>
      <dgm:t>
        <a:bodyPr/>
        <a:lstStyle/>
        <a:p>
          <a:endParaRPr lang="en-US"/>
        </a:p>
      </dgm:t>
    </dgm:pt>
    <dgm:pt modelId="{A1B76C0B-70C0-4495-B41D-54481E7C1416}" type="pres">
      <dgm:prSet presAssocID="{9608CC4C-2481-43FC-9CE3-BBB70F9DCD45}" presName="spV" presStyleCnt="0"/>
      <dgm:spPr/>
      <dgm:t>
        <a:bodyPr/>
        <a:lstStyle/>
        <a:p>
          <a:endParaRPr lang="en-US"/>
        </a:p>
      </dgm:t>
    </dgm:pt>
    <dgm:pt modelId="{5D4A2905-EAAD-48A4-B954-E91A2C280C5E}" type="pres">
      <dgm:prSet presAssocID="{A428432C-005A-42E3-8D91-6BACE22950EB}" presName="linNode" presStyleCnt="0"/>
      <dgm:spPr/>
      <dgm:t>
        <a:bodyPr/>
        <a:lstStyle/>
        <a:p>
          <a:endParaRPr lang="en-US"/>
        </a:p>
      </dgm:t>
    </dgm:pt>
    <dgm:pt modelId="{6321ED33-E001-4495-A541-BDD5E3392D2F}" type="pres">
      <dgm:prSet presAssocID="{A428432C-005A-42E3-8D91-6BACE22950EB}" presName="parTx" presStyleLbl="revTx" presStyleIdx="2" presStyleCnt="3">
        <dgm:presLayoutVars>
          <dgm:chMax val="1"/>
          <dgm:bulletEnabled val="1"/>
        </dgm:presLayoutVars>
      </dgm:prSet>
      <dgm:spPr>
        <a:prstGeom prst="rect">
          <a:avLst/>
        </a:prstGeom>
      </dgm:spPr>
      <dgm:t>
        <a:bodyPr/>
        <a:lstStyle/>
        <a:p>
          <a:endParaRPr lang="en-US"/>
        </a:p>
      </dgm:t>
    </dgm:pt>
    <dgm:pt modelId="{6DF8DED9-AC62-44AD-8858-FC66471FE7FF}" type="pres">
      <dgm:prSet presAssocID="{A428432C-005A-42E3-8D91-6BACE22950EB}" presName="bracket" presStyleLbl="parChTrans1D1" presStyleIdx="2" presStyleCnt="3" custScaleX="42985" custScaleY="47977" custLinFactY="-28688" custLinFactNeighborX="16906" custLinFactNeighborY="-100000"/>
      <dgm:spPr>
        <a:xfrm rot="10800000">
          <a:off x="1657785" y="852508"/>
          <a:ext cx="47525" cy="294482"/>
        </a:xfrm>
        <a:prstGeom prst="leftBrace">
          <a:avLst>
            <a:gd name="adj1" fmla="val 35000"/>
            <a:gd name="adj2" fmla="val 50000"/>
          </a:avLst>
        </a:prstGeo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6EA37E53-7B0D-45D8-B68C-933C3B660727}" type="pres">
      <dgm:prSet presAssocID="{A428432C-005A-42E3-8D91-6BACE22950EB}" presName="spH" presStyleCnt="0"/>
      <dgm:spPr/>
      <dgm:t>
        <a:bodyPr/>
        <a:lstStyle/>
        <a:p>
          <a:endParaRPr lang="en-US"/>
        </a:p>
      </dgm:t>
    </dgm:pt>
    <dgm:pt modelId="{225C399C-4471-46DE-A3FD-94A337243FF5}" type="pres">
      <dgm:prSet presAssocID="{A428432C-005A-42E3-8D91-6BACE22950EB}" presName="desTx" presStyleLbl="node1" presStyleIdx="2" presStyleCnt="3" custScaleX="106800" custScaleY="45987" custLinFactY="-30201" custLinFactNeighborX="17230" custLinFactNeighborY="-100000">
        <dgm:presLayoutVars>
          <dgm:bulletEnabled val="1"/>
        </dgm:presLayoutVars>
      </dgm:prSet>
      <dgm:spPr>
        <a:prstGeom prst="rect">
          <a:avLst/>
        </a:prstGeom>
      </dgm:spPr>
      <dgm:t>
        <a:bodyPr/>
        <a:lstStyle/>
        <a:p>
          <a:endParaRPr lang="en-US"/>
        </a:p>
      </dgm:t>
    </dgm:pt>
  </dgm:ptLst>
  <dgm:cxnLst>
    <dgm:cxn modelId="{8A0F3071-D09D-47F6-9049-3EC4821CE7C9}" type="presOf" srcId="{48C1E576-F418-41F8-8038-07E2B2687D3A}" destId="{225C399C-4471-46DE-A3FD-94A337243FF5}" srcOrd="0" destOrd="0" presId="urn:diagrams.loki3.com/BracketList+Icon"/>
    <dgm:cxn modelId="{DDCF29D3-1820-4366-AB48-ECA3A97D679A}" srcId="{740509E1-E5A5-4FD6-A1A3-62DBADD39839}" destId="{E8218056-21A4-49F5-8A6A-048918AB5992}" srcOrd="1" destOrd="0" parTransId="{A5E69EC6-1D7C-451A-A71A-83EF72312552}" sibTransId="{9608CC4C-2481-43FC-9CE3-BBB70F9DCD45}"/>
    <dgm:cxn modelId="{1743D22C-D0B4-4E76-A157-45DF7E743D2B}" srcId="{E8218056-21A4-49F5-8A6A-048918AB5992}" destId="{982A73E9-8E66-4B6C-9055-3620383F2B2D}" srcOrd="0" destOrd="0" parTransId="{00C51D90-3B5D-4DD0-8D26-E71EFE84FFBE}" sibTransId="{110FE936-43A0-491F-8345-810025087E68}"/>
    <dgm:cxn modelId="{69A9AE36-8B72-451F-9CD3-4C6915F8AD90}" srcId="{740509E1-E5A5-4FD6-A1A3-62DBADD39839}" destId="{D3270975-7FAD-4FD4-A2AC-69D9235F9803}" srcOrd="0" destOrd="0" parTransId="{5238C9BF-9616-411F-A8BA-41E4B3DAD4EC}" sibTransId="{7A6B6B2A-89F1-4BFB-A9B3-AFE278D65BA0}"/>
    <dgm:cxn modelId="{B45C1791-C816-4826-A05E-D4B45EAA3FED}" type="presOf" srcId="{280221BA-C6E4-4A61-A00C-1DC83E7116F3}" destId="{D931FF10-6AC5-4132-8A17-FEA263DECC81}" srcOrd="0" destOrd="0" presId="urn:diagrams.loki3.com/BracketList+Icon"/>
    <dgm:cxn modelId="{2ED354E1-FA8A-4867-BCBB-2B9A51F977BD}" type="presOf" srcId="{740509E1-E5A5-4FD6-A1A3-62DBADD39839}" destId="{23B10AA9-7A87-4342-99C7-B51A2F2B80DF}" srcOrd="0" destOrd="0" presId="urn:diagrams.loki3.com/BracketList+Icon"/>
    <dgm:cxn modelId="{6CEB8B10-2ECF-462A-A272-57283A6460F6}" srcId="{D3270975-7FAD-4FD4-A2AC-69D9235F9803}" destId="{280221BA-C6E4-4A61-A00C-1DC83E7116F3}" srcOrd="0" destOrd="0" parTransId="{FA16B718-3F40-4CCF-A24B-4DC2BFD1E753}" sibTransId="{229818E9-E99E-43B8-BFBC-BBA497060DAF}"/>
    <dgm:cxn modelId="{E11151CF-62AF-4F0B-B821-35FC00901EB2}" type="presOf" srcId="{A428432C-005A-42E3-8D91-6BACE22950EB}" destId="{6321ED33-E001-4495-A541-BDD5E3392D2F}" srcOrd="0" destOrd="0" presId="urn:diagrams.loki3.com/BracketList+Icon"/>
    <dgm:cxn modelId="{B258B357-BB4A-4D15-A652-9050EF68F17E}" type="presOf" srcId="{982A73E9-8E66-4B6C-9055-3620383F2B2D}" destId="{E790A549-88D5-4A4E-9EF9-3DF4F1F5F262}" srcOrd="0" destOrd="0" presId="urn:diagrams.loki3.com/BracketList+Icon"/>
    <dgm:cxn modelId="{38FC44D4-DA80-439A-B5A6-6E59CCE7FD5E}" srcId="{740509E1-E5A5-4FD6-A1A3-62DBADD39839}" destId="{A428432C-005A-42E3-8D91-6BACE22950EB}" srcOrd="2" destOrd="0" parTransId="{0D3030E4-AA5D-41CB-BBD8-DADAD650051E}" sibTransId="{E5D34BEE-2F3C-48D4-9C95-7BFD6889C1B8}"/>
    <dgm:cxn modelId="{BEF68AF6-6E08-4232-8AF5-7B41032545E2}" type="presOf" srcId="{E8218056-21A4-49F5-8A6A-048918AB5992}" destId="{9E851436-35DD-4327-9F57-0DF3996BD180}" srcOrd="0" destOrd="0" presId="urn:diagrams.loki3.com/BracketList+Icon"/>
    <dgm:cxn modelId="{91D6E315-AEEE-4611-A298-62D4349033D2}" type="presOf" srcId="{D3270975-7FAD-4FD4-A2AC-69D9235F9803}" destId="{7B614D38-1ACB-4C55-9D13-47B179EE6B7D}" srcOrd="0" destOrd="0" presId="urn:diagrams.loki3.com/BracketList+Icon"/>
    <dgm:cxn modelId="{1153F0EE-D309-4AE0-9507-E9B5ADB4BF27}" srcId="{A428432C-005A-42E3-8D91-6BACE22950EB}" destId="{48C1E576-F418-41F8-8038-07E2B2687D3A}" srcOrd="0" destOrd="0" parTransId="{EA492B4F-6F15-44AB-B28F-2688A8C4B764}" sibTransId="{D6CE585C-2E8E-458F-8041-90553CCB5CF7}"/>
    <dgm:cxn modelId="{89EAB2A0-29CF-4D5A-BE43-CA9B6017D7FF}" type="presParOf" srcId="{23B10AA9-7A87-4342-99C7-B51A2F2B80DF}" destId="{47AA1044-D013-4B1B-B1F6-E74A5008AB0F}" srcOrd="0" destOrd="0" presId="urn:diagrams.loki3.com/BracketList+Icon"/>
    <dgm:cxn modelId="{9EC472B2-9707-410D-9DAB-9F6E8AA3F084}" type="presParOf" srcId="{47AA1044-D013-4B1B-B1F6-E74A5008AB0F}" destId="{7B614D38-1ACB-4C55-9D13-47B179EE6B7D}" srcOrd="0" destOrd="0" presId="urn:diagrams.loki3.com/BracketList+Icon"/>
    <dgm:cxn modelId="{DD2CCB4C-A445-4171-8459-31D3CD85C479}" type="presParOf" srcId="{47AA1044-D013-4B1B-B1F6-E74A5008AB0F}" destId="{5666669D-D0AD-49C1-9503-359579D3D3FA}" srcOrd="1" destOrd="0" presId="urn:diagrams.loki3.com/BracketList+Icon"/>
    <dgm:cxn modelId="{76A3FEE6-174E-4799-926B-8591B3460E04}" type="presParOf" srcId="{47AA1044-D013-4B1B-B1F6-E74A5008AB0F}" destId="{B0E3FE5F-A8C4-4887-ABA9-03F8469B5E8A}" srcOrd="2" destOrd="0" presId="urn:diagrams.loki3.com/BracketList+Icon"/>
    <dgm:cxn modelId="{67D110B5-5EFA-4A8E-A5FF-0D45CE27E129}" type="presParOf" srcId="{47AA1044-D013-4B1B-B1F6-E74A5008AB0F}" destId="{D931FF10-6AC5-4132-8A17-FEA263DECC81}" srcOrd="3" destOrd="0" presId="urn:diagrams.loki3.com/BracketList+Icon"/>
    <dgm:cxn modelId="{C9ADF282-6ADC-402E-B2A5-2A019101F3DB}" type="presParOf" srcId="{23B10AA9-7A87-4342-99C7-B51A2F2B80DF}" destId="{0F19CE6D-5EBE-4BF3-BD62-3DCC936E2CA7}" srcOrd="1" destOrd="0" presId="urn:diagrams.loki3.com/BracketList+Icon"/>
    <dgm:cxn modelId="{3C715CA7-7F6E-4149-9763-5D241CD33191}" type="presParOf" srcId="{23B10AA9-7A87-4342-99C7-B51A2F2B80DF}" destId="{05E1AF0F-0739-4DEF-A0A5-D347B14622CA}" srcOrd="2" destOrd="0" presId="urn:diagrams.loki3.com/BracketList+Icon"/>
    <dgm:cxn modelId="{3C5A8655-D832-494A-AB73-682DB9B6695F}" type="presParOf" srcId="{05E1AF0F-0739-4DEF-A0A5-D347B14622CA}" destId="{9E851436-35DD-4327-9F57-0DF3996BD180}" srcOrd="0" destOrd="0" presId="urn:diagrams.loki3.com/BracketList+Icon"/>
    <dgm:cxn modelId="{899EDEBF-8DB0-470F-A16A-48CD76A0EF9E}" type="presParOf" srcId="{05E1AF0F-0739-4DEF-A0A5-D347B14622CA}" destId="{033743C4-663E-462C-BE84-059127A878CC}" srcOrd="1" destOrd="0" presId="urn:diagrams.loki3.com/BracketList+Icon"/>
    <dgm:cxn modelId="{E9159ECA-4D78-405B-BBEB-7EF04B9D0244}" type="presParOf" srcId="{05E1AF0F-0739-4DEF-A0A5-D347B14622CA}" destId="{CD4C1BAF-52EF-4D8C-8F62-9F6CC6DD3904}" srcOrd="2" destOrd="0" presId="urn:diagrams.loki3.com/BracketList+Icon"/>
    <dgm:cxn modelId="{E723B309-9405-4A72-93C8-606DDC804630}" type="presParOf" srcId="{05E1AF0F-0739-4DEF-A0A5-D347B14622CA}" destId="{E790A549-88D5-4A4E-9EF9-3DF4F1F5F262}" srcOrd="3" destOrd="0" presId="urn:diagrams.loki3.com/BracketList+Icon"/>
    <dgm:cxn modelId="{A1814B4B-D2CE-4467-B66F-EF56CE4E7715}" type="presParOf" srcId="{23B10AA9-7A87-4342-99C7-B51A2F2B80DF}" destId="{A1B76C0B-70C0-4495-B41D-54481E7C1416}" srcOrd="3" destOrd="0" presId="urn:diagrams.loki3.com/BracketList+Icon"/>
    <dgm:cxn modelId="{D7535577-1DF1-4FA2-A0FB-E386E1B4804D}" type="presParOf" srcId="{23B10AA9-7A87-4342-99C7-B51A2F2B80DF}" destId="{5D4A2905-EAAD-48A4-B954-E91A2C280C5E}" srcOrd="4" destOrd="0" presId="urn:diagrams.loki3.com/BracketList+Icon"/>
    <dgm:cxn modelId="{7C4E8CA5-9162-4A3A-840F-7ACD0F117129}" type="presParOf" srcId="{5D4A2905-EAAD-48A4-B954-E91A2C280C5E}" destId="{6321ED33-E001-4495-A541-BDD5E3392D2F}" srcOrd="0" destOrd="0" presId="urn:diagrams.loki3.com/BracketList+Icon"/>
    <dgm:cxn modelId="{5BB55AF6-6CAA-43D0-BC13-D74C6FC842E0}" type="presParOf" srcId="{5D4A2905-EAAD-48A4-B954-E91A2C280C5E}" destId="{6DF8DED9-AC62-44AD-8858-FC66471FE7FF}" srcOrd="1" destOrd="0" presId="urn:diagrams.loki3.com/BracketList+Icon"/>
    <dgm:cxn modelId="{195F640D-E2BA-4C97-B78D-070C66F9E539}" type="presParOf" srcId="{5D4A2905-EAAD-48A4-B954-E91A2C280C5E}" destId="{6EA37E53-7B0D-45D8-B68C-933C3B660727}" srcOrd="2" destOrd="0" presId="urn:diagrams.loki3.com/BracketList+Icon"/>
    <dgm:cxn modelId="{30C081C3-0B86-4E72-B372-68E9C5B1B8A6}" type="presParOf" srcId="{5D4A2905-EAAD-48A4-B954-E91A2C280C5E}" destId="{225C399C-4471-46DE-A3FD-94A337243FF5}" srcOrd="3" destOrd="0" presId="urn:diagrams.loki3.com/BracketList+Icon"/>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14D38-1ACB-4C55-9D13-47B179EE6B7D}">
      <dsp:nvSpPr>
        <dsp:cNvPr id="0" name=""/>
        <dsp:cNvSpPr/>
      </dsp:nvSpPr>
      <dsp:spPr>
        <a:xfrm>
          <a:off x="657" y="138493"/>
          <a:ext cx="500557" cy="91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2700" rIns="35560" bIns="12700" numCol="1" spcCol="1270" anchor="ctr" anchorCtr="0">
          <a:noAutofit/>
        </a:bodyPr>
        <a:lstStyle/>
        <a:p>
          <a:pPr lvl="0" algn="r" defTabSz="222250">
            <a:lnSpc>
              <a:spcPct val="90000"/>
            </a:lnSpc>
            <a:spcBef>
              <a:spcPct val="0"/>
            </a:spcBef>
            <a:spcAft>
              <a:spcPct val="35000"/>
            </a:spcAft>
          </a:pPr>
          <a:endParaRPr lang="en-US" sz="500" kern="1200" dirty="0">
            <a:solidFill>
              <a:sysClr val="windowText" lastClr="000000">
                <a:hueOff val="0"/>
                <a:satOff val="0"/>
                <a:lumOff val="0"/>
                <a:alphaOff val="0"/>
              </a:sysClr>
            </a:solidFill>
            <a:latin typeface="Calibri"/>
            <a:ea typeface="+mn-ea"/>
            <a:cs typeface="+mn-cs"/>
          </a:endParaRPr>
        </a:p>
      </dsp:txBody>
      <dsp:txXfrm>
        <a:off x="657" y="138493"/>
        <a:ext cx="500557" cy="91659"/>
      </dsp:txXfrm>
    </dsp:sp>
    <dsp:sp modelId="{5666669D-D0AD-49C1-9503-359579D3D3FA}">
      <dsp:nvSpPr>
        <dsp:cNvPr id="0" name=""/>
        <dsp:cNvSpPr/>
      </dsp:nvSpPr>
      <dsp:spPr>
        <a:xfrm>
          <a:off x="501214" y="1004"/>
          <a:ext cx="100111" cy="366637"/>
        </a:xfrm>
        <a:prstGeom prst="leftBrace">
          <a:avLst>
            <a:gd name="adj1" fmla="val 35000"/>
            <a:gd name="adj2" fmla="val 50000"/>
          </a:avLst>
        </a:pr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D931FF10-6AC5-4132-8A17-FEA263DECC81}">
      <dsp:nvSpPr>
        <dsp:cNvPr id="0" name=""/>
        <dsp:cNvSpPr/>
      </dsp:nvSpPr>
      <dsp:spPr>
        <a:xfrm>
          <a:off x="600727" y="0"/>
          <a:ext cx="1627774" cy="366637"/>
        </a:xfrm>
        <a:prstGeom prst="rect">
          <a:avLst/>
        </a:prstGeom>
        <a:solidFill>
          <a:srgbClr val="4F81BD">
            <a:lumMod val="60000"/>
            <a:lumOff val="40000"/>
            <a:alpha val="90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solidFill>
                <a:sysClr val="window" lastClr="FFFFFF"/>
              </a:solidFill>
              <a:latin typeface="Calibri"/>
              <a:ea typeface="+mn-ea"/>
              <a:cs typeface="+mn-cs"/>
            </a:rPr>
            <a:t>Essential Competency Workshops</a:t>
          </a:r>
          <a:endParaRPr lang="en-US" sz="1100" kern="1200" dirty="0">
            <a:solidFill>
              <a:sysClr val="window" lastClr="FFFFFF"/>
            </a:solidFill>
            <a:latin typeface="Calibri"/>
            <a:ea typeface="+mn-ea"/>
            <a:cs typeface="+mn-cs"/>
          </a:endParaRPr>
        </a:p>
      </dsp:txBody>
      <dsp:txXfrm>
        <a:off x="600727" y="0"/>
        <a:ext cx="1627774" cy="366637"/>
      </dsp:txXfrm>
    </dsp:sp>
    <dsp:sp modelId="{9E851436-35DD-4327-9F57-0DF3996BD180}">
      <dsp:nvSpPr>
        <dsp:cNvPr id="0" name=""/>
        <dsp:cNvSpPr/>
      </dsp:nvSpPr>
      <dsp:spPr>
        <a:xfrm>
          <a:off x="657" y="665014"/>
          <a:ext cx="497785" cy="91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2700" rIns="35560" bIns="12700" numCol="1" spcCol="1270" anchor="ctr" anchorCtr="0">
          <a:noAutofit/>
        </a:bodyPr>
        <a:lstStyle/>
        <a:p>
          <a:pPr lvl="0" algn="r" defTabSz="222250">
            <a:lnSpc>
              <a:spcPct val="90000"/>
            </a:lnSpc>
            <a:spcBef>
              <a:spcPct val="0"/>
            </a:spcBef>
            <a:spcAft>
              <a:spcPct val="35000"/>
            </a:spcAft>
          </a:pPr>
          <a:endParaRPr lang="en-US" sz="500" kern="1200" dirty="0">
            <a:solidFill>
              <a:sysClr val="windowText" lastClr="000000">
                <a:hueOff val="0"/>
                <a:satOff val="0"/>
                <a:lumOff val="0"/>
                <a:alphaOff val="0"/>
              </a:sysClr>
            </a:solidFill>
            <a:latin typeface="Calibri"/>
            <a:ea typeface="+mn-ea"/>
            <a:cs typeface="+mn-cs"/>
          </a:endParaRPr>
        </a:p>
      </dsp:txBody>
      <dsp:txXfrm>
        <a:off x="657" y="665014"/>
        <a:ext cx="497785" cy="91659"/>
      </dsp:txXfrm>
    </dsp:sp>
    <dsp:sp modelId="{033743C4-663E-462C-BE84-059127A878CC}">
      <dsp:nvSpPr>
        <dsp:cNvPr id="0" name=""/>
        <dsp:cNvSpPr/>
      </dsp:nvSpPr>
      <dsp:spPr>
        <a:xfrm>
          <a:off x="498443" y="384307"/>
          <a:ext cx="99557" cy="653073"/>
        </a:xfrm>
        <a:prstGeom prst="leftBrace">
          <a:avLst>
            <a:gd name="adj1" fmla="val 35000"/>
            <a:gd name="adj2" fmla="val 50000"/>
          </a:avLst>
        </a:pr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E790A549-88D5-4A4E-9EF9-3DF4F1F5F262}">
      <dsp:nvSpPr>
        <dsp:cNvPr id="0" name=""/>
        <dsp:cNvSpPr/>
      </dsp:nvSpPr>
      <dsp:spPr>
        <a:xfrm>
          <a:off x="606825" y="384307"/>
          <a:ext cx="1632044" cy="653073"/>
        </a:xfrm>
        <a:prstGeom prst="rect">
          <a:avLst/>
        </a:prstGeom>
        <a:solidFill>
          <a:srgbClr val="4F81BD">
            <a:lumMod val="60000"/>
            <a:lumOff val="40000"/>
            <a:alpha val="90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solidFill>
                <a:sysClr val="window" lastClr="FFFFFF"/>
              </a:solidFill>
              <a:latin typeface="Calibri"/>
              <a:ea typeface="+mn-ea"/>
              <a:cs typeface="+mn-cs"/>
            </a:rPr>
            <a:t>Portfolio Development/Tenure Support </a:t>
          </a:r>
          <a:r>
            <a:rPr lang="en-US" sz="1100" b="1" kern="1200" dirty="0" smtClean="0">
              <a:solidFill>
                <a:srgbClr val="1F497D">
                  <a:lumMod val="75000"/>
                </a:srgbClr>
              </a:solidFill>
              <a:latin typeface="Calibri"/>
              <a:ea typeface="+mn-ea"/>
              <a:cs typeface="+mn-cs"/>
            </a:rPr>
            <a:t>(TT only; cohort based)</a:t>
          </a:r>
          <a:endParaRPr lang="en-US" sz="1500" b="1" kern="1200" dirty="0">
            <a:solidFill>
              <a:srgbClr val="1F497D">
                <a:lumMod val="75000"/>
              </a:srgbClr>
            </a:solidFill>
            <a:latin typeface="Calibri"/>
            <a:ea typeface="+mn-ea"/>
            <a:cs typeface="+mn-cs"/>
          </a:endParaRPr>
        </a:p>
      </dsp:txBody>
      <dsp:txXfrm>
        <a:off x="606825" y="384307"/>
        <a:ext cx="1632044" cy="6530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14D38-1ACB-4C55-9D13-47B179EE6B7D}">
      <dsp:nvSpPr>
        <dsp:cNvPr id="0" name=""/>
        <dsp:cNvSpPr/>
      </dsp:nvSpPr>
      <dsp:spPr>
        <a:xfrm>
          <a:off x="0" y="137442"/>
          <a:ext cx="612899" cy="11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78232" bIns="27940" numCol="1" spcCol="1270" anchor="ctr" anchorCtr="0">
          <a:noAutofit/>
        </a:bodyPr>
        <a:lstStyle/>
        <a:p>
          <a:pPr lvl="0" algn="r" defTabSz="488950">
            <a:lnSpc>
              <a:spcPct val="90000"/>
            </a:lnSpc>
            <a:spcBef>
              <a:spcPct val="0"/>
            </a:spcBef>
            <a:spcAft>
              <a:spcPct val="35000"/>
            </a:spcAft>
          </a:pPr>
          <a:endParaRPr lang="en-US" sz="1100" kern="1200" dirty="0">
            <a:solidFill>
              <a:sysClr val="windowText" lastClr="000000">
                <a:hueOff val="0"/>
                <a:satOff val="0"/>
                <a:lumOff val="0"/>
                <a:alphaOff val="0"/>
              </a:sysClr>
            </a:solidFill>
            <a:latin typeface="Calibri"/>
            <a:ea typeface="+mn-ea"/>
            <a:cs typeface="+mn-cs"/>
          </a:endParaRPr>
        </a:p>
      </dsp:txBody>
      <dsp:txXfrm>
        <a:off x="0" y="137442"/>
        <a:ext cx="612899" cy="118800"/>
      </dsp:txXfrm>
    </dsp:sp>
    <dsp:sp modelId="{5666669D-D0AD-49C1-9503-359579D3D3FA}">
      <dsp:nvSpPr>
        <dsp:cNvPr id="0" name=""/>
        <dsp:cNvSpPr/>
      </dsp:nvSpPr>
      <dsp:spPr>
        <a:xfrm>
          <a:off x="612899" y="80"/>
          <a:ext cx="122579" cy="393525"/>
        </a:xfrm>
        <a:prstGeom prst="leftBrace">
          <a:avLst>
            <a:gd name="adj1" fmla="val 35000"/>
            <a:gd name="adj2" fmla="val 50000"/>
          </a:avLst>
        </a:pr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31FF10-6AC5-4132-8A17-FEA263DECC81}">
      <dsp:nvSpPr>
        <dsp:cNvPr id="0" name=""/>
        <dsp:cNvSpPr/>
      </dsp:nvSpPr>
      <dsp:spPr>
        <a:xfrm>
          <a:off x="784511" y="0"/>
          <a:ext cx="1667085" cy="393525"/>
        </a:xfrm>
        <a:prstGeom prst="rect">
          <a:avLst/>
        </a:prstGeom>
        <a:gradFill rotWithShape="0">
          <a:gsLst>
            <a:gs pos="0">
              <a:schemeClr val="lt1">
                <a:hueOff val="0"/>
                <a:satOff val="0"/>
                <a:lumOff val="0"/>
                <a:alphaOff val="0"/>
                <a:tint val="50000"/>
                <a:satMod val="180000"/>
                <a:lumMod val="100000"/>
              </a:schemeClr>
            </a:gs>
            <a:gs pos="40000">
              <a:schemeClr val="lt1">
                <a:hueOff val="0"/>
                <a:satOff val="0"/>
                <a:lumOff val="0"/>
                <a:alphaOff val="0"/>
                <a:tint val="60000"/>
                <a:satMod val="130000"/>
                <a:lumMod val="100000"/>
              </a:schemeClr>
            </a:gs>
            <a:gs pos="100000">
              <a:schemeClr val="l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latin typeface="Calibri"/>
              <a:ea typeface="+mn-ea"/>
              <a:cs typeface="+mn-cs"/>
            </a:rPr>
            <a:t>Introduction to Online Teaching &amp; Learning</a:t>
          </a:r>
          <a:endParaRPr lang="en-US" sz="1100" kern="1200" dirty="0">
            <a:latin typeface="Calibri"/>
            <a:ea typeface="+mn-ea"/>
            <a:cs typeface="+mn-cs"/>
          </a:endParaRPr>
        </a:p>
      </dsp:txBody>
      <dsp:txXfrm>
        <a:off x="784511" y="0"/>
        <a:ext cx="1667085" cy="393525"/>
      </dsp:txXfrm>
    </dsp:sp>
    <dsp:sp modelId="{9E851436-35DD-4327-9F57-0DF3996BD180}">
      <dsp:nvSpPr>
        <dsp:cNvPr id="0" name=""/>
        <dsp:cNvSpPr/>
      </dsp:nvSpPr>
      <dsp:spPr>
        <a:xfrm>
          <a:off x="0" y="552567"/>
          <a:ext cx="612899" cy="11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78232" bIns="27940" numCol="1" spcCol="1270" anchor="ctr" anchorCtr="0">
          <a:noAutofit/>
        </a:bodyPr>
        <a:lstStyle/>
        <a:p>
          <a:pPr lvl="0" algn="r" defTabSz="488950">
            <a:lnSpc>
              <a:spcPct val="90000"/>
            </a:lnSpc>
            <a:spcBef>
              <a:spcPct val="0"/>
            </a:spcBef>
            <a:spcAft>
              <a:spcPct val="35000"/>
            </a:spcAft>
          </a:pPr>
          <a:endParaRPr lang="en-US" sz="1100" kern="1200" dirty="0">
            <a:solidFill>
              <a:sysClr val="windowText" lastClr="000000">
                <a:hueOff val="0"/>
                <a:satOff val="0"/>
                <a:lumOff val="0"/>
                <a:alphaOff val="0"/>
              </a:sysClr>
            </a:solidFill>
            <a:latin typeface="Calibri"/>
            <a:ea typeface="+mn-ea"/>
            <a:cs typeface="+mn-cs"/>
          </a:endParaRPr>
        </a:p>
      </dsp:txBody>
      <dsp:txXfrm>
        <a:off x="0" y="552567"/>
        <a:ext cx="612899" cy="118800"/>
      </dsp:txXfrm>
    </dsp:sp>
    <dsp:sp modelId="{033743C4-663E-462C-BE84-059127A878CC}">
      <dsp:nvSpPr>
        <dsp:cNvPr id="0" name=""/>
        <dsp:cNvSpPr/>
      </dsp:nvSpPr>
      <dsp:spPr>
        <a:xfrm>
          <a:off x="612899" y="415205"/>
          <a:ext cx="122579" cy="393525"/>
        </a:xfrm>
        <a:prstGeom prst="leftBrace">
          <a:avLst>
            <a:gd name="adj1" fmla="val 35000"/>
            <a:gd name="adj2" fmla="val 50000"/>
          </a:avLst>
        </a:pr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90A549-88D5-4A4E-9EF9-3DF4F1F5F262}">
      <dsp:nvSpPr>
        <dsp:cNvPr id="0" name=""/>
        <dsp:cNvSpPr/>
      </dsp:nvSpPr>
      <dsp:spPr>
        <a:xfrm>
          <a:off x="784511" y="415205"/>
          <a:ext cx="1667085" cy="393525"/>
        </a:xfrm>
        <a:prstGeom prst="rect">
          <a:avLst/>
        </a:prstGeom>
        <a:gradFill rotWithShape="0">
          <a:gsLst>
            <a:gs pos="0">
              <a:schemeClr val="lt1">
                <a:hueOff val="0"/>
                <a:satOff val="0"/>
                <a:lumOff val="0"/>
                <a:alphaOff val="0"/>
                <a:tint val="50000"/>
                <a:satMod val="180000"/>
                <a:lumMod val="100000"/>
              </a:schemeClr>
            </a:gs>
            <a:gs pos="40000">
              <a:schemeClr val="lt1">
                <a:hueOff val="0"/>
                <a:satOff val="0"/>
                <a:lumOff val="0"/>
                <a:alphaOff val="0"/>
                <a:tint val="60000"/>
                <a:satMod val="130000"/>
                <a:lumMod val="100000"/>
              </a:schemeClr>
            </a:gs>
            <a:gs pos="100000">
              <a:schemeClr val="l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latin typeface="Calibri"/>
              <a:ea typeface="+mn-ea"/>
              <a:cs typeface="+mn-cs"/>
            </a:rPr>
            <a:t>Boot Camp for Online Instruction</a:t>
          </a:r>
          <a:endParaRPr lang="en-US" sz="1100" kern="1200" dirty="0">
            <a:latin typeface="Calibri"/>
            <a:ea typeface="+mn-ea"/>
            <a:cs typeface="+mn-cs"/>
          </a:endParaRPr>
        </a:p>
      </dsp:txBody>
      <dsp:txXfrm>
        <a:off x="784511" y="415205"/>
        <a:ext cx="1667085" cy="393525"/>
      </dsp:txXfrm>
    </dsp:sp>
    <dsp:sp modelId="{9B2BD63D-42CE-4E1F-9B5A-BF990B90FE6C}">
      <dsp:nvSpPr>
        <dsp:cNvPr id="0" name=""/>
        <dsp:cNvSpPr/>
      </dsp:nvSpPr>
      <dsp:spPr>
        <a:xfrm>
          <a:off x="0" y="967692"/>
          <a:ext cx="612899" cy="11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78232" bIns="27940" numCol="1" spcCol="1270" anchor="ctr" anchorCtr="0">
          <a:noAutofit/>
        </a:bodyPr>
        <a:lstStyle/>
        <a:p>
          <a:pPr lvl="0" algn="r" defTabSz="488950">
            <a:lnSpc>
              <a:spcPct val="90000"/>
            </a:lnSpc>
            <a:spcBef>
              <a:spcPct val="0"/>
            </a:spcBef>
            <a:spcAft>
              <a:spcPct val="35000"/>
            </a:spcAft>
          </a:pPr>
          <a:endParaRPr lang="en-US" sz="1100" kern="1200" dirty="0">
            <a:solidFill>
              <a:sysClr val="windowText" lastClr="000000">
                <a:hueOff val="0"/>
                <a:satOff val="0"/>
                <a:lumOff val="0"/>
                <a:alphaOff val="0"/>
              </a:sysClr>
            </a:solidFill>
            <a:latin typeface="Calibri"/>
            <a:ea typeface="+mn-ea"/>
            <a:cs typeface="+mn-cs"/>
          </a:endParaRPr>
        </a:p>
      </dsp:txBody>
      <dsp:txXfrm>
        <a:off x="0" y="967692"/>
        <a:ext cx="612899" cy="118800"/>
      </dsp:txXfrm>
    </dsp:sp>
    <dsp:sp modelId="{BEC168AA-DA37-4DF8-B2F7-1434B1A29B06}">
      <dsp:nvSpPr>
        <dsp:cNvPr id="0" name=""/>
        <dsp:cNvSpPr/>
      </dsp:nvSpPr>
      <dsp:spPr>
        <a:xfrm>
          <a:off x="612899" y="830330"/>
          <a:ext cx="122579" cy="393525"/>
        </a:xfrm>
        <a:prstGeom prst="leftBrace">
          <a:avLst>
            <a:gd name="adj1" fmla="val 35000"/>
            <a:gd name="adj2" fmla="val 50000"/>
          </a:avLst>
        </a:pr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6DDFC2-0CA4-445C-B6AE-35EC4C462BA3}">
      <dsp:nvSpPr>
        <dsp:cNvPr id="0" name=""/>
        <dsp:cNvSpPr/>
      </dsp:nvSpPr>
      <dsp:spPr>
        <a:xfrm>
          <a:off x="784511" y="830330"/>
          <a:ext cx="1667085" cy="393525"/>
        </a:xfrm>
        <a:prstGeom prst="rect">
          <a:avLst/>
        </a:prstGeom>
        <a:gradFill rotWithShape="0">
          <a:gsLst>
            <a:gs pos="0">
              <a:schemeClr val="lt1">
                <a:hueOff val="0"/>
                <a:satOff val="0"/>
                <a:lumOff val="0"/>
                <a:alphaOff val="0"/>
                <a:tint val="50000"/>
                <a:satMod val="180000"/>
                <a:lumMod val="100000"/>
              </a:schemeClr>
            </a:gs>
            <a:gs pos="40000">
              <a:schemeClr val="lt1">
                <a:hueOff val="0"/>
                <a:satOff val="0"/>
                <a:lumOff val="0"/>
                <a:alphaOff val="0"/>
                <a:tint val="60000"/>
                <a:satMod val="130000"/>
                <a:lumMod val="100000"/>
              </a:schemeClr>
            </a:gs>
            <a:gs pos="100000">
              <a:schemeClr val="l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latin typeface="Calibri"/>
              <a:ea typeface="+mn-ea"/>
              <a:cs typeface="+mn-cs"/>
            </a:rPr>
            <a:t>Digital Professor Certification</a:t>
          </a:r>
          <a:endParaRPr lang="en-US" sz="1100" kern="1200" dirty="0">
            <a:latin typeface="Calibri"/>
            <a:ea typeface="+mn-ea"/>
            <a:cs typeface="+mn-cs"/>
          </a:endParaRPr>
        </a:p>
      </dsp:txBody>
      <dsp:txXfrm>
        <a:off x="784511" y="830330"/>
        <a:ext cx="1667085" cy="393525"/>
      </dsp:txXfrm>
    </dsp:sp>
    <dsp:sp modelId="{0A8C689C-46D3-4DE9-9B78-2A0072D26207}">
      <dsp:nvSpPr>
        <dsp:cNvPr id="0" name=""/>
        <dsp:cNvSpPr/>
      </dsp:nvSpPr>
      <dsp:spPr>
        <a:xfrm>
          <a:off x="0" y="1382817"/>
          <a:ext cx="612899" cy="11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78232" bIns="27940" numCol="1" spcCol="1270" anchor="ctr" anchorCtr="0">
          <a:noAutofit/>
        </a:bodyPr>
        <a:lstStyle/>
        <a:p>
          <a:pPr lvl="0" algn="r" defTabSz="488950">
            <a:lnSpc>
              <a:spcPct val="90000"/>
            </a:lnSpc>
            <a:spcBef>
              <a:spcPct val="0"/>
            </a:spcBef>
            <a:spcAft>
              <a:spcPct val="35000"/>
            </a:spcAft>
          </a:pPr>
          <a:endParaRPr lang="en-US" sz="1100" kern="1200" dirty="0">
            <a:solidFill>
              <a:sysClr val="windowText" lastClr="000000">
                <a:hueOff val="0"/>
                <a:satOff val="0"/>
                <a:lumOff val="0"/>
                <a:alphaOff val="0"/>
              </a:sysClr>
            </a:solidFill>
            <a:latin typeface="Calibri"/>
            <a:ea typeface="+mn-ea"/>
            <a:cs typeface="+mn-cs"/>
          </a:endParaRPr>
        </a:p>
      </dsp:txBody>
      <dsp:txXfrm>
        <a:off x="0" y="1382817"/>
        <a:ext cx="612899" cy="118800"/>
      </dsp:txXfrm>
    </dsp:sp>
    <dsp:sp modelId="{FAC783DC-E90E-48FC-8E24-56F24B8F2BA2}">
      <dsp:nvSpPr>
        <dsp:cNvPr id="0" name=""/>
        <dsp:cNvSpPr/>
      </dsp:nvSpPr>
      <dsp:spPr>
        <a:xfrm>
          <a:off x="612899" y="1245455"/>
          <a:ext cx="122579" cy="393525"/>
        </a:xfrm>
        <a:prstGeom prst="leftBrace">
          <a:avLst>
            <a:gd name="adj1" fmla="val 35000"/>
            <a:gd name="adj2" fmla="val 50000"/>
          </a:avLst>
        </a:pr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63DC5E-53F4-41B6-8EC3-549F4E4B9286}">
      <dsp:nvSpPr>
        <dsp:cNvPr id="0" name=""/>
        <dsp:cNvSpPr/>
      </dsp:nvSpPr>
      <dsp:spPr>
        <a:xfrm>
          <a:off x="784511" y="1245455"/>
          <a:ext cx="1667085" cy="393525"/>
        </a:xfrm>
        <a:prstGeom prst="rect">
          <a:avLst/>
        </a:prstGeom>
        <a:gradFill rotWithShape="0">
          <a:gsLst>
            <a:gs pos="0">
              <a:schemeClr val="lt1">
                <a:hueOff val="0"/>
                <a:satOff val="0"/>
                <a:lumOff val="0"/>
                <a:alphaOff val="0"/>
                <a:tint val="50000"/>
                <a:satMod val="180000"/>
                <a:lumMod val="100000"/>
              </a:schemeClr>
            </a:gs>
            <a:gs pos="40000">
              <a:schemeClr val="lt1">
                <a:hueOff val="0"/>
                <a:satOff val="0"/>
                <a:lumOff val="0"/>
                <a:alphaOff val="0"/>
                <a:tint val="60000"/>
                <a:satMod val="130000"/>
                <a:lumMod val="100000"/>
              </a:schemeClr>
            </a:gs>
            <a:gs pos="100000">
              <a:schemeClr val="l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latin typeface="Calibri"/>
              <a:ea typeface="+mn-ea"/>
              <a:cs typeface="+mn-cs"/>
            </a:rPr>
            <a:t>Quality Matters/Exemplar Online Course Program</a:t>
          </a:r>
          <a:endParaRPr lang="en-US" sz="1100" kern="1200" dirty="0">
            <a:latin typeface="Calibri"/>
            <a:ea typeface="+mn-ea"/>
            <a:cs typeface="+mn-cs"/>
          </a:endParaRPr>
        </a:p>
      </dsp:txBody>
      <dsp:txXfrm>
        <a:off x="784511" y="1245455"/>
        <a:ext cx="1667085" cy="3935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14D38-1ACB-4C55-9D13-47B179EE6B7D}">
      <dsp:nvSpPr>
        <dsp:cNvPr id="0" name=""/>
        <dsp:cNvSpPr/>
      </dsp:nvSpPr>
      <dsp:spPr>
        <a:xfrm>
          <a:off x="1704975" y="25564"/>
          <a:ext cx="568325" cy="47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lvl="0" algn="l" defTabSz="533400">
            <a:lnSpc>
              <a:spcPct val="90000"/>
            </a:lnSpc>
            <a:spcBef>
              <a:spcPct val="0"/>
            </a:spcBef>
            <a:spcAft>
              <a:spcPct val="35000"/>
            </a:spcAft>
          </a:pPr>
          <a:endParaRPr lang="en-US" sz="1200" kern="1200" dirty="0">
            <a:solidFill>
              <a:sysClr val="windowText" lastClr="000000">
                <a:hueOff val="0"/>
                <a:satOff val="0"/>
                <a:lumOff val="0"/>
                <a:alphaOff val="0"/>
              </a:sysClr>
            </a:solidFill>
            <a:latin typeface="Calibri"/>
            <a:ea typeface="+mn-ea"/>
            <a:cs typeface="+mn-cs"/>
          </a:endParaRPr>
        </a:p>
      </dsp:txBody>
      <dsp:txXfrm>
        <a:off x="1704975" y="25564"/>
        <a:ext cx="568325" cy="475200"/>
      </dsp:txXfrm>
    </dsp:sp>
    <dsp:sp modelId="{5666669D-D0AD-49C1-9503-359579D3D3FA}">
      <dsp:nvSpPr>
        <dsp:cNvPr id="0" name=""/>
        <dsp:cNvSpPr/>
      </dsp:nvSpPr>
      <dsp:spPr>
        <a:xfrm rot="10800000">
          <a:off x="1606963" y="19320"/>
          <a:ext cx="113665" cy="475200"/>
        </a:xfrm>
        <a:prstGeom prst="leftBrace">
          <a:avLst>
            <a:gd name="adj1" fmla="val 35000"/>
            <a:gd name="adj2" fmla="val 50000"/>
          </a:avLst>
        </a:pr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D931FF10-6AC5-4132-8A17-FEA263DECC81}">
      <dsp:nvSpPr>
        <dsp:cNvPr id="0" name=""/>
        <dsp:cNvSpPr/>
      </dsp:nvSpPr>
      <dsp:spPr>
        <a:xfrm>
          <a:off x="58899" y="10748"/>
          <a:ext cx="1545844" cy="475200"/>
        </a:xfrm>
        <a:prstGeom prst="rect">
          <a:avLst/>
        </a:prstGeom>
        <a:solidFill>
          <a:srgbClr val="4F81BD">
            <a:lumMod val="60000"/>
            <a:lumOff val="40000"/>
            <a:alpha val="90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solidFill>
                <a:sysClr val="window" lastClr="FFFFFF"/>
              </a:solidFill>
              <a:latin typeface="Calibri"/>
              <a:ea typeface="+mn-ea"/>
              <a:cs typeface="+mn-cs"/>
            </a:rPr>
            <a:t>Teaching in the Learning College Course</a:t>
          </a:r>
          <a:endParaRPr lang="en-US" sz="1100" kern="1200" dirty="0">
            <a:solidFill>
              <a:sysClr val="window" lastClr="FFFFFF"/>
            </a:solidFill>
            <a:latin typeface="Calibri"/>
            <a:ea typeface="+mn-ea"/>
            <a:cs typeface="+mn-cs"/>
          </a:endParaRPr>
        </a:p>
      </dsp:txBody>
      <dsp:txXfrm>
        <a:off x="58899" y="10748"/>
        <a:ext cx="1545844" cy="475200"/>
      </dsp:txXfrm>
    </dsp:sp>
    <dsp:sp modelId="{9E851436-35DD-4327-9F57-0DF3996BD180}">
      <dsp:nvSpPr>
        <dsp:cNvPr id="0" name=""/>
        <dsp:cNvSpPr/>
      </dsp:nvSpPr>
      <dsp:spPr>
        <a:xfrm>
          <a:off x="1704975" y="587164"/>
          <a:ext cx="568325" cy="47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lvl="0" algn="l" defTabSz="533400">
            <a:lnSpc>
              <a:spcPct val="90000"/>
            </a:lnSpc>
            <a:spcBef>
              <a:spcPct val="0"/>
            </a:spcBef>
            <a:spcAft>
              <a:spcPct val="35000"/>
            </a:spcAft>
          </a:pPr>
          <a:endParaRPr lang="en-US" sz="1200" kern="1200" dirty="0">
            <a:solidFill>
              <a:sysClr val="windowText" lastClr="000000">
                <a:hueOff val="0"/>
                <a:satOff val="0"/>
                <a:lumOff val="0"/>
                <a:alphaOff val="0"/>
              </a:sysClr>
            </a:solidFill>
            <a:latin typeface="Calibri"/>
            <a:ea typeface="+mn-ea"/>
            <a:cs typeface="+mn-cs"/>
          </a:endParaRPr>
        </a:p>
      </dsp:txBody>
      <dsp:txXfrm>
        <a:off x="1704975" y="587164"/>
        <a:ext cx="568325" cy="475200"/>
      </dsp:txXfrm>
    </dsp:sp>
    <dsp:sp modelId="{033743C4-663E-462C-BE84-059127A878CC}">
      <dsp:nvSpPr>
        <dsp:cNvPr id="0" name=""/>
        <dsp:cNvSpPr/>
      </dsp:nvSpPr>
      <dsp:spPr>
        <a:xfrm rot="10800000">
          <a:off x="1639114" y="597847"/>
          <a:ext cx="81512" cy="259763"/>
        </a:xfrm>
        <a:prstGeom prst="leftBrace">
          <a:avLst>
            <a:gd name="adj1" fmla="val 35000"/>
            <a:gd name="adj2" fmla="val 50000"/>
          </a:avLst>
        </a:pr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E790A549-88D5-4A4E-9EF9-3DF4F1F5F262}">
      <dsp:nvSpPr>
        <dsp:cNvPr id="0" name=""/>
        <dsp:cNvSpPr/>
      </dsp:nvSpPr>
      <dsp:spPr>
        <a:xfrm>
          <a:off x="66782" y="546045"/>
          <a:ext cx="1558458" cy="328543"/>
        </a:xfrm>
        <a:prstGeom prst="rect">
          <a:avLst/>
        </a:prstGeom>
        <a:solidFill>
          <a:srgbClr val="4F81BD">
            <a:lumMod val="60000"/>
            <a:lumOff val="40000"/>
            <a:alpha val="90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solidFill>
                <a:sysClr val="window" lastClr="FFFFFF"/>
              </a:solidFill>
              <a:latin typeface="Calibri"/>
              <a:ea typeface="+mn-ea"/>
              <a:cs typeface="+mn-cs"/>
            </a:rPr>
            <a:t>Scenarios</a:t>
          </a:r>
          <a:endParaRPr lang="en-US" sz="1100" kern="1200" dirty="0">
            <a:solidFill>
              <a:sysClr val="window" lastClr="FFFFFF"/>
            </a:solidFill>
            <a:latin typeface="Calibri"/>
            <a:ea typeface="+mn-ea"/>
            <a:cs typeface="+mn-cs"/>
          </a:endParaRPr>
        </a:p>
      </dsp:txBody>
      <dsp:txXfrm>
        <a:off x="66782" y="546045"/>
        <a:ext cx="1558458" cy="328543"/>
      </dsp:txXfrm>
    </dsp:sp>
    <dsp:sp modelId="{6321ED33-E001-4495-A541-BDD5E3392D2F}">
      <dsp:nvSpPr>
        <dsp:cNvPr id="0" name=""/>
        <dsp:cNvSpPr/>
      </dsp:nvSpPr>
      <dsp:spPr>
        <a:xfrm>
          <a:off x="1719405" y="1148765"/>
          <a:ext cx="553894" cy="47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lvl="0" algn="l" defTabSz="533400">
            <a:lnSpc>
              <a:spcPct val="90000"/>
            </a:lnSpc>
            <a:spcBef>
              <a:spcPct val="0"/>
            </a:spcBef>
            <a:spcAft>
              <a:spcPct val="35000"/>
            </a:spcAft>
          </a:pPr>
          <a:endParaRPr lang="en-US" sz="1200" kern="1200" dirty="0">
            <a:solidFill>
              <a:sysClr val="windowText" lastClr="000000">
                <a:hueOff val="0"/>
                <a:satOff val="0"/>
                <a:lumOff val="0"/>
                <a:alphaOff val="0"/>
              </a:sysClr>
            </a:solidFill>
            <a:latin typeface="Calibri"/>
            <a:ea typeface="+mn-ea"/>
            <a:cs typeface="+mn-cs"/>
          </a:endParaRPr>
        </a:p>
      </dsp:txBody>
      <dsp:txXfrm>
        <a:off x="1719405" y="1148765"/>
        <a:ext cx="553894" cy="475200"/>
      </dsp:txXfrm>
    </dsp:sp>
    <dsp:sp modelId="{6DF8DED9-AC62-44AD-8858-FC66471FE7FF}">
      <dsp:nvSpPr>
        <dsp:cNvPr id="0" name=""/>
        <dsp:cNvSpPr/>
      </dsp:nvSpPr>
      <dsp:spPr>
        <a:xfrm rot="10800000">
          <a:off x="1616253" y="933043"/>
          <a:ext cx="110778" cy="475200"/>
        </a:xfrm>
        <a:prstGeom prst="leftBrace">
          <a:avLst>
            <a:gd name="adj1" fmla="val 35000"/>
            <a:gd name="adj2" fmla="val 50000"/>
          </a:avLst>
        </a:pr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225C399C-4471-46DE-A3FD-94A337243FF5}">
      <dsp:nvSpPr>
        <dsp:cNvPr id="0" name=""/>
        <dsp:cNvSpPr/>
      </dsp:nvSpPr>
      <dsp:spPr>
        <a:xfrm>
          <a:off x="46815" y="919865"/>
          <a:ext cx="1563272" cy="475200"/>
        </a:xfrm>
        <a:prstGeom prst="rect">
          <a:avLst/>
        </a:prstGeom>
        <a:solidFill>
          <a:srgbClr val="4F81BD">
            <a:lumMod val="60000"/>
            <a:lumOff val="40000"/>
            <a:alpha val="90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solidFill>
                <a:sysClr val="window" lastClr="FFFFFF"/>
              </a:solidFill>
              <a:latin typeface="Calibri"/>
              <a:ea typeface="+mn-ea"/>
              <a:cs typeface="+mn-cs"/>
            </a:rPr>
            <a:t>Associate Faculty Program</a:t>
          </a:r>
          <a:endParaRPr lang="en-US" sz="1100" kern="1200" dirty="0">
            <a:solidFill>
              <a:sysClr val="window" lastClr="FFFFFF"/>
            </a:solidFill>
            <a:latin typeface="Calibri"/>
            <a:ea typeface="+mn-ea"/>
            <a:cs typeface="+mn-cs"/>
          </a:endParaRPr>
        </a:p>
      </dsp:txBody>
      <dsp:txXfrm>
        <a:off x="46815" y="919865"/>
        <a:ext cx="1563272" cy="475200"/>
      </dsp:txXfrm>
    </dsp:sp>
    <dsp:sp modelId="{2E5EE087-11C0-484F-919A-E7AB7C196A48}">
      <dsp:nvSpPr>
        <dsp:cNvPr id="0" name=""/>
        <dsp:cNvSpPr/>
      </dsp:nvSpPr>
      <dsp:spPr>
        <a:xfrm>
          <a:off x="1705530" y="1710365"/>
          <a:ext cx="567769" cy="47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lvl="0" algn="l" defTabSz="533400">
            <a:lnSpc>
              <a:spcPct val="90000"/>
            </a:lnSpc>
            <a:spcBef>
              <a:spcPct val="0"/>
            </a:spcBef>
            <a:spcAft>
              <a:spcPct val="35000"/>
            </a:spcAft>
          </a:pPr>
          <a:endParaRPr lang="en-US" sz="1200" kern="1200" dirty="0">
            <a:solidFill>
              <a:sysClr val="windowText" lastClr="000000">
                <a:hueOff val="0"/>
                <a:satOff val="0"/>
                <a:lumOff val="0"/>
                <a:alphaOff val="0"/>
              </a:sysClr>
            </a:solidFill>
            <a:latin typeface="Calibri"/>
            <a:ea typeface="+mn-ea"/>
            <a:cs typeface="+mn-cs"/>
          </a:endParaRPr>
        </a:p>
      </dsp:txBody>
      <dsp:txXfrm>
        <a:off x="1705530" y="1710365"/>
        <a:ext cx="567769" cy="475200"/>
      </dsp:txXfrm>
    </dsp:sp>
    <dsp:sp modelId="{2AD8D024-FDEB-43DF-96DB-9AA5B8138274}">
      <dsp:nvSpPr>
        <dsp:cNvPr id="0" name=""/>
        <dsp:cNvSpPr/>
      </dsp:nvSpPr>
      <dsp:spPr>
        <a:xfrm rot="10800000">
          <a:off x="1606135" y="1469614"/>
          <a:ext cx="115017" cy="390661"/>
        </a:xfrm>
        <a:prstGeom prst="leftBrace">
          <a:avLst>
            <a:gd name="adj1" fmla="val 35000"/>
            <a:gd name="adj2" fmla="val 50000"/>
          </a:avLst>
        </a:pr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B9E20CA5-55F3-4390-AB2C-852ACDB0EF9F}">
      <dsp:nvSpPr>
        <dsp:cNvPr id="0" name=""/>
        <dsp:cNvSpPr/>
      </dsp:nvSpPr>
      <dsp:spPr>
        <a:xfrm>
          <a:off x="55490" y="1453754"/>
          <a:ext cx="1544334" cy="416175"/>
        </a:xfrm>
        <a:prstGeom prst="rect">
          <a:avLst/>
        </a:prstGeom>
        <a:solidFill>
          <a:srgbClr val="4F81BD">
            <a:lumMod val="60000"/>
            <a:lumOff val="40000"/>
            <a:alpha val="90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solidFill>
                <a:sysClr val="window" lastClr="FFFFFF"/>
              </a:solidFill>
              <a:latin typeface="Calibri"/>
              <a:ea typeface="+mn-ea"/>
              <a:cs typeface="+mn-cs"/>
            </a:rPr>
            <a:t>Online, evening workshops</a:t>
          </a:r>
          <a:endParaRPr lang="en-US" sz="1100" kern="1200" dirty="0">
            <a:solidFill>
              <a:sysClr val="window" lastClr="FFFFFF"/>
            </a:solidFill>
            <a:latin typeface="Calibri"/>
            <a:ea typeface="+mn-ea"/>
            <a:cs typeface="+mn-cs"/>
          </a:endParaRPr>
        </a:p>
      </dsp:txBody>
      <dsp:txXfrm>
        <a:off x="55490" y="1453754"/>
        <a:ext cx="1544334" cy="4161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14D38-1ACB-4C55-9D13-47B179EE6B7D}">
      <dsp:nvSpPr>
        <dsp:cNvPr id="0" name=""/>
        <dsp:cNvSpPr/>
      </dsp:nvSpPr>
      <dsp:spPr>
        <a:xfrm>
          <a:off x="1736850" y="31936"/>
          <a:ext cx="513799" cy="61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lvl="0" algn="l" defTabSz="533400">
            <a:lnSpc>
              <a:spcPct val="90000"/>
            </a:lnSpc>
            <a:spcBef>
              <a:spcPct val="0"/>
            </a:spcBef>
            <a:spcAft>
              <a:spcPct val="35000"/>
            </a:spcAft>
          </a:pPr>
          <a:endParaRPr lang="en-US" sz="1200" kern="1200" dirty="0">
            <a:solidFill>
              <a:sysClr val="windowText" lastClr="000000">
                <a:hueOff val="0"/>
                <a:satOff val="0"/>
                <a:lumOff val="0"/>
                <a:alphaOff val="0"/>
              </a:sysClr>
            </a:solidFill>
            <a:latin typeface="Calibri"/>
            <a:ea typeface="+mn-ea"/>
            <a:cs typeface="+mn-cs"/>
          </a:endParaRPr>
        </a:p>
      </dsp:txBody>
      <dsp:txXfrm>
        <a:off x="1736850" y="31936"/>
        <a:ext cx="513799" cy="613800"/>
      </dsp:txXfrm>
    </dsp:sp>
    <dsp:sp modelId="{5666669D-D0AD-49C1-9503-359579D3D3FA}">
      <dsp:nvSpPr>
        <dsp:cNvPr id="0" name=""/>
        <dsp:cNvSpPr/>
      </dsp:nvSpPr>
      <dsp:spPr>
        <a:xfrm rot="10800000">
          <a:off x="1608449" y="108526"/>
          <a:ext cx="112903" cy="460620"/>
        </a:xfrm>
        <a:prstGeom prst="leftBrace">
          <a:avLst>
            <a:gd name="adj1" fmla="val 35000"/>
            <a:gd name="adj2" fmla="val 50000"/>
          </a:avLst>
        </a:pr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D931FF10-6AC5-4132-8A17-FEA263DECC81}">
      <dsp:nvSpPr>
        <dsp:cNvPr id="0" name=""/>
        <dsp:cNvSpPr/>
      </dsp:nvSpPr>
      <dsp:spPr>
        <a:xfrm>
          <a:off x="23708" y="96916"/>
          <a:ext cx="1580751" cy="445563"/>
        </a:xfrm>
        <a:prstGeom prst="rect">
          <a:avLst/>
        </a:prstGeom>
        <a:solidFill>
          <a:srgbClr val="4F81BD">
            <a:lumMod val="60000"/>
            <a:lumOff val="40000"/>
            <a:alpha val="90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solidFill>
                <a:sysClr val="window" lastClr="FFFFFF"/>
              </a:solidFill>
              <a:latin typeface="Calibri"/>
              <a:ea typeface="+mn-ea"/>
              <a:cs typeface="+mn-cs"/>
            </a:rPr>
            <a:t>Program Learning Outcomes Assessment</a:t>
          </a:r>
          <a:endParaRPr lang="en-US" sz="1100" kern="1200" dirty="0">
            <a:solidFill>
              <a:sysClr val="window" lastClr="FFFFFF"/>
            </a:solidFill>
            <a:latin typeface="Calibri"/>
            <a:ea typeface="+mn-ea"/>
            <a:cs typeface="+mn-cs"/>
          </a:endParaRPr>
        </a:p>
      </dsp:txBody>
      <dsp:txXfrm>
        <a:off x="23708" y="96916"/>
        <a:ext cx="1580751" cy="445563"/>
      </dsp:txXfrm>
    </dsp:sp>
    <dsp:sp modelId="{9E851436-35DD-4327-9F57-0DF3996BD180}">
      <dsp:nvSpPr>
        <dsp:cNvPr id="0" name=""/>
        <dsp:cNvSpPr/>
      </dsp:nvSpPr>
      <dsp:spPr>
        <a:xfrm>
          <a:off x="1687943" y="757336"/>
          <a:ext cx="562706" cy="61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lvl="0" algn="l" defTabSz="533400">
            <a:lnSpc>
              <a:spcPct val="90000"/>
            </a:lnSpc>
            <a:spcBef>
              <a:spcPct val="0"/>
            </a:spcBef>
            <a:spcAft>
              <a:spcPct val="35000"/>
            </a:spcAft>
          </a:pPr>
          <a:endParaRPr lang="en-US" sz="1200" kern="1200" dirty="0">
            <a:solidFill>
              <a:sysClr val="windowText" lastClr="000000">
                <a:hueOff val="0"/>
                <a:satOff val="0"/>
                <a:lumOff val="0"/>
                <a:alphaOff val="0"/>
              </a:sysClr>
            </a:solidFill>
            <a:latin typeface="Calibri"/>
            <a:ea typeface="+mn-ea"/>
            <a:cs typeface="+mn-cs"/>
          </a:endParaRPr>
        </a:p>
      </dsp:txBody>
      <dsp:txXfrm>
        <a:off x="1687943" y="757336"/>
        <a:ext cx="562706" cy="613800"/>
      </dsp:txXfrm>
    </dsp:sp>
    <dsp:sp modelId="{033743C4-663E-462C-BE84-059127A878CC}">
      <dsp:nvSpPr>
        <dsp:cNvPr id="0" name=""/>
        <dsp:cNvSpPr/>
      </dsp:nvSpPr>
      <dsp:spPr>
        <a:xfrm rot="10800000">
          <a:off x="1642222" y="589047"/>
          <a:ext cx="45719" cy="193660"/>
        </a:xfrm>
        <a:prstGeom prst="leftBrace">
          <a:avLst>
            <a:gd name="adj1" fmla="val 35000"/>
            <a:gd name="adj2" fmla="val 50000"/>
          </a:avLst>
        </a:pr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E790A549-88D5-4A4E-9EF9-3DF4F1F5F262}">
      <dsp:nvSpPr>
        <dsp:cNvPr id="0" name=""/>
        <dsp:cNvSpPr/>
      </dsp:nvSpPr>
      <dsp:spPr>
        <a:xfrm>
          <a:off x="20217" y="594495"/>
          <a:ext cx="1595932" cy="213037"/>
        </a:xfrm>
        <a:prstGeom prst="rect">
          <a:avLst/>
        </a:prstGeom>
        <a:solidFill>
          <a:srgbClr val="4F81BD">
            <a:lumMod val="60000"/>
            <a:lumOff val="40000"/>
            <a:alpha val="90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err="1" smtClean="0">
              <a:solidFill>
                <a:sysClr val="window" lastClr="FFFFFF"/>
              </a:solidFill>
              <a:latin typeface="Calibri"/>
              <a:ea typeface="+mn-ea"/>
              <a:cs typeface="+mn-cs"/>
            </a:rPr>
            <a:t>LinC</a:t>
          </a:r>
          <a:endParaRPr lang="en-US" sz="1100" kern="1200" dirty="0">
            <a:solidFill>
              <a:sysClr val="window" lastClr="FFFFFF"/>
            </a:solidFill>
            <a:latin typeface="Calibri"/>
            <a:ea typeface="+mn-ea"/>
            <a:cs typeface="+mn-cs"/>
          </a:endParaRPr>
        </a:p>
      </dsp:txBody>
      <dsp:txXfrm>
        <a:off x="20217" y="594495"/>
        <a:ext cx="1595932" cy="213037"/>
      </dsp:txXfrm>
    </dsp:sp>
    <dsp:sp modelId="{6321ED33-E001-4495-A541-BDD5E3392D2F}">
      <dsp:nvSpPr>
        <dsp:cNvPr id="0" name=""/>
        <dsp:cNvSpPr/>
      </dsp:nvSpPr>
      <dsp:spPr>
        <a:xfrm>
          <a:off x="1697834" y="1482736"/>
          <a:ext cx="552815" cy="61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lvl="0" algn="l" defTabSz="533400">
            <a:lnSpc>
              <a:spcPct val="90000"/>
            </a:lnSpc>
            <a:spcBef>
              <a:spcPct val="0"/>
            </a:spcBef>
            <a:spcAft>
              <a:spcPct val="35000"/>
            </a:spcAft>
          </a:pPr>
          <a:endParaRPr lang="en-US" sz="1200" kern="1200" dirty="0">
            <a:solidFill>
              <a:sysClr val="windowText" lastClr="000000">
                <a:hueOff val="0"/>
                <a:satOff val="0"/>
                <a:lumOff val="0"/>
                <a:alphaOff val="0"/>
              </a:sysClr>
            </a:solidFill>
            <a:latin typeface="Calibri"/>
            <a:ea typeface="+mn-ea"/>
            <a:cs typeface="+mn-cs"/>
          </a:endParaRPr>
        </a:p>
      </dsp:txBody>
      <dsp:txXfrm>
        <a:off x="1697834" y="1482736"/>
        <a:ext cx="552815" cy="613800"/>
      </dsp:txXfrm>
    </dsp:sp>
    <dsp:sp modelId="{6DF8DED9-AC62-44AD-8858-FC66471FE7FF}">
      <dsp:nvSpPr>
        <dsp:cNvPr id="0" name=""/>
        <dsp:cNvSpPr/>
      </dsp:nvSpPr>
      <dsp:spPr>
        <a:xfrm rot="10800000">
          <a:off x="1657785" y="852508"/>
          <a:ext cx="47525" cy="294482"/>
        </a:xfrm>
        <a:prstGeom prst="leftBrace">
          <a:avLst>
            <a:gd name="adj1" fmla="val 35000"/>
            <a:gd name="adj2" fmla="val 50000"/>
          </a:avLst>
        </a:pr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225C399C-4471-46DE-A3FD-94A337243FF5}">
      <dsp:nvSpPr>
        <dsp:cNvPr id="0" name=""/>
        <dsp:cNvSpPr/>
      </dsp:nvSpPr>
      <dsp:spPr>
        <a:xfrm>
          <a:off x="7797" y="849328"/>
          <a:ext cx="1605906" cy="282268"/>
        </a:xfrm>
        <a:prstGeom prst="rect">
          <a:avLst/>
        </a:prstGeom>
        <a:solidFill>
          <a:srgbClr val="4F81BD">
            <a:lumMod val="60000"/>
            <a:lumOff val="40000"/>
            <a:alpha val="90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solidFill>
                <a:sysClr val="window" lastClr="FFFFFF"/>
              </a:solidFill>
              <a:latin typeface="Calibri"/>
              <a:ea typeface="+mn-ea"/>
              <a:cs typeface="+mn-cs"/>
            </a:rPr>
            <a:t>Service Learning</a:t>
          </a:r>
          <a:endParaRPr lang="en-US" sz="1100" kern="1200" dirty="0">
            <a:solidFill>
              <a:sysClr val="window" lastClr="FFFFFF"/>
            </a:solidFill>
            <a:latin typeface="Calibri"/>
            <a:ea typeface="+mn-ea"/>
            <a:cs typeface="+mn-cs"/>
          </a:endParaRPr>
        </a:p>
      </dsp:txBody>
      <dsp:txXfrm>
        <a:off x="7797" y="849328"/>
        <a:ext cx="1605906" cy="282268"/>
      </dsp:txXfrm>
    </dsp:sp>
  </dsp:spTree>
</dsp:drawing>
</file>

<file path=ppt/diagrams/layout1.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4BD6680-CE7C-4BC4-98C3-4A9C17D44C14}" type="datetimeFigureOut">
              <a:rPr lang="en-US" smtClean="0"/>
              <a:pPr/>
              <a:t>6/19/2013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44B3037-5077-4023-8BB4-9747CE05C221}" type="slidenum">
              <a:rPr lang="en-US" smtClean="0"/>
              <a:pPr/>
              <a:t>‹#›</a:t>
            </a:fld>
            <a:endParaRPr lang="en-US"/>
          </a:p>
        </p:txBody>
      </p:sp>
    </p:spTree>
    <p:extLst>
      <p:ext uri="{BB962C8B-B14F-4D97-AF65-F5344CB8AC3E}">
        <p14:creationId xmlns:p14="http://schemas.microsoft.com/office/powerpoint/2010/main" val="732756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F0DBEC0B-EBEC-4A82-8B70-C8DE7496ABE3}" type="datetimeFigureOut">
              <a:rPr lang="en-US" smtClean="0"/>
              <a:pPr/>
              <a:t>6/19/2013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43B0E2C-28B3-44B7-BDBC-372DF025D744}" type="slidenum">
              <a:rPr lang="en-US" smtClean="0"/>
              <a:pPr/>
              <a:t>‹#›</a:t>
            </a:fld>
            <a:endParaRPr lang="en-US"/>
          </a:p>
        </p:txBody>
      </p:sp>
    </p:spTree>
    <p:extLst>
      <p:ext uri="{BB962C8B-B14F-4D97-AF65-F5344CB8AC3E}">
        <p14:creationId xmlns:p14="http://schemas.microsoft.com/office/powerpoint/2010/main" val="683417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3B0E2C-28B3-44B7-BDBC-372DF025D744}"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lnSpc>
                <a:spcPct val="90000"/>
              </a:lnSpc>
              <a:spcBef>
                <a:spcPct val="0"/>
              </a:spcBef>
            </a:pPr>
            <a:r>
              <a:rPr lang="en-US" sz="1600" b="1"/>
              <a:t>About The Content:  </a:t>
            </a:r>
          </a:p>
          <a:p>
            <a:pPr marL="0" lvl="1">
              <a:lnSpc>
                <a:spcPct val="90000"/>
              </a:lnSpc>
              <a:spcBef>
                <a:spcPct val="0"/>
              </a:spcBef>
            </a:pPr>
            <a:r>
              <a:rPr lang="en-US" sz="1500"/>
              <a:t>The underlying principles of QM are a primary reason for this wide-spread adoption.  Quality Matters provides a faculty-driven, peer review process that is…</a:t>
            </a:r>
          </a:p>
          <a:p>
            <a:pPr marL="0" lvl="1">
              <a:lnSpc>
                <a:spcPct val="90000"/>
              </a:lnSpc>
              <a:spcBef>
                <a:spcPct val="0"/>
              </a:spcBef>
            </a:pPr>
            <a:endParaRPr lang="en-US" sz="1500"/>
          </a:p>
          <a:p>
            <a:pPr marL="0" lvl="1">
              <a:lnSpc>
                <a:spcPct val="90000"/>
              </a:lnSpc>
              <a:spcBef>
                <a:spcPct val="0"/>
              </a:spcBef>
            </a:pPr>
            <a:r>
              <a:rPr lang="en-US" sz="2500" b="1"/>
              <a:t>Collaborative</a:t>
            </a:r>
            <a:r>
              <a:rPr lang="en-US" sz="2500"/>
              <a:t>: </a:t>
            </a:r>
            <a:r>
              <a:rPr lang="en-US" sz="1500"/>
              <a:t>QM was designed by and for faculty to share expertise and experience relative to the design of a course.</a:t>
            </a:r>
          </a:p>
          <a:p>
            <a:pPr marL="0" lvl="1">
              <a:lnSpc>
                <a:spcPct val="90000"/>
              </a:lnSpc>
              <a:spcBef>
                <a:spcPct val="0"/>
              </a:spcBef>
            </a:pPr>
            <a:endParaRPr lang="en-US" sz="1500"/>
          </a:p>
          <a:p>
            <a:pPr marL="0" lvl="1">
              <a:lnSpc>
                <a:spcPct val="90000"/>
              </a:lnSpc>
              <a:spcBef>
                <a:spcPct val="0"/>
              </a:spcBef>
            </a:pPr>
            <a:r>
              <a:rPr lang="en-US" sz="2500" b="1"/>
              <a:t>Collegial</a:t>
            </a:r>
            <a:r>
              <a:rPr lang="en-US" sz="2500"/>
              <a:t>:  </a:t>
            </a:r>
            <a:r>
              <a:rPr lang="en-US" sz="1500"/>
              <a:t>The course review process is a collegial discussion between faculty peers committed to</a:t>
            </a:r>
          </a:p>
          <a:p>
            <a:pPr marL="0" lvl="1">
              <a:lnSpc>
                <a:spcPct val="90000"/>
              </a:lnSpc>
              <a:spcBef>
                <a:spcPct val="0"/>
              </a:spcBef>
            </a:pPr>
            <a:endParaRPr lang="en-US" sz="1500"/>
          </a:p>
          <a:p>
            <a:pPr marL="0" lvl="1">
              <a:lnSpc>
                <a:spcPct val="90000"/>
              </a:lnSpc>
              <a:spcBef>
                <a:spcPct val="0"/>
              </a:spcBef>
            </a:pPr>
            <a:r>
              <a:rPr lang="en-US" sz="2500" b="1"/>
              <a:t>Continuous</a:t>
            </a:r>
            <a:r>
              <a:rPr lang="en-US" sz="2500"/>
              <a:t> quality improvement.  </a:t>
            </a:r>
            <a:r>
              <a:rPr lang="en-US" sz="1400"/>
              <a:t>It is not an evaluation.</a:t>
            </a:r>
          </a:p>
          <a:p>
            <a:pPr marL="0" lvl="1">
              <a:lnSpc>
                <a:spcPct val="90000"/>
              </a:lnSpc>
              <a:spcBef>
                <a:spcPct val="0"/>
              </a:spcBef>
            </a:pPr>
            <a:endParaRPr lang="en-US" sz="1400"/>
          </a:p>
          <a:p>
            <a:pPr marL="0" lvl="1">
              <a:lnSpc>
                <a:spcPct val="90000"/>
              </a:lnSpc>
              <a:spcBef>
                <a:spcPct val="0"/>
              </a:spcBef>
            </a:pPr>
            <a:r>
              <a:rPr lang="en-US" sz="2500" b="1"/>
              <a:t>Centered</a:t>
            </a:r>
            <a:r>
              <a:rPr lang="en-US" sz="2500"/>
              <a:t> </a:t>
            </a:r>
            <a:r>
              <a:rPr lang="en-US" sz="1400"/>
              <a:t>in national standards of best practice, the research literature and instructional design principles designed to promote </a:t>
            </a:r>
            <a:r>
              <a:rPr lang="en-US" sz="1400" b="1"/>
              <a:t>student learning.</a:t>
            </a:r>
          </a:p>
          <a:p>
            <a:pPr eaLnBrk="1" hangingPunct="1">
              <a:spcBef>
                <a:spcPct val="0"/>
              </a:spcBef>
            </a:pPr>
            <a:endParaRPr lang="en-US" smtClean="0">
              <a:latin typeface="Times New Roman" pitchFamily="18" charset="0"/>
            </a:endParaRP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12083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7035" indent="-291167">
              <a:defRPr>
                <a:solidFill>
                  <a:schemeClr val="tx1"/>
                </a:solidFill>
                <a:latin typeface="Calibri" pitchFamily="34" charset="0"/>
              </a:defRPr>
            </a:lvl2pPr>
            <a:lvl3pPr marL="1164670" indent="-232934">
              <a:defRPr>
                <a:solidFill>
                  <a:schemeClr val="tx1"/>
                </a:solidFill>
                <a:latin typeface="Calibri" pitchFamily="34" charset="0"/>
              </a:defRPr>
            </a:lvl3pPr>
            <a:lvl4pPr marL="1630537" indent="-232934">
              <a:defRPr>
                <a:solidFill>
                  <a:schemeClr val="tx1"/>
                </a:solidFill>
                <a:latin typeface="Calibri" pitchFamily="34" charset="0"/>
              </a:defRPr>
            </a:lvl4pPr>
            <a:lvl5pPr marL="2096405" indent="-232934">
              <a:defRPr>
                <a:solidFill>
                  <a:schemeClr val="tx1"/>
                </a:solidFill>
                <a:latin typeface="Calibri" pitchFamily="34" charset="0"/>
              </a:defRPr>
            </a:lvl5pPr>
            <a:lvl6pPr marL="2562272" indent="-232934" defTabSz="465868" fontAlgn="base">
              <a:spcBef>
                <a:spcPct val="0"/>
              </a:spcBef>
              <a:spcAft>
                <a:spcPct val="0"/>
              </a:spcAft>
              <a:defRPr>
                <a:solidFill>
                  <a:schemeClr val="tx1"/>
                </a:solidFill>
                <a:latin typeface="Calibri" pitchFamily="34" charset="0"/>
              </a:defRPr>
            </a:lvl6pPr>
            <a:lvl7pPr marL="3028141" indent="-232934" defTabSz="465868" fontAlgn="base">
              <a:spcBef>
                <a:spcPct val="0"/>
              </a:spcBef>
              <a:spcAft>
                <a:spcPct val="0"/>
              </a:spcAft>
              <a:defRPr>
                <a:solidFill>
                  <a:schemeClr val="tx1"/>
                </a:solidFill>
                <a:latin typeface="Calibri" pitchFamily="34" charset="0"/>
              </a:defRPr>
            </a:lvl7pPr>
            <a:lvl8pPr marL="3494009" indent="-232934" defTabSz="465868" fontAlgn="base">
              <a:spcBef>
                <a:spcPct val="0"/>
              </a:spcBef>
              <a:spcAft>
                <a:spcPct val="0"/>
              </a:spcAft>
              <a:defRPr>
                <a:solidFill>
                  <a:schemeClr val="tx1"/>
                </a:solidFill>
                <a:latin typeface="Calibri" pitchFamily="34" charset="0"/>
              </a:defRPr>
            </a:lvl8pPr>
            <a:lvl9pPr marL="3959876" indent="-232934" defTabSz="46586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3352D0C-76F3-4599-9322-631970AF5B37}"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94111" indent="-194111">
              <a:lnSpc>
                <a:spcPct val="80000"/>
              </a:lnSpc>
              <a:spcBef>
                <a:spcPct val="0"/>
              </a:spcBef>
            </a:pPr>
            <a:r>
              <a:rPr lang="en-US" b="1" dirty="0" smtClean="0"/>
              <a:t>About The Content: </a:t>
            </a:r>
          </a:p>
          <a:p>
            <a:pPr marL="194111" indent="-194111">
              <a:lnSpc>
                <a:spcPct val="80000"/>
              </a:lnSpc>
              <a:spcBef>
                <a:spcPct val="0"/>
              </a:spcBef>
            </a:pPr>
            <a:r>
              <a:rPr lang="en-US" b="1" dirty="0" smtClean="0">
                <a:latin typeface="Arial" charset="0"/>
              </a:rPr>
              <a:t>QM Circle Process</a:t>
            </a:r>
            <a:r>
              <a:rPr lang="en-US" dirty="0" smtClean="0">
                <a:latin typeface="Arial" charset="0"/>
              </a:rPr>
              <a:t>:  This visual highlights the QM review process (point out that it is also on the cover of the QM</a:t>
            </a:r>
            <a:r>
              <a:rPr lang="en-US" baseline="0" dirty="0" smtClean="0">
                <a:latin typeface="Arial" charset="0"/>
              </a:rPr>
              <a:t> Workbook)</a:t>
            </a:r>
            <a:r>
              <a:rPr lang="en-US" dirty="0" smtClean="0">
                <a:latin typeface="Arial" charset="0"/>
              </a:rPr>
              <a:t>. </a:t>
            </a:r>
          </a:p>
          <a:p>
            <a:pPr marL="194111" indent="-194111">
              <a:lnSpc>
                <a:spcPct val="80000"/>
              </a:lnSpc>
              <a:spcBef>
                <a:spcPct val="0"/>
              </a:spcBef>
            </a:pPr>
            <a:r>
              <a:rPr lang="en-US" b="1" dirty="0" smtClean="0">
                <a:latin typeface="Arial" charset="0"/>
              </a:rPr>
              <a:t>Key points:</a:t>
            </a:r>
            <a:r>
              <a:rPr lang="en-US" dirty="0" smtClean="0">
                <a:latin typeface="Arial" charset="0"/>
              </a:rPr>
              <a:t>  QM is designed for continuous improvement; the goal is that ALL courses will eventually meet QM expectations.</a:t>
            </a:r>
          </a:p>
          <a:p>
            <a:pPr marL="194111" indent="-194111">
              <a:lnSpc>
                <a:spcPct val="80000"/>
              </a:lnSpc>
              <a:spcBef>
                <a:spcPct val="0"/>
              </a:spcBef>
            </a:pPr>
            <a:endParaRPr lang="en-US" dirty="0" smtClean="0">
              <a:latin typeface="Arial" charset="0"/>
            </a:endParaRPr>
          </a:p>
          <a:p>
            <a:pPr marL="194111" indent="-194111">
              <a:lnSpc>
                <a:spcPct val="80000"/>
              </a:lnSpc>
              <a:spcBef>
                <a:spcPct val="0"/>
              </a:spcBef>
            </a:pPr>
            <a:r>
              <a:rPr lang="en-US" b="1" dirty="0" smtClean="0">
                <a:latin typeface="Arial" charset="0"/>
              </a:rPr>
              <a:t>How To Present It:</a:t>
            </a:r>
            <a:r>
              <a:rPr lang="en-US" dirty="0" smtClean="0">
                <a:latin typeface="Arial" charset="0"/>
              </a:rPr>
              <a:t>  </a:t>
            </a:r>
          </a:p>
          <a:p>
            <a:pPr marL="194111" indent="-194111">
              <a:lnSpc>
                <a:spcPct val="80000"/>
              </a:lnSpc>
              <a:spcBef>
                <a:spcPct val="0"/>
              </a:spcBef>
            </a:pPr>
            <a:r>
              <a:rPr lang="en-US" dirty="0" smtClean="0">
                <a:latin typeface="Arial" charset="0"/>
              </a:rPr>
              <a:t>Ask participants to look at the diagram and make inferences about it.  Typically, they will respond with “it’s a circular process;” “it’s continuous:” etc).</a:t>
            </a:r>
            <a:br>
              <a:rPr lang="en-US" dirty="0" smtClean="0">
                <a:latin typeface="Arial" charset="0"/>
              </a:rPr>
            </a:br>
            <a:r>
              <a:rPr lang="en-US" dirty="0" smtClean="0">
                <a:latin typeface="Arial" charset="0"/>
              </a:rPr>
              <a:t>  </a:t>
            </a:r>
          </a:p>
          <a:p>
            <a:pPr marL="194111" indent="-194111">
              <a:lnSpc>
                <a:spcPct val="80000"/>
              </a:lnSpc>
              <a:spcBef>
                <a:spcPct val="0"/>
              </a:spcBef>
            </a:pPr>
            <a:r>
              <a:rPr lang="en-US" dirty="0" smtClean="0">
                <a:latin typeface="Arial" charset="0"/>
              </a:rPr>
              <a:t>Begin with the COURSE and then continue through PEER COURSE REVIEW, FEEDBACK, COURSE REVISION and MEETS QUALITY EXPECTATIONS.  Speak briefly about how each item contributes to the process.  Participants will learn more about each item throughout the workshop, so your objective at this point in the presentation is to</a:t>
            </a:r>
            <a:r>
              <a:rPr lang="en-US" baseline="0" dirty="0" smtClean="0">
                <a:latin typeface="Arial" charset="0"/>
              </a:rPr>
              <a:t> focus on:</a:t>
            </a:r>
          </a:p>
          <a:p>
            <a:pPr marL="194111" indent="-194111">
              <a:lnSpc>
                <a:spcPct val="80000"/>
              </a:lnSpc>
              <a:spcBef>
                <a:spcPct val="0"/>
              </a:spcBef>
            </a:pPr>
            <a:endParaRPr lang="en-US" baseline="0" dirty="0" smtClean="0">
              <a:latin typeface="Arial" charset="0"/>
            </a:endParaRPr>
          </a:p>
          <a:p>
            <a:pPr marL="1164670" lvl="2" indent="-232934">
              <a:lnSpc>
                <a:spcPct val="80000"/>
              </a:lnSpc>
              <a:spcBef>
                <a:spcPct val="0"/>
              </a:spcBef>
              <a:buFont typeface="+mj-lt"/>
              <a:buAutoNum type="arabicPeriod"/>
            </a:pPr>
            <a:r>
              <a:rPr lang="en-US" baseline="0" dirty="0" smtClean="0">
                <a:latin typeface="Arial" charset="0"/>
              </a:rPr>
              <a:t>QM is about continuous improvement.</a:t>
            </a:r>
          </a:p>
          <a:p>
            <a:pPr marL="1164670" lvl="2" indent="-232934">
              <a:lnSpc>
                <a:spcPct val="80000"/>
              </a:lnSpc>
              <a:spcBef>
                <a:spcPct val="0"/>
              </a:spcBef>
              <a:buFont typeface="+mj-lt"/>
              <a:buAutoNum type="arabicPeriod"/>
            </a:pPr>
            <a:r>
              <a:rPr lang="en-US" baseline="0" dirty="0" smtClean="0">
                <a:latin typeface="Arial" charset="0"/>
              </a:rPr>
              <a:t>All courses will eventually meet expectations.</a:t>
            </a:r>
          </a:p>
          <a:p>
            <a:pPr marL="1164670" lvl="2" indent="-232934">
              <a:lnSpc>
                <a:spcPct val="80000"/>
              </a:lnSpc>
              <a:spcBef>
                <a:spcPct val="0"/>
              </a:spcBef>
              <a:buFont typeface="+mj-lt"/>
              <a:buAutoNum type="arabicPeriod"/>
            </a:pPr>
            <a:r>
              <a:rPr lang="en-US" baseline="0" dirty="0" smtClean="0">
                <a:latin typeface="Arial" charset="0"/>
              </a:rPr>
              <a:t>QM is both a rubric and a process.</a:t>
            </a:r>
          </a:p>
          <a:p>
            <a:pPr marL="1164670" lvl="2" indent="-232934">
              <a:lnSpc>
                <a:spcPct val="80000"/>
              </a:lnSpc>
              <a:spcBef>
                <a:spcPct val="0"/>
              </a:spcBef>
            </a:pPr>
            <a:endParaRPr lang="en-US" baseline="0" dirty="0" smtClean="0">
              <a:latin typeface="Arial" charset="0"/>
            </a:endParaRPr>
          </a:p>
          <a:p>
            <a:pPr marL="232934" indent="-232934">
              <a:lnSpc>
                <a:spcPct val="80000"/>
              </a:lnSpc>
              <a:spcBef>
                <a:spcPct val="0"/>
              </a:spcBef>
            </a:pPr>
            <a:r>
              <a:rPr lang="en-US" b="1" baseline="0" dirty="0" smtClean="0">
                <a:latin typeface="Arial" charset="0"/>
              </a:rPr>
              <a:t>NOTE:</a:t>
            </a:r>
            <a:r>
              <a:rPr lang="en-US" baseline="0" dirty="0" smtClean="0">
                <a:latin typeface="Arial" charset="0"/>
              </a:rPr>
              <a:t> The information below is for background only; you will go into greater depth about this slide later in the workshop.</a:t>
            </a:r>
          </a:p>
          <a:p>
            <a:pPr marL="232934" indent="-232934">
              <a:lnSpc>
                <a:spcPct val="80000"/>
              </a:lnSpc>
              <a:spcBef>
                <a:spcPct val="0"/>
              </a:spcBef>
            </a:pPr>
            <a:r>
              <a:rPr lang="en-US" baseline="0" dirty="0" smtClean="0">
                <a:latin typeface="Arial" charset="0"/>
              </a:rPr>
              <a:t>		</a:t>
            </a:r>
            <a:endParaRPr lang="en-US" dirty="0" smtClean="0">
              <a:latin typeface="Arial" charset="0"/>
            </a:endParaRPr>
          </a:p>
          <a:p>
            <a:pPr marL="194111" indent="-194111">
              <a:lnSpc>
                <a:spcPct val="80000"/>
              </a:lnSpc>
              <a:spcBef>
                <a:spcPct val="0"/>
              </a:spcBef>
            </a:pPr>
            <a:r>
              <a:rPr lang="en-US" dirty="0" smtClean="0">
                <a:latin typeface="Arial" charset="0"/>
              </a:rPr>
              <a:t>This diagram illustrates the focus on continuous improvement and summarizes the Quality Matters course review process:</a:t>
            </a:r>
          </a:p>
          <a:p>
            <a:pPr marL="194111" indent="-194111">
              <a:lnSpc>
                <a:spcPct val="80000"/>
              </a:lnSpc>
              <a:spcBef>
                <a:spcPct val="0"/>
              </a:spcBef>
            </a:pPr>
            <a:r>
              <a:rPr lang="en-US" b="1" dirty="0" smtClean="0">
                <a:latin typeface="Arial" charset="0"/>
              </a:rPr>
              <a:t>COURSE</a:t>
            </a:r>
            <a:r>
              <a:rPr lang="en-US" dirty="0" smtClean="0">
                <a:latin typeface="Arial" charset="0"/>
              </a:rPr>
              <a:t>:  Beginning at the top of the cycle, institutions decide to examine an </a:t>
            </a:r>
            <a:r>
              <a:rPr lang="en-US" b="1" dirty="0" smtClean="0">
                <a:latin typeface="Arial" charset="0"/>
              </a:rPr>
              <a:t>online or hybrid course</a:t>
            </a:r>
            <a:r>
              <a:rPr lang="en-US" dirty="0" smtClean="0">
                <a:latin typeface="Arial" charset="0"/>
              </a:rPr>
              <a:t> as part of a peer review.  The institution may submit its course to QM for a formal review or, if the institution is a QM subscriber, it may conduct the formal course review in-house (both a formal QM review and a formal in-house process lead to QM recognition).  The institution may also decide to use the rubric informally and do a review using its own process (this informal process does not lead to QM recognition).</a:t>
            </a:r>
          </a:p>
          <a:p>
            <a:pPr marL="194111" indent="-194111">
              <a:lnSpc>
                <a:spcPct val="80000"/>
              </a:lnSpc>
              <a:spcBef>
                <a:spcPct val="0"/>
              </a:spcBef>
            </a:pPr>
            <a:r>
              <a:rPr lang="en-US" b="1" dirty="0" smtClean="0">
                <a:latin typeface="Arial" charset="0"/>
              </a:rPr>
              <a:t>PEER COURSE REVIEW:</a:t>
            </a:r>
            <a:r>
              <a:rPr lang="en-US" dirty="0" smtClean="0">
                <a:latin typeface="Arial" charset="0"/>
              </a:rPr>
              <a:t>  The course is then reviewed by a </a:t>
            </a:r>
            <a:r>
              <a:rPr lang="en-US" b="1" dirty="0" smtClean="0">
                <a:latin typeface="Arial" charset="0"/>
              </a:rPr>
              <a:t>team of three peer reviewers</a:t>
            </a:r>
            <a:r>
              <a:rPr lang="en-US" dirty="0" smtClean="0">
                <a:latin typeface="Arial" charset="0"/>
              </a:rPr>
              <a:t> using the QM Rubric.  The QM rubric is based in national standards of best practice, the research literature, and instructional design principles.  Peer reviewers must have online teaching experience and complete the Peer Reviewer Training to be eligible to serve on a formal QM review. The peer review team consists of at least one member from an institution other than the course’s home institution.  The team also consists of one member from a discipline that matches that of the course. This combination of reviewers ensures a diverse set of perspectives. </a:t>
            </a:r>
          </a:p>
          <a:p>
            <a:pPr marL="194111" indent="-194111">
              <a:lnSpc>
                <a:spcPct val="80000"/>
              </a:lnSpc>
              <a:spcBef>
                <a:spcPct val="0"/>
              </a:spcBef>
            </a:pPr>
            <a:r>
              <a:rPr lang="en-US" b="1" dirty="0" smtClean="0">
                <a:latin typeface="Arial" charset="0"/>
              </a:rPr>
              <a:t>FEEDBACK:</a:t>
            </a:r>
            <a:r>
              <a:rPr lang="en-US" dirty="0" smtClean="0">
                <a:latin typeface="Arial" charset="0"/>
              </a:rPr>
              <a:t>  Following the course review, the </a:t>
            </a:r>
            <a:r>
              <a:rPr lang="en-US" b="1" dirty="0" smtClean="0">
                <a:latin typeface="Arial" charset="0"/>
              </a:rPr>
              <a:t>review team’s feedback</a:t>
            </a:r>
            <a:r>
              <a:rPr lang="en-US" dirty="0" smtClean="0">
                <a:latin typeface="Arial" charset="0"/>
              </a:rPr>
              <a:t> is provided to the faculty member or team that developed the course.  The feedback consists of two components:  </a:t>
            </a:r>
          </a:p>
          <a:p>
            <a:pPr marL="194111" indent="-194111">
              <a:lnSpc>
                <a:spcPct val="80000"/>
              </a:lnSpc>
              <a:spcBef>
                <a:spcPct val="0"/>
              </a:spcBef>
              <a:buFontTx/>
              <a:buAutoNum type="arabicPeriod"/>
            </a:pPr>
            <a:r>
              <a:rPr lang="en-US" dirty="0" smtClean="0">
                <a:latin typeface="Arial" charset="0"/>
              </a:rPr>
              <a:t>Scoring - indicates which QM standards were and were not met by the course.  </a:t>
            </a:r>
          </a:p>
          <a:p>
            <a:pPr marL="194111" indent="-194111">
              <a:lnSpc>
                <a:spcPct val="80000"/>
              </a:lnSpc>
              <a:spcBef>
                <a:spcPct val="0"/>
              </a:spcBef>
              <a:buFontTx/>
              <a:buAutoNum type="arabicPeriod"/>
            </a:pPr>
            <a:r>
              <a:rPr lang="en-US" dirty="0" smtClean="0">
                <a:latin typeface="Arial" charset="0"/>
              </a:rPr>
              <a:t>Feedback - a rich set of comments from the reviewers indicating the strengths of the course, areas for improvement and specific recommendations and suggestions for improving the course.</a:t>
            </a:r>
          </a:p>
          <a:p>
            <a:pPr marL="194111" indent="-194111">
              <a:lnSpc>
                <a:spcPct val="80000"/>
              </a:lnSpc>
              <a:spcBef>
                <a:spcPct val="0"/>
              </a:spcBef>
            </a:pPr>
            <a:r>
              <a:rPr lang="en-US" b="1" dirty="0" smtClean="0">
                <a:latin typeface="Arial" charset="0"/>
              </a:rPr>
              <a:t>COURSE REVISION</a:t>
            </a:r>
            <a:r>
              <a:rPr lang="en-US" dirty="0" smtClean="0">
                <a:latin typeface="Arial" charset="0"/>
              </a:rPr>
              <a:t>:  Upon initial review, the course may or may not have met Quality Expectations.  In either case, the QM review provides support for course revisions and improvement. If a course did not initially meet Quality Expectations, the team chair will re-review the course after revisions. </a:t>
            </a:r>
          </a:p>
          <a:p>
            <a:pPr marL="194111" indent="-194111">
              <a:lnSpc>
                <a:spcPct val="80000"/>
              </a:lnSpc>
              <a:spcBef>
                <a:spcPct val="0"/>
              </a:spcBef>
            </a:pPr>
            <a:r>
              <a:rPr lang="en-US" b="1" dirty="0" smtClean="0">
                <a:latin typeface="Arial" charset="0"/>
              </a:rPr>
              <a:t>MEETS QUALITY EXPECTATIONS:</a:t>
            </a:r>
            <a:r>
              <a:rPr lang="en-US" dirty="0" smtClean="0">
                <a:latin typeface="Arial" charset="0"/>
              </a:rPr>
              <a:t>  QM expects that all courses will work toward and achieve quality expectations.  The QM review process is not meant to be a test in which a course passes or fails.  The overall goal is to provide a system for the improvement of course quality, rather than the simple assignment of a grade or quality level to the initial course.</a:t>
            </a:r>
            <a:endParaRPr lang="en-US" dirty="0" smtClean="0"/>
          </a:p>
        </p:txBody>
      </p:sp>
      <p:sp>
        <p:nvSpPr>
          <p:cNvPr id="13005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7035" indent="-291167">
              <a:defRPr>
                <a:solidFill>
                  <a:schemeClr val="tx1"/>
                </a:solidFill>
                <a:latin typeface="Calibri" pitchFamily="34" charset="0"/>
              </a:defRPr>
            </a:lvl2pPr>
            <a:lvl3pPr marL="1164670" indent="-232934">
              <a:defRPr>
                <a:solidFill>
                  <a:schemeClr val="tx1"/>
                </a:solidFill>
                <a:latin typeface="Calibri" pitchFamily="34" charset="0"/>
              </a:defRPr>
            </a:lvl3pPr>
            <a:lvl4pPr marL="1630537" indent="-232934">
              <a:defRPr>
                <a:solidFill>
                  <a:schemeClr val="tx1"/>
                </a:solidFill>
                <a:latin typeface="Calibri" pitchFamily="34" charset="0"/>
              </a:defRPr>
            </a:lvl4pPr>
            <a:lvl5pPr marL="2096405" indent="-232934">
              <a:defRPr>
                <a:solidFill>
                  <a:schemeClr val="tx1"/>
                </a:solidFill>
                <a:latin typeface="Calibri" pitchFamily="34" charset="0"/>
              </a:defRPr>
            </a:lvl5pPr>
            <a:lvl6pPr marL="2562272" indent="-232934" defTabSz="465868" fontAlgn="base">
              <a:spcBef>
                <a:spcPct val="0"/>
              </a:spcBef>
              <a:spcAft>
                <a:spcPct val="0"/>
              </a:spcAft>
              <a:defRPr>
                <a:solidFill>
                  <a:schemeClr val="tx1"/>
                </a:solidFill>
                <a:latin typeface="Calibri" pitchFamily="34" charset="0"/>
              </a:defRPr>
            </a:lvl6pPr>
            <a:lvl7pPr marL="3028141" indent="-232934" defTabSz="465868" fontAlgn="base">
              <a:spcBef>
                <a:spcPct val="0"/>
              </a:spcBef>
              <a:spcAft>
                <a:spcPct val="0"/>
              </a:spcAft>
              <a:defRPr>
                <a:solidFill>
                  <a:schemeClr val="tx1"/>
                </a:solidFill>
                <a:latin typeface="Calibri" pitchFamily="34" charset="0"/>
              </a:defRPr>
            </a:lvl7pPr>
            <a:lvl8pPr marL="3494009" indent="-232934" defTabSz="465868" fontAlgn="base">
              <a:spcBef>
                <a:spcPct val="0"/>
              </a:spcBef>
              <a:spcAft>
                <a:spcPct val="0"/>
              </a:spcAft>
              <a:defRPr>
                <a:solidFill>
                  <a:schemeClr val="tx1"/>
                </a:solidFill>
                <a:latin typeface="Calibri" pitchFamily="34" charset="0"/>
              </a:defRPr>
            </a:lvl8pPr>
            <a:lvl9pPr marL="3959876" indent="-232934" defTabSz="46586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C034990-DFFB-4591-9049-1BA9C5C73886}"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b="1" dirty="0" smtClean="0">
                <a:latin typeface="Arial" charset="0"/>
              </a:rPr>
              <a:t>About the Content</a:t>
            </a:r>
            <a:r>
              <a:rPr lang="en-US" dirty="0" smtClean="0">
                <a:latin typeface="Arial" charset="0"/>
              </a:rPr>
              <a:t>: There are many factors that affect the quality of an online course.  Among these factors are:</a:t>
            </a:r>
            <a:br>
              <a:rPr lang="en-US" dirty="0" smtClean="0">
                <a:latin typeface="Arial" charset="0"/>
              </a:rPr>
            </a:br>
            <a:endParaRPr lang="en-US" dirty="0" smtClean="0">
              <a:latin typeface="Arial" charset="0"/>
            </a:endParaRPr>
          </a:p>
          <a:p>
            <a:pPr marL="232934" indent="-232934">
              <a:buFontTx/>
              <a:buAutoNum type="arabicPeriod"/>
              <a:defRPr/>
            </a:pPr>
            <a:r>
              <a:rPr lang="en-US" dirty="0" smtClean="0">
                <a:latin typeface="Arial" charset="0"/>
              </a:rPr>
              <a:t>the course design (the forethought and planning that goes into an online course,) </a:t>
            </a:r>
          </a:p>
          <a:p>
            <a:pPr marL="232934" indent="-232934">
              <a:buFontTx/>
              <a:buAutoNum type="arabicPeriod"/>
              <a:defRPr/>
            </a:pPr>
            <a:r>
              <a:rPr lang="en-US" dirty="0" smtClean="0">
                <a:latin typeface="Arial" charset="0"/>
              </a:rPr>
              <a:t>the course delivery (the way the course is taught, also known as faculty performance), </a:t>
            </a:r>
          </a:p>
          <a:p>
            <a:pPr marL="232934" indent="-232934">
              <a:buFontTx/>
              <a:buAutoNum type="arabicPeriod"/>
              <a:defRPr/>
            </a:pPr>
            <a:r>
              <a:rPr lang="en-US" dirty="0" smtClean="0">
                <a:latin typeface="Arial" charset="0"/>
              </a:rPr>
              <a:t>the course content, </a:t>
            </a:r>
          </a:p>
          <a:p>
            <a:pPr marL="232934" indent="-232934">
              <a:buFontTx/>
              <a:buAutoNum type="arabicPeriod"/>
              <a:defRPr/>
            </a:pPr>
            <a:r>
              <a:rPr lang="en-US" dirty="0" smtClean="0">
                <a:latin typeface="Arial" charset="0"/>
              </a:rPr>
              <a:t>the learning management system and its functionality; technical support, </a:t>
            </a:r>
          </a:p>
          <a:p>
            <a:pPr marL="232934" indent="-232934">
              <a:buFontTx/>
              <a:buAutoNum type="arabicPeriod"/>
              <a:defRPr/>
            </a:pPr>
            <a:r>
              <a:rPr lang="en-US" dirty="0" smtClean="0">
                <a:latin typeface="Arial" charset="0"/>
              </a:rPr>
              <a:t>the institutional infrastructure (help desk, online library access, online tutoring access, etc.), </a:t>
            </a:r>
          </a:p>
          <a:p>
            <a:pPr marL="232934" indent="-232934">
              <a:buFontTx/>
              <a:buAutoNum type="arabicPeriod"/>
              <a:defRPr/>
            </a:pPr>
            <a:r>
              <a:rPr lang="en-US" dirty="0" smtClean="0">
                <a:latin typeface="Arial" charset="0"/>
              </a:rPr>
              <a:t>a faculty member</a:t>
            </a:r>
            <a:r>
              <a:rPr lang="en-US" dirty="0" smtClean="0"/>
              <a:t>’</a:t>
            </a:r>
            <a:r>
              <a:rPr lang="en-US" dirty="0" smtClean="0">
                <a:latin typeface="Arial" charset="0"/>
              </a:rPr>
              <a:t>s training and readiness for online teaching, </a:t>
            </a:r>
          </a:p>
          <a:p>
            <a:pPr marL="232934" indent="-232934">
              <a:buFontTx/>
              <a:buAutoNum type="arabicPeriod"/>
              <a:defRPr/>
            </a:pPr>
            <a:r>
              <a:rPr lang="en-US" dirty="0" smtClean="0">
                <a:latin typeface="Arial" charset="0"/>
              </a:rPr>
              <a:t>and the students</a:t>
            </a:r>
            <a:r>
              <a:rPr lang="en-US" dirty="0" smtClean="0"/>
              <a:t>’</a:t>
            </a:r>
            <a:r>
              <a:rPr lang="en-US" dirty="0" smtClean="0">
                <a:latin typeface="Arial" charset="0"/>
              </a:rPr>
              <a:t> role with respect to engagement and readiness for an online course.  </a:t>
            </a:r>
            <a:br>
              <a:rPr lang="en-US" dirty="0" smtClean="0">
                <a:latin typeface="Arial" charset="0"/>
              </a:rPr>
            </a:br>
            <a:endParaRPr lang="en-US" dirty="0" smtClean="0">
              <a:latin typeface="Arial" charset="0"/>
            </a:endParaRPr>
          </a:p>
          <a:p>
            <a:pPr marL="232934" indent="-232934">
              <a:defRPr/>
            </a:pPr>
            <a:r>
              <a:rPr lang="en-US" dirty="0" smtClean="0">
                <a:latin typeface="Arial" charset="0"/>
              </a:rPr>
              <a:t>QM reviews just one aspect of online course quality </a:t>
            </a:r>
            <a:r>
              <a:rPr lang="en-US" dirty="0" smtClean="0"/>
              <a:t>–</a:t>
            </a:r>
            <a:r>
              <a:rPr lang="en-US" dirty="0" smtClean="0">
                <a:latin typeface="Arial" charset="0"/>
              </a:rPr>
              <a:t> Course Design</a:t>
            </a:r>
            <a:r>
              <a:rPr lang="en-US" dirty="0" smtClean="0"/>
              <a:t>.</a:t>
            </a:r>
          </a:p>
          <a:p>
            <a:pPr marL="232934" indent="-232934">
              <a:defRPr/>
            </a:pPr>
            <a:endParaRPr lang="en-US" dirty="0" smtClean="0"/>
          </a:p>
          <a:p>
            <a:pPr marL="232934" indent="-232934">
              <a:defRPr/>
            </a:pPr>
            <a:r>
              <a:rPr lang="en-US" b="1" dirty="0" smtClean="0"/>
              <a:t>NOTE: </a:t>
            </a:r>
            <a:r>
              <a:rPr lang="en-US" dirty="0" smtClean="0"/>
              <a:t>you don’t have to read this list.  You should</a:t>
            </a:r>
            <a:r>
              <a:rPr lang="en-US" baseline="0" dirty="0" smtClean="0"/>
              <a:t> emphasize design and delivery, of course, but you might also highlight the LMS (particularly if there have been recent issues with it that disrupted classes; or the institutional infrastructure (the availability of online student services or a 24/7 help desk); or student readiness (particularly if it’s a rural population with limited Internet access at home).</a:t>
            </a:r>
            <a:endParaRPr lang="en-US" dirty="0" smtClean="0"/>
          </a:p>
          <a:p>
            <a:pPr>
              <a:defRPr/>
            </a:pPr>
            <a:endParaRPr lang="en-US" dirty="0" smtClean="0"/>
          </a:p>
          <a:p>
            <a:pPr marL="232934" indent="-232934">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062D85AC-1DFB-4CEB-9147-3886BB8A5613}" type="slidenum">
              <a:rPr lang="en-US" smtClean="0"/>
              <a:pPr>
                <a:defRPr/>
              </a:pPr>
              <a:t>22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About The Content:  </a:t>
            </a:r>
            <a:r>
              <a:rPr lang="en-US" dirty="0" smtClean="0">
                <a:latin typeface="Arial" charset="0"/>
              </a:rPr>
              <a:t>This slide reinforces the concept that QM is about Design, not Delivery.  QM recognizes that this is a fine line, but course design is the primary emphasis during a review.</a:t>
            </a:r>
          </a:p>
          <a:p>
            <a:pPr eaLnBrk="1" hangingPunct="1">
              <a:spcBef>
                <a:spcPct val="0"/>
              </a:spcBef>
            </a:pPr>
            <a:endParaRPr lang="en-US" dirty="0" smtClean="0">
              <a:latin typeface="Arial" charset="0"/>
            </a:endParaRPr>
          </a:p>
          <a:p>
            <a:pPr eaLnBrk="1" hangingPunct="1">
              <a:spcBef>
                <a:spcPct val="0"/>
              </a:spcBef>
            </a:pPr>
            <a:r>
              <a:rPr lang="en-US" dirty="0" smtClean="0">
                <a:latin typeface="Arial" charset="0"/>
              </a:rPr>
              <a:t>Design is usually about what the faculty member plans and prepares for BEFORE the students arrive in the course; delivery is what happens after the students login and begin to engage with the content, the instructor and other students.</a:t>
            </a:r>
          </a:p>
        </p:txBody>
      </p:sp>
      <p:sp>
        <p:nvSpPr>
          <p:cNvPr id="12288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7035" indent="-291167">
              <a:defRPr>
                <a:solidFill>
                  <a:schemeClr val="tx1"/>
                </a:solidFill>
                <a:latin typeface="Calibri" pitchFamily="34" charset="0"/>
              </a:defRPr>
            </a:lvl2pPr>
            <a:lvl3pPr marL="1164670" indent="-232934">
              <a:defRPr>
                <a:solidFill>
                  <a:schemeClr val="tx1"/>
                </a:solidFill>
                <a:latin typeface="Calibri" pitchFamily="34" charset="0"/>
              </a:defRPr>
            </a:lvl3pPr>
            <a:lvl4pPr marL="1630537" indent="-232934">
              <a:defRPr>
                <a:solidFill>
                  <a:schemeClr val="tx1"/>
                </a:solidFill>
                <a:latin typeface="Calibri" pitchFamily="34" charset="0"/>
              </a:defRPr>
            </a:lvl4pPr>
            <a:lvl5pPr marL="2096405" indent="-232934">
              <a:defRPr>
                <a:solidFill>
                  <a:schemeClr val="tx1"/>
                </a:solidFill>
                <a:latin typeface="Calibri" pitchFamily="34" charset="0"/>
              </a:defRPr>
            </a:lvl5pPr>
            <a:lvl6pPr marL="2562272" indent="-232934" defTabSz="465868" fontAlgn="base">
              <a:spcBef>
                <a:spcPct val="0"/>
              </a:spcBef>
              <a:spcAft>
                <a:spcPct val="0"/>
              </a:spcAft>
              <a:defRPr>
                <a:solidFill>
                  <a:schemeClr val="tx1"/>
                </a:solidFill>
                <a:latin typeface="Calibri" pitchFamily="34" charset="0"/>
              </a:defRPr>
            </a:lvl6pPr>
            <a:lvl7pPr marL="3028141" indent="-232934" defTabSz="465868" fontAlgn="base">
              <a:spcBef>
                <a:spcPct val="0"/>
              </a:spcBef>
              <a:spcAft>
                <a:spcPct val="0"/>
              </a:spcAft>
              <a:defRPr>
                <a:solidFill>
                  <a:schemeClr val="tx1"/>
                </a:solidFill>
                <a:latin typeface="Calibri" pitchFamily="34" charset="0"/>
              </a:defRPr>
            </a:lvl7pPr>
            <a:lvl8pPr marL="3494009" indent="-232934" defTabSz="465868" fontAlgn="base">
              <a:spcBef>
                <a:spcPct val="0"/>
              </a:spcBef>
              <a:spcAft>
                <a:spcPct val="0"/>
              </a:spcAft>
              <a:defRPr>
                <a:solidFill>
                  <a:schemeClr val="tx1"/>
                </a:solidFill>
                <a:latin typeface="Calibri" pitchFamily="34" charset="0"/>
              </a:defRPr>
            </a:lvl8pPr>
            <a:lvl9pPr marL="3959876" indent="-232934" defTabSz="46586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C34EB6A-100E-4871-A878-71203D108AD9}"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39404" indent="-239404">
              <a:lnSpc>
                <a:spcPct val="70000"/>
              </a:lnSpc>
              <a:defRPr/>
            </a:pPr>
            <a:r>
              <a:rPr lang="en-US" dirty="0" smtClean="0">
                <a:latin typeface="Arial" charset="0"/>
              </a:rPr>
              <a:t>**** </a:t>
            </a:r>
            <a:r>
              <a:rPr lang="en-US" b="1" dirty="0" smtClean="0">
                <a:latin typeface="Arial" charset="0"/>
              </a:rPr>
              <a:t>Handout:</a:t>
            </a:r>
            <a:r>
              <a:rPr lang="en-US" dirty="0" smtClean="0">
                <a:latin typeface="Arial" charset="0"/>
              </a:rPr>
              <a:t> Participants must have a QM Rubric Workbook to use during the training.****</a:t>
            </a:r>
          </a:p>
          <a:p>
            <a:pPr marL="239404" indent="-239404">
              <a:lnSpc>
                <a:spcPct val="70000"/>
              </a:lnSpc>
              <a:defRPr/>
            </a:pPr>
            <a:endParaRPr lang="en-US" dirty="0" smtClean="0">
              <a:latin typeface="Arial" charset="0"/>
            </a:endParaRPr>
          </a:p>
          <a:p>
            <a:pPr>
              <a:lnSpc>
                <a:spcPct val="70000"/>
              </a:lnSpc>
              <a:defRPr/>
            </a:pPr>
            <a:r>
              <a:rPr lang="en-US" b="1" dirty="0" smtClean="0"/>
              <a:t>About The Content:  </a:t>
            </a:r>
            <a:r>
              <a:rPr lang="en-US" dirty="0" smtClean="0">
                <a:latin typeface="Arial" charset="0"/>
              </a:rPr>
              <a:t>There are 8 main sections of the rubric (these are the </a:t>
            </a:r>
            <a:r>
              <a:rPr lang="en-US" b="1" dirty="0" smtClean="0">
                <a:latin typeface="Arial" charset="0"/>
              </a:rPr>
              <a:t>8 General Review Standards</a:t>
            </a:r>
            <a:r>
              <a:rPr lang="en-US" dirty="0" smtClean="0">
                <a:latin typeface="Arial" charset="0"/>
              </a:rPr>
              <a:t> and are noted in red letters in the QM Workbook). The rubric consists of </a:t>
            </a:r>
            <a:r>
              <a:rPr lang="en-US" b="1" dirty="0" smtClean="0">
                <a:latin typeface="Arial" charset="0"/>
              </a:rPr>
              <a:t>41 Specific Review Standards </a:t>
            </a:r>
            <a:r>
              <a:rPr lang="en-US" dirty="0" smtClean="0">
                <a:latin typeface="Arial" charset="0"/>
              </a:rPr>
              <a:t>which are distributed over these 8 general categories. </a:t>
            </a:r>
          </a:p>
          <a:p>
            <a:pPr marL="239404" indent="-239404">
              <a:lnSpc>
                <a:spcPct val="70000"/>
              </a:lnSpc>
              <a:defRPr/>
            </a:pPr>
            <a:endParaRPr lang="en-US" dirty="0" smtClean="0">
              <a:latin typeface="Arial" charset="0"/>
            </a:endParaRPr>
          </a:p>
          <a:p>
            <a:pPr marL="239404" indent="-239404">
              <a:lnSpc>
                <a:spcPct val="70000"/>
              </a:lnSpc>
              <a:defRPr/>
            </a:pPr>
            <a:r>
              <a:rPr lang="en-US" dirty="0" smtClean="0">
                <a:latin typeface="Arial" charset="0"/>
              </a:rPr>
              <a:t>Take the time to point out the organization of the QM Workbook and how the rubric is organized:</a:t>
            </a:r>
          </a:p>
          <a:p>
            <a:pPr marL="239404" indent="-239404">
              <a:lnSpc>
                <a:spcPct val="70000"/>
              </a:lnSpc>
              <a:buFontTx/>
              <a:buChar char="•"/>
              <a:defRPr/>
            </a:pPr>
            <a:r>
              <a:rPr lang="en-US" dirty="0" smtClean="0">
                <a:latin typeface="Arial" charset="0"/>
              </a:rPr>
              <a:t>Eight General Review Standards </a:t>
            </a:r>
          </a:p>
          <a:p>
            <a:pPr marL="239404" indent="-239404">
              <a:lnSpc>
                <a:spcPct val="70000"/>
              </a:lnSpc>
              <a:buFontTx/>
              <a:buChar char="•"/>
              <a:defRPr/>
            </a:pPr>
            <a:r>
              <a:rPr lang="en-US" dirty="0" smtClean="0">
                <a:latin typeface="Arial" charset="0"/>
              </a:rPr>
              <a:t>Forty-one Specific Review Standards</a:t>
            </a:r>
          </a:p>
          <a:p>
            <a:pPr marL="239404" indent="-239404">
              <a:lnSpc>
                <a:spcPct val="70000"/>
              </a:lnSpc>
              <a:buFontTx/>
              <a:buChar char="•"/>
              <a:defRPr/>
            </a:pPr>
            <a:r>
              <a:rPr lang="en-US" dirty="0" smtClean="0">
                <a:latin typeface="Arial" charset="0"/>
              </a:rPr>
              <a:t>In Table Format:  1</a:t>
            </a:r>
            <a:r>
              <a:rPr lang="en-US" baseline="30000" dirty="0" smtClean="0">
                <a:latin typeface="Arial" charset="0"/>
              </a:rPr>
              <a:t>st</a:t>
            </a:r>
            <a:r>
              <a:rPr lang="en-US" dirty="0" smtClean="0">
                <a:latin typeface="Arial" charset="0"/>
              </a:rPr>
              <a:t> column is Specific Review Standards; 2</a:t>
            </a:r>
            <a:r>
              <a:rPr lang="en-US" baseline="30000" dirty="0" smtClean="0">
                <a:latin typeface="Arial" charset="0"/>
              </a:rPr>
              <a:t>nd</a:t>
            </a:r>
            <a:r>
              <a:rPr lang="en-US" dirty="0" smtClean="0">
                <a:latin typeface="Arial" charset="0"/>
              </a:rPr>
              <a:t> column is point value; the 3</a:t>
            </a:r>
            <a:r>
              <a:rPr lang="en-US" baseline="30000" dirty="0" smtClean="0">
                <a:latin typeface="Arial" charset="0"/>
              </a:rPr>
              <a:t>rd</a:t>
            </a:r>
            <a:r>
              <a:rPr lang="en-US" dirty="0" smtClean="0">
                <a:latin typeface="Arial" charset="0"/>
              </a:rPr>
              <a:t> and 4</a:t>
            </a:r>
            <a:r>
              <a:rPr lang="en-US" baseline="30000" dirty="0" smtClean="0">
                <a:latin typeface="Arial" charset="0"/>
              </a:rPr>
              <a:t>th</a:t>
            </a:r>
            <a:r>
              <a:rPr lang="en-US" dirty="0" smtClean="0">
                <a:latin typeface="Arial" charset="0"/>
              </a:rPr>
              <a:t> columns provide space</a:t>
            </a:r>
            <a:r>
              <a:rPr lang="en-US" baseline="0" dirty="0" smtClean="0">
                <a:latin typeface="Arial" charset="0"/>
              </a:rPr>
              <a:t> to make a Yes or NO decision; </a:t>
            </a:r>
            <a:r>
              <a:rPr lang="en-US" dirty="0" smtClean="0">
                <a:latin typeface="Arial" charset="0"/>
              </a:rPr>
              <a:t>and the last column is the annotation.</a:t>
            </a:r>
          </a:p>
          <a:p>
            <a:pPr marL="239404" indent="-239404">
              <a:lnSpc>
                <a:spcPct val="70000"/>
              </a:lnSpc>
              <a:defRPr/>
            </a:pPr>
            <a:endParaRPr lang="en-US" dirty="0" smtClean="0">
              <a:latin typeface="Arial" charset="0"/>
            </a:endParaRPr>
          </a:p>
          <a:p>
            <a:pPr>
              <a:lnSpc>
                <a:spcPct val="70000"/>
              </a:lnSpc>
              <a:defRPr/>
            </a:pPr>
            <a:r>
              <a:rPr lang="en-US" dirty="0" smtClean="0">
                <a:latin typeface="Arial" charset="0"/>
              </a:rPr>
              <a:t>Talk about QM’s intention to be “holistic” and that a QM review is intended to ensure that all parts of the course work together.  You can use the metaphor of a cake recipe.  </a:t>
            </a:r>
            <a:br>
              <a:rPr lang="en-US" dirty="0" smtClean="0">
                <a:latin typeface="Arial" charset="0"/>
              </a:rPr>
            </a:br>
            <a:r>
              <a:rPr lang="en-US" dirty="0" smtClean="0">
                <a:latin typeface="Arial" charset="0"/>
              </a:rPr>
              <a:t/>
            </a:r>
            <a:br>
              <a:rPr lang="en-US" dirty="0" smtClean="0">
                <a:latin typeface="Arial" charset="0"/>
              </a:rPr>
            </a:br>
            <a:r>
              <a:rPr lang="en-US" dirty="0" smtClean="0">
                <a:latin typeface="Arial" charset="0"/>
              </a:rPr>
              <a:t>Baking a cake is fairly simple if you follow the recipe and correctly measure and add the right ingredients (and the result is also fairly simple and straightforward:  if you do it correctly, you end up with a cake).  </a:t>
            </a:r>
            <a:br>
              <a:rPr lang="en-US" dirty="0" smtClean="0">
                <a:latin typeface="Arial" charset="0"/>
              </a:rPr>
            </a:br>
            <a:r>
              <a:rPr lang="en-US" dirty="0" smtClean="0">
                <a:latin typeface="Arial" charset="0"/>
              </a:rPr>
              <a:t/>
            </a:r>
            <a:br>
              <a:rPr lang="en-US" dirty="0" smtClean="0">
                <a:latin typeface="Arial" charset="0"/>
              </a:rPr>
            </a:br>
            <a:r>
              <a:rPr lang="en-US" dirty="0" smtClean="0">
                <a:latin typeface="Arial" charset="0"/>
              </a:rPr>
              <a:t>Reviewing an online course is much more complex:  not only must you include all the “ingredients” but they must all work together to support the learning objectives.  For example,  you could have strong, measurable learning objectives but if they don’t align with the assessments, you still don’t have a quality online course.</a:t>
            </a:r>
            <a:br>
              <a:rPr lang="en-US" dirty="0" smtClean="0">
                <a:latin typeface="Arial" charset="0"/>
              </a:rPr>
            </a:br>
            <a:endParaRPr lang="en-US" dirty="0" smtClean="0">
              <a:latin typeface="Arial" charset="0"/>
            </a:endParaRPr>
          </a:p>
          <a:p>
            <a:pPr>
              <a:lnSpc>
                <a:spcPct val="70000"/>
              </a:lnSpc>
              <a:defRPr/>
            </a:pPr>
            <a:r>
              <a:rPr lang="en-US" b="1" dirty="0" smtClean="0">
                <a:latin typeface="Arial" charset="0"/>
              </a:rPr>
              <a:t>Note:</a:t>
            </a:r>
            <a:r>
              <a:rPr lang="en-US" dirty="0" smtClean="0">
                <a:latin typeface="Arial" charset="0"/>
              </a:rPr>
              <a:t>  Your discussion of alignment should be brief and introductory; you will spend more time explaining “Alignment” in another section of the presentation.</a:t>
            </a:r>
          </a:p>
          <a:p>
            <a:pPr marL="239404" indent="-239404">
              <a:lnSpc>
                <a:spcPct val="70000"/>
              </a:lnSpc>
              <a:defRPr/>
            </a:pPr>
            <a:endParaRPr lang="en-US" dirty="0" smtClean="0">
              <a:latin typeface="Arial" charset="0"/>
            </a:endParaRPr>
          </a:p>
          <a:p>
            <a:pPr marL="239404" indent="-239404">
              <a:lnSpc>
                <a:spcPct val="90000"/>
              </a:lnSpc>
              <a:defRPr/>
            </a:pPr>
            <a:endParaRPr lang="en-US" dirty="0" smtClean="0"/>
          </a:p>
          <a:p>
            <a:pPr>
              <a:defRPr/>
            </a:pPr>
            <a:endParaRPr lang="en-US" dirty="0"/>
          </a:p>
        </p:txBody>
      </p:sp>
      <p:sp>
        <p:nvSpPr>
          <p:cNvPr id="12493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7035" indent="-291167">
              <a:defRPr>
                <a:solidFill>
                  <a:schemeClr val="tx1"/>
                </a:solidFill>
                <a:latin typeface="Calibri" pitchFamily="34" charset="0"/>
              </a:defRPr>
            </a:lvl2pPr>
            <a:lvl3pPr marL="1164670" indent="-232934">
              <a:defRPr>
                <a:solidFill>
                  <a:schemeClr val="tx1"/>
                </a:solidFill>
                <a:latin typeface="Calibri" pitchFamily="34" charset="0"/>
              </a:defRPr>
            </a:lvl3pPr>
            <a:lvl4pPr marL="1630537" indent="-232934">
              <a:defRPr>
                <a:solidFill>
                  <a:schemeClr val="tx1"/>
                </a:solidFill>
                <a:latin typeface="Calibri" pitchFamily="34" charset="0"/>
              </a:defRPr>
            </a:lvl4pPr>
            <a:lvl5pPr marL="2096405" indent="-232934">
              <a:defRPr>
                <a:solidFill>
                  <a:schemeClr val="tx1"/>
                </a:solidFill>
                <a:latin typeface="Calibri" pitchFamily="34" charset="0"/>
              </a:defRPr>
            </a:lvl5pPr>
            <a:lvl6pPr marL="2562272" indent="-232934" defTabSz="465868" fontAlgn="base">
              <a:spcBef>
                <a:spcPct val="0"/>
              </a:spcBef>
              <a:spcAft>
                <a:spcPct val="0"/>
              </a:spcAft>
              <a:defRPr>
                <a:solidFill>
                  <a:schemeClr val="tx1"/>
                </a:solidFill>
                <a:latin typeface="Calibri" pitchFamily="34" charset="0"/>
              </a:defRPr>
            </a:lvl6pPr>
            <a:lvl7pPr marL="3028141" indent="-232934" defTabSz="465868" fontAlgn="base">
              <a:spcBef>
                <a:spcPct val="0"/>
              </a:spcBef>
              <a:spcAft>
                <a:spcPct val="0"/>
              </a:spcAft>
              <a:defRPr>
                <a:solidFill>
                  <a:schemeClr val="tx1"/>
                </a:solidFill>
                <a:latin typeface="Calibri" pitchFamily="34" charset="0"/>
              </a:defRPr>
            </a:lvl7pPr>
            <a:lvl8pPr marL="3494009" indent="-232934" defTabSz="465868" fontAlgn="base">
              <a:spcBef>
                <a:spcPct val="0"/>
              </a:spcBef>
              <a:spcAft>
                <a:spcPct val="0"/>
              </a:spcAft>
              <a:defRPr>
                <a:solidFill>
                  <a:schemeClr val="tx1"/>
                </a:solidFill>
                <a:latin typeface="Calibri" pitchFamily="34" charset="0"/>
              </a:defRPr>
            </a:lvl8pPr>
            <a:lvl9pPr marL="3959876" indent="-232934" defTabSz="46586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373165F-7778-4DB9-B3D0-63E23598E2A2}"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About The Content:  </a:t>
            </a:r>
            <a:r>
              <a:rPr lang="en-US" dirty="0" smtClean="0"/>
              <a:t>The QM Rubric takes a holistic view of the course and that's why it's so important that the learning objectives </a:t>
            </a:r>
            <a:r>
              <a:rPr lang="en-US" b="1" i="1" dirty="0" smtClean="0"/>
              <a:t>ALIGN</a:t>
            </a:r>
            <a:r>
              <a:rPr lang="en-US" dirty="0" smtClean="0"/>
              <a:t> with the assessments, resources and materials, student interaction, and technology standards. </a:t>
            </a:r>
          </a:p>
          <a:p>
            <a:endParaRPr lang="en-US" b="1" i="1" dirty="0" smtClean="0"/>
          </a:p>
          <a:p>
            <a:r>
              <a:rPr lang="en-US" b="1" i="1" dirty="0" smtClean="0"/>
              <a:t>Alignment</a:t>
            </a:r>
            <a:r>
              <a:rPr lang="en-US" dirty="0" smtClean="0"/>
              <a:t> refers to the direct link between the learning objectives (Standard 2) and the assessments and measurements (Standard 3), resources and materials (Standard 4), learner engagement (Standard 5), and course technology (Standard 6). Under the principle of alignment, these later four aspects of the course are driven by and support the learning objectives.</a:t>
            </a:r>
          </a:p>
          <a:p>
            <a:endParaRPr lang="en-US" dirty="0" smtClean="0"/>
          </a:p>
          <a:p>
            <a:r>
              <a:rPr lang="en-US" dirty="0" smtClean="0"/>
              <a:t>As you begin to apply the QM Rubric, pay special attention to the six specific review standards (2.1,</a:t>
            </a:r>
            <a:r>
              <a:rPr lang="en-US" baseline="0" dirty="0" smtClean="0"/>
              <a:t> 2.2, 3.1, 4.1, 5.1 and 6.1) </a:t>
            </a:r>
            <a:r>
              <a:rPr lang="en-US" dirty="0" smtClean="0"/>
              <a:t> in the rubric that include alignment matters (and the red word “Alignment” included in each standard box). The diagram on this slide illustrates the dynamic relationship that supports alignment between these standards.</a:t>
            </a:r>
          </a:p>
          <a:p>
            <a:pPr eaLnBrk="1" hangingPunct="1">
              <a:spcBef>
                <a:spcPct val="0"/>
              </a:spcBef>
            </a:pPr>
            <a:endParaRPr lang="en-US" dirty="0" smtClean="0"/>
          </a:p>
        </p:txBody>
      </p:sp>
      <p:sp>
        <p:nvSpPr>
          <p:cNvPr id="12595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7035" indent="-291167">
              <a:defRPr>
                <a:solidFill>
                  <a:schemeClr val="tx1"/>
                </a:solidFill>
                <a:latin typeface="Calibri" pitchFamily="34" charset="0"/>
              </a:defRPr>
            </a:lvl2pPr>
            <a:lvl3pPr marL="1164670" indent="-232934">
              <a:defRPr>
                <a:solidFill>
                  <a:schemeClr val="tx1"/>
                </a:solidFill>
                <a:latin typeface="Calibri" pitchFamily="34" charset="0"/>
              </a:defRPr>
            </a:lvl3pPr>
            <a:lvl4pPr marL="1630537" indent="-232934">
              <a:defRPr>
                <a:solidFill>
                  <a:schemeClr val="tx1"/>
                </a:solidFill>
                <a:latin typeface="Calibri" pitchFamily="34" charset="0"/>
              </a:defRPr>
            </a:lvl4pPr>
            <a:lvl5pPr marL="2096405" indent="-232934">
              <a:defRPr>
                <a:solidFill>
                  <a:schemeClr val="tx1"/>
                </a:solidFill>
                <a:latin typeface="Calibri" pitchFamily="34" charset="0"/>
              </a:defRPr>
            </a:lvl5pPr>
            <a:lvl6pPr marL="2562272" indent="-232934" defTabSz="465868" fontAlgn="base">
              <a:spcBef>
                <a:spcPct val="0"/>
              </a:spcBef>
              <a:spcAft>
                <a:spcPct val="0"/>
              </a:spcAft>
              <a:defRPr>
                <a:solidFill>
                  <a:schemeClr val="tx1"/>
                </a:solidFill>
                <a:latin typeface="Calibri" pitchFamily="34" charset="0"/>
              </a:defRPr>
            </a:lvl6pPr>
            <a:lvl7pPr marL="3028141" indent="-232934" defTabSz="465868" fontAlgn="base">
              <a:spcBef>
                <a:spcPct val="0"/>
              </a:spcBef>
              <a:spcAft>
                <a:spcPct val="0"/>
              </a:spcAft>
              <a:defRPr>
                <a:solidFill>
                  <a:schemeClr val="tx1"/>
                </a:solidFill>
                <a:latin typeface="Calibri" pitchFamily="34" charset="0"/>
              </a:defRPr>
            </a:lvl7pPr>
            <a:lvl8pPr marL="3494009" indent="-232934" defTabSz="465868" fontAlgn="base">
              <a:spcBef>
                <a:spcPct val="0"/>
              </a:spcBef>
              <a:spcAft>
                <a:spcPct val="0"/>
              </a:spcAft>
              <a:defRPr>
                <a:solidFill>
                  <a:schemeClr val="tx1"/>
                </a:solidFill>
                <a:latin typeface="Calibri" pitchFamily="34" charset="0"/>
              </a:defRPr>
            </a:lvl8pPr>
            <a:lvl9pPr marL="3959876" indent="-232934" defTabSz="46586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B2A98B8-63EB-4C05-B963-FF83A96D27A9}"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 Take a minute to log in and show the participants how to access this tool and how it works.</a:t>
            </a:r>
            <a:endParaRPr lang="en-US" dirty="0"/>
          </a:p>
        </p:txBody>
      </p:sp>
      <p:sp>
        <p:nvSpPr>
          <p:cNvPr id="4" name="Slide Number Placeholder 3"/>
          <p:cNvSpPr>
            <a:spLocks noGrp="1"/>
          </p:cNvSpPr>
          <p:nvPr>
            <p:ph type="sldNum" sz="quarter" idx="10"/>
          </p:nvPr>
        </p:nvSpPr>
        <p:spPr/>
        <p:txBody>
          <a:bodyPr/>
          <a:lstStyle/>
          <a:p>
            <a:pPr>
              <a:defRPr/>
            </a:pPr>
            <a:fld id="{1B2ED6D7-7A9A-471F-8CAE-2659292140AA}" type="slidenum">
              <a:rPr lang="en-US" smtClean="0"/>
              <a:pPr>
                <a:defRPr/>
              </a:pPr>
              <a:t>26</a:t>
            </a:fld>
            <a:endParaRPr lang="en-US"/>
          </a:p>
        </p:txBody>
      </p:sp>
    </p:spTree>
    <p:extLst>
      <p:ext uri="{BB962C8B-B14F-4D97-AF65-F5344CB8AC3E}">
        <p14:creationId xmlns:p14="http://schemas.microsoft.com/office/powerpoint/2010/main" val="38362492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9C9F4886-A370-4C8E-988F-C1F1C67E4009}" type="datetimeFigureOut">
              <a:rPr lang="en-US" smtClean="0"/>
              <a:pPr/>
              <a:t>6/19/2013</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26D2F9FC-5436-45F2-88AC-81C40DC3E7E5}" type="slidenum">
              <a:rPr lang="en-US" smtClean="0"/>
              <a:pPr/>
              <a:t>‹#›</a:t>
            </a:fld>
            <a:endParaRPr lang="en-US"/>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008" y="6380607"/>
            <a:ext cx="1790700" cy="504825"/>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F4886-A370-4C8E-988F-C1F1C67E4009}" type="datetimeFigureOut">
              <a:rPr lang="en-US" smtClean="0"/>
              <a:pPr/>
              <a:t>6/19/2013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2F9FC-5436-45F2-88AC-81C40DC3E7E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F4886-A370-4C8E-988F-C1F1C67E4009}" type="datetimeFigureOut">
              <a:rPr lang="en-US" smtClean="0"/>
              <a:pPr/>
              <a:t>6/19/2013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2F9FC-5436-45F2-88AC-81C40DC3E7E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erior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4/15/2013</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Copyright MarylandOnline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34ED0FD6-0EA6-4913-917D-0913744FD372}" type="slidenum">
              <a:rPr lang="en-US"/>
              <a:pPr>
                <a:defRPr/>
              </a:pPr>
              <a:t>‹#›</a:t>
            </a:fld>
            <a:endParaRPr lang="en-US"/>
          </a:p>
        </p:txBody>
      </p:sp>
    </p:spTree>
    <p:extLst>
      <p:ext uri="{BB962C8B-B14F-4D97-AF65-F5344CB8AC3E}">
        <p14:creationId xmlns:p14="http://schemas.microsoft.com/office/powerpoint/2010/main" val="914466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F4886-A370-4C8E-988F-C1F1C67E4009}" type="datetimeFigureOut">
              <a:rPr lang="en-US" smtClean="0"/>
              <a:pPr/>
              <a:t>6/19/2013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2F9FC-5436-45F2-88AC-81C40DC3E7E5}"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08" y="6414135"/>
            <a:ext cx="1790700" cy="504825"/>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F4886-A370-4C8E-988F-C1F1C67E4009}" type="datetimeFigureOut">
              <a:rPr lang="en-US" smtClean="0"/>
              <a:pPr/>
              <a:t>6/19/2013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2F9FC-5436-45F2-88AC-81C40DC3E7E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C9F4886-A370-4C8E-988F-C1F1C67E4009}" type="datetimeFigureOut">
              <a:rPr lang="en-US" smtClean="0"/>
              <a:pPr/>
              <a:t>6/19/2013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2F9FC-5436-45F2-88AC-81C40DC3E7E5}"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C9F4886-A370-4C8E-988F-C1F1C67E4009}" type="datetimeFigureOut">
              <a:rPr lang="en-US" smtClean="0"/>
              <a:pPr/>
              <a:t>6/19/2013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D2F9FC-5436-45F2-88AC-81C40DC3E7E5}"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F4886-A370-4C8E-988F-C1F1C67E4009}" type="datetimeFigureOut">
              <a:rPr lang="en-US" smtClean="0"/>
              <a:pPr/>
              <a:t>6/19/2013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D2F9FC-5436-45F2-88AC-81C40DC3E7E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F4886-A370-4C8E-988F-C1F1C67E4009}" type="datetimeFigureOut">
              <a:rPr lang="en-US" smtClean="0"/>
              <a:pPr/>
              <a:t>6/19/2013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D2F9FC-5436-45F2-88AC-81C40DC3E7E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9C9F4886-A370-4C8E-988F-C1F1C67E4009}" type="datetimeFigureOut">
              <a:rPr lang="en-US" smtClean="0"/>
              <a:pPr/>
              <a:t>6/19/2013</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26D2F9FC-5436-45F2-88AC-81C40DC3E7E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9C9F4886-A370-4C8E-988F-C1F1C67E4009}" type="datetimeFigureOut">
              <a:rPr lang="en-US" smtClean="0"/>
              <a:pPr/>
              <a:t>6/19/2013</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26D2F9FC-5436-45F2-88AC-81C40DC3E7E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5"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9C9F4886-A370-4C8E-988F-C1F1C67E4009}" type="datetimeFigureOut">
              <a:rPr lang="en-US" smtClean="0"/>
              <a:pPr/>
              <a:t>6/19/2013</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26D2F9FC-5436-45F2-88AC-81C40DC3E7E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valenciacollege.edu/faculty/development/programs/online/DigitalProfessors.cf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qualitymatters.org/rubric"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Online%20Classroom%20Observation%20Form.doc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mailto:eobien@valenciacollege.edu" TargetMode="External"/><Relationship Id="rId2" Type="http://schemas.openxmlformats.org/officeDocument/2006/relationships/hyperlink" Target="mailto:cfox17@valenciacollege.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valenciacollege.edu/faculty/development/programs/online/DigitalProfessorCertification.cf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066800"/>
            <a:ext cx="6400800" cy="1828799"/>
          </a:xfrm>
        </p:spPr>
        <p:txBody>
          <a:bodyPr>
            <a:normAutofit/>
          </a:bodyPr>
          <a:lstStyle/>
          <a:p>
            <a:r>
              <a:rPr lang="en-US" sz="2400" b="1" dirty="0" smtClean="0">
                <a:solidFill>
                  <a:schemeClr val="accent2"/>
                </a:solidFill>
                <a:latin typeface="Arial" pitchFamily="34" charset="0"/>
                <a:cs typeface="Arial" pitchFamily="34" charset="0"/>
              </a:rPr>
              <a:t>Supporting Quality of Student Learning Online: Using Quality Matters to Strengthen Online Teaching and Learning</a:t>
            </a:r>
            <a:r>
              <a:rPr lang="en-US" sz="2800" dirty="0" smtClean="0">
                <a:solidFill>
                  <a:schemeClr val="tx2">
                    <a:lumMod val="75000"/>
                  </a:schemeClr>
                </a:solidFill>
                <a:latin typeface="Arial" pitchFamily="34" charset="0"/>
                <a:cs typeface="Arial" pitchFamily="34" charset="0"/>
              </a:rPr>
              <a:t/>
            </a:r>
            <a:br>
              <a:rPr lang="en-US" sz="2800" dirty="0" smtClean="0">
                <a:solidFill>
                  <a:schemeClr val="tx2">
                    <a:lumMod val="75000"/>
                  </a:schemeClr>
                </a:solidFill>
                <a:latin typeface="Arial" pitchFamily="34" charset="0"/>
                <a:cs typeface="Arial" pitchFamily="34" charset="0"/>
              </a:rPr>
            </a:br>
            <a:endParaRPr lang="en-US" sz="2800" b="1" dirty="0">
              <a:latin typeface="Arial" pitchFamily="34" charset="0"/>
              <a:cs typeface="Arial" pitchFamily="34" charset="0"/>
            </a:endParaRPr>
          </a:p>
        </p:txBody>
      </p:sp>
      <p:sp>
        <p:nvSpPr>
          <p:cNvPr id="3" name="Subtitle 2"/>
          <p:cNvSpPr>
            <a:spLocks noGrp="1"/>
          </p:cNvSpPr>
          <p:nvPr>
            <p:ph type="subTitle" idx="1"/>
          </p:nvPr>
        </p:nvSpPr>
        <p:spPr>
          <a:xfrm>
            <a:off x="1912256" y="5331178"/>
            <a:ext cx="5402944" cy="688622"/>
          </a:xfrm>
        </p:spPr>
        <p:txBody>
          <a:bodyPr>
            <a:normAutofit/>
          </a:bodyPr>
          <a:lstStyle/>
          <a:p>
            <a:r>
              <a:rPr lang="en-US" sz="2000" dirty="0" smtClean="0">
                <a:solidFill>
                  <a:schemeClr val="tx1"/>
                </a:solidFill>
                <a:latin typeface="Arial" pitchFamily="34" charset="0"/>
                <a:cs typeface="Arial" pitchFamily="34" charset="0"/>
              </a:rPr>
              <a:t>Valencia College - Orlando</a:t>
            </a:r>
            <a:r>
              <a:rPr lang="en-US" sz="2000" dirty="0">
                <a:solidFill>
                  <a:schemeClr val="tx1"/>
                </a:solidFill>
                <a:latin typeface="Arial" pitchFamily="34" charset="0"/>
                <a:cs typeface="Arial" pitchFamily="34" charset="0"/>
              </a:rPr>
              <a:t>, Florida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2918853"/>
            <a:ext cx="3292669" cy="2107525"/>
          </a:xfrm>
          <a:prstGeom prst="rect">
            <a:avLst/>
          </a:prstGeom>
        </p:spPr>
      </p:pic>
      <p:sp>
        <p:nvSpPr>
          <p:cNvPr id="6" name="TextBox 5"/>
          <p:cNvSpPr txBox="1"/>
          <p:nvPr/>
        </p:nvSpPr>
        <p:spPr>
          <a:xfrm>
            <a:off x="6324600" y="2819400"/>
            <a:ext cx="1752600" cy="2031325"/>
          </a:xfrm>
          <a:prstGeom prst="rect">
            <a:avLst/>
          </a:prstGeom>
          <a:noFill/>
        </p:spPr>
        <p:txBody>
          <a:bodyPr wrap="square" rtlCol="0">
            <a:spAutoFit/>
          </a:bodyPr>
          <a:lstStyle/>
          <a:p>
            <a:pPr algn="ctr"/>
            <a:r>
              <a:rPr lang="en-US" b="1" dirty="0">
                <a:latin typeface="Arial" pitchFamily="34" charset="0"/>
                <a:cs typeface="Arial" pitchFamily="34" charset="0"/>
              </a:rPr>
              <a:t>Charles Fox</a:t>
            </a:r>
            <a:r>
              <a:rPr lang="en-US" dirty="0">
                <a:latin typeface="Arial" pitchFamily="34" charset="0"/>
                <a:cs typeface="Arial" pitchFamily="34" charset="0"/>
              </a:rPr>
              <a:t>, Assistant Director of </a:t>
            </a:r>
            <a:r>
              <a:rPr lang="en-US" dirty="0" smtClean="0">
                <a:latin typeface="Arial" pitchFamily="34" charset="0"/>
                <a:cs typeface="Arial" pitchFamily="34" charset="0"/>
              </a:rPr>
              <a:t>Faculty and Instructional </a:t>
            </a:r>
            <a:r>
              <a:rPr lang="en-US" dirty="0">
                <a:latin typeface="Arial" pitchFamily="34" charset="0"/>
                <a:cs typeface="Arial" pitchFamily="34" charset="0"/>
              </a:rPr>
              <a:t>Development</a:t>
            </a:r>
          </a:p>
          <a:p>
            <a:pPr algn="ctr"/>
            <a:endParaRPr lang="en-US" dirty="0">
              <a:latin typeface="Arial" pitchFamily="34" charset="0"/>
              <a:cs typeface="Arial" pitchFamily="34" charset="0"/>
            </a:endParaRPr>
          </a:p>
        </p:txBody>
      </p:sp>
      <p:sp>
        <p:nvSpPr>
          <p:cNvPr id="7" name="TextBox 6"/>
          <p:cNvSpPr txBox="1"/>
          <p:nvPr/>
        </p:nvSpPr>
        <p:spPr>
          <a:xfrm>
            <a:off x="1219200" y="2819400"/>
            <a:ext cx="1676400" cy="2585323"/>
          </a:xfrm>
          <a:prstGeom prst="rect">
            <a:avLst/>
          </a:prstGeom>
          <a:noFill/>
        </p:spPr>
        <p:txBody>
          <a:bodyPr wrap="square" rtlCol="0">
            <a:spAutoFit/>
          </a:bodyPr>
          <a:lstStyle/>
          <a:p>
            <a:pPr algn="ctr"/>
            <a:r>
              <a:rPr lang="en-US" b="1" dirty="0">
                <a:latin typeface="Arial" pitchFamily="34" charset="0"/>
                <a:cs typeface="Arial" pitchFamily="34" charset="0"/>
              </a:rPr>
              <a:t>Erin O’Brien</a:t>
            </a:r>
            <a:r>
              <a:rPr lang="en-US" dirty="0">
                <a:latin typeface="Arial" pitchFamily="34" charset="0"/>
                <a:cs typeface="Arial" pitchFamily="34" charset="0"/>
              </a:rPr>
              <a:t>, Faculty </a:t>
            </a:r>
            <a:r>
              <a:rPr lang="en-US" dirty="0" smtClean="0">
                <a:latin typeface="Arial" pitchFamily="34" charset="0"/>
                <a:cs typeface="Arial" pitchFamily="34" charset="0"/>
              </a:rPr>
              <a:t>Fellow, Faculty and Instructional Development &amp; English </a:t>
            </a:r>
            <a:r>
              <a:rPr lang="en-US" dirty="0">
                <a:latin typeface="Arial" pitchFamily="34" charset="0"/>
                <a:cs typeface="Arial" pitchFamily="34" charset="0"/>
              </a:rPr>
              <a:t>Professor</a:t>
            </a:r>
          </a:p>
          <a:p>
            <a:endParaRPr lang="en-US" dirty="0"/>
          </a:p>
        </p:txBody>
      </p:sp>
    </p:spTree>
    <p:extLst>
      <p:ext uri="{BB962C8B-B14F-4D97-AF65-F5344CB8AC3E}">
        <p14:creationId xmlns:p14="http://schemas.microsoft.com/office/powerpoint/2010/main" val="4249679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412532"/>
            <a:ext cx="6965245" cy="1202485"/>
          </a:xfrm>
        </p:spPr>
        <p:txBody>
          <a:bodyPr/>
          <a:lstStyle/>
          <a:p>
            <a:r>
              <a:rPr lang="en-US" dirty="0" smtClean="0">
                <a:latin typeface="Arial" pitchFamily="34" charset="0"/>
                <a:cs typeface="Arial" pitchFamily="34" charset="0"/>
              </a:rPr>
              <a:t>Program Completion</a:t>
            </a:r>
            <a:endParaRPr lang="en-US" dirty="0">
              <a:latin typeface="Arial" pitchFamily="34" charset="0"/>
              <a:cs typeface="Arial" pitchFamily="34" charset="0"/>
            </a:endParaRPr>
          </a:p>
        </p:txBody>
      </p:sp>
      <p:sp>
        <p:nvSpPr>
          <p:cNvPr id="3" name="Content Placeholder 2"/>
          <p:cNvSpPr>
            <a:spLocks noGrp="1"/>
          </p:cNvSpPr>
          <p:nvPr>
            <p:ph idx="1"/>
          </p:nvPr>
        </p:nvSpPr>
        <p:spPr>
          <a:xfrm>
            <a:off x="838201" y="1501588"/>
            <a:ext cx="7467600" cy="3603812"/>
          </a:xfrm>
        </p:spPr>
        <p:txBody>
          <a:bodyPr/>
          <a:lstStyle/>
          <a:p>
            <a:pPr>
              <a:buFont typeface="Arial" pitchFamily="34" charset="0"/>
              <a:buChar char="•"/>
            </a:pPr>
            <a:r>
              <a:rPr lang="en-US" sz="2600" dirty="0" smtClean="0">
                <a:latin typeface="Arial" pitchFamily="34" charset="0"/>
                <a:cs typeface="Arial" pitchFamily="34" charset="0"/>
              </a:rPr>
              <a:t>After successful completion of all requirements, faculty are automatically awarded certification.</a:t>
            </a:r>
          </a:p>
          <a:p>
            <a:pPr>
              <a:buFont typeface="Arial" pitchFamily="34" charset="0"/>
              <a:buChar char="•"/>
            </a:pPr>
            <a:r>
              <a:rPr lang="en-US" sz="2600" dirty="0" smtClean="0">
                <a:latin typeface="Arial" pitchFamily="34" charset="0"/>
                <a:cs typeface="Arial" pitchFamily="34" charset="0"/>
              </a:rPr>
              <a:t>Digital Professors are recognized on Valencia’s website.</a:t>
            </a:r>
          </a:p>
          <a:p>
            <a:pPr algn="ctr">
              <a:buFont typeface="Arial" pitchFamily="34" charset="0"/>
              <a:buChar char="•"/>
            </a:pPr>
            <a:r>
              <a:rPr lang="en-US" dirty="0">
                <a:latin typeface="Arial" pitchFamily="34" charset="0"/>
                <a:cs typeface="Arial" pitchFamily="34" charset="0"/>
                <a:hlinkClick r:id="rId2"/>
              </a:rPr>
              <a:t>http://</a:t>
            </a:r>
            <a:r>
              <a:rPr lang="en-US" dirty="0" smtClean="0">
                <a:latin typeface="Arial" pitchFamily="34" charset="0"/>
                <a:cs typeface="Arial" pitchFamily="34" charset="0"/>
                <a:hlinkClick r:id="rId2"/>
              </a:rPr>
              <a:t>valenciacollege.edu/faculty/development/programs/online/DigitalProfessors.cfm</a:t>
            </a:r>
            <a:r>
              <a:rPr lang="en-US" dirty="0" smtClean="0">
                <a:latin typeface="Arial" pitchFamily="34" charset="0"/>
                <a:cs typeface="Arial" pitchFamily="34" charset="0"/>
              </a:rPr>
              <a:t>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4449288"/>
            <a:ext cx="4876800" cy="1646712"/>
          </a:xfrm>
          <a:prstGeom prst="rect">
            <a:avLst/>
          </a:prstGeom>
        </p:spPr>
      </p:pic>
    </p:spTree>
    <p:extLst>
      <p:ext uri="{BB962C8B-B14F-4D97-AF65-F5344CB8AC3E}">
        <p14:creationId xmlns:p14="http://schemas.microsoft.com/office/powerpoint/2010/main" val="4292563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6201" y="3124200"/>
            <a:ext cx="3606799" cy="1828090"/>
          </a:xfrm>
        </p:spPr>
        <p:txBody>
          <a:bodyPr>
            <a:noAutofit/>
          </a:bodyPr>
          <a:lstStyle/>
          <a:p>
            <a:r>
              <a:rPr lang="en-US" sz="3200" dirty="0" smtClean="0">
                <a:latin typeface="Arial" pitchFamily="34" charset="0"/>
                <a:cs typeface="Arial" pitchFamily="34" charset="0"/>
              </a:rPr>
              <a:t>Questions about the Curriculum of the Digital Professor Certification Program?</a:t>
            </a:r>
            <a:endParaRPr lang="en-US" sz="3200" dirty="0">
              <a:latin typeface="Arial" pitchFamily="34"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1828800"/>
            <a:ext cx="2075688" cy="3121152"/>
          </a:xfrm>
          <a:prstGeom prst="rect">
            <a:avLst/>
          </a:prstGeom>
        </p:spPr>
      </p:pic>
    </p:spTree>
    <p:extLst>
      <p:ext uri="{BB962C8B-B14F-4D97-AF65-F5344CB8AC3E}">
        <p14:creationId xmlns:p14="http://schemas.microsoft.com/office/powerpoint/2010/main" val="3253240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76400" y="948975"/>
            <a:ext cx="5723468" cy="803625"/>
          </a:xfrm>
        </p:spPr>
        <p:txBody>
          <a:bodyPr>
            <a:normAutofit fontScale="90000"/>
          </a:bodyPr>
          <a:lstStyle/>
          <a:p>
            <a:r>
              <a:rPr lang="en-US" dirty="0">
                <a:latin typeface="Arial" pitchFamily="34" charset="0"/>
                <a:cs typeface="Arial" pitchFamily="34" charset="0"/>
              </a:rPr>
              <a:t>P</a:t>
            </a:r>
            <a:r>
              <a:rPr lang="en-US" dirty="0" smtClean="0">
                <a:latin typeface="Arial" pitchFamily="34" charset="0"/>
                <a:cs typeface="Arial" pitchFamily="34" charset="0"/>
              </a:rPr>
              <a:t>rogram Assessment</a:t>
            </a:r>
            <a:endParaRPr lang="en-US" dirty="0">
              <a:latin typeface="Arial" pitchFamily="34" charset="0"/>
              <a:cs typeface="Arial" pitchFamily="34" charset="0"/>
            </a:endParaRPr>
          </a:p>
        </p:txBody>
      </p:sp>
      <p:sp>
        <p:nvSpPr>
          <p:cNvPr id="6" name="TextBox 5"/>
          <p:cNvSpPr txBox="1"/>
          <p:nvPr/>
        </p:nvSpPr>
        <p:spPr>
          <a:xfrm>
            <a:off x="1371600" y="1752600"/>
            <a:ext cx="4724400" cy="3693319"/>
          </a:xfrm>
          <a:prstGeom prst="rect">
            <a:avLst/>
          </a:prstGeom>
          <a:noFill/>
        </p:spPr>
        <p:txBody>
          <a:bodyPr wrap="square" rtlCol="0">
            <a:spAutoFit/>
          </a:bodyPr>
          <a:lstStyle/>
          <a:p>
            <a:r>
              <a:rPr lang="en-US" b="1" dirty="0" smtClean="0">
                <a:latin typeface="Arial" pitchFamily="34" charset="0"/>
                <a:cs typeface="Arial" pitchFamily="34" charset="0"/>
              </a:rPr>
              <a:t>Participation in the Digital Professor Certificate Program …</a:t>
            </a:r>
          </a:p>
          <a:p>
            <a:endParaRPr lang="en-US" dirty="0" smtClean="0">
              <a:latin typeface="Arial" pitchFamily="34" charset="0"/>
              <a:cs typeface="Arial" pitchFamily="34" charset="0"/>
            </a:endParaRPr>
          </a:p>
          <a:p>
            <a:pPr marL="285750" indent="-285750">
              <a:buFont typeface="Arial" pitchFamily="34" charset="0"/>
              <a:buChar char="•"/>
            </a:pPr>
            <a:r>
              <a:rPr lang="en-US" dirty="0" smtClean="0">
                <a:latin typeface="Arial" pitchFamily="34" charset="0"/>
                <a:cs typeface="Arial" pitchFamily="34" charset="0"/>
              </a:rPr>
              <a:t>improved my teaching skills in online and/or hybrid courses.</a:t>
            </a:r>
          </a:p>
          <a:p>
            <a:pPr marL="285750" indent="-285750">
              <a:buFont typeface="Arial" pitchFamily="34" charset="0"/>
              <a:buChar char="•"/>
            </a:pPr>
            <a:endParaRPr lang="en-US" dirty="0" smtClean="0">
              <a:latin typeface="Arial" pitchFamily="34" charset="0"/>
              <a:cs typeface="Arial" pitchFamily="34" charset="0"/>
            </a:endParaRPr>
          </a:p>
          <a:p>
            <a:pPr marL="285750" indent="-285750">
              <a:buFont typeface="Arial" pitchFamily="34" charset="0"/>
              <a:buChar char="•"/>
            </a:pPr>
            <a:r>
              <a:rPr lang="en-US" dirty="0" smtClean="0">
                <a:latin typeface="Arial" pitchFamily="34" charset="0"/>
                <a:cs typeface="Arial" pitchFamily="34" charset="0"/>
              </a:rPr>
              <a:t>improved my teaching skills in face-to-face courses.</a:t>
            </a:r>
          </a:p>
          <a:p>
            <a:pPr marL="285750" indent="-285750">
              <a:buFont typeface="Arial" pitchFamily="34" charset="0"/>
              <a:buChar char="•"/>
            </a:pPr>
            <a:endParaRPr lang="en-US" dirty="0" smtClean="0">
              <a:latin typeface="Arial" pitchFamily="34" charset="0"/>
              <a:cs typeface="Arial" pitchFamily="34" charset="0"/>
            </a:endParaRPr>
          </a:p>
          <a:p>
            <a:pPr marL="285750" indent="-285750">
              <a:buFont typeface="Arial" pitchFamily="34" charset="0"/>
              <a:buChar char="•"/>
            </a:pPr>
            <a:r>
              <a:rPr lang="en-US" dirty="0" smtClean="0">
                <a:latin typeface="Arial" pitchFamily="34" charset="0"/>
                <a:cs typeface="Arial" pitchFamily="34" charset="0"/>
              </a:rPr>
              <a:t>helped me to better understand the student experience in an online environment.</a:t>
            </a:r>
          </a:p>
          <a:p>
            <a:endParaRPr lang="en-US" dirty="0" smtClean="0"/>
          </a:p>
        </p:txBody>
      </p:sp>
      <p:sp>
        <p:nvSpPr>
          <p:cNvPr id="7" name="TextBox 6"/>
          <p:cNvSpPr txBox="1"/>
          <p:nvPr/>
        </p:nvSpPr>
        <p:spPr>
          <a:xfrm>
            <a:off x="6400800" y="2492122"/>
            <a:ext cx="1447800" cy="523220"/>
          </a:xfrm>
          <a:prstGeom prst="rect">
            <a:avLst/>
          </a:prstGeom>
          <a:noFill/>
        </p:spPr>
        <p:txBody>
          <a:bodyPr wrap="square" rtlCol="0">
            <a:spAutoFit/>
          </a:bodyPr>
          <a:lstStyle/>
          <a:p>
            <a:r>
              <a:rPr lang="en-US" sz="2800" b="1" dirty="0" smtClean="0">
                <a:latin typeface="Arial" pitchFamily="34" charset="0"/>
                <a:cs typeface="Arial" pitchFamily="34" charset="0"/>
              </a:rPr>
              <a:t>97.5%</a:t>
            </a:r>
            <a:endParaRPr lang="en-US" sz="2800" b="1" dirty="0">
              <a:latin typeface="Arial" pitchFamily="34" charset="0"/>
              <a:cs typeface="Arial" pitchFamily="34" charset="0"/>
            </a:endParaRPr>
          </a:p>
        </p:txBody>
      </p:sp>
      <p:sp>
        <p:nvSpPr>
          <p:cNvPr id="8" name="TextBox 7"/>
          <p:cNvSpPr txBox="1"/>
          <p:nvPr/>
        </p:nvSpPr>
        <p:spPr>
          <a:xfrm>
            <a:off x="6400800" y="3374568"/>
            <a:ext cx="1828800" cy="523220"/>
          </a:xfrm>
          <a:prstGeom prst="rect">
            <a:avLst/>
          </a:prstGeom>
          <a:noFill/>
        </p:spPr>
        <p:txBody>
          <a:bodyPr wrap="square" rtlCol="0">
            <a:spAutoFit/>
          </a:bodyPr>
          <a:lstStyle/>
          <a:p>
            <a:r>
              <a:rPr lang="en-US" sz="2800" b="1" dirty="0" smtClean="0">
                <a:latin typeface="Arial" pitchFamily="34" charset="0"/>
                <a:cs typeface="Arial" pitchFamily="34" charset="0"/>
              </a:rPr>
              <a:t>87.5%</a:t>
            </a:r>
            <a:endParaRPr lang="en-US" sz="2800" b="1" dirty="0">
              <a:latin typeface="Arial" pitchFamily="34" charset="0"/>
              <a:cs typeface="Arial" pitchFamily="34" charset="0"/>
            </a:endParaRPr>
          </a:p>
        </p:txBody>
      </p:sp>
      <p:sp>
        <p:nvSpPr>
          <p:cNvPr id="9" name="TextBox 8"/>
          <p:cNvSpPr txBox="1"/>
          <p:nvPr/>
        </p:nvSpPr>
        <p:spPr>
          <a:xfrm>
            <a:off x="6400800" y="4187376"/>
            <a:ext cx="1524000" cy="523220"/>
          </a:xfrm>
          <a:prstGeom prst="rect">
            <a:avLst/>
          </a:prstGeom>
          <a:noFill/>
        </p:spPr>
        <p:txBody>
          <a:bodyPr wrap="square" rtlCol="0">
            <a:spAutoFit/>
          </a:bodyPr>
          <a:lstStyle/>
          <a:p>
            <a:r>
              <a:rPr lang="en-US" sz="2800" b="1" dirty="0" smtClean="0">
                <a:latin typeface="Arial" pitchFamily="34" charset="0"/>
                <a:cs typeface="Arial" pitchFamily="34" charset="0"/>
              </a:rPr>
              <a:t>90%</a:t>
            </a:r>
            <a:endParaRPr lang="en-US" sz="2800" b="1" dirty="0">
              <a:latin typeface="Arial" pitchFamily="34" charset="0"/>
              <a:cs typeface="Arial" pitchFamily="34" charset="0"/>
            </a:endParaRPr>
          </a:p>
        </p:txBody>
      </p:sp>
    </p:spTree>
    <p:extLst>
      <p:ext uri="{BB962C8B-B14F-4D97-AF65-F5344CB8AC3E}">
        <p14:creationId xmlns:p14="http://schemas.microsoft.com/office/powerpoint/2010/main" val="727450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76400" y="948975"/>
            <a:ext cx="5723468" cy="803625"/>
          </a:xfrm>
        </p:spPr>
        <p:txBody>
          <a:bodyPr>
            <a:normAutofit fontScale="90000"/>
          </a:bodyPr>
          <a:lstStyle/>
          <a:p>
            <a:r>
              <a:rPr lang="en-US" dirty="0">
                <a:latin typeface="Arial" pitchFamily="34" charset="0"/>
                <a:cs typeface="Arial" pitchFamily="34" charset="0"/>
              </a:rPr>
              <a:t>P</a:t>
            </a:r>
            <a:r>
              <a:rPr lang="en-US" dirty="0" smtClean="0">
                <a:latin typeface="Arial" pitchFamily="34" charset="0"/>
                <a:cs typeface="Arial" pitchFamily="34" charset="0"/>
              </a:rPr>
              <a:t>rogram Assessment</a:t>
            </a:r>
            <a:endParaRPr lang="en-US" dirty="0">
              <a:latin typeface="Arial" pitchFamily="34" charset="0"/>
              <a:cs typeface="Arial" pitchFamily="34" charset="0"/>
            </a:endParaRPr>
          </a:p>
        </p:txBody>
      </p:sp>
      <p:sp>
        <p:nvSpPr>
          <p:cNvPr id="6" name="TextBox 5"/>
          <p:cNvSpPr txBox="1"/>
          <p:nvPr/>
        </p:nvSpPr>
        <p:spPr>
          <a:xfrm>
            <a:off x="1219200" y="1910477"/>
            <a:ext cx="4724400" cy="2862322"/>
          </a:xfrm>
          <a:prstGeom prst="rect">
            <a:avLst/>
          </a:prstGeom>
          <a:noFill/>
        </p:spPr>
        <p:txBody>
          <a:bodyPr wrap="square" rtlCol="0">
            <a:spAutoFit/>
          </a:bodyPr>
          <a:lstStyle/>
          <a:p>
            <a:endParaRPr lang="en-US" dirty="0" smtClean="0"/>
          </a:p>
          <a:p>
            <a:pPr marL="285750" indent="-285750">
              <a:buFont typeface="Arial" pitchFamily="34" charset="0"/>
              <a:buChar char="•"/>
            </a:pPr>
            <a:r>
              <a:rPr lang="en-US" dirty="0" smtClean="0">
                <a:latin typeface="Arial" pitchFamily="34" charset="0"/>
                <a:cs typeface="Arial" pitchFamily="34" charset="0"/>
              </a:rPr>
              <a:t>The facilitators modeled best practices in online teaching.</a:t>
            </a:r>
          </a:p>
          <a:p>
            <a:pPr marL="285750" indent="-285750">
              <a:buFont typeface="Arial" pitchFamily="34" charset="0"/>
              <a:buChar char="•"/>
            </a:pPr>
            <a:endParaRPr lang="en-US" dirty="0" smtClean="0">
              <a:latin typeface="Arial" pitchFamily="34" charset="0"/>
              <a:cs typeface="Arial" pitchFamily="34" charset="0"/>
            </a:endParaRPr>
          </a:p>
          <a:p>
            <a:pPr marL="285750" indent="-285750">
              <a:buFont typeface="Arial" pitchFamily="34" charset="0"/>
              <a:buChar char="•"/>
            </a:pPr>
            <a:r>
              <a:rPr lang="en-US" dirty="0" smtClean="0">
                <a:latin typeface="Arial" pitchFamily="34" charset="0"/>
                <a:cs typeface="Arial" pitchFamily="34" charset="0"/>
              </a:rPr>
              <a:t>Observing the facilitators and their techniques helped to improve my teaching practice.</a:t>
            </a:r>
          </a:p>
          <a:p>
            <a:pPr marL="285750" indent="-285750">
              <a:buFont typeface="Arial" pitchFamily="34" charset="0"/>
              <a:buChar char="•"/>
            </a:pPr>
            <a:endParaRPr lang="en-US" dirty="0" smtClean="0">
              <a:latin typeface="Arial" pitchFamily="34" charset="0"/>
              <a:cs typeface="Arial" pitchFamily="34" charset="0"/>
            </a:endParaRPr>
          </a:p>
          <a:p>
            <a:pPr marL="285750" indent="-285750">
              <a:buFont typeface="Arial" pitchFamily="34" charset="0"/>
              <a:buChar char="•"/>
            </a:pPr>
            <a:r>
              <a:rPr lang="en-US" dirty="0" smtClean="0">
                <a:latin typeface="Arial" pitchFamily="34" charset="0"/>
                <a:cs typeface="Arial" pitchFamily="34" charset="0"/>
              </a:rPr>
              <a:t>Interaction with colleagues in the program helped to improve my teaching practice.</a:t>
            </a:r>
            <a:endParaRPr lang="en-US" dirty="0">
              <a:latin typeface="Arial" pitchFamily="34" charset="0"/>
              <a:cs typeface="Arial" pitchFamily="34" charset="0"/>
            </a:endParaRPr>
          </a:p>
        </p:txBody>
      </p:sp>
      <p:sp>
        <p:nvSpPr>
          <p:cNvPr id="5" name="TextBox 4"/>
          <p:cNvSpPr txBox="1"/>
          <p:nvPr/>
        </p:nvSpPr>
        <p:spPr>
          <a:xfrm>
            <a:off x="6096000" y="2221468"/>
            <a:ext cx="1143000" cy="523220"/>
          </a:xfrm>
          <a:prstGeom prst="rect">
            <a:avLst/>
          </a:prstGeom>
          <a:noFill/>
        </p:spPr>
        <p:txBody>
          <a:bodyPr wrap="square" rtlCol="0">
            <a:spAutoFit/>
          </a:bodyPr>
          <a:lstStyle/>
          <a:p>
            <a:r>
              <a:rPr lang="en-US" sz="2800" b="1" dirty="0" smtClean="0">
                <a:latin typeface="Arial" pitchFamily="34" charset="0"/>
                <a:cs typeface="Arial" pitchFamily="34" charset="0"/>
              </a:rPr>
              <a:t>100%</a:t>
            </a:r>
            <a:endParaRPr lang="en-US" sz="2800" b="1" dirty="0">
              <a:latin typeface="Arial" pitchFamily="34" charset="0"/>
              <a:cs typeface="Arial" pitchFamily="34" charset="0"/>
            </a:endParaRPr>
          </a:p>
        </p:txBody>
      </p:sp>
      <p:sp>
        <p:nvSpPr>
          <p:cNvPr id="7" name="TextBox 6"/>
          <p:cNvSpPr txBox="1"/>
          <p:nvPr/>
        </p:nvSpPr>
        <p:spPr>
          <a:xfrm>
            <a:off x="6083121" y="3137079"/>
            <a:ext cx="1600200" cy="523220"/>
          </a:xfrm>
          <a:prstGeom prst="rect">
            <a:avLst/>
          </a:prstGeom>
          <a:noFill/>
        </p:spPr>
        <p:txBody>
          <a:bodyPr wrap="square" rtlCol="0">
            <a:spAutoFit/>
          </a:bodyPr>
          <a:lstStyle/>
          <a:p>
            <a:r>
              <a:rPr lang="en-US" sz="2800" b="1" dirty="0" smtClean="0">
                <a:latin typeface="Arial" pitchFamily="34" charset="0"/>
                <a:cs typeface="Arial" pitchFamily="34" charset="0"/>
              </a:rPr>
              <a:t>95%</a:t>
            </a:r>
            <a:endParaRPr lang="en-US" sz="2800" b="1" dirty="0">
              <a:latin typeface="Arial" pitchFamily="34" charset="0"/>
              <a:cs typeface="Arial" pitchFamily="34" charset="0"/>
            </a:endParaRPr>
          </a:p>
        </p:txBody>
      </p:sp>
      <p:sp>
        <p:nvSpPr>
          <p:cNvPr id="8" name="TextBox 7"/>
          <p:cNvSpPr txBox="1"/>
          <p:nvPr/>
        </p:nvSpPr>
        <p:spPr>
          <a:xfrm>
            <a:off x="6096000" y="3962400"/>
            <a:ext cx="1828800" cy="523220"/>
          </a:xfrm>
          <a:prstGeom prst="rect">
            <a:avLst/>
          </a:prstGeom>
          <a:noFill/>
        </p:spPr>
        <p:txBody>
          <a:bodyPr wrap="square" rtlCol="0">
            <a:spAutoFit/>
          </a:bodyPr>
          <a:lstStyle/>
          <a:p>
            <a:r>
              <a:rPr lang="en-US" sz="2800" b="1" dirty="0" smtClean="0">
                <a:latin typeface="Arial" pitchFamily="34" charset="0"/>
                <a:cs typeface="Arial" pitchFamily="34" charset="0"/>
              </a:rPr>
              <a:t>95%</a:t>
            </a:r>
            <a:endParaRPr lang="en-US" sz="2800" b="1" dirty="0">
              <a:latin typeface="Arial" pitchFamily="34" charset="0"/>
              <a:cs typeface="Arial" pitchFamily="34" charset="0"/>
            </a:endParaRPr>
          </a:p>
        </p:txBody>
      </p:sp>
    </p:spTree>
    <p:extLst>
      <p:ext uri="{BB962C8B-B14F-4D97-AF65-F5344CB8AC3E}">
        <p14:creationId xmlns:p14="http://schemas.microsoft.com/office/powerpoint/2010/main" val="727450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09600"/>
            <a:ext cx="6965245" cy="1202485"/>
          </a:xfrm>
        </p:spPr>
        <p:txBody>
          <a:bodyPr/>
          <a:lstStyle/>
          <a:p>
            <a:r>
              <a:rPr lang="en-US" dirty="0" smtClean="0">
                <a:latin typeface="Arial" pitchFamily="34" charset="0"/>
                <a:cs typeface="Arial" pitchFamily="34" charset="0"/>
              </a:rPr>
              <a:t>Participant Feedback</a:t>
            </a:r>
            <a:endParaRPr lang="en-US" dirty="0">
              <a:latin typeface="Arial" pitchFamily="34" charset="0"/>
              <a:cs typeface="Arial" pitchFamily="34" charset="0"/>
            </a:endParaRPr>
          </a:p>
        </p:txBody>
      </p:sp>
      <p:sp>
        <p:nvSpPr>
          <p:cNvPr id="4" name="TextBox 3"/>
          <p:cNvSpPr txBox="1"/>
          <p:nvPr/>
        </p:nvSpPr>
        <p:spPr>
          <a:xfrm>
            <a:off x="1211943" y="1676400"/>
            <a:ext cx="6781800" cy="4154984"/>
          </a:xfrm>
          <a:prstGeom prst="rect">
            <a:avLst/>
          </a:prstGeom>
          <a:noFill/>
        </p:spPr>
        <p:txBody>
          <a:bodyPr wrap="square" rtlCol="0">
            <a:spAutoFit/>
          </a:bodyPr>
          <a:lstStyle/>
          <a:p>
            <a:r>
              <a:rPr lang="en-US" sz="2400" dirty="0" smtClean="0">
                <a:latin typeface="Arial" pitchFamily="34" charset="0"/>
                <a:cs typeface="Arial" pitchFamily="34" charset="0"/>
              </a:rPr>
              <a:t>“The experience gained through the </a:t>
            </a:r>
            <a:r>
              <a:rPr lang="en-US" sz="2400" b="1" dirty="0" smtClean="0">
                <a:latin typeface="Arial" pitchFamily="34" charset="0"/>
                <a:cs typeface="Arial" pitchFamily="34" charset="0"/>
              </a:rPr>
              <a:t>Digital Professor Program</a:t>
            </a:r>
            <a:r>
              <a:rPr lang="en-US" sz="2400" dirty="0" smtClean="0">
                <a:latin typeface="Arial" pitchFamily="34" charset="0"/>
                <a:cs typeface="Arial" pitchFamily="34" charset="0"/>
              </a:rPr>
              <a:t> has been invaluable when teaching my first online course particularly since I had no online teaching experience prior to my involvement in the Program.  </a:t>
            </a:r>
          </a:p>
          <a:p>
            <a:r>
              <a:rPr lang="en-US" sz="2400" dirty="0">
                <a:latin typeface="Arial" pitchFamily="34" charset="0"/>
                <a:cs typeface="Arial" pitchFamily="34" charset="0"/>
              </a:rPr>
              <a:t/>
            </a:r>
            <a:br>
              <a:rPr lang="en-US" sz="2400" dirty="0">
                <a:latin typeface="Arial" pitchFamily="34" charset="0"/>
                <a:cs typeface="Arial" pitchFamily="34" charset="0"/>
              </a:rPr>
            </a:br>
            <a:r>
              <a:rPr lang="en-US" sz="2400" dirty="0" smtClean="0">
                <a:latin typeface="Arial" pitchFamily="34" charset="0"/>
                <a:cs typeface="Arial" pitchFamily="34" charset="0"/>
              </a:rPr>
              <a:t>During the Program I have learned how to make an online course accessible to all students, to vary instructional and assessment techniques and to build an effective online course by using the </a:t>
            </a:r>
            <a:r>
              <a:rPr lang="en-US" sz="2400" b="1" dirty="0" smtClean="0">
                <a:latin typeface="Arial" pitchFamily="34" charset="0"/>
                <a:cs typeface="Arial" pitchFamily="34" charset="0"/>
              </a:rPr>
              <a:t>Quality Matters </a:t>
            </a:r>
            <a:r>
              <a:rPr lang="en-US" sz="2400" dirty="0" smtClean="0">
                <a:latin typeface="Arial" pitchFamily="34" charset="0"/>
                <a:cs typeface="Arial" pitchFamily="34" charset="0"/>
              </a:rPr>
              <a:t>rubric.”</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627866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09600"/>
            <a:ext cx="6965245" cy="1202485"/>
          </a:xfrm>
        </p:spPr>
        <p:txBody>
          <a:bodyPr/>
          <a:lstStyle/>
          <a:p>
            <a:r>
              <a:rPr lang="en-US" dirty="0" smtClean="0">
                <a:latin typeface="Arial" pitchFamily="34" charset="0"/>
                <a:cs typeface="Arial" pitchFamily="34" charset="0"/>
              </a:rPr>
              <a:t>Participant Feedback</a:t>
            </a:r>
            <a:endParaRPr lang="en-US" dirty="0">
              <a:latin typeface="Arial" pitchFamily="34" charset="0"/>
              <a:cs typeface="Arial" pitchFamily="34" charset="0"/>
            </a:endParaRPr>
          </a:p>
        </p:txBody>
      </p:sp>
      <p:sp>
        <p:nvSpPr>
          <p:cNvPr id="3" name="TextBox 2"/>
          <p:cNvSpPr txBox="1"/>
          <p:nvPr/>
        </p:nvSpPr>
        <p:spPr>
          <a:xfrm>
            <a:off x="1295400" y="1847671"/>
            <a:ext cx="6477000" cy="1200329"/>
          </a:xfrm>
          <a:prstGeom prst="rect">
            <a:avLst/>
          </a:prstGeom>
          <a:noFill/>
        </p:spPr>
        <p:txBody>
          <a:bodyPr wrap="square" rtlCol="0">
            <a:spAutoFit/>
          </a:bodyPr>
          <a:lstStyle/>
          <a:p>
            <a:r>
              <a:rPr lang="en-US" sz="2400" dirty="0" smtClean="0">
                <a:latin typeface="Arial" pitchFamily="34" charset="0"/>
                <a:cs typeface="Arial" pitchFamily="34" charset="0"/>
              </a:rPr>
              <a:t>“Many of the courses in the program included construction of real assignment/assessments that could be used in the courses I teach.”</a:t>
            </a:r>
            <a:endParaRPr lang="en-US" sz="2400" dirty="0">
              <a:latin typeface="Arial" pitchFamily="34" charset="0"/>
              <a:cs typeface="Arial" pitchFamily="34" charset="0"/>
            </a:endParaRPr>
          </a:p>
        </p:txBody>
      </p:sp>
      <p:sp>
        <p:nvSpPr>
          <p:cNvPr id="4" name="TextBox 3"/>
          <p:cNvSpPr txBox="1"/>
          <p:nvPr/>
        </p:nvSpPr>
        <p:spPr>
          <a:xfrm>
            <a:off x="1295400" y="3318808"/>
            <a:ext cx="6324600" cy="2308324"/>
          </a:xfrm>
          <a:prstGeom prst="rect">
            <a:avLst/>
          </a:prstGeom>
          <a:noFill/>
        </p:spPr>
        <p:txBody>
          <a:bodyPr wrap="square" rtlCol="0">
            <a:spAutoFit/>
          </a:bodyPr>
          <a:lstStyle/>
          <a:p>
            <a:r>
              <a:rPr lang="en-US" sz="2400" dirty="0" smtClean="0">
                <a:latin typeface="Arial" pitchFamily="34" charset="0"/>
                <a:cs typeface="Arial" pitchFamily="34" charset="0"/>
              </a:rPr>
              <a:t>“I learned so much from the facilitators…how they set up their classes, materials they used, and the participants in the courses were also helpful.  I have found that I’m more sensitive to those who are climbing the learning curve.”</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40798125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09600"/>
            <a:ext cx="6965245" cy="1202485"/>
          </a:xfrm>
        </p:spPr>
        <p:txBody>
          <a:bodyPr/>
          <a:lstStyle/>
          <a:p>
            <a:r>
              <a:rPr lang="en-US" dirty="0" smtClean="0">
                <a:latin typeface="Arial" pitchFamily="34" charset="0"/>
                <a:cs typeface="Arial" pitchFamily="34" charset="0"/>
              </a:rPr>
              <a:t>Participant Feedback</a:t>
            </a:r>
            <a:endParaRPr lang="en-US" dirty="0">
              <a:latin typeface="Arial" pitchFamily="34" charset="0"/>
              <a:cs typeface="Arial" pitchFamily="34" charset="0"/>
            </a:endParaRPr>
          </a:p>
        </p:txBody>
      </p:sp>
      <p:sp>
        <p:nvSpPr>
          <p:cNvPr id="3" name="TextBox 2"/>
          <p:cNvSpPr txBox="1"/>
          <p:nvPr/>
        </p:nvSpPr>
        <p:spPr>
          <a:xfrm>
            <a:off x="1219200" y="1752600"/>
            <a:ext cx="6858000" cy="3477875"/>
          </a:xfrm>
          <a:prstGeom prst="rect">
            <a:avLst/>
          </a:prstGeom>
          <a:noFill/>
        </p:spPr>
        <p:txBody>
          <a:bodyPr wrap="square" rtlCol="0">
            <a:spAutoFit/>
          </a:bodyPr>
          <a:lstStyle/>
          <a:p>
            <a:r>
              <a:rPr lang="en-US" sz="2200" dirty="0" smtClean="0">
                <a:latin typeface="Arial" pitchFamily="34" charset="0"/>
                <a:cs typeface="Arial" pitchFamily="34" charset="0"/>
              </a:rPr>
              <a:t>“I have applied what I learned in all aspects of my teaching.  In my face-to-face courses I now use the learning management system to engage students outside of class and utilize a similar organizational structure to the class as modeled in the Professional Development classes.  Of course I completely redesigned my online class and now engage students using different media (videos, flash games, discussion, etc…). The </a:t>
            </a:r>
            <a:r>
              <a:rPr lang="en-US" sz="2200" b="1" dirty="0" smtClean="0">
                <a:latin typeface="Arial" pitchFamily="34" charset="0"/>
                <a:cs typeface="Arial" pitchFamily="34" charset="0"/>
              </a:rPr>
              <a:t>Quality Matters Rubric</a:t>
            </a:r>
            <a:r>
              <a:rPr lang="en-US" sz="2200" dirty="0">
                <a:latin typeface="Arial" pitchFamily="34" charset="0"/>
                <a:cs typeface="Arial" pitchFamily="34" charset="0"/>
              </a:rPr>
              <a:t> </a:t>
            </a:r>
            <a:r>
              <a:rPr lang="en-US" sz="2200" dirty="0" smtClean="0">
                <a:latin typeface="Arial" pitchFamily="34" charset="0"/>
                <a:cs typeface="Arial" pitchFamily="34" charset="0"/>
              </a:rPr>
              <a:t>provides a great framework for a course!!!”</a:t>
            </a:r>
            <a:endParaRPr lang="en-US" sz="2200" dirty="0">
              <a:latin typeface="Arial" pitchFamily="34" charset="0"/>
              <a:cs typeface="Arial" pitchFamily="34" charset="0"/>
            </a:endParaRPr>
          </a:p>
        </p:txBody>
      </p:sp>
    </p:spTree>
    <p:extLst>
      <p:ext uri="{BB962C8B-B14F-4D97-AF65-F5344CB8AC3E}">
        <p14:creationId xmlns:p14="http://schemas.microsoft.com/office/powerpoint/2010/main" val="3410199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5571" y="702515"/>
            <a:ext cx="6965245" cy="1202485"/>
          </a:xfrm>
        </p:spPr>
        <p:txBody>
          <a:bodyPr>
            <a:normAutofit fontScale="90000"/>
          </a:bodyPr>
          <a:lstStyle/>
          <a:p>
            <a:r>
              <a:rPr lang="en-US" dirty="0" smtClean="0">
                <a:latin typeface="Arial" pitchFamily="34" charset="0"/>
                <a:cs typeface="Arial" pitchFamily="34" charset="0"/>
              </a:rPr>
              <a:t>Quality Matters</a:t>
            </a:r>
            <a:r>
              <a:rPr lang="en-US" b="1" dirty="0"/>
              <a:t/>
            </a:r>
            <a:br>
              <a:rPr lang="en-US" b="1" dirty="0"/>
            </a:br>
            <a:r>
              <a:rPr lang="en-US" sz="1600" i="1" dirty="0">
                <a:latin typeface="Arial" pitchFamily="34" charset="0"/>
                <a:cs typeface="Arial" pitchFamily="34" charset="0"/>
              </a:rPr>
              <a:t>A national benchmark for online course design</a:t>
            </a:r>
            <a:r>
              <a:rPr lang="en-US" b="1" dirty="0"/>
              <a:t/>
            </a:r>
            <a:br>
              <a:rPr lang="en-US" b="1"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1628776"/>
            <a:ext cx="2362200" cy="1800224"/>
          </a:xfrm>
          <a:prstGeom prst="rect">
            <a:avLst/>
          </a:prstGeom>
        </p:spPr>
      </p:pic>
      <p:sp>
        <p:nvSpPr>
          <p:cNvPr id="5" name="TextBox 4"/>
          <p:cNvSpPr txBox="1"/>
          <p:nvPr/>
        </p:nvSpPr>
        <p:spPr>
          <a:xfrm>
            <a:off x="1219200" y="3200400"/>
            <a:ext cx="6781800" cy="2862322"/>
          </a:xfrm>
          <a:prstGeom prst="rect">
            <a:avLst/>
          </a:prstGeom>
          <a:noFill/>
        </p:spPr>
        <p:txBody>
          <a:bodyPr wrap="square" rtlCol="0">
            <a:spAutoFit/>
          </a:bodyPr>
          <a:lstStyle/>
          <a:p>
            <a:pPr marL="285750" indent="-285750">
              <a:buFont typeface="Arial" pitchFamily="34" charset="0"/>
              <a:buChar char="•"/>
            </a:pPr>
            <a:r>
              <a:rPr lang="en-US" sz="2000" dirty="0"/>
              <a:t>The Quality Matters Rubric is a set of 8 general standards and 41 specific standards used to evaluate the design of online and blended courses.  </a:t>
            </a:r>
            <a:endParaRPr lang="en-US" sz="2000" dirty="0" smtClean="0"/>
          </a:p>
          <a:p>
            <a:pPr marL="285750" indent="-285750">
              <a:buFont typeface="Arial" pitchFamily="34" charset="0"/>
              <a:buChar char="•"/>
            </a:pPr>
            <a:r>
              <a:rPr lang="en-US" sz="2000" dirty="0" smtClean="0"/>
              <a:t>The </a:t>
            </a:r>
            <a:r>
              <a:rPr lang="en-US" sz="2000" dirty="0"/>
              <a:t>Rubric is complete with annotations that explain the application of the standards and the relationship among them.  </a:t>
            </a:r>
            <a:endParaRPr lang="en-US" sz="2000" dirty="0" smtClean="0"/>
          </a:p>
          <a:p>
            <a:pPr marL="285750" indent="-285750">
              <a:buFont typeface="Arial" pitchFamily="34" charset="0"/>
              <a:buChar char="•"/>
            </a:pPr>
            <a:r>
              <a:rPr lang="en-US" sz="2000" dirty="0" smtClean="0"/>
              <a:t>The rubric is based on best practices research and is recognized by many as the “gold-standard” in hybrid and online learning  course design.</a:t>
            </a:r>
            <a:endParaRPr lang="en-US" sz="2000" dirty="0"/>
          </a:p>
        </p:txBody>
      </p:sp>
    </p:spTree>
    <p:extLst>
      <p:ext uri="{BB962C8B-B14F-4D97-AF65-F5344CB8AC3E}">
        <p14:creationId xmlns:p14="http://schemas.microsoft.com/office/powerpoint/2010/main" val="35828098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979" y="2895600"/>
            <a:ext cx="6254044" cy="705905"/>
          </a:xfrm>
        </p:spPr>
        <p:txBody>
          <a:bodyPr>
            <a:normAutofit fontScale="90000"/>
          </a:bodyPr>
          <a:lstStyle/>
          <a:p>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QM Rubric</a:t>
            </a:r>
            <a:endParaRPr lang="en-US" dirty="0">
              <a:latin typeface="Arial" pitchFamily="34" charset="0"/>
              <a:cs typeface="Arial" pitchFamily="34" charset="0"/>
            </a:endParaRPr>
          </a:p>
        </p:txBody>
      </p:sp>
      <p:sp>
        <p:nvSpPr>
          <p:cNvPr id="3" name="Text Placeholder 2"/>
          <p:cNvSpPr>
            <a:spLocks noGrp="1"/>
          </p:cNvSpPr>
          <p:nvPr>
            <p:ph type="body" idx="1"/>
          </p:nvPr>
        </p:nvSpPr>
        <p:spPr/>
        <p:txBody>
          <a:bodyPr/>
          <a:lstStyle/>
          <a:p>
            <a:r>
              <a:rPr lang="en-US" dirty="0">
                <a:hlinkClick r:id="rId2"/>
              </a:rPr>
              <a:t>https://www.qualitymatters.org/rubric</a:t>
            </a:r>
            <a:r>
              <a:rPr lang="en-US"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1066800"/>
            <a:ext cx="2362200" cy="1800224"/>
          </a:xfrm>
          <a:prstGeom prst="rect">
            <a:avLst/>
          </a:prstGeom>
        </p:spPr>
      </p:pic>
    </p:spTree>
    <p:extLst>
      <p:ext uri="{BB962C8B-B14F-4D97-AF65-F5344CB8AC3E}">
        <p14:creationId xmlns:p14="http://schemas.microsoft.com/office/powerpoint/2010/main" val="1340932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1007315"/>
            <a:ext cx="6965245" cy="1202485"/>
          </a:xfrm>
        </p:spPr>
        <p:txBody>
          <a:bodyPr>
            <a:noAutofit/>
          </a:bodyPr>
          <a:lstStyle/>
          <a:p>
            <a:r>
              <a:rPr lang="en-US" sz="3600" dirty="0" smtClean="0">
                <a:latin typeface="Arial" pitchFamily="34" charset="0"/>
                <a:cs typeface="Arial" pitchFamily="34" charset="0"/>
              </a:rPr>
              <a:t>Course Outcomes For Quality Matters Peer Reviewer Training Course</a:t>
            </a:r>
            <a:endParaRPr lang="en-US" sz="3600" dirty="0">
              <a:latin typeface="Arial" pitchFamily="34" charset="0"/>
              <a:cs typeface="Arial" pitchFamily="34" charset="0"/>
            </a:endParaRPr>
          </a:p>
        </p:txBody>
      </p:sp>
      <p:sp>
        <p:nvSpPr>
          <p:cNvPr id="6" name="TextBox 5"/>
          <p:cNvSpPr txBox="1"/>
          <p:nvPr/>
        </p:nvSpPr>
        <p:spPr>
          <a:xfrm>
            <a:off x="1219200" y="2746221"/>
            <a:ext cx="6858000" cy="3231654"/>
          </a:xfrm>
          <a:prstGeom prst="rect">
            <a:avLst/>
          </a:prstGeom>
          <a:noFill/>
        </p:spPr>
        <p:txBody>
          <a:bodyPr wrap="square" rtlCol="0">
            <a:spAutoFit/>
          </a:bodyPr>
          <a:lstStyle/>
          <a:p>
            <a:pPr marL="285750" lvl="0" indent="-285750">
              <a:buFont typeface="Arial" pitchFamily="34" charset="0"/>
              <a:buChar char="•"/>
            </a:pPr>
            <a:r>
              <a:rPr lang="en-US" sz="2800" i="1" dirty="0" smtClean="0">
                <a:latin typeface="Arial" pitchFamily="34" charset="0"/>
                <a:cs typeface="Arial" pitchFamily="34" charset="0"/>
              </a:rPr>
              <a:t>Describe</a:t>
            </a:r>
            <a:r>
              <a:rPr lang="en-US" sz="2800" dirty="0" smtClean="0">
                <a:latin typeface="Arial" pitchFamily="34" charset="0"/>
                <a:cs typeface="Arial" pitchFamily="34" charset="0"/>
              </a:rPr>
              <a:t> </a:t>
            </a:r>
            <a:r>
              <a:rPr lang="en-US" sz="2800" dirty="0">
                <a:latin typeface="Arial" pitchFamily="34" charset="0"/>
                <a:cs typeface="Arial" pitchFamily="34" charset="0"/>
              </a:rPr>
              <a:t>the underlying principles of the Quality Matters project</a:t>
            </a:r>
          </a:p>
          <a:p>
            <a:pPr marL="285750" lvl="0" indent="-285750">
              <a:buFont typeface="Arial" pitchFamily="34" charset="0"/>
              <a:buChar char="•"/>
            </a:pPr>
            <a:r>
              <a:rPr lang="en-US" sz="2800" i="1" dirty="0">
                <a:latin typeface="Arial" pitchFamily="34" charset="0"/>
                <a:cs typeface="Arial" pitchFamily="34" charset="0"/>
              </a:rPr>
              <a:t>Use</a:t>
            </a:r>
            <a:r>
              <a:rPr lang="en-US" sz="2800" dirty="0">
                <a:latin typeface="Arial" pitchFamily="34" charset="0"/>
                <a:cs typeface="Arial" pitchFamily="34" charset="0"/>
              </a:rPr>
              <a:t> the QM Rubric and score it</a:t>
            </a:r>
          </a:p>
          <a:p>
            <a:pPr marL="285750" lvl="0" indent="-285750">
              <a:buFont typeface="Arial" pitchFamily="34" charset="0"/>
              <a:buChar char="•"/>
            </a:pPr>
            <a:r>
              <a:rPr lang="en-US" sz="2800" i="1" dirty="0">
                <a:latin typeface="Arial" pitchFamily="34" charset="0"/>
                <a:cs typeface="Arial" pitchFamily="34" charset="0"/>
              </a:rPr>
              <a:t>Apply</a:t>
            </a:r>
            <a:r>
              <a:rPr lang="en-US" sz="2800" dirty="0">
                <a:latin typeface="Arial" pitchFamily="34" charset="0"/>
                <a:cs typeface="Arial" pitchFamily="34" charset="0"/>
              </a:rPr>
              <a:t> the Peer Course Review rubric</a:t>
            </a:r>
          </a:p>
          <a:p>
            <a:pPr marL="285750" lvl="0" indent="-285750">
              <a:buFont typeface="Arial" pitchFamily="34" charset="0"/>
              <a:buChar char="•"/>
            </a:pPr>
            <a:r>
              <a:rPr lang="en-US" sz="2800" i="1" dirty="0">
                <a:latin typeface="Arial" pitchFamily="34" charset="0"/>
                <a:cs typeface="Arial" pitchFamily="34" charset="0"/>
              </a:rPr>
              <a:t>Decide</a:t>
            </a:r>
            <a:r>
              <a:rPr lang="en-US" sz="2800" dirty="0">
                <a:latin typeface="Arial" pitchFamily="34" charset="0"/>
                <a:cs typeface="Arial" pitchFamily="34" charset="0"/>
              </a:rPr>
              <a:t> if you wish to participate as a QM peer reviewer</a:t>
            </a:r>
          </a:p>
          <a:p>
            <a:r>
              <a:rPr lang="en-US" dirty="0"/>
              <a:t> </a:t>
            </a:r>
            <a:endParaRPr lang="en-US"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1667725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Introductory Questions</a:t>
            </a:r>
            <a:endParaRPr lang="en-US" dirty="0">
              <a:latin typeface="Arial" pitchFamily="34" charset="0"/>
              <a:cs typeface="Arial" pitchFamily="34" charset="0"/>
            </a:endParaRPr>
          </a:p>
        </p:txBody>
      </p:sp>
      <p:sp>
        <p:nvSpPr>
          <p:cNvPr id="3" name="Content Placeholder 2"/>
          <p:cNvSpPr>
            <a:spLocks noGrp="1"/>
          </p:cNvSpPr>
          <p:nvPr>
            <p:ph idx="1"/>
          </p:nvPr>
        </p:nvSpPr>
        <p:spPr>
          <a:xfrm>
            <a:off x="1463040" y="1828800"/>
            <a:ext cx="6196405" cy="2438400"/>
          </a:xfrm>
        </p:spPr>
        <p:txBody>
          <a:bodyPr>
            <a:normAutofit fontScale="92500"/>
          </a:bodyPr>
          <a:lstStyle/>
          <a:p>
            <a:pPr>
              <a:buFont typeface="Arial" pitchFamily="34" charset="0"/>
              <a:buChar char="•"/>
            </a:pPr>
            <a:r>
              <a:rPr lang="en-US" sz="2800" dirty="0" smtClean="0">
                <a:latin typeface="Arial" pitchFamily="34" charset="0"/>
                <a:cs typeface="Arial" pitchFamily="34" charset="0"/>
              </a:rPr>
              <a:t>Does your institution use Quality Matters or another quality assurance rubric/measure?</a:t>
            </a:r>
            <a:endParaRPr lang="en-US" sz="2800" dirty="0">
              <a:latin typeface="Arial" pitchFamily="34" charset="0"/>
              <a:cs typeface="Arial" pitchFamily="34" charset="0"/>
            </a:endParaRPr>
          </a:p>
          <a:p>
            <a:pPr>
              <a:buFont typeface="Arial" pitchFamily="34" charset="0"/>
              <a:buChar char="•"/>
            </a:pPr>
            <a:r>
              <a:rPr lang="en-US" sz="2800" dirty="0" smtClean="0">
                <a:latin typeface="Arial" pitchFamily="34" charset="0"/>
                <a:cs typeface="Arial" pitchFamily="34" charset="0"/>
              </a:rPr>
              <a:t>What systems are in place to support your online and hybrid faculty?</a:t>
            </a:r>
          </a:p>
        </p:txBody>
      </p:sp>
      <p:pic>
        <p:nvPicPr>
          <p:cNvPr id="1027" name="Picture 3" descr="C:\Users\Faculty\AppData\Local\Microsoft\Windows\Temporary Internet Files\Content.IE5\BR3PIGJY\MC90044142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1910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183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
          <p:cNvSpPr>
            <a:spLocks noGrp="1"/>
          </p:cNvSpPr>
          <p:nvPr>
            <p:ph type="title"/>
          </p:nvPr>
        </p:nvSpPr>
        <p:spPr>
          <a:xfrm>
            <a:off x="1095023" y="457200"/>
            <a:ext cx="6965245" cy="1202485"/>
          </a:xfrm>
        </p:spPr>
        <p:txBody>
          <a:bodyPr/>
          <a:lstStyle/>
          <a:p>
            <a:pPr eaLnBrk="1" hangingPunct="1"/>
            <a:r>
              <a:rPr lang="en-US" sz="3600" dirty="0" smtClean="0">
                <a:latin typeface="Arial" pitchFamily="34" charset="0"/>
                <a:cs typeface="Arial" pitchFamily="34" charset="0"/>
              </a:rPr>
              <a:t>Underlying </a:t>
            </a:r>
            <a:r>
              <a:rPr lang="en-US" dirty="0" smtClean="0">
                <a:latin typeface="Arial" pitchFamily="34" charset="0"/>
                <a:cs typeface="Arial" pitchFamily="34" charset="0"/>
              </a:rPr>
              <a:t>Principles of QM</a:t>
            </a:r>
          </a:p>
        </p:txBody>
      </p:sp>
      <p:sp>
        <p:nvSpPr>
          <p:cNvPr id="8" name="Content Placeholder 7"/>
          <p:cNvSpPr>
            <a:spLocks noGrp="1"/>
          </p:cNvSpPr>
          <p:nvPr>
            <p:ph sz="half" idx="1"/>
          </p:nvPr>
        </p:nvSpPr>
        <p:spPr>
          <a:xfrm>
            <a:off x="1066800" y="1493837"/>
            <a:ext cx="7086600" cy="4525963"/>
          </a:xfrm>
        </p:spPr>
        <p:txBody>
          <a:bodyPr rtlCol="0">
            <a:normAutofit/>
          </a:bodyPr>
          <a:lstStyle/>
          <a:p>
            <a:pPr marL="400050" lvl="1" indent="0" eaLnBrk="1" fontAlgn="auto" hangingPunct="1">
              <a:spcBef>
                <a:spcPts val="0"/>
              </a:spcBef>
              <a:spcAft>
                <a:spcPts val="0"/>
              </a:spcAft>
              <a:buClr>
                <a:schemeClr val="accent1"/>
              </a:buClr>
              <a:buSzPct val="70000"/>
              <a:buFont typeface="Arial"/>
              <a:buNone/>
              <a:defRPr/>
            </a:pPr>
            <a:r>
              <a:rPr lang="en-US" sz="3200" dirty="0" smtClean="0">
                <a:latin typeface="Arial" pitchFamily="34" charset="0"/>
                <a:cs typeface="Arial" pitchFamily="34" charset="0"/>
              </a:rPr>
              <a:t>QM is a faculty-driven, peer review process that is</a:t>
            </a:r>
          </a:p>
          <a:p>
            <a:pPr marL="400050" lvl="1" indent="0" eaLnBrk="1" fontAlgn="auto" hangingPunct="1">
              <a:lnSpc>
                <a:spcPct val="90000"/>
              </a:lnSpc>
              <a:spcBef>
                <a:spcPts val="550"/>
              </a:spcBef>
              <a:spcAft>
                <a:spcPts val="0"/>
              </a:spcAft>
              <a:buClr>
                <a:schemeClr val="accent1"/>
              </a:buClr>
              <a:buSzPct val="70000"/>
              <a:buFont typeface="Arial"/>
              <a:buNone/>
              <a:defRPr/>
            </a:pPr>
            <a:r>
              <a:rPr lang="en-US" sz="2800" dirty="0" smtClean="0">
                <a:solidFill>
                  <a:srgbClr val="FF0000"/>
                </a:solidFill>
                <a:latin typeface="Arial" pitchFamily="34" charset="0"/>
                <a:cs typeface="Arial" pitchFamily="34" charset="0"/>
              </a:rPr>
              <a:t>C</a:t>
            </a:r>
            <a:r>
              <a:rPr lang="en-US" sz="2800" dirty="0" smtClean="0">
                <a:latin typeface="Arial" pitchFamily="34" charset="0"/>
                <a:cs typeface="Arial" pitchFamily="34" charset="0"/>
              </a:rPr>
              <a:t>ollaborative</a:t>
            </a:r>
            <a:endParaRPr lang="en-US" sz="2800" dirty="0">
              <a:latin typeface="Arial" pitchFamily="34" charset="0"/>
              <a:cs typeface="Arial" pitchFamily="34" charset="0"/>
            </a:endParaRPr>
          </a:p>
          <a:p>
            <a:pPr marL="400050" lvl="1" indent="0" eaLnBrk="1" fontAlgn="auto" hangingPunct="1">
              <a:lnSpc>
                <a:spcPct val="90000"/>
              </a:lnSpc>
              <a:spcBef>
                <a:spcPts val="550"/>
              </a:spcBef>
              <a:spcAft>
                <a:spcPts val="0"/>
              </a:spcAft>
              <a:buClr>
                <a:schemeClr val="accent1"/>
              </a:buClr>
              <a:buSzPct val="70000"/>
              <a:buFont typeface="Arial"/>
              <a:buNone/>
              <a:defRPr/>
            </a:pPr>
            <a:r>
              <a:rPr lang="en-US" sz="2800" dirty="0" smtClean="0">
                <a:solidFill>
                  <a:srgbClr val="FF0000"/>
                </a:solidFill>
                <a:latin typeface="Arial" pitchFamily="34" charset="0"/>
                <a:cs typeface="Arial" pitchFamily="34" charset="0"/>
              </a:rPr>
              <a:t>C</a:t>
            </a:r>
            <a:r>
              <a:rPr lang="en-US" sz="2800" dirty="0" smtClean="0">
                <a:latin typeface="Arial" pitchFamily="34" charset="0"/>
                <a:cs typeface="Arial" pitchFamily="34" charset="0"/>
              </a:rPr>
              <a:t>ollegial</a:t>
            </a:r>
            <a:endParaRPr lang="en-US" sz="2800" dirty="0">
              <a:latin typeface="Arial" pitchFamily="34" charset="0"/>
              <a:cs typeface="Arial" pitchFamily="34" charset="0"/>
            </a:endParaRPr>
          </a:p>
          <a:p>
            <a:pPr marL="400050" lvl="1" indent="0" eaLnBrk="1" fontAlgn="auto" hangingPunct="1">
              <a:lnSpc>
                <a:spcPct val="90000"/>
              </a:lnSpc>
              <a:spcBef>
                <a:spcPts val="550"/>
              </a:spcBef>
              <a:spcAft>
                <a:spcPts val="0"/>
              </a:spcAft>
              <a:buClr>
                <a:schemeClr val="accent1"/>
              </a:buClr>
              <a:buSzPct val="70000"/>
              <a:buFont typeface="Arial"/>
              <a:buNone/>
              <a:defRPr/>
            </a:pPr>
            <a:r>
              <a:rPr lang="en-US" sz="2800" dirty="0" smtClean="0">
                <a:solidFill>
                  <a:srgbClr val="FF0000"/>
                </a:solidFill>
                <a:latin typeface="Arial" pitchFamily="34" charset="0"/>
                <a:cs typeface="Arial" pitchFamily="34" charset="0"/>
              </a:rPr>
              <a:t>C</a:t>
            </a:r>
            <a:r>
              <a:rPr lang="en-US" sz="2800" dirty="0" smtClean="0">
                <a:latin typeface="Arial" pitchFamily="34" charset="0"/>
                <a:cs typeface="Arial" pitchFamily="34" charset="0"/>
              </a:rPr>
              <a:t>ontinuous</a:t>
            </a:r>
            <a:endParaRPr lang="en-US" sz="2800" dirty="0">
              <a:latin typeface="Arial" pitchFamily="34" charset="0"/>
              <a:cs typeface="Arial" pitchFamily="34" charset="0"/>
            </a:endParaRPr>
          </a:p>
          <a:p>
            <a:pPr marL="400050" lvl="1" indent="0" eaLnBrk="1" fontAlgn="auto" hangingPunct="1">
              <a:lnSpc>
                <a:spcPct val="90000"/>
              </a:lnSpc>
              <a:spcBef>
                <a:spcPts val="550"/>
              </a:spcBef>
              <a:spcAft>
                <a:spcPts val="0"/>
              </a:spcAft>
              <a:buClr>
                <a:schemeClr val="accent1"/>
              </a:buClr>
              <a:buSzPct val="70000"/>
              <a:buFont typeface="Arial"/>
              <a:buNone/>
              <a:defRPr/>
            </a:pPr>
            <a:r>
              <a:rPr lang="en-US" sz="2800" dirty="0" smtClean="0">
                <a:solidFill>
                  <a:srgbClr val="FF0000"/>
                </a:solidFill>
                <a:latin typeface="Arial" pitchFamily="34" charset="0"/>
                <a:cs typeface="Arial" pitchFamily="34" charset="0"/>
              </a:rPr>
              <a:t>C</a:t>
            </a:r>
            <a:r>
              <a:rPr lang="en-US" sz="2800" dirty="0" smtClean="0">
                <a:latin typeface="Arial" pitchFamily="34" charset="0"/>
                <a:cs typeface="Arial" pitchFamily="34" charset="0"/>
              </a:rPr>
              <a:t>entered</a:t>
            </a:r>
          </a:p>
          <a:p>
            <a:pPr marL="1074420" lvl="2" indent="-342900">
              <a:lnSpc>
                <a:spcPct val="90000"/>
              </a:lnSpc>
              <a:spcBef>
                <a:spcPts val="550"/>
              </a:spcBef>
              <a:buClr>
                <a:schemeClr val="accent1"/>
              </a:buClr>
              <a:buSzPct val="70000"/>
              <a:buFont typeface="Arial" pitchFamily="34" charset="0"/>
              <a:buChar char="•"/>
              <a:defRPr/>
            </a:pPr>
            <a:r>
              <a:rPr lang="en-US" dirty="0" smtClean="0">
                <a:latin typeface="Arial" pitchFamily="34" charset="0"/>
                <a:cs typeface="Arial" pitchFamily="34" charset="0"/>
              </a:rPr>
              <a:t>in </a:t>
            </a:r>
            <a:r>
              <a:rPr lang="en-US" dirty="0">
                <a:latin typeface="Arial" pitchFamily="34" charset="0"/>
                <a:cs typeface="Arial" pitchFamily="34" charset="0"/>
              </a:rPr>
              <a:t>academic </a:t>
            </a:r>
            <a:r>
              <a:rPr lang="en-US" dirty="0" smtClean="0">
                <a:latin typeface="Arial" pitchFamily="34" charset="0"/>
                <a:cs typeface="Arial" pitchFamily="34" charset="0"/>
              </a:rPr>
              <a:t>foundation</a:t>
            </a:r>
          </a:p>
          <a:p>
            <a:pPr marL="1074420" lvl="2" indent="-342900">
              <a:lnSpc>
                <a:spcPct val="90000"/>
              </a:lnSpc>
              <a:spcBef>
                <a:spcPts val="550"/>
              </a:spcBef>
              <a:buClr>
                <a:schemeClr val="accent1"/>
              </a:buClr>
              <a:buSzPct val="70000"/>
              <a:buFont typeface="Arial" pitchFamily="34" charset="0"/>
              <a:buChar char="•"/>
              <a:defRPr/>
            </a:pPr>
            <a:r>
              <a:rPr lang="en-US" dirty="0" smtClean="0">
                <a:latin typeface="Arial" pitchFamily="34" charset="0"/>
                <a:cs typeface="Arial" pitchFamily="34" charset="0"/>
              </a:rPr>
              <a:t>around </a:t>
            </a:r>
            <a:r>
              <a:rPr lang="en-US" dirty="0">
                <a:latin typeface="Arial" pitchFamily="34" charset="0"/>
                <a:cs typeface="Arial" pitchFamily="34" charset="0"/>
              </a:rPr>
              <a:t>student learning</a:t>
            </a:r>
          </a:p>
          <a:p>
            <a:pPr marL="1314450" lvl="2" indent="-457200" eaLnBrk="1" fontAlgn="auto" hangingPunct="1">
              <a:lnSpc>
                <a:spcPct val="90000"/>
              </a:lnSpc>
              <a:spcBef>
                <a:spcPts val="500"/>
              </a:spcBef>
              <a:spcAft>
                <a:spcPts val="0"/>
              </a:spcAft>
              <a:buClr>
                <a:schemeClr val="accent2"/>
              </a:buClr>
              <a:buSzPct val="75000"/>
              <a:buFont typeface="Arial"/>
              <a:buChar char="•"/>
              <a:defRPr/>
            </a:pPr>
            <a:endParaRPr lang="en-US" sz="1200" b="1" dirty="0"/>
          </a:p>
          <a:p>
            <a:pPr eaLnBrk="1" fontAlgn="auto" hangingPunct="1">
              <a:spcAft>
                <a:spcPts val="0"/>
              </a:spcAft>
              <a:buFont typeface="Arial"/>
              <a:buNone/>
              <a:defRPr/>
            </a:pPr>
            <a:endParaRPr lang="en-US" dirty="0"/>
          </a:p>
        </p:txBody>
      </p:sp>
      <p:sp>
        <p:nvSpPr>
          <p:cNvPr id="3" name="Footer Placeholder 2"/>
          <p:cNvSpPr>
            <a:spLocks noGrp="1"/>
          </p:cNvSpPr>
          <p:nvPr>
            <p:ph type="ftr" sz="quarter" idx="11"/>
          </p:nvPr>
        </p:nvSpPr>
        <p:spPr>
          <a:xfrm>
            <a:off x="914401" y="5959475"/>
            <a:ext cx="5540188" cy="365125"/>
          </a:xfrm>
        </p:spPr>
        <p:txBody>
          <a:bodyPr/>
          <a:lstStyle/>
          <a:p>
            <a:pPr>
              <a:defRPr/>
            </a:pPr>
            <a:r>
              <a:rPr lang="en-US" dirty="0" smtClean="0"/>
              <a:t>Copyright </a:t>
            </a:r>
            <a:r>
              <a:rPr lang="en-US" dirty="0" err="1" smtClean="0"/>
              <a:t>MarylandOnline</a:t>
            </a:r>
            <a:r>
              <a:rPr lang="en-US" dirty="0" smtClean="0"/>
              <a:t> 2013</a:t>
            </a:r>
            <a:endParaRPr lang="en-US" dirty="0"/>
          </a:p>
        </p:txBody>
      </p:sp>
    </p:spTree>
    <p:extLst>
      <p:ext uri="{BB962C8B-B14F-4D97-AF65-F5344CB8AC3E}">
        <p14:creationId xmlns:p14="http://schemas.microsoft.com/office/powerpoint/2010/main" val="11296632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6"/>
          <p:cNvSpPr>
            <a:spLocks noGrp="1"/>
          </p:cNvSpPr>
          <p:nvPr>
            <p:ph type="title"/>
          </p:nvPr>
        </p:nvSpPr>
        <p:spPr>
          <a:xfrm>
            <a:off x="1095023" y="457200"/>
            <a:ext cx="6965245" cy="1202485"/>
          </a:xfrm>
        </p:spPr>
        <p:txBody>
          <a:bodyPr>
            <a:normAutofit fontScale="90000"/>
          </a:bodyPr>
          <a:lstStyle/>
          <a:p>
            <a:pPr eaLnBrk="1" hangingPunct="1"/>
            <a:r>
              <a:rPr lang="en-US" dirty="0" smtClean="0"/>
              <a:t>  </a:t>
            </a:r>
            <a:r>
              <a:rPr lang="en-US" dirty="0" smtClean="0">
                <a:latin typeface="Arial" pitchFamily="34" charset="0"/>
                <a:cs typeface="Arial" pitchFamily="34" charset="0"/>
              </a:rPr>
              <a:t>Peer Course Review Process</a:t>
            </a:r>
          </a:p>
        </p:txBody>
      </p:sp>
      <p:pic>
        <p:nvPicPr>
          <p:cNvPr id="3" name="Content Placeholder 2"/>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15553"/>
          <a:stretch/>
        </p:blipFill>
        <p:spPr>
          <a:xfrm>
            <a:off x="1295400" y="1676400"/>
            <a:ext cx="6500928" cy="3822020"/>
          </a:xfrm>
        </p:spPr>
      </p:pic>
      <p:sp>
        <p:nvSpPr>
          <p:cNvPr id="4" name="Footer Placeholder 3"/>
          <p:cNvSpPr>
            <a:spLocks noGrp="1"/>
          </p:cNvSpPr>
          <p:nvPr>
            <p:ph type="ftr" sz="quarter" idx="11"/>
          </p:nvPr>
        </p:nvSpPr>
        <p:spPr>
          <a:xfrm>
            <a:off x="914401" y="5959475"/>
            <a:ext cx="5540188" cy="365125"/>
          </a:xfrm>
        </p:spPr>
        <p:txBody>
          <a:bodyPr/>
          <a:lstStyle/>
          <a:p>
            <a:pPr>
              <a:defRPr/>
            </a:pPr>
            <a:r>
              <a:rPr lang="en-US" dirty="0" smtClean="0"/>
              <a:t>Copyright </a:t>
            </a:r>
            <a:r>
              <a:rPr lang="en-US" dirty="0" err="1" smtClean="0"/>
              <a:t>MarylandOnline</a:t>
            </a:r>
            <a:r>
              <a:rPr lang="en-US" dirty="0" smtClean="0"/>
              <a:t> 2013</a:t>
            </a:r>
            <a:endParaRPr lang="en-US" dirty="0"/>
          </a:p>
        </p:txBody>
      </p:sp>
    </p:spTree>
    <p:extLst>
      <p:ext uri="{BB962C8B-B14F-4D97-AF65-F5344CB8AC3E}">
        <p14:creationId xmlns:p14="http://schemas.microsoft.com/office/powerpoint/2010/main" val="3947393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914400" y="533400"/>
            <a:ext cx="7363177" cy="1202485"/>
          </a:xfrm>
        </p:spPr>
        <p:txBody>
          <a:bodyPr>
            <a:normAutofit fontScale="90000"/>
          </a:bodyPr>
          <a:lstStyle/>
          <a:p>
            <a:r>
              <a:rPr lang="en-US" dirty="0" smtClean="0"/>
              <a:t>Factors Affecting Course Quality</a:t>
            </a:r>
          </a:p>
        </p:txBody>
      </p:sp>
      <p:pic>
        <p:nvPicPr>
          <p:cNvPr id="21507"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066800" y="1524000"/>
            <a:ext cx="6934200" cy="3955463"/>
          </a:xfrm>
        </p:spPr>
      </p:pic>
      <p:sp>
        <p:nvSpPr>
          <p:cNvPr id="21508" name="TextBox 4"/>
          <p:cNvSpPr txBox="1">
            <a:spLocks noChangeArrowheads="1"/>
          </p:cNvSpPr>
          <p:nvPr/>
        </p:nvSpPr>
        <p:spPr bwMode="auto">
          <a:xfrm>
            <a:off x="2133600" y="6334125"/>
            <a:ext cx="5030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dirty="0"/>
              <a:t>QM Reviews </a:t>
            </a:r>
            <a:r>
              <a:rPr lang="en-US" sz="2800" b="1" dirty="0"/>
              <a:t>Course Design </a:t>
            </a:r>
            <a:r>
              <a:rPr lang="en-US" sz="2800" dirty="0"/>
              <a:t>ONLY</a:t>
            </a:r>
          </a:p>
        </p:txBody>
      </p:sp>
      <p:sp>
        <p:nvSpPr>
          <p:cNvPr id="3" name="Footer Placeholder 2"/>
          <p:cNvSpPr>
            <a:spLocks noGrp="1"/>
          </p:cNvSpPr>
          <p:nvPr>
            <p:ph type="ftr" sz="quarter" idx="11"/>
          </p:nvPr>
        </p:nvSpPr>
        <p:spPr>
          <a:xfrm>
            <a:off x="914401" y="5959475"/>
            <a:ext cx="5540188" cy="365125"/>
          </a:xfrm>
        </p:spPr>
        <p:txBody>
          <a:bodyPr/>
          <a:lstStyle/>
          <a:p>
            <a:pPr>
              <a:defRPr/>
            </a:pPr>
            <a:r>
              <a:rPr lang="en-US" dirty="0" smtClean="0"/>
              <a:t>Copyright </a:t>
            </a:r>
            <a:r>
              <a:rPr lang="en-US" dirty="0" err="1" smtClean="0"/>
              <a:t>MarylandOnline</a:t>
            </a:r>
            <a:r>
              <a:rPr lang="en-US" dirty="0" smtClean="0"/>
              <a:t> 2013</a:t>
            </a:r>
            <a:endParaRPr lang="en-US" dirty="0"/>
          </a:p>
        </p:txBody>
      </p:sp>
    </p:spTree>
    <p:extLst>
      <p:ext uri="{BB962C8B-B14F-4D97-AF65-F5344CB8AC3E}">
        <p14:creationId xmlns:p14="http://schemas.microsoft.com/office/powerpoint/2010/main" val="597765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6"/>
          <p:cNvSpPr>
            <a:spLocks noGrp="1"/>
          </p:cNvSpPr>
          <p:nvPr>
            <p:ph type="title"/>
          </p:nvPr>
        </p:nvSpPr>
        <p:spPr>
          <a:xfrm>
            <a:off x="1066800" y="457200"/>
            <a:ext cx="6965245" cy="1202485"/>
          </a:xfrm>
        </p:spPr>
        <p:txBody>
          <a:bodyPr/>
          <a:lstStyle/>
          <a:p>
            <a:pPr eaLnBrk="1" hangingPunct="1"/>
            <a:r>
              <a:rPr lang="en-US" dirty="0" smtClean="0">
                <a:latin typeface="Arial" pitchFamily="34" charset="0"/>
                <a:cs typeface="Arial" pitchFamily="34" charset="0"/>
              </a:rPr>
              <a:t>Design vs. Delivery</a:t>
            </a:r>
          </a:p>
        </p:txBody>
      </p:sp>
      <p:graphicFrame>
        <p:nvGraphicFramePr>
          <p:cNvPr id="2" name="Content Placeholder 1"/>
          <p:cNvGraphicFramePr>
            <a:graphicFrameLocks noGrp="1"/>
          </p:cNvGraphicFramePr>
          <p:nvPr>
            <p:ph sz="half" idx="1"/>
            <p:extLst>
              <p:ext uri="{D42A27DB-BD31-4B8C-83A1-F6EECF244321}">
                <p14:modId xmlns:p14="http://schemas.microsoft.com/office/powerpoint/2010/main" val="3756677206"/>
              </p:ext>
            </p:extLst>
          </p:nvPr>
        </p:nvGraphicFramePr>
        <p:xfrm>
          <a:off x="1062038" y="1600200"/>
          <a:ext cx="6862762" cy="4320017"/>
        </p:xfrm>
        <a:graphic>
          <a:graphicData uri="http://schemas.openxmlformats.org/drawingml/2006/table">
            <a:tbl>
              <a:tblPr firstRow="1" bandRow="1">
                <a:effectLst/>
                <a:tableStyleId>{BC89EF96-8CEA-46FF-86C4-4CE0E7609802}</a:tableStyleId>
              </a:tblPr>
              <a:tblGrid>
                <a:gridCol w="6862762"/>
              </a:tblGrid>
              <a:tr h="2856959">
                <a:tc>
                  <a:txBody>
                    <a:bodyPr/>
                    <a:lstStyle/>
                    <a:p>
                      <a:pPr algn="ctr">
                        <a:spcBef>
                          <a:spcPct val="50000"/>
                        </a:spcBef>
                        <a:defRPr/>
                      </a:pPr>
                      <a:r>
                        <a:rPr lang="en-US" sz="2400" dirty="0" smtClean="0">
                          <a:latin typeface="Arial" pitchFamily="34" charset="0"/>
                          <a:cs typeface="Arial" pitchFamily="34" charset="0"/>
                        </a:rPr>
                        <a:t>The faculty member is </a:t>
                      </a:r>
                      <a:br>
                        <a:rPr lang="en-US" sz="2400" dirty="0" smtClean="0">
                          <a:latin typeface="Arial" pitchFamily="34" charset="0"/>
                          <a:cs typeface="Arial" pitchFamily="34" charset="0"/>
                        </a:rPr>
                      </a:br>
                      <a:r>
                        <a:rPr lang="en-US" sz="2400" dirty="0" smtClean="0">
                          <a:latin typeface="Arial" pitchFamily="34" charset="0"/>
                          <a:cs typeface="Arial" pitchFamily="34" charset="0"/>
                        </a:rPr>
                        <a:t>integral to</a:t>
                      </a:r>
                      <a:r>
                        <a:rPr lang="en-US" sz="2400" i="1" dirty="0" smtClean="0">
                          <a:latin typeface="Arial" pitchFamily="34" charset="0"/>
                          <a:cs typeface="Arial" pitchFamily="34" charset="0"/>
                        </a:rPr>
                        <a:t> both </a:t>
                      </a:r>
                      <a:r>
                        <a:rPr lang="en-US" sz="2400" dirty="0" smtClean="0">
                          <a:latin typeface="Arial" pitchFamily="34" charset="0"/>
                          <a:cs typeface="Arial" pitchFamily="34" charset="0"/>
                        </a:rPr>
                        <a:t>design and delivery.</a:t>
                      </a:r>
                      <a:endParaRPr lang="en-US" sz="2400" b="1" dirty="0">
                        <a:latin typeface="Arial" pitchFamily="34" charset="0"/>
                        <a:ea typeface="ＭＳ Ｐゴシック" pitchFamily="68" charset="-128"/>
                        <a:cs typeface="Arial" pitchFamily="34" charset="0"/>
                      </a:endParaRP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0230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400" b="1" i="1"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sz="2400" b="1" i="0" dirty="0" smtClean="0">
                          <a:latin typeface="Arial" pitchFamily="34" charset="0"/>
                          <a:cs typeface="Arial" pitchFamily="34" charset="0"/>
                        </a:rPr>
                        <a:t>QM</a:t>
                      </a:r>
                      <a:r>
                        <a:rPr lang="en-US" sz="2400" dirty="0" smtClean="0">
                          <a:latin typeface="Arial" pitchFamily="34" charset="0"/>
                          <a:cs typeface="Arial" pitchFamily="34" charset="0"/>
                        </a:rPr>
                        <a:t> is about </a:t>
                      </a:r>
                      <a:r>
                        <a:rPr lang="en-US" sz="2400" b="1" dirty="0" smtClean="0">
                          <a:latin typeface="Arial" pitchFamily="34" charset="0"/>
                          <a:cs typeface="Arial" pitchFamily="34" charset="0"/>
                        </a:rPr>
                        <a:t>DESIGN</a:t>
                      </a:r>
                      <a:r>
                        <a:rPr lang="en-US" sz="2400" dirty="0" smtClean="0">
                          <a:latin typeface="Arial" pitchFamily="34" charset="0"/>
                          <a:cs typeface="Arial" pitchFamily="34" charset="0"/>
                        </a:rPr>
                        <a:t> - </a:t>
                      </a:r>
                      <a:r>
                        <a:rPr lang="en-US" sz="2400" b="1" i="1" dirty="0" smtClean="0">
                          <a:latin typeface="Arial" pitchFamily="34" charset="0"/>
                          <a:cs typeface="Arial" pitchFamily="34" charset="0"/>
                        </a:rPr>
                        <a:t>not</a:t>
                      </a:r>
                      <a:r>
                        <a:rPr lang="en-US" sz="2400" dirty="0" smtClean="0">
                          <a:latin typeface="Arial" pitchFamily="34" charset="0"/>
                          <a:cs typeface="Arial" pitchFamily="34" charset="0"/>
                        </a:rPr>
                        <a:t> delivery or faculty performance</a:t>
                      </a:r>
                    </a:p>
                    <a:p>
                      <a:endParaRPr lang="en-US" sz="1800" dirty="0"/>
                    </a:p>
                  </a:txBody>
                  <a:tcPr marT="45729" marB="45729">
                    <a:lnT w="12700" cap="flat" cmpd="sng" algn="ctr">
                      <a:solidFill>
                        <a:schemeClr val="tx1"/>
                      </a:solidFill>
                      <a:prstDash val="solid"/>
                      <a:round/>
                      <a:headEnd type="none" w="med" len="med"/>
                      <a:tailEnd type="none" w="med" len="med"/>
                    </a:lnT>
                    <a:solidFill>
                      <a:srgbClr val="E6B9B8">
                        <a:alpha val="20000"/>
                      </a:srgbClr>
                    </a:solidFill>
                  </a:tcPr>
                </a:tc>
              </a:tr>
            </a:tbl>
          </a:graphicData>
        </a:graphic>
      </p:graphicFrame>
      <p:sp>
        <p:nvSpPr>
          <p:cNvPr id="22541" name="Rectangle 2"/>
          <p:cNvSpPr>
            <a:spLocks noChangeArrowheads="1"/>
          </p:cNvSpPr>
          <p:nvPr/>
        </p:nvSpPr>
        <p:spPr bwMode="auto">
          <a:xfrm>
            <a:off x="1147763" y="2743200"/>
            <a:ext cx="334803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000" b="1" dirty="0">
                <a:latin typeface="Arial" pitchFamily="34" charset="0"/>
                <a:ea typeface="ＭＳ Ｐゴシック" pitchFamily="34" charset="-128"/>
                <a:cs typeface="Arial" pitchFamily="34" charset="0"/>
              </a:rPr>
              <a:t>Course Design …</a:t>
            </a:r>
            <a:r>
              <a:rPr lang="en-US" sz="2000" dirty="0">
                <a:latin typeface="Arial" pitchFamily="34" charset="0"/>
                <a:ea typeface="ＭＳ Ｐゴシック" pitchFamily="34" charset="-128"/>
                <a:cs typeface="Arial" pitchFamily="34" charset="0"/>
              </a:rPr>
              <a:t>  </a:t>
            </a:r>
            <a:br>
              <a:rPr lang="en-US" sz="2000" dirty="0">
                <a:latin typeface="Arial" pitchFamily="34" charset="0"/>
                <a:ea typeface="ＭＳ Ｐゴシック" pitchFamily="34" charset="-128"/>
                <a:cs typeface="Arial" pitchFamily="34" charset="0"/>
              </a:rPr>
            </a:br>
            <a:r>
              <a:rPr lang="en-US" sz="2000" dirty="0">
                <a:latin typeface="Arial" pitchFamily="34" charset="0"/>
                <a:ea typeface="ＭＳ Ｐゴシック" pitchFamily="34" charset="-128"/>
                <a:cs typeface="Arial" pitchFamily="34" charset="0"/>
              </a:rPr>
              <a:t>is the forethought and planning that a faculty member puts into the course.</a:t>
            </a:r>
          </a:p>
        </p:txBody>
      </p:sp>
      <p:sp>
        <p:nvSpPr>
          <p:cNvPr id="22542" name="Rectangle 3"/>
          <p:cNvSpPr>
            <a:spLocks noChangeArrowheads="1"/>
          </p:cNvSpPr>
          <p:nvPr/>
        </p:nvSpPr>
        <p:spPr bwMode="auto">
          <a:xfrm>
            <a:off x="4724400" y="2743200"/>
            <a:ext cx="287496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000" b="1" dirty="0">
                <a:latin typeface="Arial" pitchFamily="34" charset="0"/>
                <a:ea typeface="ＭＳ Ｐゴシック" pitchFamily="34" charset="-128"/>
                <a:cs typeface="Arial" pitchFamily="34" charset="0"/>
              </a:rPr>
              <a:t>Course Delivery …</a:t>
            </a:r>
            <a:br>
              <a:rPr lang="en-US" sz="2000" b="1" dirty="0">
                <a:latin typeface="Arial" pitchFamily="34" charset="0"/>
                <a:ea typeface="ＭＳ Ｐゴシック" pitchFamily="34" charset="-128"/>
                <a:cs typeface="Arial" pitchFamily="34" charset="0"/>
              </a:rPr>
            </a:br>
            <a:r>
              <a:rPr lang="en-US" sz="2000" dirty="0">
                <a:latin typeface="Arial" pitchFamily="34" charset="0"/>
                <a:ea typeface="ＭＳ Ｐゴシック" pitchFamily="34" charset="-128"/>
                <a:cs typeface="Arial" pitchFamily="34" charset="0"/>
              </a:rPr>
              <a:t>is the actual teaching of the course, the implementation of the design.</a:t>
            </a:r>
          </a:p>
        </p:txBody>
      </p:sp>
      <p:cxnSp>
        <p:nvCxnSpPr>
          <p:cNvPr id="6" name="Straight Arrow Connector 5"/>
          <p:cNvCxnSpPr/>
          <p:nvPr/>
        </p:nvCxnSpPr>
        <p:spPr>
          <a:xfrm>
            <a:off x="4343400" y="2820988"/>
            <a:ext cx="0" cy="1936750"/>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a:xfrm>
            <a:off x="914401" y="5959475"/>
            <a:ext cx="5540188" cy="365125"/>
          </a:xfrm>
        </p:spPr>
        <p:txBody>
          <a:bodyPr/>
          <a:lstStyle/>
          <a:p>
            <a:pPr>
              <a:defRPr/>
            </a:pPr>
            <a:r>
              <a:rPr lang="en-US" dirty="0" smtClean="0"/>
              <a:t>Copyright </a:t>
            </a:r>
            <a:r>
              <a:rPr lang="en-US" dirty="0" err="1" smtClean="0"/>
              <a:t>MarylandOnline</a:t>
            </a:r>
            <a:r>
              <a:rPr lang="en-US" dirty="0" smtClean="0"/>
              <a:t> 2013</a:t>
            </a:r>
            <a:endParaRPr lang="en-US" dirty="0"/>
          </a:p>
        </p:txBody>
      </p:sp>
    </p:spTree>
    <p:extLst>
      <p:ext uri="{BB962C8B-B14F-4D97-AF65-F5344CB8AC3E}">
        <p14:creationId xmlns:p14="http://schemas.microsoft.com/office/powerpoint/2010/main" val="10591840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6"/>
          <p:cNvSpPr>
            <a:spLocks noGrp="1"/>
          </p:cNvSpPr>
          <p:nvPr>
            <p:ph type="title"/>
          </p:nvPr>
        </p:nvSpPr>
        <p:spPr>
          <a:xfrm>
            <a:off x="996419" y="381000"/>
            <a:ext cx="7309381" cy="1202485"/>
          </a:xfrm>
        </p:spPr>
        <p:txBody>
          <a:bodyPr>
            <a:normAutofit/>
          </a:bodyPr>
          <a:lstStyle/>
          <a:p>
            <a:pPr eaLnBrk="1" hangingPunct="1"/>
            <a:r>
              <a:rPr lang="en-US" sz="3600" dirty="0" smtClean="0">
                <a:latin typeface="Arial" pitchFamily="34" charset="0"/>
                <a:cs typeface="Arial" pitchFamily="34" charset="0"/>
              </a:rPr>
              <a:t>About The QM Rubric 2011-2013</a:t>
            </a:r>
          </a:p>
        </p:txBody>
      </p:sp>
      <p:sp>
        <p:nvSpPr>
          <p:cNvPr id="8" name="Content Placeholder 7"/>
          <p:cNvSpPr>
            <a:spLocks noGrp="1"/>
          </p:cNvSpPr>
          <p:nvPr>
            <p:ph sz="half" idx="1"/>
          </p:nvPr>
        </p:nvSpPr>
        <p:spPr>
          <a:xfrm>
            <a:off x="1166812" y="1331912"/>
            <a:ext cx="4402138" cy="3468688"/>
          </a:xfrm>
        </p:spPr>
        <p:txBody>
          <a:bodyPr rtlCol="0">
            <a:normAutofit fontScale="55000" lnSpcReduction="20000"/>
          </a:bodyPr>
          <a:lstStyle/>
          <a:p>
            <a:pPr marL="0" indent="0">
              <a:lnSpc>
                <a:spcPct val="90000"/>
              </a:lnSpc>
              <a:spcBef>
                <a:spcPts val="0"/>
              </a:spcBef>
              <a:buSzPct val="60000"/>
              <a:buFont typeface="Arial"/>
              <a:buNone/>
              <a:defRPr/>
            </a:pPr>
            <a:r>
              <a:rPr lang="en-US" sz="3800" b="1" dirty="0">
                <a:latin typeface="Arial" pitchFamily="34" charset="0"/>
                <a:cs typeface="Arial" pitchFamily="34" charset="0"/>
              </a:rPr>
              <a:t>Eight General Standards: </a:t>
            </a:r>
            <a:endParaRPr lang="en-US" sz="3800" dirty="0">
              <a:latin typeface="Arial" pitchFamily="34" charset="0"/>
              <a:cs typeface="Arial" pitchFamily="34" charset="0"/>
            </a:endParaRPr>
          </a:p>
          <a:p>
            <a:pPr marL="319088" indent="-319088" eaLnBrk="1" fontAlgn="auto" hangingPunct="1">
              <a:lnSpc>
                <a:spcPct val="120000"/>
              </a:lnSpc>
              <a:spcBef>
                <a:spcPts val="0"/>
              </a:spcBef>
              <a:spcAft>
                <a:spcPts val="0"/>
              </a:spcAft>
              <a:buClr>
                <a:schemeClr val="accent2"/>
              </a:buClr>
              <a:buSzPct val="60000"/>
              <a:buFont typeface="Arial"/>
              <a:buChar char="•"/>
              <a:defRPr/>
            </a:pPr>
            <a:endParaRPr lang="en-US" sz="2000" dirty="0">
              <a:latin typeface="Arial" pitchFamily="34" charset="0"/>
              <a:cs typeface="Arial" pitchFamily="34" charset="0"/>
            </a:endParaRPr>
          </a:p>
          <a:p>
            <a:pPr marL="548640" indent="-457200">
              <a:lnSpc>
                <a:spcPct val="120000"/>
              </a:lnSpc>
              <a:spcBef>
                <a:spcPts val="0"/>
              </a:spcBef>
              <a:buSzPct val="70000"/>
              <a:buFont typeface="+mj-lt"/>
              <a:buAutoNum type="arabicPeriod"/>
              <a:defRPr/>
            </a:pPr>
            <a:r>
              <a:rPr lang="en-US" sz="3300" dirty="0">
                <a:latin typeface="Arial" pitchFamily="34" charset="0"/>
                <a:cs typeface="Arial" pitchFamily="34" charset="0"/>
              </a:rPr>
              <a:t>Course Overview and Introduction</a:t>
            </a:r>
          </a:p>
          <a:p>
            <a:pPr marL="548640" indent="-457200">
              <a:lnSpc>
                <a:spcPct val="120000"/>
              </a:lnSpc>
              <a:spcBef>
                <a:spcPts val="0"/>
              </a:spcBef>
              <a:buSzPct val="70000"/>
              <a:buFont typeface="+mj-lt"/>
              <a:buAutoNum type="arabicPeriod"/>
              <a:defRPr/>
            </a:pPr>
            <a:r>
              <a:rPr lang="en-US" sz="3300" b="1" dirty="0">
                <a:latin typeface="Arial" pitchFamily="34" charset="0"/>
                <a:cs typeface="Arial" pitchFamily="34" charset="0"/>
              </a:rPr>
              <a:t>Learning Objectives (Competencies)</a:t>
            </a:r>
          </a:p>
          <a:p>
            <a:pPr marL="548640" indent="-457200">
              <a:lnSpc>
                <a:spcPct val="120000"/>
              </a:lnSpc>
              <a:spcBef>
                <a:spcPts val="550"/>
              </a:spcBef>
              <a:buSzPct val="70000"/>
              <a:buFont typeface="+mj-lt"/>
              <a:buAutoNum type="arabicPeriod"/>
              <a:defRPr/>
            </a:pPr>
            <a:r>
              <a:rPr lang="en-US" sz="3300" b="1" dirty="0">
                <a:latin typeface="Arial" pitchFamily="34" charset="0"/>
                <a:cs typeface="Arial" pitchFamily="34" charset="0"/>
              </a:rPr>
              <a:t>Assessment and Measurement</a:t>
            </a:r>
          </a:p>
          <a:p>
            <a:pPr marL="548640" indent="-457200">
              <a:lnSpc>
                <a:spcPct val="120000"/>
              </a:lnSpc>
              <a:spcBef>
                <a:spcPts val="550"/>
              </a:spcBef>
              <a:buSzPct val="70000"/>
              <a:buFont typeface="+mj-lt"/>
              <a:buAutoNum type="arabicPeriod"/>
              <a:defRPr/>
            </a:pPr>
            <a:r>
              <a:rPr lang="en-US" sz="3300" b="1" dirty="0">
                <a:latin typeface="Arial" pitchFamily="34" charset="0"/>
                <a:cs typeface="Arial" pitchFamily="34" charset="0"/>
              </a:rPr>
              <a:t>Resources and Materials</a:t>
            </a:r>
          </a:p>
          <a:p>
            <a:pPr marL="548640" indent="-457200">
              <a:lnSpc>
                <a:spcPct val="120000"/>
              </a:lnSpc>
              <a:spcBef>
                <a:spcPts val="550"/>
              </a:spcBef>
              <a:buSzPct val="70000"/>
              <a:buFont typeface="+mj-lt"/>
              <a:buAutoNum type="arabicPeriod"/>
              <a:defRPr/>
            </a:pPr>
            <a:r>
              <a:rPr lang="en-US" sz="3300" b="1" dirty="0">
                <a:latin typeface="Arial" pitchFamily="34" charset="0"/>
                <a:cs typeface="Arial" pitchFamily="34" charset="0"/>
              </a:rPr>
              <a:t>Learner Engagement</a:t>
            </a:r>
          </a:p>
          <a:p>
            <a:pPr marL="548640" indent="-457200">
              <a:lnSpc>
                <a:spcPct val="120000"/>
              </a:lnSpc>
              <a:spcBef>
                <a:spcPts val="550"/>
              </a:spcBef>
              <a:buSzPct val="70000"/>
              <a:buFont typeface="+mj-lt"/>
              <a:buAutoNum type="arabicPeriod"/>
              <a:defRPr/>
            </a:pPr>
            <a:r>
              <a:rPr lang="en-US" sz="3300" b="1" dirty="0">
                <a:latin typeface="Arial" pitchFamily="34" charset="0"/>
                <a:cs typeface="Arial" pitchFamily="34" charset="0"/>
              </a:rPr>
              <a:t>Course Technology</a:t>
            </a:r>
          </a:p>
          <a:p>
            <a:pPr marL="548640" indent="-457200">
              <a:lnSpc>
                <a:spcPct val="120000"/>
              </a:lnSpc>
              <a:spcBef>
                <a:spcPts val="550"/>
              </a:spcBef>
              <a:buSzPct val="70000"/>
              <a:buFont typeface="+mj-lt"/>
              <a:buAutoNum type="arabicPeriod"/>
              <a:defRPr/>
            </a:pPr>
            <a:r>
              <a:rPr lang="en-US" sz="3300" dirty="0">
                <a:latin typeface="Arial" pitchFamily="34" charset="0"/>
                <a:cs typeface="Arial" pitchFamily="34" charset="0"/>
              </a:rPr>
              <a:t>Learner Support</a:t>
            </a:r>
          </a:p>
          <a:p>
            <a:pPr marL="548640" indent="-457200">
              <a:lnSpc>
                <a:spcPct val="120000"/>
              </a:lnSpc>
              <a:spcBef>
                <a:spcPts val="550"/>
              </a:spcBef>
              <a:buSzPct val="70000"/>
              <a:buFont typeface="+mj-lt"/>
              <a:buAutoNum type="arabicPeriod"/>
              <a:defRPr/>
            </a:pPr>
            <a:r>
              <a:rPr lang="en-US" sz="3300" dirty="0">
                <a:latin typeface="Arial" pitchFamily="34" charset="0"/>
                <a:cs typeface="Arial" pitchFamily="34" charset="0"/>
              </a:rPr>
              <a:t>Accessibility</a:t>
            </a:r>
          </a:p>
          <a:p>
            <a:pPr marL="0" indent="0" eaLnBrk="1" fontAlgn="auto" hangingPunct="1">
              <a:spcAft>
                <a:spcPts val="0"/>
              </a:spcAft>
              <a:buFont typeface="Arial"/>
              <a:buNone/>
              <a:defRPr/>
            </a:pPr>
            <a:endParaRPr lang="en-US" dirty="0"/>
          </a:p>
        </p:txBody>
      </p:sp>
      <p:sp>
        <p:nvSpPr>
          <p:cNvPr id="27652" name="TextBox 1"/>
          <p:cNvSpPr txBox="1">
            <a:spLocks noChangeArrowheads="1"/>
          </p:cNvSpPr>
          <p:nvPr/>
        </p:nvSpPr>
        <p:spPr bwMode="auto">
          <a:xfrm>
            <a:off x="5434012" y="2855912"/>
            <a:ext cx="28717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dirty="0">
                <a:solidFill>
                  <a:srgbClr val="A50021"/>
                </a:solidFill>
                <a:ea typeface="ＭＳ Ｐゴシック" pitchFamily="34" charset="-128"/>
              </a:rPr>
              <a:t>Key components must align.</a:t>
            </a:r>
          </a:p>
          <a:p>
            <a:pPr eaLnBrk="1" hangingPunct="1"/>
            <a:endParaRPr lang="en-US" dirty="0"/>
          </a:p>
        </p:txBody>
      </p:sp>
      <p:cxnSp>
        <p:nvCxnSpPr>
          <p:cNvPr id="4" name="Straight Connector 3"/>
          <p:cNvCxnSpPr/>
          <p:nvPr/>
        </p:nvCxnSpPr>
        <p:spPr>
          <a:xfrm>
            <a:off x="5357812" y="2093912"/>
            <a:ext cx="0" cy="194945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27654" name="TextBox 4"/>
          <p:cNvSpPr txBox="1">
            <a:spLocks noChangeArrowheads="1"/>
          </p:cNvSpPr>
          <p:nvPr/>
        </p:nvSpPr>
        <p:spPr bwMode="auto">
          <a:xfrm>
            <a:off x="1066800" y="4800600"/>
            <a:ext cx="737870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b="1" i="1" dirty="0">
                <a:solidFill>
                  <a:srgbClr val="A50021"/>
                </a:solidFill>
                <a:ea typeface="ＭＳ Ｐゴシック" pitchFamily="34" charset="-128"/>
              </a:rPr>
              <a:t>Alignment:</a:t>
            </a:r>
            <a:r>
              <a:rPr lang="en-US" sz="2400" i="1" dirty="0">
                <a:solidFill>
                  <a:srgbClr val="A50021"/>
                </a:solidFill>
                <a:ea typeface="ＭＳ Ｐゴシック" pitchFamily="34" charset="-128"/>
              </a:rPr>
              <a:t>  </a:t>
            </a:r>
            <a:r>
              <a:rPr lang="en-US" sz="2400" i="1" dirty="0">
                <a:ea typeface="ＭＳ Ｐゴシック" pitchFamily="34" charset="-128"/>
              </a:rPr>
              <a:t>Critical course elements work together to ensure that students achieve the desired learning outcomes.</a:t>
            </a:r>
          </a:p>
          <a:p>
            <a:pPr eaLnBrk="1" hangingPunct="1"/>
            <a:endParaRPr lang="en-US" dirty="0"/>
          </a:p>
        </p:txBody>
      </p:sp>
      <p:sp>
        <p:nvSpPr>
          <p:cNvPr id="3" name="Footer Placeholder 2"/>
          <p:cNvSpPr>
            <a:spLocks noGrp="1"/>
          </p:cNvSpPr>
          <p:nvPr>
            <p:ph type="ftr" sz="quarter" idx="11"/>
          </p:nvPr>
        </p:nvSpPr>
        <p:spPr>
          <a:xfrm>
            <a:off x="914401" y="5959475"/>
            <a:ext cx="5540188" cy="365125"/>
          </a:xfrm>
        </p:spPr>
        <p:txBody>
          <a:bodyPr/>
          <a:lstStyle/>
          <a:p>
            <a:pPr>
              <a:defRPr/>
            </a:pPr>
            <a:r>
              <a:rPr lang="en-US" dirty="0" smtClean="0"/>
              <a:t>Copyright </a:t>
            </a:r>
            <a:r>
              <a:rPr lang="en-US" dirty="0" err="1" smtClean="0"/>
              <a:t>MarylandOnline</a:t>
            </a:r>
            <a:r>
              <a:rPr lang="en-US" dirty="0" smtClean="0"/>
              <a:t> 2013</a:t>
            </a:r>
            <a:endParaRPr lang="en-US" dirty="0"/>
          </a:p>
        </p:txBody>
      </p:sp>
    </p:spTree>
    <p:extLst>
      <p:ext uri="{BB962C8B-B14F-4D97-AF65-F5344CB8AC3E}">
        <p14:creationId xmlns:p14="http://schemas.microsoft.com/office/powerpoint/2010/main" val="30872935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6"/>
          <p:cNvSpPr>
            <a:spLocks noGrp="1"/>
          </p:cNvSpPr>
          <p:nvPr>
            <p:ph type="title"/>
          </p:nvPr>
        </p:nvSpPr>
        <p:spPr>
          <a:xfrm>
            <a:off x="1095023" y="381000"/>
            <a:ext cx="6965245" cy="1202485"/>
          </a:xfrm>
        </p:spPr>
        <p:txBody>
          <a:bodyPr>
            <a:normAutofit fontScale="90000"/>
          </a:bodyPr>
          <a:lstStyle/>
          <a:p>
            <a:pPr eaLnBrk="1" hangingPunct="1"/>
            <a:r>
              <a:rPr lang="en-US" dirty="0" smtClean="0">
                <a:latin typeface="Arial" pitchFamily="34" charset="0"/>
                <a:cs typeface="Arial" pitchFamily="34" charset="0"/>
              </a:rPr>
              <a:t>Key Sections that Must Align</a:t>
            </a:r>
          </a:p>
        </p:txBody>
      </p:sp>
      <p:pic>
        <p:nvPicPr>
          <p:cNvPr id="2867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438884"/>
            <a:ext cx="4724400" cy="4199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a:xfrm>
            <a:off x="914401" y="5959475"/>
            <a:ext cx="5540188" cy="365125"/>
          </a:xfrm>
        </p:spPr>
        <p:txBody>
          <a:bodyPr/>
          <a:lstStyle/>
          <a:p>
            <a:pPr>
              <a:defRPr/>
            </a:pPr>
            <a:r>
              <a:rPr lang="en-US" dirty="0" smtClean="0"/>
              <a:t>Copyright </a:t>
            </a:r>
            <a:r>
              <a:rPr lang="en-US" dirty="0" err="1" smtClean="0"/>
              <a:t>MarylandOnline</a:t>
            </a:r>
            <a:r>
              <a:rPr lang="en-US" dirty="0" smtClean="0"/>
              <a:t> 2013</a:t>
            </a:r>
            <a:endParaRPr lang="en-US" dirty="0"/>
          </a:p>
        </p:txBody>
      </p:sp>
    </p:spTree>
    <p:extLst>
      <p:ext uri="{BB962C8B-B14F-4D97-AF65-F5344CB8AC3E}">
        <p14:creationId xmlns:p14="http://schemas.microsoft.com/office/powerpoint/2010/main" val="22404244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023" y="457200"/>
            <a:ext cx="7591777" cy="1202485"/>
          </a:xfrm>
        </p:spPr>
        <p:txBody>
          <a:bodyPr>
            <a:normAutofit fontScale="90000"/>
          </a:bodyPr>
          <a:lstStyle/>
          <a:p>
            <a:r>
              <a:rPr lang="en-US" dirty="0" smtClean="0">
                <a:latin typeface="Arial" pitchFamily="34" charset="0"/>
                <a:cs typeface="Arial" pitchFamily="34" charset="0"/>
              </a:rPr>
              <a:t>QM II: Self-Review at Valencia</a:t>
            </a:r>
            <a:endParaRPr lang="en-US" dirty="0">
              <a:latin typeface="Arial" pitchFamily="34" charset="0"/>
              <a:cs typeface="Arial" pitchFamily="34" charset="0"/>
            </a:endParaRPr>
          </a:p>
        </p:txBody>
      </p:sp>
      <p:sp>
        <p:nvSpPr>
          <p:cNvPr id="5" name="TextBox 4"/>
          <p:cNvSpPr txBox="1"/>
          <p:nvPr/>
        </p:nvSpPr>
        <p:spPr>
          <a:xfrm>
            <a:off x="1600200" y="1447800"/>
            <a:ext cx="6096000" cy="3693319"/>
          </a:xfrm>
          <a:prstGeom prst="rect">
            <a:avLst/>
          </a:prstGeom>
          <a:noFill/>
        </p:spPr>
        <p:txBody>
          <a:bodyPr wrap="square" rtlCol="0">
            <a:spAutoFit/>
          </a:bodyPr>
          <a:lstStyle/>
          <a:p>
            <a:endParaRPr lang="en-US" dirty="0">
              <a:latin typeface="Arial" pitchFamily="34" charset="0"/>
              <a:cs typeface="Arial" pitchFamily="34" charset="0"/>
            </a:endParaRPr>
          </a:p>
          <a:p>
            <a:r>
              <a:rPr lang="en-US" dirty="0" smtClean="0">
                <a:latin typeface="Arial" pitchFamily="34" charset="0"/>
                <a:cs typeface="Arial" pitchFamily="34" charset="0"/>
              </a:rPr>
              <a:t>A team of faculty is in the process of developing “QM II.” This </a:t>
            </a:r>
            <a:r>
              <a:rPr lang="en-US" dirty="0">
                <a:latin typeface="Arial" pitchFamily="34" charset="0"/>
                <a:cs typeface="Arial" pitchFamily="34" charset="0"/>
              </a:rPr>
              <a:t>course models an exemplar course and provides faculty an opportunity to learn and use tools that make it possible to meet QM standards. </a:t>
            </a:r>
            <a:endParaRPr lang="en-US" dirty="0" smtClean="0">
              <a:latin typeface="Arial" pitchFamily="34" charset="0"/>
              <a:cs typeface="Arial" pitchFamily="34" charset="0"/>
            </a:endParaRPr>
          </a:p>
          <a:p>
            <a:endParaRPr lang="en-US" dirty="0">
              <a:latin typeface="Arial" pitchFamily="34" charset="0"/>
              <a:cs typeface="Arial" pitchFamily="34" charset="0"/>
            </a:endParaRPr>
          </a:p>
          <a:p>
            <a:r>
              <a:rPr lang="en-US" dirty="0" smtClean="0">
                <a:latin typeface="Arial" pitchFamily="34" charset="0"/>
                <a:cs typeface="Arial" pitchFamily="34" charset="0"/>
              </a:rPr>
              <a:t>Participants </a:t>
            </a:r>
            <a:r>
              <a:rPr lang="en-US" dirty="0">
                <a:latin typeface="Arial" pitchFamily="34" charset="0"/>
                <a:cs typeface="Arial" pitchFamily="34" charset="0"/>
              </a:rPr>
              <a:t>develop a Start Here and one other learning module of choice to meet QM Standards at the end of the 10-week course. </a:t>
            </a:r>
          </a:p>
          <a:p>
            <a:endParaRPr lang="en-US" dirty="0">
              <a:latin typeface="Arial" pitchFamily="34" charset="0"/>
              <a:cs typeface="Arial" pitchFamily="34" charset="0"/>
            </a:endParaRPr>
          </a:p>
          <a:p>
            <a:r>
              <a:rPr lang="en-US" dirty="0" smtClean="0">
                <a:latin typeface="Arial" pitchFamily="34" charset="0"/>
                <a:cs typeface="Arial" pitchFamily="34" charset="0"/>
              </a:rPr>
              <a:t>This course will provide </a:t>
            </a:r>
            <a:r>
              <a:rPr lang="en-US" dirty="0">
                <a:latin typeface="Arial" pitchFamily="34" charset="0"/>
                <a:cs typeface="Arial" pitchFamily="34" charset="0"/>
              </a:rPr>
              <a:t>faculty with an opportunity to self and peer review, revise and align course content using the QM Rubric </a:t>
            </a:r>
            <a:r>
              <a:rPr lang="en-US" dirty="0" smtClean="0">
                <a:latin typeface="Arial" pitchFamily="34" charset="0"/>
                <a:cs typeface="Arial" pitchFamily="34" charset="0"/>
              </a:rPr>
              <a:t>Standards.</a:t>
            </a:r>
          </a:p>
        </p:txBody>
      </p:sp>
    </p:spTree>
    <p:extLst>
      <p:ext uri="{BB962C8B-B14F-4D97-AF65-F5344CB8AC3E}">
        <p14:creationId xmlns:p14="http://schemas.microsoft.com/office/powerpoint/2010/main" val="3066542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1083515"/>
            <a:ext cx="6965245" cy="1202485"/>
          </a:xfrm>
        </p:spPr>
        <p:txBody>
          <a:bodyPr>
            <a:noAutofit/>
          </a:bodyPr>
          <a:lstStyle/>
          <a:p>
            <a:r>
              <a:rPr lang="en-US" dirty="0" smtClean="0">
                <a:latin typeface="Arial" pitchFamily="34" charset="0"/>
                <a:cs typeface="Arial" pitchFamily="34" charset="0"/>
              </a:rPr>
              <a:t>Online Classroom Observation Form</a:t>
            </a:r>
            <a:endParaRPr lang="en-US" dirty="0">
              <a:latin typeface="Arial" pitchFamily="34" charset="0"/>
              <a:cs typeface="Arial" pitchFamily="34" charset="0"/>
            </a:endParaRPr>
          </a:p>
        </p:txBody>
      </p:sp>
      <p:pic>
        <p:nvPicPr>
          <p:cNvPr id="1026" name="Picture 2" descr="C:\Users\Faculty\AppData\Local\Microsoft\Windows\Temporary Internet Files\Content.IE5\G6UE8IP9\MC900439824[1].png">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819400"/>
            <a:ext cx="25146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2047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143710"/>
            <a:ext cx="5723468" cy="1828090"/>
          </a:xfrm>
        </p:spPr>
        <p:txBody>
          <a:bodyPr>
            <a:noAutofit/>
          </a:bodyPr>
          <a:lstStyle/>
          <a:p>
            <a:r>
              <a:rPr lang="en-US" sz="4000" dirty="0" smtClean="0">
                <a:latin typeface="Arial" pitchFamily="34" charset="0"/>
                <a:cs typeface="Arial" pitchFamily="34" charset="0"/>
              </a:rPr>
              <a:t>Questions about Digital Professor and Quality Matters?</a:t>
            </a:r>
            <a:endParaRPr lang="en-US" sz="4000" dirty="0">
              <a:latin typeface="Arial" pitchFamily="34"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4248" y="3200400"/>
            <a:ext cx="3666552" cy="2438400"/>
          </a:xfrm>
          <a:prstGeom prst="rect">
            <a:avLst/>
          </a:prstGeom>
        </p:spPr>
      </p:pic>
    </p:spTree>
    <p:extLst>
      <p:ext uri="{BB962C8B-B14F-4D97-AF65-F5344CB8AC3E}">
        <p14:creationId xmlns:p14="http://schemas.microsoft.com/office/powerpoint/2010/main" val="42621250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Thanks for Coming!</a:t>
            </a:r>
            <a:endParaRPr lang="en-US" dirty="0">
              <a:latin typeface="Arial" pitchFamily="34" charset="0"/>
              <a:cs typeface="Arial" pitchFamily="34" charset="0"/>
            </a:endParaRPr>
          </a:p>
        </p:txBody>
      </p:sp>
      <p:sp>
        <p:nvSpPr>
          <p:cNvPr id="4" name="TextBox 3"/>
          <p:cNvSpPr txBox="1"/>
          <p:nvPr/>
        </p:nvSpPr>
        <p:spPr>
          <a:xfrm>
            <a:off x="1066800" y="2395478"/>
            <a:ext cx="6781800" cy="2862322"/>
          </a:xfrm>
          <a:prstGeom prst="rect">
            <a:avLst/>
          </a:prstGeom>
          <a:noFill/>
        </p:spPr>
        <p:txBody>
          <a:bodyPr wrap="square" rtlCol="0">
            <a:spAutoFit/>
          </a:bodyPr>
          <a:lstStyle/>
          <a:p>
            <a:pPr algn="ctr"/>
            <a:r>
              <a:rPr lang="en-US" sz="3600" b="1" dirty="0" smtClean="0"/>
              <a:t>Charles Fox</a:t>
            </a:r>
            <a:r>
              <a:rPr lang="en-US" sz="3600" dirty="0" smtClean="0"/>
              <a:t/>
            </a:r>
            <a:br>
              <a:rPr lang="en-US" sz="3600" dirty="0" smtClean="0"/>
            </a:br>
            <a:r>
              <a:rPr lang="en-US" sz="3600" dirty="0" smtClean="0">
                <a:hlinkClick r:id="rId2"/>
              </a:rPr>
              <a:t>cfox17@valenciacollege.edu</a:t>
            </a:r>
            <a:endParaRPr lang="en-US" sz="3600" dirty="0" smtClean="0"/>
          </a:p>
          <a:p>
            <a:pPr algn="ctr"/>
            <a:endParaRPr lang="en-US" sz="3600" dirty="0"/>
          </a:p>
          <a:p>
            <a:pPr algn="ctr"/>
            <a:r>
              <a:rPr lang="en-US" sz="3600" b="1" dirty="0" smtClean="0"/>
              <a:t>Erin O’Brien</a:t>
            </a:r>
          </a:p>
          <a:p>
            <a:pPr algn="ctr"/>
            <a:r>
              <a:rPr lang="en-US" sz="3600" dirty="0" smtClean="0">
                <a:hlinkClick r:id="rId3"/>
              </a:rPr>
              <a:t>eobien@valenciacollege.edu</a:t>
            </a:r>
            <a:r>
              <a:rPr lang="en-US" sz="3600" dirty="0" smtClean="0"/>
              <a:t> </a:t>
            </a:r>
            <a:endParaRPr lang="en-US" sz="3600" dirty="0"/>
          </a:p>
        </p:txBody>
      </p:sp>
    </p:spTree>
    <p:extLst>
      <p:ext uri="{BB962C8B-B14F-4D97-AF65-F5344CB8AC3E}">
        <p14:creationId xmlns:p14="http://schemas.microsoft.com/office/powerpoint/2010/main" val="2388442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14400"/>
            <a:ext cx="6965245" cy="1202485"/>
          </a:xfrm>
        </p:spPr>
        <p:txBody>
          <a:bodyPr>
            <a:noAutofit/>
          </a:bodyPr>
          <a:lstStyle/>
          <a:p>
            <a:r>
              <a:rPr lang="en-US" sz="3600" dirty="0" smtClean="0">
                <a:latin typeface="Arial" pitchFamily="34" charset="0"/>
                <a:cs typeface="Arial" pitchFamily="34" charset="0"/>
              </a:rPr>
              <a:t>Faculty Development, Digital Professor Certification, and Quality Matters</a:t>
            </a:r>
            <a:endParaRPr lang="en-US" sz="3600" dirty="0">
              <a:latin typeface="Arial" pitchFamily="34" charset="0"/>
              <a:cs typeface="Arial" pitchFamily="34" charset="0"/>
            </a:endParaRPr>
          </a:p>
        </p:txBody>
      </p:sp>
      <p:sp>
        <p:nvSpPr>
          <p:cNvPr id="3" name="TextBox 2"/>
          <p:cNvSpPr txBox="1"/>
          <p:nvPr/>
        </p:nvSpPr>
        <p:spPr>
          <a:xfrm>
            <a:off x="1295400" y="2286000"/>
            <a:ext cx="6705600" cy="2677656"/>
          </a:xfrm>
          <a:prstGeom prst="rect">
            <a:avLst/>
          </a:prstGeom>
          <a:noFill/>
        </p:spPr>
        <p:txBody>
          <a:bodyPr wrap="square" rtlCol="0">
            <a:spAutoFit/>
          </a:bodyPr>
          <a:lstStyle/>
          <a:p>
            <a:r>
              <a:rPr lang="en-US" sz="2400" dirty="0" smtClean="0">
                <a:latin typeface="Arial" pitchFamily="34" charset="0"/>
                <a:cs typeface="Arial" pitchFamily="34" charset="0"/>
              </a:rPr>
              <a:t>In this presentation we will be moving from general to specific.  We will start with an overview of Faculty Development at Valencia,  examine our Digital Professor Certification Program and demonstrate that Quality Matters is a thread that runs through all of the Digital Professor curriculum.</a:t>
            </a:r>
            <a:endParaRPr lang="en-US" sz="2400" dirty="0">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5058228"/>
            <a:ext cx="3200400" cy="1079301"/>
          </a:xfrm>
          <a:prstGeom prst="rect">
            <a:avLst/>
          </a:prstGeom>
        </p:spPr>
      </p:pic>
    </p:spTree>
    <p:extLst>
      <p:ext uri="{BB962C8B-B14F-4D97-AF65-F5344CB8AC3E}">
        <p14:creationId xmlns:p14="http://schemas.microsoft.com/office/powerpoint/2010/main" val="4023750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9914" y="533400"/>
            <a:ext cx="6502399" cy="1828090"/>
          </a:xfrm>
        </p:spPr>
        <p:txBody>
          <a:bodyPr>
            <a:normAutofit fontScale="90000"/>
          </a:bodyPr>
          <a:lstStyle/>
          <a:p>
            <a:r>
              <a:rPr lang="en-US" sz="4000" dirty="0" smtClean="0">
                <a:latin typeface="Arial" pitchFamily="34" charset="0"/>
                <a:cs typeface="Arial" pitchFamily="34" charset="0"/>
              </a:rPr>
              <a:t>Faculty Development at Valencia is Competency Based</a:t>
            </a:r>
            <a:endParaRPr lang="en-US" sz="4000" dirty="0">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6224" y="3909780"/>
            <a:ext cx="2627376" cy="17473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3987" y="2383972"/>
            <a:ext cx="3304413" cy="3330068"/>
          </a:xfrm>
          <a:prstGeom prst="rect">
            <a:avLst/>
          </a:prstGeom>
          <a:ln w="22225">
            <a:solidFill>
              <a:schemeClr val="tx1"/>
            </a:solidFill>
          </a:ln>
        </p:spPr>
      </p:pic>
    </p:spTree>
    <p:extLst>
      <p:ext uri="{BB962C8B-B14F-4D97-AF65-F5344CB8AC3E}">
        <p14:creationId xmlns:p14="http://schemas.microsoft.com/office/powerpoint/2010/main" val="287174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p:cNvSpPr/>
          <p:nvPr/>
        </p:nvSpPr>
        <p:spPr>
          <a:xfrm>
            <a:off x="0" y="0"/>
            <a:ext cx="9144000" cy="6858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2"/>
          <p:cNvSpPr txBox="1">
            <a:spLocks noChangeArrowheads="1"/>
          </p:cNvSpPr>
          <p:nvPr/>
        </p:nvSpPr>
        <p:spPr bwMode="auto">
          <a:xfrm>
            <a:off x="2301875" y="63500"/>
            <a:ext cx="41370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chemeClr val="bg1"/>
                </a:solidFill>
                <a:effectLst/>
                <a:uLnTx/>
                <a:uFillTx/>
                <a:latin typeface="Arial" charset="0"/>
              </a:rPr>
              <a:t>Faculty Development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chemeClr val="bg1"/>
                </a:solidFill>
                <a:effectLst/>
                <a:uLnTx/>
                <a:uFillTx/>
                <a:latin typeface="Arial" charset="0"/>
              </a:rPr>
              <a:t>Comprehensive, Coordinated Curriculum for All Faculty </a:t>
            </a:r>
          </a:p>
        </p:txBody>
      </p:sp>
      <p:sp>
        <p:nvSpPr>
          <p:cNvPr id="155" name="Curved Left Arrow 154"/>
          <p:cNvSpPr/>
          <p:nvPr/>
        </p:nvSpPr>
        <p:spPr>
          <a:xfrm rot="5400000">
            <a:off x="3392488" y="650875"/>
            <a:ext cx="2011362" cy="8796338"/>
          </a:xfrm>
          <a:prstGeom prst="curvedLeftArrow">
            <a:avLst/>
          </a:prstGeom>
          <a:solidFill>
            <a:srgbClr val="4F81BD"/>
          </a:solidFill>
          <a:ln w="25400" cap="flat" cmpd="sng" algn="ctr">
            <a:solidFill>
              <a:sysClr val="windowText" lastClr="000000"/>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6" name="TextBox 16"/>
          <p:cNvSpPr txBox="1">
            <a:spLocks noChangeArrowheads="1"/>
          </p:cNvSpPr>
          <p:nvPr/>
        </p:nvSpPr>
        <p:spPr bwMode="auto">
          <a:xfrm>
            <a:off x="7523163" y="2665413"/>
            <a:ext cx="1270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solidFill>
                <a:effectLst/>
                <a:uLnTx/>
                <a:uFillTx/>
                <a:latin typeface="Arial" charset="0"/>
              </a:rPr>
              <a:t>Enhanced practice, professional renewal, and student learning</a:t>
            </a:r>
          </a:p>
        </p:txBody>
      </p:sp>
      <p:sp>
        <p:nvSpPr>
          <p:cNvPr id="157" name="TextBox 17"/>
          <p:cNvSpPr txBox="1">
            <a:spLocks noChangeArrowheads="1"/>
          </p:cNvSpPr>
          <p:nvPr/>
        </p:nvSpPr>
        <p:spPr bwMode="auto">
          <a:xfrm>
            <a:off x="130175" y="3192462"/>
            <a:ext cx="9080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solidFill>
                <a:effectLst/>
                <a:uLnTx/>
                <a:uFillTx/>
                <a:latin typeface="Arial" charset="0"/>
              </a:rPr>
              <a:t>Need and/or interest</a:t>
            </a:r>
          </a:p>
        </p:txBody>
      </p:sp>
      <p:grpSp>
        <p:nvGrpSpPr>
          <p:cNvPr id="2" name="Group 2"/>
          <p:cNvGrpSpPr>
            <a:grpSpLocks/>
          </p:cNvGrpSpPr>
          <p:nvPr/>
        </p:nvGrpSpPr>
        <p:grpSpPr bwMode="auto">
          <a:xfrm>
            <a:off x="158750" y="5332413"/>
            <a:ext cx="1812925" cy="1573212"/>
            <a:chOff x="127000" y="207392"/>
            <a:chExt cx="1193800" cy="1630810"/>
          </a:xfrm>
        </p:grpSpPr>
        <p:sp>
          <p:nvSpPr>
            <p:cNvPr id="162" name="Rectangle 161"/>
            <p:cNvSpPr/>
            <p:nvPr/>
          </p:nvSpPr>
          <p:spPr>
            <a:xfrm>
              <a:off x="127000" y="207392"/>
              <a:ext cx="1193800" cy="1471185"/>
            </a:xfrm>
            <a:prstGeom prst="rect">
              <a:avLst/>
            </a:prstGeom>
            <a:noFill/>
            <a:ln w="25400" cap="flat" cmpd="sng" algn="ctr">
              <a:solidFill>
                <a:srgbClr val="4F81BD">
                  <a:shade val="50000"/>
                </a:srgbClr>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3" name="TextBox 49"/>
            <p:cNvSpPr txBox="1">
              <a:spLocks noChangeArrowheads="1"/>
            </p:cNvSpPr>
            <p:nvPr/>
          </p:nvSpPr>
          <p:spPr bwMode="auto">
            <a:xfrm>
              <a:off x="144833" y="291143"/>
              <a:ext cx="1152790" cy="154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chemeClr val="bg1"/>
                  </a:solidFill>
                  <a:effectLst/>
                  <a:uLnTx/>
                  <a:uFillTx/>
                  <a:latin typeface="Arial" charset="0"/>
                </a:rPr>
                <a:t>Methods</a:t>
              </a:r>
            </a:p>
            <a:p>
              <a:pPr marL="0" marR="0" lvl="0" indent="0" algn="l" defTabSz="914400" eaLnBrk="1" fontAlgn="auto" latinLnBrk="0" hangingPunct="1">
                <a:lnSpc>
                  <a:spcPct val="100000"/>
                </a:lnSpc>
                <a:spcBef>
                  <a:spcPts val="0"/>
                </a:spcBef>
                <a:spcAft>
                  <a:spcPts val="0"/>
                </a:spcAft>
                <a:buClrTx/>
                <a:buSzTx/>
                <a:buFont typeface="Arial" charset="0"/>
                <a:buChar char="•"/>
                <a:tabLst/>
                <a:defRPr/>
              </a:pPr>
              <a:r>
                <a:rPr kumimoji="0" lang="en-US" sz="1000" b="0" i="0" u="none" strike="noStrike" kern="0" cap="none" spc="0" normalizeH="0" baseline="0" noProof="0" dirty="0" smtClean="0">
                  <a:ln>
                    <a:noFill/>
                  </a:ln>
                  <a:solidFill>
                    <a:schemeClr val="bg1"/>
                  </a:solidFill>
                  <a:effectLst/>
                  <a:uLnTx/>
                  <a:uFillTx/>
                  <a:latin typeface="Arial" charset="0"/>
                </a:rPr>
                <a:t>Model-the-model</a:t>
              </a:r>
            </a:p>
            <a:p>
              <a:pPr marL="0" marR="0" lvl="0" indent="0" algn="l" defTabSz="914400" eaLnBrk="1" fontAlgn="auto" latinLnBrk="0" hangingPunct="1">
                <a:lnSpc>
                  <a:spcPct val="100000"/>
                </a:lnSpc>
                <a:spcBef>
                  <a:spcPts val="0"/>
                </a:spcBef>
                <a:spcAft>
                  <a:spcPts val="0"/>
                </a:spcAft>
                <a:buClrTx/>
                <a:buSzTx/>
                <a:buFont typeface="Arial" charset="0"/>
                <a:buChar char="•"/>
                <a:tabLst/>
                <a:defRPr/>
              </a:pPr>
              <a:r>
                <a:rPr kumimoji="0" lang="en-US" sz="1000" b="0" i="0" u="none" strike="noStrike" kern="0" cap="none" spc="0" normalizeH="0" baseline="0" noProof="0" dirty="0" smtClean="0">
                  <a:ln>
                    <a:noFill/>
                  </a:ln>
                  <a:solidFill>
                    <a:schemeClr val="bg1"/>
                  </a:solidFill>
                  <a:effectLst/>
                  <a:uLnTx/>
                  <a:uFillTx/>
                  <a:latin typeface="Arial" charset="0"/>
                </a:rPr>
                <a:t>Project-based</a:t>
              </a:r>
            </a:p>
            <a:p>
              <a:pPr marL="0" marR="0" lvl="0" indent="0" algn="l" defTabSz="914400" eaLnBrk="1" fontAlgn="auto" latinLnBrk="0" hangingPunct="1">
                <a:lnSpc>
                  <a:spcPct val="100000"/>
                </a:lnSpc>
                <a:spcBef>
                  <a:spcPts val="0"/>
                </a:spcBef>
                <a:spcAft>
                  <a:spcPts val="0"/>
                </a:spcAft>
                <a:buClrTx/>
                <a:buSzTx/>
                <a:buFont typeface="Arial" charset="0"/>
                <a:buChar char="•"/>
                <a:tabLst/>
                <a:defRPr/>
              </a:pPr>
              <a:r>
                <a:rPr kumimoji="0" lang="en-US" sz="1000" b="0" i="0" u="none" strike="noStrike" kern="0" cap="none" spc="0" normalizeH="0" baseline="0" noProof="0" dirty="0" smtClean="0">
                  <a:ln>
                    <a:noFill/>
                  </a:ln>
                  <a:solidFill>
                    <a:schemeClr val="bg1"/>
                  </a:solidFill>
                  <a:effectLst/>
                  <a:uLnTx/>
                  <a:uFillTx/>
                  <a:latin typeface="Arial" charset="0"/>
                </a:rPr>
                <a:t>Discussion</a:t>
              </a:r>
            </a:p>
            <a:p>
              <a:pPr marL="0" marR="0" lvl="0" indent="0" algn="l" defTabSz="914400" eaLnBrk="1" fontAlgn="auto" latinLnBrk="0" hangingPunct="1">
                <a:lnSpc>
                  <a:spcPct val="100000"/>
                </a:lnSpc>
                <a:spcBef>
                  <a:spcPts val="0"/>
                </a:spcBef>
                <a:spcAft>
                  <a:spcPts val="0"/>
                </a:spcAft>
                <a:buClrTx/>
                <a:buSzTx/>
                <a:buFont typeface="Arial" charset="0"/>
                <a:buChar char="•"/>
                <a:tabLst/>
                <a:defRPr/>
              </a:pPr>
              <a:r>
                <a:rPr kumimoji="0" lang="en-US" sz="1000" b="0" i="0" u="none" strike="noStrike" kern="0" cap="none" spc="0" normalizeH="0" baseline="0" noProof="0" dirty="0" smtClean="0">
                  <a:ln>
                    <a:noFill/>
                  </a:ln>
                  <a:solidFill>
                    <a:schemeClr val="bg1"/>
                  </a:solidFill>
                  <a:effectLst/>
                  <a:uLnTx/>
                  <a:uFillTx/>
                  <a:latin typeface="Arial" charset="0"/>
                </a:rPr>
                <a:t>Collaboration among peers</a:t>
              </a:r>
            </a:p>
            <a:p>
              <a:pPr marL="0" marR="0" lvl="0" indent="0" algn="l" defTabSz="914400" eaLnBrk="1" fontAlgn="auto" latinLnBrk="0" hangingPunct="1">
                <a:lnSpc>
                  <a:spcPct val="100000"/>
                </a:lnSpc>
                <a:spcBef>
                  <a:spcPts val="0"/>
                </a:spcBef>
                <a:spcAft>
                  <a:spcPts val="0"/>
                </a:spcAft>
                <a:buClrTx/>
                <a:buSzTx/>
                <a:buFont typeface="Arial" charset="0"/>
                <a:buChar char="•"/>
                <a:tabLst/>
                <a:defRPr/>
              </a:pPr>
              <a:r>
                <a:rPr kumimoji="0" lang="en-US" sz="1000" b="0" i="0" u="none" strike="noStrike" kern="0" cap="none" spc="0" normalizeH="0" baseline="0" noProof="0" dirty="0" smtClean="0">
                  <a:ln>
                    <a:noFill/>
                  </a:ln>
                  <a:solidFill>
                    <a:schemeClr val="bg1"/>
                  </a:solidFill>
                  <a:effectLst/>
                  <a:uLnTx/>
                  <a:uFillTx/>
                  <a:latin typeface="Arial" charset="0"/>
                </a:rPr>
                <a:t>Guided readings</a:t>
              </a:r>
            </a:p>
            <a:p>
              <a:pPr marL="0" marR="0" lvl="0" indent="0" algn="l" defTabSz="914400" eaLnBrk="1" fontAlgn="auto" latinLnBrk="0" hangingPunct="1">
                <a:lnSpc>
                  <a:spcPct val="100000"/>
                </a:lnSpc>
                <a:spcBef>
                  <a:spcPts val="0"/>
                </a:spcBef>
                <a:spcAft>
                  <a:spcPts val="0"/>
                </a:spcAft>
                <a:buClrTx/>
                <a:buSzTx/>
                <a:buFont typeface="Arial" charset="0"/>
                <a:buChar char="•"/>
                <a:tabLst/>
                <a:defRPr/>
              </a:pPr>
              <a:r>
                <a:rPr kumimoji="0" lang="en-US" sz="1000" b="0" i="0" u="none" strike="noStrike" kern="0" cap="none" spc="0" normalizeH="0" baseline="0" noProof="0" dirty="0" smtClean="0">
                  <a:ln>
                    <a:noFill/>
                  </a:ln>
                  <a:solidFill>
                    <a:schemeClr val="bg1"/>
                  </a:solidFill>
                  <a:effectLst/>
                  <a:uLnTx/>
                  <a:uFillTx/>
                  <a:latin typeface="Arial" charset="0"/>
                </a:rPr>
                <a:t>Scenarios</a:t>
              </a:r>
            </a:p>
            <a:p>
              <a:pPr marL="0" marR="0" lvl="0" indent="0" algn="l" defTabSz="914400" eaLnBrk="1" fontAlgn="auto" latinLnBrk="0" hangingPunct="1">
                <a:lnSpc>
                  <a:spcPct val="100000"/>
                </a:lnSpc>
                <a:spcBef>
                  <a:spcPts val="0"/>
                </a:spcBef>
                <a:spcAft>
                  <a:spcPts val="0"/>
                </a:spcAft>
                <a:buClrTx/>
                <a:buSzTx/>
                <a:buFont typeface="Arial" charset="0"/>
                <a:buChar char="•"/>
                <a:tabLst/>
                <a:defRPr/>
              </a:pPr>
              <a:r>
                <a:rPr kumimoji="0" lang="en-US" sz="1000" b="0" i="0" u="none" strike="noStrike" kern="0" cap="none" spc="0" normalizeH="0" baseline="0" noProof="0" dirty="0" smtClean="0">
                  <a:ln>
                    <a:noFill/>
                  </a:ln>
                  <a:solidFill>
                    <a:schemeClr val="bg1"/>
                  </a:solidFill>
                  <a:effectLst/>
                  <a:uLnTx/>
                  <a:uFillTx/>
                  <a:latin typeface="Arial" charset="0"/>
                </a:rPr>
                <a:t>Individual consultation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Text" lastClr="000000"/>
                </a:solidFill>
                <a:effectLst/>
                <a:uLnTx/>
                <a:uFillTx/>
                <a:latin typeface="Arial" charset="0"/>
              </a:endParaRPr>
            </a:p>
          </p:txBody>
        </p:sp>
      </p:grpSp>
      <p:grpSp>
        <p:nvGrpSpPr>
          <p:cNvPr id="3" name="Group 15"/>
          <p:cNvGrpSpPr>
            <a:grpSpLocks/>
          </p:cNvGrpSpPr>
          <p:nvPr/>
        </p:nvGrpSpPr>
        <p:grpSpPr bwMode="auto">
          <a:xfrm>
            <a:off x="7691437" y="5786869"/>
            <a:ext cx="1254125" cy="914400"/>
            <a:chOff x="97346" y="5867539"/>
            <a:chExt cx="1254125" cy="914400"/>
          </a:xfrm>
        </p:grpSpPr>
        <p:sp>
          <p:nvSpPr>
            <p:cNvPr id="165" name="Rectangle 164"/>
            <p:cNvSpPr/>
            <p:nvPr/>
          </p:nvSpPr>
          <p:spPr>
            <a:xfrm>
              <a:off x="105283" y="5867539"/>
              <a:ext cx="1193800" cy="914400"/>
            </a:xfrm>
            <a:prstGeom prst="rect">
              <a:avLst/>
            </a:prstGeom>
            <a:noFill/>
            <a:ln w="25400" cap="flat" cmpd="sng" algn="ctr">
              <a:solidFill>
                <a:srgbClr val="4F81BD">
                  <a:shade val="50000"/>
                </a:srgbClr>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6" name="TextBox 50"/>
            <p:cNvSpPr txBox="1">
              <a:spLocks noChangeArrowheads="1"/>
            </p:cNvSpPr>
            <p:nvPr/>
          </p:nvSpPr>
          <p:spPr bwMode="auto">
            <a:xfrm>
              <a:off x="97346" y="5867539"/>
              <a:ext cx="1254125"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chemeClr val="bg1"/>
                  </a:solidFill>
                  <a:effectLst/>
                  <a:uLnTx/>
                  <a:uFillTx/>
                  <a:latin typeface="Arial" charset="0"/>
                </a:rPr>
                <a:t>Modes</a:t>
              </a:r>
            </a:p>
            <a:p>
              <a:pPr marL="0" marR="0" lvl="0" indent="0" algn="l" defTabSz="914400" eaLnBrk="1" fontAlgn="auto" latinLnBrk="0" hangingPunct="1">
                <a:lnSpc>
                  <a:spcPct val="100000"/>
                </a:lnSpc>
                <a:spcBef>
                  <a:spcPts val="0"/>
                </a:spcBef>
                <a:spcAft>
                  <a:spcPts val="0"/>
                </a:spcAft>
                <a:buClrTx/>
                <a:buSzTx/>
                <a:buFont typeface="Arial" charset="0"/>
                <a:buChar char="•"/>
                <a:tabLst/>
                <a:defRPr/>
              </a:pPr>
              <a:r>
                <a:rPr kumimoji="0" lang="en-US" sz="1000" b="0" i="0" u="none" strike="noStrike" kern="0" cap="none" spc="0" normalizeH="0" baseline="0" noProof="0" dirty="0" smtClean="0">
                  <a:ln>
                    <a:noFill/>
                  </a:ln>
                  <a:solidFill>
                    <a:schemeClr val="bg1"/>
                  </a:solidFill>
                  <a:effectLst/>
                  <a:uLnTx/>
                  <a:uFillTx/>
                  <a:latin typeface="Arial" charset="0"/>
                </a:rPr>
                <a:t>Online</a:t>
              </a:r>
            </a:p>
            <a:p>
              <a:pPr marL="0" marR="0" lvl="0" indent="0" algn="l" defTabSz="914400" eaLnBrk="1" fontAlgn="auto" latinLnBrk="0" hangingPunct="1">
                <a:lnSpc>
                  <a:spcPct val="100000"/>
                </a:lnSpc>
                <a:spcBef>
                  <a:spcPts val="0"/>
                </a:spcBef>
                <a:spcAft>
                  <a:spcPts val="0"/>
                </a:spcAft>
                <a:buClrTx/>
                <a:buSzTx/>
                <a:buFont typeface="Arial" charset="0"/>
                <a:buChar char="•"/>
                <a:tabLst/>
                <a:defRPr/>
              </a:pPr>
              <a:r>
                <a:rPr kumimoji="0" lang="en-US" sz="1000" b="0" i="0" u="none" strike="noStrike" kern="0" cap="none" spc="0" normalizeH="0" baseline="0" noProof="0" dirty="0" smtClean="0">
                  <a:ln>
                    <a:noFill/>
                  </a:ln>
                  <a:solidFill>
                    <a:schemeClr val="bg1"/>
                  </a:solidFill>
                  <a:effectLst/>
                  <a:uLnTx/>
                  <a:uFillTx/>
                  <a:latin typeface="Arial" charset="0"/>
                </a:rPr>
                <a:t>Hybrid</a:t>
              </a:r>
            </a:p>
            <a:p>
              <a:pPr marL="0" marR="0" lvl="0" indent="0" algn="l" defTabSz="914400" eaLnBrk="1" fontAlgn="auto" latinLnBrk="0" hangingPunct="1">
                <a:lnSpc>
                  <a:spcPct val="100000"/>
                </a:lnSpc>
                <a:spcBef>
                  <a:spcPts val="0"/>
                </a:spcBef>
                <a:spcAft>
                  <a:spcPts val="0"/>
                </a:spcAft>
                <a:buClrTx/>
                <a:buSzTx/>
                <a:buFont typeface="Arial" charset="0"/>
                <a:buChar char="•"/>
                <a:tabLst/>
                <a:defRPr/>
              </a:pPr>
              <a:r>
                <a:rPr kumimoji="0" lang="en-US" sz="1000" i="0" u="none" strike="noStrike" kern="0" cap="none" spc="0" normalizeH="0" baseline="0" noProof="0" dirty="0" smtClean="0">
                  <a:ln>
                    <a:noFill/>
                  </a:ln>
                  <a:solidFill>
                    <a:schemeClr val="bg1"/>
                  </a:solidFill>
                  <a:effectLst/>
                  <a:uLnTx/>
                  <a:uFillTx/>
                  <a:latin typeface="Arial" charset="0"/>
                </a:rPr>
                <a:t>Face-to-</a:t>
              </a:r>
              <a:r>
                <a:rPr kumimoji="0" lang="en-US" sz="1000" i="0" u="none" strike="noStrike" kern="0" cap="none" spc="0" normalizeH="0" baseline="0" noProof="0" dirty="0" err="1" smtClean="0">
                  <a:ln>
                    <a:noFill/>
                  </a:ln>
                  <a:solidFill>
                    <a:schemeClr val="bg1"/>
                  </a:solidFill>
                  <a:effectLst/>
                  <a:uLnTx/>
                  <a:uFillTx/>
                  <a:latin typeface="Arial" charset="0"/>
                </a:rPr>
                <a:t>fa</a:t>
              </a:r>
              <a:r>
                <a:rPr lang="en-US" sz="1000" kern="0" dirty="0" smtClean="0">
                  <a:solidFill>
                    <a:schemeClr val="bg1"/>
                  </a:solidFill>
                </a:rPr>
                <a:t>c</a:t>
              </a:r>
              <a:r>
                <a:rPr kumimoji="0" lang="en-US" sz="1000" i="0" u="none" strike="noStrike" kern="0" cap="none" spc="0" normalizeH="0" baseline="0" noProof="0" dirty="0" smtClean="0">
                  <a:ln>
                    <a:noFill/>
                  </a:ln>
                  <a:solidFill>
                    <a:schemeClr val="bg1"/>
                  </a:solidFill>
                  <a:effectLst/>
                  <a:uLnTx/>
                  <a:uFillTx/>
                  <a:latin typeface="Arial" charset="0"/>
                </a:rPr>
                <a:t>e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Text" lastClr="000000"/>
                </a:solidFill>
                <a:effectLst/>
                <a:uLnTx/>
                <a:uFillTx/>
                <a:latin typeface="Arial" charset="0"/>
              </a:endParaRPr>
            </a:p>
          </p:txBody>
        </p:sp>
      </p:grpSp>
      <p:grpSp>
        <p:nvGrpSpPr>
          <p:cNvPr id="4" name="Group 17"/>
          <p:cNvGrpSpPr>
            <a:grpSpLocks/>
          </p:cNvGrpSpPr>
          <p:nvPr/>
        </p:nvGrpSpPr>
        <p:grpSpPr bwMode="auto">
          <a:xfrm>
            <a:off x="144463" y="127000"/>
            <a:ext cx="1303337" cy="914400"/>
            <a:chOff x="7646427" y="5768158"/>
            <a:chExt cx="1303469" cy="914057"/>
          </a:xfrm>
        </p:grpSpPr>
        <p:sp>
          <p:nvSpPr>
            <p:cNvPr id="168" name="Rectangle 167"/>
            <p:cNvSpPr/>
            <p:nvPr/>
          </p:nvSpPr>
          <p:spPr>
            <a:xfrm>
              <a:off x="7694057" y="5768158"/>
              <a:ext cx="1193921" cy="914057"/>
            </a:xfrm>
            <a:prstGeom prst="rect">
              <a:avLst/>
            </a:prstGeom>
            <a:noFill/>
            <a:ln w="25400" cap="flat" cmpd="sng" algn="ctr">
              <a:solidFill>
                <a:srgbClr val="4F81BD">
                  <a:shade val="50000"/>
                </a:srgbClr>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9" name="TextBox 52"/>
            <p:cNvSpPr txBox="1">
              <a:spLocks noChangeArrowheads="1"/>
            </p:cNvSpPr>
            <p:nvPr/>
          </p:nvSpPr>
          <p:spPr bwMode="auto">
            <a:xfrm>
              <a:off x="7646427" y="5770473"/>
              <a:ext cx="1303469" cy="86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chemeClr val="bg1"/>
                  </a:solidFill>
                  <a:effectLst/>
                  <a:uLnTx/>
                  <a:uFillTx/>
                  <a:latin typeface="Arial" charset="0"/>
                </a:rPr>
                <a:t>Planning and coordination with  campuses, divisions &amp; faculty groups</a:t>
              </a:r>
            </a:p>
          </p:txBody>
        </p:sp>
      </p:grpSp>
      <p:cxnSp>
        <p:nvCxnSpPr>
          <p:cNvPr id="170" name="Straight Arrow Connector 169"/>
          <p:cNvCxnSpPr/>
          <p:nvPr/>
        </p:nvCxnSpPr>
        <p:spPr>
          <a:xfrm>
            <a:off x="976313" y="3387725"/>
            <a:ext cx="511175" cy="463550"/>
          </a:xfrm>
          <a:prstGeom prst="straightConnector1">
            <a:avLst/>
          </a:prstGeom>
          <a:noFill/>
          <a:ln w="9525" cap="flat" cmpd="sng" algn="ctr">
            <a:solidFill>
              <a:schemeClr val="bg1"/>
            </a:solidFill>
            <a:prstDash val="solid"/>
            <a:tailEnd type="arrow"/>
          </a:ln>
          <a:effectLst/>
        </p:spPr>
      </p:cxnSp>
      <p:cxnSp>
        <p:nvCxnSpPr>
          <p:cNvPr id="171" name="Straight Arrow Connector 170"/>
          <p:cNvCxnSpPr/>
          <p:nvPr/>
        </p:nvCxnSpPr>
        <p:spPr>
          <a:xfrm flipV="1">
            <a:off x="984250" y="3138488"/>
            <a:ext cx="465138" cy="233362"/>
          </a:xfrm>
          <a:prstGeom prst="straightConnector1">
            <a:avLst/>
          </a:prstGeom>
          <a:noFill/>
          <a:ln w="9525" cap="flat" cmpd="sng" algn="ctr">
            <a:solidFill>
              <a:sysClr val="windowText" lastClr="000000"/>
            </a:solidFill>
            <a:prstDash val="solid"/>
            <a:tailEnd type="arrow"/>
          </a:ln>
          <a:effectLst/>
        </p:spPr>
      </p:cxnSp>
      <p:cxnSp>
        <p:nvCxnSpPr>
          <p:cNvPr id="172" name="Straight Arrow Connector 171"/>
          <p:cNvCxnSpPr/>
          <p:nvPr/>
        </p:nvCxnSpPr>
        <p:spPr>
          <a:xfrm>
            <a:off x="976313" y="3387725"/>
            <a:ext cx="473075" cy="14288"/>
          </a:xfrm>
          <a:prstGeom prst="straightConnector1">
            <a:avLst/>
          </a:prstGeom>
          <a:noFill/>
          <a:ln w="9525" cap="flat" cmpd="sng" algn="ctr">
            <a:solidFill>
              <a:schemeClr val="bg1"/>
            </a:solidFill>
            <a:prstDash val="solid"/>
            <a:tailEnd type="arrow"/>
          </a:ln>
          <a:effectLst/>
        </p:spPr>
      </p:cxnSp>
      <p:grpSp>
        <p:nvGrpSpPr>
          <p:cNvPr id="5" name="Group 68"/>
          <p:cNvGrpSpPr>
            <a:grpSpLocks/>
          </p:cNvGrpSpPr>
          <p:nvPr/>
        </p:nvGrpSpPr>
        <p:grpSpPr bwMode="auto">
          <a:xfrm>
            <a:off x="393700" y="719138"/>
            <a:ext cx="8013700" cy="4989512"/>
            <a:chOff x="162832" y="648071"/>
            <a:chExt cx="8014355" cy="4989250"/>
          </a:xfrm>
        </p:grpSpPr>
        <p:sp>
          <p:nvSpPr>
            <p:cNvPr id="174" name="Oval 173"/>
            <p:cNvSpPr/>
            <p:nvPr/>
          </p:nvSpPr>
          <p:spPr>
            <a:xfrm>
              <a:off x="1336053" y="648071"/>
              <a:ext cx="5624036" cy="4989250"/>
            </a:xfrm>
            <a:prstGeom prst="ellipse">
              <a:avLst/>
            </a:prstGeom>
            <a:gradFill>
              <a:gsLst>
                <a:gs pos="1000">
                  <a:srgbClr val="4F81BD">
                    <a:tint val="66000"/>
                    <a:satMod val="160000"/>
                  </a:srgbClr>
                </a:gs>
                <a:gs pos="31000">
                  <a:srgbClr val="4F81BD">
                    <a:tint val="44500"/>
                    <a:satMod val="160000"/>
                  </a:srgbClr>
                </a:gs>
                <a:gs pos="100000">
                  <a:srgbClr val="4F81BD">
                    <a:tint val="23500"/>
                    <a:satMod val="160000"/>
                  </a:srgbClr>
                </a:gs>
              </a:gsLst>
              <a:path path="circle">
                <a:fillToRect l="50000" t="50000" r="50000" b="50000"/>
              </a:path>
            </a:gradFill>
            <a:ln w="25400" cap="flat" cmpd="sng" algn="ctr">
              <a:solidFill>
                <a:sysClr val="windowText" lastClr="000000"/>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6" name="Group 2058"/>
            <p:cNvGrpSpPr>
              <a:grpSpLocks/>
            </p:cNvGrpSpPr>
            <p:nvPr/>
          </p:nvGrpSpPr>
          <p:grpSpPr bwMode="auto">
            <a:xfrm>
              <a:off x="162832" y="994128"/>
              <a:ext cx="8014355" cy="4614672"/>
              <a:chOff x="-187876" y="1148610"/>
              <a:chExt cx="8855123" cy="4770346"/>
            </a:xfrm>
          </p:grpSpPr>
          <p:sp>
            <p:nvSpPr>
              <p:cNvPr id="176" name="Oval 175"/>
              <p:cNvSpPr/>
              <p:nvPr/>
            </p:nvSpPr>
            <p:spPr>
              <a:xfrm>
                <a:off x="2292541" y="1509623"/>
                <a:ext cx="3852189" cy="3782430"/>
              </a:xfrm>
              <a:prstGeom prst="ellipse">
                <a:avLst/>
              </a:prstGeom>
              <a:noFill/>
              <a:ln w="25400" cap="flat" cmpd="sng" algn="ctr">
                <a:solidFill>
                  <a:srgbClr val="4F81BD">
                    <a:shade val="50000"/>
                  </a:srgbClr>
                </a:solidFill>
                <a:prstDash val="sysDash"/>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7" name="Rounded Rectangle 176"/>
              <p:cNvSpPr/>
              <p:nvPr/>
            </p:nvSpPr>
            <p:spPr>
              <a:xfrm>
                <a:off x="3259097" y="2549996"/>
                <a:ext cx="1880486" cy="1660659"/>
              </a:xfrm>
              <a:prstGeom prst="roundRect">
                <a:avLst/>
              </a:prstGeom>
              <a:solidFill>
                <a:srgbClr val="1F497D">
                  <a:lumMod val="75000"/>
                </a:srgbClr>
              </a:solidFill>
              <a:ln w="25400" cap="flat" cmpd="sng" algn="ctr">
                <a:solidFill>
                  <a:sysClr val="windowText" lastClr="000000">
                    <a:lumMod val="95000"/>
                    <a:lumOff val="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 lastClr="FFFFFF"/>
                    </a:solidFill>
                    <a:effectLst/>
                    <a:uLnTx/>
                    <a:uFillTx/>
                    <a:latin typeface="Calibri"/>
                    <a:ea typeface="+mn-ea"/>
                    <a:cs typeface="+mn-cs"/>
                  </a:rPr>
                  <a:t>Essential Competencies of a Valencia Educator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 lastClr="FFFFFF"/>
                    </a:solidFill>
                    <a:effectLst/>
                    <a:uLnTx/>
                    <a:uFillTx/>
                    <a:latin typeface="Calibri"/>
                    <a:ea typeface="+mn-ea"/>
                    <a:cs typeface="+mn-cs"/>
                  </a:rPr>
                  <a:t>(Adjunct, FT, TT, Tenured)</a:t>
                </a:r>
              </a:p>
            </p:txBody>
          </p:sp>
          <p:sp>
            <p:nvSpPr>
              <p:cNvPr id="178" name="Flowchart: Alternate Process 177"/>
              <p:cNvSpPr/>
              <p:nvPr/>
            </p:nvSpPr>
            <p:spPr>
              <a:xfrm>
                <a:off x="3466091" y="1148610"/>
                <a:ext cx="1485794" cy="1032168"/>
              </a:xfrm>
              <a:prstGeom prst="flowChartAlternateProcess">
                <a:avLst/>
              </a:prstGeom>
              <a:solidFill>
                <a:srgbClr val="4F81BD"/>
              </a:solidFill>
              <a:ln w="25400" cap="flat" cmpd="sng" algn="ctr">
                <a:solidFill>
                  <a:srgbClr val="4F81BD">
                    <a:shade val="50000"/>
                  </a:srgbClr>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 lastClr="FFFFFF"/>
                    </a:solidFill>
                    <a:effectLst/>
                    <a:uLnTx/>
                    <a:uFillTx/>
                    <a:latin typeface="Calibri"/>
                    <a:ea typeface="+mn-ea"/>
                    <a:cs typeface="+mn-cs"/>
                  </a:rPr>
                  <a:t>On-boarding</a:t>
                </a:r>
                <a:endParaRPr kumimoji="0" lang="en-US" sz="1400" b="0" i="0" u="none" strike="noStrike" kern="0" cap="none" spc="0" normalizeH="0" baseline="0" noProof="0" dirty="0">
                  <a:ln>
                    <a:noFill/>
                  </a:ln>
                  <a:solidFill>
                    <a:sysClr val="window" lastClr="FFFFFF"/>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a:ln>
                      <a:noFill/>
                    </a:ln>
                    <a:solidFill>
                      <a:sysClr val="window" lastClr="FFFFFF"/>
                    </a:solidFill>
                    <a:effectLst/>
                    <a:uLnTx/>
                    <a:uFillTx/>
                    <a:latin typeface="Calibri"/>
                    <a:ea typeface="+mn-ea"/>
                    <a:cs typeface="+mn-cs"/>
                  </a:rPr>
                  <a:t> </a:t>
                </a:r>
                <a:r>
                  <a:rPr kumimoji="0" lang="en-US" sz="1100" b="0" i="0" u="none" strike="noStrike" kern="0" cap="none" spc="0" normalizeH="0" baseline="0" noProof="0" dirty="0">
                    <a:ln>
                      <a:noFill/>
                    </a:ln>
                    <a:solidFill>
                      <a:sysClr val="window" lastClr="FFFFFF"/>
                    </a:solidFill>
                    <a:effectLst/>
                    <a:uLnTx/>
                    <a:uFillTx/>
                    <a:latin typeface="Calibri"/>
                    <a:ea typeface="+mn-ea"/>
                    <a:cs typeface="+mn-cs"/>
                  </a:rPr>
                  <a:t>New Faculty Orientation</a:t>
                </a:r>
              </a:p>
            </p:txBody>
          </p:sp>
          <p:sp>
            <p:nvSpPr>
              <p:cNvPr id="179" name="Flowchart: Alternate Process 178"/>
              <p:cNvSpPr/>
              <p:nvPr/>
            </p:nvSpPr>
            <p:spPr>
              <a:xfrm>
                <a:off x="5206242" y="1662232"/>
                <a:ext cx="1485794" cy="1030528"/>
              </a:xfrm>
              <a:prstGeom prst="flowChartAlternateProcess">
                <a:avLst/>
              </a:prstGeom>
              <a:solidFill>
                <a:srgbClr val="4F81BD"/>
              </a:solidFill>
              <a:ln w="25400" cap="flat" cmpd="sng" algn="ctr">
                <a:solidFill>
                  <a:srgbClr val="4F81BD">
                    <a:shade val="50000"/>
                  </a:srgbClr>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 lastClr="FFFFFF"/>
                    </a:solidFill>
                    <a:effectLst/>
                    <a:uLnTx/>
                    <a:uFillTx/>
                    <a:latin typeface="Calibri"/>
                    <a:ea typeface="+mn-ea"/>
                    <a:cs typeface="+mn-cs"/>
                  </a:rPr>
                  <a:t>Teaching/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 lastClr="FFFFFF"/>
                    </a:solidFill>
                    <a:effectLst/>
                    <a:uLnTx/>
                    <a:uFillTx/>
                    <a:latin typeface="Calibri"/>
                    <a:ea typeface="+mn-ea"/>
                    <a:cs typeface="+mn-cs"/>
                  </a:rPr>
                  <a:t>Learning Academy</a:t>
                </a:r>
              </a:p>
            </p:txBody>
          </p:sp>
          <p:sp>
            <p:nvSpPr>
              <p:cNvPr id="180" name="Flowchart: Alternate Process 179"/>
              <p:cNvSpPr/>
              <p:nvPr/>
            </p:nvSpPr>
            <p:spPr>
              <a:xfrm>
                <a:off x="5437794" y="2869984"/>
                <a:ext cx="1485794" cy="1032169"/>
              </a:xfrm>
              <a:prstGeom prst="flowChartAlternateProcess">
                <a:avLst/>
              </a:prstGeom>
              <a:solidFill>
                <a:srgbClr val="4F81BD"/>
              </a:solidFill>
              <a:ln w="25400" cap="flat" cmpd="sng" algn="ctr">
                <a:solidFill>
                  <a:srgbClr val="4F81BD">
                    <a:shade val="50000"/>
                  </a:srgbClr>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 lastClr="FFFFFF"/>
                    </a:solidFill>
                    <a:effectLst/>
                    <a:uLnTx/>
                    <a:uFillTx/>
                    <a:latin typeface="Calibri"/>
                    <a:ea typeface="+mn-ea"/>
                    <a:cs typeface="+mn-cs"/>
                  </a:rPr>
                  <a:t>Learning Partners</a:t>
                </a:r>
              </a:p>
            </p:txBody>
          </p:sp>
          <p:sp>
            <p:nvSpPr>
              <p:cNvPr id="181" name="Flowchart: Alternate Process 180"/>
              <p:cNvSpPr/>
              <p:nvPr/>
            </p:nvSpPr>
            <p:spPr>
              <a:xfrm>
                <a:off x="1755760" y="1632695"/>
                <a:ext cx="1485795" cy="1032169"/>
              </a:xfrm>
              <a:prstGeom prst="flowChartAlternateProcess">
                <a:avLst/>
              </a:prstGeom>
              <a:solidFill>
                <a:srgbClr val="4F81BD"/>
              </a:solidFill>
              <a:ln w="25400" cap="flat" cmpd="sng" algn="ctr">
                <a:solidFill>
                  <a:srgbClr val="4F81BD">
                    <a:shade val="50000"/>
                  </a:srgbClr>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 lastClr="FFFFFF"/>
                    </a:solidFill>
                    <a:effectLst/>
                    <a:uLnTx/>
                    <a:uFillTx/>
                    <a:latin typeface="Calibri"/>
                    <a:ea typeface="+mn-ea"/>
                    <a:cs typeface="+mn-cs"/>
                  </a:rPr>
                  <a:t>Adjunct Faculty Development</a:t>
                </a:r>
              </a:p>
            </p:txBody>
          </p:sp>
          <p:sp>
            <p:nvSpPr>
              <p:cNvPr id="182" name="Flowchart: Alternate Process 181"/>
              <p:cNvSpPr/>
              <p:nvPr/>
            </p:nvSpPr>
            <p:spPr>
              <a:xfrm>
                <a:off x="5090466" y="4158145"/>
                <a:ext cx="1487548" cy="1032168"/>
              </a:xfrm>
              <a:prstGeom prst="flowChartAlternateProcess">
                <a:avLst/>
              </a:prstGeom>
              <a:solidFill>
                <a:schemeClr val="bg1"/>
              </a:solidFill>
              <a:ln w="25400" cap="flat" cmpd="sng" algn="ctr">
                <a:solidFill>
                  <a:srgbClr val="4F81BD">
                    <a:shade val="50000"/>
                  </a:srgbClr>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2">
                        <a:lumMod val="75000"/>
                      </a:schemeClr>
                    </a:solidFill>
                    <a:effectLst/>
                    <a:uLnTx/>
                    <a:uFillTx/>
                    <a:latin typeface="Calibri"/>
                    <a:ea typeface="+mn-ea"/>
                    <a:cs typeface="+mn-cs"/>
                  </a:rPr>
                  <a:t>Online Teaching and Learning Programs</a:t>
                </a:r>
              </a:p>
            </p:txBody>
          </p:sp>
          <p:sp>
            <p:nvSpPr>
              <p:cNvPr id="183" name="Flowchart: Alternate Process 182"/>
              <p:cNvSpPr/>
              <p:nvPr/>
            </p:nvSpPr>
            <p:spPr>
              <a:xfrm>
                <a:off x="3455566" y="4574950"/>
                <a:ext cx="1485794" cy="1032168"/>
              </a:xfrm>
              <a:prstGeom prst="flowChartAlternateProcess">
                <a:avLst/>
              </a:prstGeom>
              <a:solidFill>
                <a:srgbClr val="4F81BD"/>
              </a:solidFill>
              <a:ln w="25400" cap="flat" cmpd="sng" algn="ctr">
                <a:solidFill>
                  <a:srgbClr val="4F81BD">
                    <a:shade val="50000"/>
                  </a:srgbClr>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 lastClr="FFFFFF"/>
                    </a:solidFill>
                    <a:effectLst/>
                    <a:uLnTx/>
                    <a:uFillTx/>
                    <a:latin typeface="Calibri"/>
                    <a:ea typeface="+mn-ea"/>
                    <a:cs typeface="+mn-cs"/>
                  </a:rPr>
                  <a:t>Discipline- Specific Topics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84" name="Flowchart: Alternate Process 183"/>
              <p:cNvSpPr/>
              <p:nvPr/>
            </p:nvSpPr>
            <p:spPr>
              <a:xfrm>
                <a:off x="1797861" y="4145017"/>
                <a:ext cx="1485795" cy="1032168"/>
              </a:xfrm>
              <a:prstGeom prst="flowChartAlternateProcess">
                <a:avLst/>
              </a:prstGeom>
              <a:solidFill>
                <a:srgbClr val="4F81BD"/>
              </a:solidFill>
              <a:ln w="25400" cap="flat" cmpd="sng" algn="ctr">
                <a:solidFill>
                  <a:srgbClr val="4F81BD">
                    <a:shade val="50000"/>
                  </a:srgbClr>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 lastClr="FFFFFF"/>
                    </a:solidFill>
                    <a:effectLst/>
                    <a:uLnTx/>
                    <a:uFillTx/>
                    <a:latin typeface="Calibri"/>
                    <a:ea typeface="+mn-ea"/>
                    <a:cs typeface="+mn-cs"/>
                  </a:rPr>
                  <a:t>Support for Curriculum Development</a:t>
                </a:r>
              </a:p>
            </p:txBody>
          </p:sp>
          <p:sp>
            <p:nvSpPr>
              <p:cNvPr id="185" name="Flowchart: Alternate Process 184"/>
              <p:cNvSpPr/>
              <p:nvPr/>
            </p:nvSpPr>
            <p:spPr>
              <a:xfrm>
                <a:off x="1454041" y="2911009"/>
                <a:ext cx="1485795" cy="1032168"/>
              </a:xfrm>
              <a:prstGeom prst="flowChartAlternateProcess">
                <a:avLst/>
              </a:prstGeom>
              <a:solidFill>
                <a:srgbClr val="4F81BD"/>
              </a:solidFill>
              <a:ln w="25400" cap="flat" cmpd="sng" algn="ctr">
                <a:solidFill>
                  <a:srgbClr val="4F81BD">
                    <a:shade val="50000"/>
                  </a:srgbClr>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 lastClr="FFFFFF"/>
                    </a:solidFill>
                    <a:effectLst/>
                    <a:uLnTx/>
                    <a:uFillTx/>
                    <a:latin typeface="Calibri"/>
                    <a:ea typeface="+mn-ea"/>
                    <a:cs typeface="+mn-cs"/>
                  </a:rPr>
                  <a:t>Destination</a:t>
                </a:r>
              </a:p>
            </p:txBody>
          </p:sp>
          <p:cxnSp>
            <p:nvCxnSpPr>
              <p:cNvPr id="186" name="Straight Arrow Connector 185"/>
              <p:cNvCxnSpPr>
                <a:stCxn id="178" idx="2"/>
                <a:endCxn id="177" idx="0"/>
              </p:cNvCxnSpPr>
              <p:nvPr/>
            </p:nvCxnSpPr>
            <p:spPr>
              <a:xfrm flipH="1">
                <a:off x="4199340" y="2180778"/>
                <a:ext cx="8770" cy="369218"/>
              </a:xfrm>
              <a:prstGeom prst="straightConnector1">
                <a:avLst/>
              </a:prstGeom>
              <a:noFill/>
              <a:ln w="9525" cap="flat" cmpd="sng" algn="ctr">
                <a:solidFill>
                  <a:srgbClr val="4F81BD">
                    <a:shade val="95000"/>
                    <a:satMod val="105000"/>
                  </a:srgbClr>
                </a:solidFill>
                <a:prstDash val="solid"/>
                <a:headEnd type="arrow"/>
                <a:tailEnd type="arrow"/>
              </a:ln>
              <a:effectLst/>
            </p:spPr>
          </p:cxnSp>
          <p:cxnSp>
            <p:nvCxnSpPr>
              <p:cNvPr id="187" name="Straight Arrow Connector 186"/>
              <p:cNvCxnSpPr>
                <a:endCxn id="177" idx="3"/>
              </p:cNvCxnSpPr>
              <p:nvPr/>
            </p:nvCxnSpPr>
            <p:spPr>
              <a:xfrm flipH="1" flipV="1">
                <a:off x="5139583" y="3380326"/>
                <a:ext cx="298211" cy="1640"/>
              </a:xfrm>
              <a:prstGeom prst="straightConnector1">
                <a:avLst/>
              </a:prstGeom>
              <a:noFill/>
              <a:ln w="9525" cap="flat" cmpd="sng" algn="ctr">
                <a:solidFill>
                  <a:srgbClr val="4F81BD">
                    <a:shade val="95000"/>
                    <a:satMod val="105000"/>
                  </a:srgbClr>
                </a:solidFill>
                <a:prstDash val="solid"/>
                <a:headEnd type="arrow"/>
                <a:tailEnd type="arrow"/>
              </a:ln>
              <a:effectLst/>
            </p:spPr>
          </p:cxnSp>
          <p:cxnSp>
            <p:nvCxnSpPr>
              <p:cNvPr id="188" name="Straight Arrow Connector 187"/>
              <p:cNvCxnSpPr/>
              <p:nvPr/>
            </p:nvCxnSpPr>
            <p:spPr>
              <a:xfrm>
                <a:off x="5139583" y="3948101"/>
                <a:ext cx="252603" cy="177224"/>
              </a:xfrm>
              <a:prstGeom prst="straightConnector1">
                <a:avLst/>
              </a:prstGeom>
              <a:noFill/>
              <a:ln w="9525" cap="flat" cmpd="sng" algn="ctr">
                <a:solidFill>
                  <a:srgbClr val="4F81BD">
                    <a:shade val="95000"/>
                    <a:satMod val="105000"/>
                  </a:srgbClr>
                </a:solidFill>
                <a:prstDash val="solid"/>
                <a:headEnd type="arrow"/>
                <a:tailEnd type="arrow"/>
              </a:ln>
              <a:effectLst/>
            </p:spPr>
          </p:cxnSp>
          <p:cxnSp>
            <p:nvCxnSpPr>
              <p:cNvPr id="189" name="Straight Arrow Connector 188"/>
              <p:cNvCxnSpPr/>
              <p:nvPr/>
            </p:nvCxnSpPr>
            <p:spPr>
              <a:xfrm>
                <a:off x="3259097" y="2408873"/>
                <a:ext cx="233306" cy="134559"/>
              </a:xfrm>
              <a:prstGeom prst="straightConnector1">
                <a:avLst/>
              </a:prstGeom>
              <a:noFill/>
              <a:ln w="9525" cap="flat" cmpd="sng" algn="ctr">
                <a:solidFill>
                  <a:srgbClr val="4F81BD">
                    <a:shade val="95000"/>
                    <a:satMod val="105000"/>
                  </a:srgbClr>
                </a:solidFill>
                <a:prstDash val="solid"/>
                <a:headEnd type="arrow"/>
                <a:tailEnd type="arrow"/>
              </a:ln>
              <a:effectLst/>
            </p:spPr>
          </p:cxnSp>
          <p:cxnSp>
            <p:nvCxnSpPr>
              <p:cNvPr id="190" name="Straight Arrow Connector 189"/>
              <p:cNvCxnSpPr/>
              <p:nvPr/>
            </p:nvCxnSpPr>
            <p:spPr>
              <a:xfrm flipH="1">
                <a:off x="2962639" y="3943177"/>
                <a:ext cx="270144" cy="182148"/>
              </a:xfrm>
              <a:prstGeom prst="straightConnector1">
                <a:avLst/>
              </a:prstGeom>
              <a:noFill/>
              <a:ln w="9525" cap="flat" cmpd="sng" algn="ctr">
                <a:solidFill>
                  <a:srgbClr val="4F81BD">
                    <a:shade val="95000"/>
                    <a:satMod val="105000"/>
                  </a:srgbClr>
                </a:solidFill>
                <a:prstDash val="solid"/>
                <a:headEnd type="arrow"/>
                <a:tailEnd type="arrow"/>
              </a:ln>
              <a:effectLst/>
            </p:spPr>
          </p:cxnSp>
          <p:cxnSp>
            <p:nvCxnSpPr>
              <p:cNvPr id="191" name="Straight Arrow Connector 190"/>
              <p:cNvCxnSpPr/>
              <p:nvPr/>
            </p:nvCxnSpPr>
            <p:spPr>
              <a:xfrm flipV="1">
                <a:off x="4904522" y="2418719"/>
                <a:ext cx="280670" cy="131277"/>
              </a:xfrm>
              <a:prstGeom prst="straightConnector1">
                <a:avLst/>
              </a:prstGeom>
              <a:noFill/>
              <a:ln w="9525" cap="flat" cmpd="sng" algn="ctr">
                <a:solidFill>
                  <a:srgbClr val="4F81BD">
                    <a:shade val="95000"/>
                    <a:satMod val="105000"/>
                  </a:srgbClr>
                </a:solidFill>
                <a:prstDash val="solid"/>
                <a:headEnd type="arrow"/>
                <a:tailEnd type="arrow"/>
              </a:ln>
              <a:effectLst/>
            </p:spPr>
          </p:cxnSp>
          <p:cxnSp>
            <p:nvCxnSpPr>
              <p:cNvPr id="192" name="Straight Arrow Connector 191"/>
              <p:cNvCxnSpPr/>
              <p:nvPr/>
            </p:nvCxnSpPr>
            <p:spPr>
              <a:xfrm flipH="1" flipV="1">
                <a:off x="2962639" y="3390172"/>
                <a:ext cx="296458" cy="3282"/>
              </a:xfrm>
              <a:prstGeom prst="straightConnector1">
                <a:avLst/>
              </a:prstGeom>
              <a:noFill/>
              <a:ln w="9525" cap="flat" cmpd="sng" algn="ctr">
                <a:solidFill>
                  <a:srgbClr val="4F81BD">
                    <a:shade val="95000"/>
                    <a:satMod val="105000"/>
                  </a:srgbClr>
                </a:solidFill>
                <a:prstDash val="solid"/>
                <a:headEnd type="arrow"/>
                <a:tailEnd type="arrow"/>
              </a:ln>
              <a:effectLst/>
            </p:spPr>
          </p:cxnSp>
          <p:cxnSp>
            <p:nvCxnSpPr>
              <p:cNvPr id="193" name="Straight Arrow Connector 192"/>
              <p:cNvCxnSpPr>
                <a:stCxn id="177" idx="2"/>
                <a:endCxn id="183" idx="0"/>
              </p:cNvCxnSpPr>
              <p:nvPr/>
            </p:nvCxnSpPr>
            <p:spPr>
              <a:xfrm>
                <a:off x="4199340" y="4210656"/>
                <a:ext cx="0" cy="364295"/>
              </a:xfrm>
              <a:prstGeom prst="straightConnector1">
                <a:avLst/>
              </a:prstGeom>
              <a:noFill/>
              <a:ln w="9525" cap="flat" cmpd="sng" algn="ctr">
                <a:solidFill>
                  <a:srgbClr val="4F81BD">
                    <a:shade val="95000"/>
                    <a:satMod val="105000"/>
                  </a:srgbClr>
                </a:solidFill>
                <a:prstDash val="solid"/>
                <a:headEnd type="arrow"/>
                <a:tailEnd type="arrow"/>
              </a:ln>
              <a:effectLst/>
            </p:spPr>
          </p:cxnSp>
          <p:graphicFrame>
            <p:nvGraphicFramePr>
              <p:cNvPr id="194" name="Diagram 193"/>
              <p:cNvGraphicFramePr/>
              <p:nvPr/>
            </p:nvGraphicFramePr>
            <p:xfrm>
              <a:off x="6124072" y="1481336"/>
              <a:ext cx="2508926" cy="1073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95" name="Diagram 194"/>
              <p:cNvGraphicFramePr/>
              <p:nvPr/>
            </p:nvGraphicFramePr>
            <p:xfrm>
              <a:off x="5958237" y="4224692"/>
              <a:ext cx="2709010" cy="16942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96" name="Diagram 195"/>
              <p:cNvGraphicFramePr/>
              <p:nvPr/>
            </p:nvGraphicFramePr>
            <p:xfrm>
              <a:off x="-187876" y="1227642"/>
              <a:ext cx="2511992" cy="228560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grpSp>
      <p:cxnSp>
        <p:nvCxnSpPr>
          <p:cNvPr id="197" name="Straight Arrow Connector 196"/>
          <p:cNvCxnSpPr/>
          <p:nvPr/>
        </p:nvCxnSpPr>
        <p:spPr>
          <a:xfrm flipV="1">
            <a:off x="7219950" y="3641725"/>
            <a:ext cx="385763" cy="227013"/>
          </a:xfrm>
          <a:prstGeom prst="straightConnector1">
            <a:avLst/>
          </a:prstGeom>
          <a:noFill/>
          <a:ln w="9525" cap="flat" cmpd="sng" algn="ctr">
            <a:solidFill>
              <a:schemeClr val="bg1"/>
            </a:solidFill>
            <a:prstDash val="solid"/>
            <a:tailEnd type="arrow"/>
          </a:ln>
          <a:effectLst/>
        </p:spPr>
      </p:cxnSp>
      <p:cxnSp>
        <p:nvCxnSpPr>
          <p:cNvPr id="198" name="Straight Arrow Connector 197"/>
          <p:cNvCxnSpPr/>
          <p:nvPr/>
        </p:nvCxnSpPr>
        <p:spPr>
          <a:xfrm>
            <a:off x="7243763" y="2798763"/>
            <a:ext cx="357187" cy="236537"/>
          </a:xfrm>
          <a:prstGeom prst="straightConnector1">
            <a:avLst/>
          </a:prstGeom>
          <a:noFill/>
          <a:ln w="9525" cap="flat" cmpd="sng" algn="ctr">
            <a:solidFill>
              <a:schemeClr val="bg1"/>
            </a:solidFill>
            <a:prstDash val="solid"/>
            <a:tailEnd type="arrow"/>
          </a:ln>
          <a:effectLst/>
        </p:spPr>
      </p:cxnSp>
      <p:cxnSp>
        <p:nvCxnSpPr>
          <p:cNvPr id="199" name="Straight Arrow Connector 198"/>
          <p:cNvCxnSpPr/>
          <p:nvPr/>
        </p:nvCxnSpPr>
        <p:spPr>
          <a:xfrm flipV="1">
            <a:off x="7275513" y="3309938"/>
            <a:ext cx="350837" cy="3175"/>
          </a:xfrm>
          <a:prstGeom prst="straightConnector1">
            <a:avLst/>
          </a:prstGeom>
          <a:noFill/>
          <a:ln w="9525" cap="flat" cmpd="sng" algn="ctr">
            <a:solidFill>
              <a:schemeClr val="bg1"/>
            </a:solidFill>
            <a:prstDash val="solid"/>
            <a:tailEnd type="arrow"/>
          </a:ln>
          <a:effectLst/>
        </p:spPr>
      </p:cxnSp>
      <p:grpSp>
        <p:nvGrpSpPr>
          <p:cNvPr id="7" name="Group 2"/>
          <p:cNvGrpSpPr>
            <a:grpSpLocks/>
          </p:cNvGrpSpPr>
          <p:nvPr/>
        </p:nvGrpSpPr>
        <p:grpSpPr bwMode="auto">
          <a:xfrm>
            <a:off x="3114675" y="6161088"/>
            <a:ext cx="2433638" cy="577282"/>
            <a:chOff x="127000" y="71998"/>
            <a:chExt cx="1196353" cy="2236772"/>
          </a:xfrm>
        </p:grpSpPr>
        <p:sp>
          <p:nvSpPr>
            <p:cNvPr id="201" name="Rectangle 200"/>
            <p:cNvSpPr/>
            <p:nvPr/>
          </p:nvSpPr>
          <p:spPr>
            <a:xfrm>
              <a:off x="127000" y="71998"/>
              <a:ext cx="1194012" cy="1470093"/>
            </a:xfrm>
            <a:prstGeom prst="rect">
              <a:avLst/>
            </a:prstGeom>
            <a:noFill/>
            <a:ln w="25400" cap="flat" cmpd="sng" algn="ctr">
              <a:solidFill>
                <a:srgbClr val="4F81BD">
                  <a:shade val="50000"/>
                </a:srgbClr>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02" name="TextBox 49"/>
            <p:cNvSpPr txBox="1">
              <a:spLocks noChangeArrowheads="1"/>
            </p:cNvSpPr>
            <p:nvPr/>
          </p:nvSpPr>
          <p:spPr bwMode="auto">
            <a:xfrm>
              <a:off x="134377" y="102588"/>
              <a:ext cx="1188976" cy="2206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chemeClr val="bg1"/>
                  </a:solidFill>
                  <a:effectLst/>
                  <a:uLnTx/>
                  <a:uFillTx/>
                  <a:latin typeface="Arial" charset="0"/>
                </a:rPr>
                <a:t>Support for College and Campus Initiatives</a:t>
              </a:r>
              <a:endParaRPr kumimoji="0" lang="en-US" sz="1100" b="1" i="0" u="none" strike="noStrike" kern="0" cap="none" spc="0" normalizeH="0" baseline="0" noProof="0" dirty="0" smtClean="0">
                <a:ln>
                  <a:noFill/>
                </a:ln>
                <a:solidFill>
                  <a:schemeClr val="bg1"/>
                </a:solidFill>
                <a:effectLst/>
                <a:uLnTx/>
                <a:uFillTx/>
                <a:latin typeface="Arial" charset="0"/>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Text" lastClr="000000"/>
                </a:solidFill>
                <a:effectLst/>
                <a:uLnTx/>
                <a:uFillTx/>
                <a:latin typeface="Arial" charset="0"/>
              </a:endParaRPr>
            </a:p>
          </p:txBody>
        </p:sp>
      </p:grpSp>
      <p:graphicFrame>
        <p:nvGraphicFramePr>
          <p:cNvPr id="203" name="Diagram 202"/>
          <p:cNvGraphicFramePr/>
          <p:nvPr/>
        </p:nvGraphicFramePr>
        <p:xfrm>
          <a:off x="429594" y="3897785"/>
          <a:ext cx="2250827" cy="212847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2505801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0"/>
            <a:ext cx="6965245" cy="1202485"/>
          </a:xfrm>
        </p:spPr>
        <p:txBody>
          <a:bodyPr>
            <a:normAutofit fontScale="90000"/>
          </a:bodyPr>
          <a:lstStyle/>
          <a:p>
            <a:r>
              <a:rPr lang="en-US" dirty="0" smtClean="0">
                <a:latin typeface="Arial" pitchFamily="34" charset="0"/>
                <a:cs typeface="Arial" pitchFamily="34" charset="0"/>
              </a:rPr>
              <a:t>Important Facts about Faculty Development Curriculum</a:t>
            </a:r>
            <a:r>
              <a:rPr lang="en-US" dirty="0" smtClean="0"/>
              <a:t>	</a:t>
            </a:r>
            <a:endParaRPr lang="en-US" dirty="0"/>
          </a:p>
        </p:txBody>
      </p:sp>
      <p:sp>
        <p:nvSpPr>
          <p:cNvPr id="3" name="Content Placeholder 2"/>
          <p:cNvSpPr>
            <a:spLocks noGrp="1"/>
          </p:cNvSpPr>
          <p:nvPr>
            <p:ph idx="1"/>
          </p:nvPr>
        </p:nvSpPr>
        <p:spPr>
          <a:xfrm>
            <a:off x="1219200" y="2119256"/>
            <a:ext cx="7086600" cy="3976743"/>
          </a:xfrm>
        </p:spPr>
        <p:txBody>
          <a:bodyPr>
            <a:normAutofit fontScale="92500" lnSpcReduction="20000"/>
          </a:bodyPr>
          <a:lstStyle/>
          <a:p>
            <a:pPr>
              <a:buFont typeface="Arial" pitchFamily="34" charset="0"/>
              <a:buChar char="•"/>
            </a:pPr>
            <a:r>
              <a:rPr lang="en-US" sz="2800" dirty="0" smtClean="0">
                <a:latin typeface="Arial" pitchFamily="34" charset="0"/>
                <a:cs typeface="Arial" pitchFamily="34" charset="0"/>
              </a:rPr>
              <a:t>All of our courses are facilitated by Valencia experts</a:t>
            </a:r>
          </a:p>
          <a:p>
            <a:pPr>
              <a:buFont typeface="Arial" pitchFamily="34" charset="0"/>
              <a:buChar char="•"/>
            </a:pPr>
            <a:r>
              <a:rPr lang="en-US" sz="2800" dirty="0" smtClean="0">
                <a:latin typeface="Arial" pitchFamily="34" charset="0"/>
                <a:cs typeface="Arial" pitchFamily="34" charset="0"/>
              </a:rPr>
              <a:t>Courses are project-based so faculty end up with artifacts they can use in courses before program completion</a:t>
            </a:r>
          </a:p>
          <a:p>
            <a:pPr>
              <a:buFont typeface="Arial" pitchFamily="34" charset="0"/>
              <a:buChar char="•"/>
            </a:pPr>
            <a:r>
              <a:rPr lang="en-US" sz="2800" dirty="0" smtClean="0">
                <a:latin typeface="Arial" pitchFamily="34" charset="0"/>
                <a:cs typeface="Arial" pitchFamily="34" charset="0"/>
              </a:rPr>
              <a:t>Courses are designed to promote collaboration and discussion among colleagues</a:t>
            </a:r>
          </a:p>
          <a:p>
            <a:pPr>
              <a:buFont typeface="Arial" pitchFamily="34" charset="0"/>
              <a:buChar char="•"/>
            </a:pPr>
            <a:r>
              <a:rPr lang="en-US" sz="2800" dirty="0" smtClean="0">
                <a:latin typeface="Arial" pitchFamily="34" charset="0"/>
                <a:cs typeface="Arial" pitchFamily="34" charset="0"/>
              </a:rPr>
              <a:t>Courses model-the-model</a:t>
            </a:r>
          </a:p>
          <a:p>
            <a:pPr>
              <a:buFont typeface="Arial" pitchFamily="34" charset="0"/>
              <a:buChar char="•"/>
            </a:pPr>
            <a:r>
              <a:rPr lang="en-US" sz="2800" dirty="0" smtClean="0">
                <a:latin typeface="Arial" pitchFamily="34" charset="0"/>
                <a:cs typeface="Arial" pitchFamily="34" charset="0"/>
              </a:rPr>
              <a:t>Courses are developed through a collaborative process</a:t>
            </a:r>
          </a:p>
          <a:p>
            <a:pPr lvl="1">
              <a:buFont typeface="Arial" pitchFamily="34" charset="0"/>
              <a:buChar char="•"/>
            </a:pPr>
            <a:endParaRPr lang="en-US" dirty="0" smtClean="0"/>
          </a:p>
        </p:txBody>
      </p:sp>
    </p:spTree>
    <p:extLst>
      <p:ext uri="{BB962C8B-B14F-4D97-AF65-F5344CB8AC3E}">
        <p14:creationId xmlns:p14="http://schemas.microsoft.com/office/powerpoint/2010/main" val="3451664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838910"/>
            <a:ext cx="6172200" cy="1828090"/>
          </a:xfrm>
        </p:spPr>
        <p:txBody>
          <a:bodyPr>
            <a:noAutofit/>
          </a:bodyPr>
          <a:lstStyle/>
          <a:p>
            <a:r>
              <a:rPr lang="en-US" sz="3300" dirty="0" smtClean="0">
                <a:latin typeface="Arial" pitchFamily="34" charset="0"/>
                <a:cs typeface="Arial" pitchFamily="34" charset="0"/>
              </a:rPr>
              <a:t>Questions about Competencies and Faculty Development at Valencia?</a:t>
            </a:r>
            <a:endParaRPr lang="en-US" sz="3300" dirty="0">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2743200"/>
            <a:ext cx="4124871" cy="2743200"/>
          </a:xfrm>
          <a:prstGeom prst="rect">
            <a:avLst/>
          </a:prstGeom>
        </p:spPr>
      </p:pic>
    </p:spTree>
    <p:extLst>
      <p:ext uri="{BB962C8B-B14F-4D97-AF65-F5344CB8AC3E}">
        <p14:creationId xmlns:p14="http://schemas.microsoft.com/office/powerpoint/2010/main" val="2222409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473915"/>
            <a:ext cx="6965245" cy="1202485"/>
          </a:xfrm>
        </p:spPr>
        <p:txBody>
          <a:bodyPr>
            <a:normAutofit fontScale="90000"/>
          </a:bodyPr>
          <a:lstStyle/>
          <a:p>
            <a:r>
              <a:rPr lang="en-US" dirty="0" smtClean="0">
                <a:latin typeface="Arial" pitchFamily="34" charset="0"/>
                <a:cs typeface="Arial" pitchFamily="34" charset="0"/>
              </a:rPr>
              <a:t>Digital Professor Certification</a:t>
            </a:r>
            <a:endParaRPr lang="en-US" dirty="0">
              <a:latin typeface="Arial" pitchFamily="34" charset="0"/>
              <a:cs typeface="Arial" pitchFamily="34" charset="0"/>
            </a:endParaRPr>
          </a:p>
        </p:txBody>
      </p:sp>
      <p:sp>
        <p:nvSpPr>
          <p:cNvPr id="3" name="Content Placeholder 2"/>
          <p:cNvSpPr>
            <a:spLocks noGrp="1"/>
          </p:cNvSpPr>
          <p:nvPr>
            <p:ph idx="1"/>
          </p:nvPr>
        </p:nvSpPr>
        <p:spPr>
          <a:xfrm>
            <a:off x="990600" y="1501588"/>
            <a:ext cx="7162800" cy="3603812"/>
          </a:xfrm>
        </p:spPr>
        <p:txBody>
          <a:bodyPr>
            <a:noAutofit/>
          </a:bodyPr>
          <a:lstStyle/>
          <a:p>
            <a:pPr>
              <a:buFont typeface="Arial" pitchFamily="34" charset="0"/>
              <a:buChar char="•"/>
            </a:pPr>
            <a:r>
              <a:rPr lang="en-US" dirty="0" smtClean="0">
                <a:latin typeface="Arial" pitchFamily="34" charset="0"/>
                <a:cs typeface="Arial" pitchFamily="34" charset="0"/>
              </a:rPr>
              <a:t>Designed to culminate in the certification of faculty as "Digital Professors." </a:t>
            </a:r>
          </a:p>
          <a:p>
            <a:pPr>
              <a:buFont typeface="Arial" pitchFamily="34" charset="0"/>
              <a:buChar char="•"/>
            </a:pPr>
            <a:r>
              <a:rPr lang="en-US" dirty="0" smtClean="0">
                <a:latin typeface="Arial" pitchFamily="34" charset="0"/>
                <a:cs typeface="Arial" pitchFamily="34" charset="0"/>
              </a:rPr>
              <a:t>Designation indicates completion of 20 hours of professional development.</a:t>
            </a:r>
          </a:p>
          <a:p>
            <a:pPr>
              <a:buFont typeface="Arial" pitchFamily="34" charset="0"/>
              <a:buChar char="•"/>
            </a:pPr>
            <a:r>
              <a:rPr lang="en-US" dirty="0" smtClean="0">
                <a:latin typeface="Arial" pitchFamily="34" charset="0"/>
                <a:cs typeface="Arial" pitchFamily="34" charset="0"/>
              </a:rPr>
              <a:t>Mix of pedagogy and technology in online/hybrid teaching and learning. </a:t>
            </a:r>
          </a:p>
          <a:p>
            <a:pPr>
              <a:buFont typeface="Arial" pitchFamily="34" charset="0"/>
              <a:buChar char="•"/>
            </a:pPr>
            <a:r>
              <a:rPr lang="en-US" dirty="0" smtClean="0">
                <a:latin typeface="Arial" pitchFamily="34" charset="0"/>
                <a:cs typeface="Arial" pitchFamily="34" charset="0"/>
              </a:rPr>
              <a:t>Courses are </a:t>
            </a:r>
          </a:p>
          <a:p>
            <a:pPr lvl="1">
              <a:buFont typeface="Arial" pitchFamily="34" charset="0"/>
              <a:buChar char="•"/>
            </a:pPr>
            <a:r>
              <a:rPr lang="en-US" sz="2400" dirty="0" smtClean="0">
                <a:latin typeface="Arial" pitchFamily="34" charset="0"/>
                <a:cs typeface="Arial" pitchFamily="34" charset="0"/>
              </a:rPr>
              <a:t>aligned with the Essential Competencies of a Valencia Educator.</a:t>
            </a:r>
          </a:p>
          <a:p>
            <a:pPr lvl="1">
              <a:buFont typeface="Arial" pitchFamily="34" charset="0"/>
              <a:buChar char="•"/>
            </a:pPr>
            <a:r>
              <a:rPr lang="en-US" sz="2400" dirty="0" smtClean="0">
                <a:latin typeface="Arial" pitchFamily="34" charset="0"/>
                <a:cs typeface="Arial" pitchFamily="34" charset="0"/>
              </a:rPr>
              <a:t>developed according to the course learning outcomes.</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089453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533400"/>
            <a:ext cx="6965245" cy="1202485"/>
          </a:xfrm>
        </p:spPr>
        <p:txBody>
          <a:bodyPr>
            <a:normAutofit fontScale="90000"/>
          </a:bodyPr>
          <a:lstStyle/>
          <a:p>
            <a:r>
              <a:rPr lang="en-US" dirty="0" smtClean="0">
                <a:latin typeface="Arial" pitchFamily="34" charset="0"/>
                <a:cs typeface="Arial" pitchFamily="34" charset="0"/>
              </a:rPr>
              <a:t>Required Pedagogy Courses</a:t>
            </a:r>
            <a:endParaRPr lang="en-US" dirty="0">
              <a:latin typeface="Arial" pitchFamily="34" charset="0"/>
              <a:cs typeface="Arial" pitchFamily="34" charset="0"/>
            </a:endParaRPr>
          </a:p>
        </p:txBody>
      </p:sp>
      <p:sp>
        <p:nvSpPr>
          <p:cNvPr id="5" name="TextBox 4"/>
          <p:cNvSpPr txBox="1"/>
          <p:nvPr/>
        </p:nvSpPr>
        <p:spPr>
          <a:xfrm>
            <a:off x="1012371" y="1600200"/>
            <a:ext cx="7141029" cy="4401205"/>
          </a:xfrm>
          <a:prstGeom prst="rect">
            <a:avLst/>
          </a:prstGeom>
          <a:noFill/>
        </p:spPr>
        <p:txBody>
          <a:bodyPr wrap="square" rtlCol="0">
            <a:spAutoFit/>
          </a:bodyPr>
          <a:lstStyle/>
          <a:p>
            <a:r>
              <a:rPr lang="en-US" sz="2400" dirty="0" smtClean="0">
                <a:latin typeface="Arial" pitchFamily="34" charset="0"/>
                <a:cs typeface="Arial" pitchFamily="34" charset="0"/>
              </a:rPr>
              <a:t>The </a:t>
            </a:r>
            <a:r>
              <a:rPr lang="en-US" sz="2400" b="1" dirty="0" smtClean="0">
                <a:latin typeface="Arial" pitchFamily="34" charset="0"/>
                <a:cs typeface="Arial" pitchFamily="34" charset="0"/>
              </a:rPr>
              <a:t>Digital Professor Certificate </a:t>
            </a:r>
            <a:r>
              <a:rPr lang="en-US" sz="2400" dirty="0" smtClean="0">
                <a:latin typeface="Arial" pitchFamily="34" charset="0"/>
                <a:cs typeface="Arial" pitchFamily="34" charset="0"/>
              </a:rPr>
              <a:t>consists of </a:t>
            </a:r>
          </a:p>
          <a:p>
            <a:pPr marL="457200" indent="-457200">
              <a:buFont typeface="Arial" pitchFamily="34" charset="0"/>
              <a:buChar char="•"/>
            </a:pPr>
            <a:r>
              <a:rPr lang="en-US" sz="2400" dirty="0" smtClean="0">
                <a:latin typeface="Arial" pitchFamily="34" charset="0"/>
                <a:cs typeface="Arial" pitchFamily="34" charset="0"/>
              </a:rPr>
              <a:t>six required pedagogy courses (16 PD hours)</a:t>
            </a:r>
          </a:p>
          <a:p>
            <a:pPr marL="457200" indent="-457200">
              <a:buFont typeface="Arial" pitchFamily="34" charset="0"/>
              <a:buChar char="•"/>
            </a:pPr>
            <a:r>
              <a:rPr lang="en-US" sz="2400" dirty="0" smtClean="0">
                <a:latin typeface="Arial" pitchFamily="34" charset="0"/>
                <a:cs typeface="Arial" pitchFamily="34" charset="0"/>
              </a:rPr>
              <a:t>one optional pedagogy course (at least 2 PD hours) </a:t>
            </a:r>
          </a:p>
          <a:p>
            <a:pPr marL="457200" indent="-457200">
              <a:buFont typeface="Arial" pitchFamily="34" charset="0"/>
              <a:buChar char="•"/>
            </a:pPr>
            <a:r>
              <a:rPr lang="en-US" sz="2400" dirty="0" smtClean="0">
                <a:latin typeface="Arial" pitchFamily="34" charset="0"/>
                <a:cs typeface="Arial" pitchFamily="34" charset="0"/>
              </a:rPr>
              <a:t>one optional technology course (at least 2 PD hours)</a:t>
            </a:r>
          </a:p>
          <a:p>
            <a:pPr marL="457200" indent="-457200">
              <a:buFont typeface="Arial" pitchFamily="34" charset="0"/>
              <a:buChar char="•"/>
            </a:pPr>
            <a:endParaRPr lang="en-US" sz="2400" dirty="0" smtClean="0">
              <a:latin typeface="Arial" pitchFamily="34" charset="0"/>
              <a:cs typeface="Arial" pitchFamily="34" charset="0"/>
            </a:endParaRPr>
          </a:p>
          <a:p>
            <a:pPr algn="ctr"/>
            <a:r>
              <a:rPr lang="en-US" sz="2000" b="1" dirty="0" smtClean="0">
                <a:latin typeface="Arial" pitchFamily="34" charset="0"/>
                <a:cs typeface="Arial" pitchFamily="34" charset="0"/>
              </a:rPr>
              <a:t>For more information, go to our Digital Professor Certificate website</a:t>
            </a:r>
            <a:r>
              <a:rPr lang="en-US" sz="2400" b="1" dirty="0" smtClean="0">
                <a:latin typeface="Arial" pitchFamily="34" charset="0"/>
                <a:cs typeface="Arial" pitchFamily="34" charset="0"/>
              </a:rPr>
              <a:t/>
            </a:r>
            <a:br>
              <a:rPr lang="en-US" sz="2400" b="1" dirty="0" smtClean="0">
                <a:latin typeface="Arial" pitchFamily="34" charset="0"/>
                <a:cs typeface="Arial" pitchFamily="34" charset="0"/>
              </a:rPr>
            </a:br>
            <a:endParaRPr lang="en-US" sz="2400" b="1" dirty="0" smtClean="0">
              <a:latin typeface="Arial" pitchFamily="34" charset="0"/>
              <a:cs typeface="Arial" pitchFamily="34" charset="0"/>
            </a:endParaRPr>
          </a:p>
          <a:p>
            <a:r>
              <a:rPr lang="en-US" sz="2000" dirty="0" smtClean="0">
                <a:latin typeface="Arial" pitchFamily="34" charset="0"/>
                <a:cs typeface="Arial" pitchFamily="34" charset="0"/>
                <a:hlinkClick r:id="rId2"/>
              </a:rPr>
              <a:t>http</a:t>
            </a:r>
            <a:r>
              <a:rPr lang="en-US" sz="2000" dirty="0">
                <a:latin typeface="Arial" pitchFamily="34" charset="0"/>
                <a:cs typeface="Arial" pitchFamily="34" charset="0"/>
                <a:hlinkClick r:id="rId2"/>
              </a:rPr>
              <a:t>://</a:t>
            </a:r>
            <a:r>
              <a:rPr lang="en-US" sz="2000" dirty="0" smtClean="0">
                <a:latin typeface="Arial" pitchFamily="34" charset="0"/>
                <a:cs typeface="Arial" pitchFamily="34" charset="0"/>
                <a:hlinkClick r:id="rId2"/>
              </a:rPr>
              <a:t>valenciacollege.edu/faculty/development/programs/online/DigitalProfessorCertification.cfm</a:t>
            </a:r>
            <a:r>
              <a:rPr lang="en-US" sz="2000" dirty="0" smtClean="0">
                <a:latin typeface="Arial" pitchFamily="34" charset="0"/>
                <a:cs typeface="Arial" pitchFamily="34" charset="0"/>
              </a:rPr>
              <a:t> </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3179227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783</TotalTime>
  <Words>1713</Words>
  <Application>Microsoft Office PowerPoint</Application>
  <PresentationFormat>On-screen Show (4:3)</PresentationFormat>
  <Paragraphs>247</Paragraphs>
  <Slides>29</Slides>
  <Notes>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Pushpin</vt:lpstr>
      <vt:lpstr>Supporting Quality of Student Learning Online: Using Quality Matters to Strengthen Online Teaching and Learning </vt:lpstr>
      <vt:lpstr>Introductory Questions</vt:lpstr>
      <vt:lpstr>Faculty Development, Digital Professor Certification, and Quality Matters</vt:lpstr>
      <vt:lpstr>Faculty Development at Valencia is Competency Based</vt:lpstr>
      <vt:lpstr>PowerPoint Presentation</vt:lpstr>
      <vt:lpstr>Important Facts about Faculty Development Curriculum </vt:lpstr>
      <vt:lpstr>Questions about Competencies and Faculty Development at Valencia?</vt:lpstr>
      <vt:lpstr>Digital Professor Certification</vt:lpstr>
      <vt:lpstr>Required Pedagogy Courses</vt:lpstr>
      <vt:lpstr>Program Completion</vt:lpstr>
      <vt:lpstr>Questions about the Curriculum of the Digital Professor Certification Program?</vt:lpstr>
      <vt:lpstr>Program Assessment</vt:lpstr>
      <vt:lpstr>Program Assessment</vt:lpstr>
      <vt:lpstr>Participant Feedback</vt:lpstr>
      <vt:lpstr>Participant Feedback</vt:lpstr>
      <vt:lpstr>Participant Feedback</vt:lpstr>
      <vt:lpstr>Quality Matters A national benchmark for online course design </vt:lpstr>
      <vt:lpstr> QM Rubric</vt:lpstr>
      <vt:lpstr>Course Outcomes For Quality Matters Peer Reviewer Training Course</vt:lpstr>
      <vt:lpstr>Underlying Principles of QM</vt:lpstr>
      <vt:lpstr>  Peer Course Review Process</vt:lpstr>
      <vt:lpstr>Factors Affecting Course Quality</vt:lpstr>
      <vt:lpstr>Design vs. Delivery</vt:lpstr>
      <vt:lpstr>About The QM Rubric 2011-2013</vt:lpstr>
      <vt:lpstr>Key Sections that Must Align</vt:lpstr>
      <vt:lpstr>QM II: Self-Review at Valencia</vt:lpstr>
      <vt:lpstr>Online Classroom Observation Form</vt:lpstr>
      <vt:lpstr>Questions about Digital Professor and Quality Matters?</vt:lpstr>
      <vt:lpstr>Thanks for Coming!</vt:lpstr>
    </vt:vector>
  </TitlesOfParts>
  <Company>Valencia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Professor Certificate Program Valencia College Orlando, Florida</dc:title>
  <dc:creator>lmacon</dc:creator>
  <cp:lastModifiedBy>Administrator</cp:lastModifiedBy>
  <cp:revision>96</cp:revision>
  <cp:lastPrinted>2013-06-18T15:53:10Z</cp:lastPrinted>
  <dcterms:created xsi:type="dcterms:W3CDTF">2011-05-16T18:28:43Z</dcterms:created>
  <dcterms:modified xsi:type="dcterms:W3CDTF">2013-06-19T18:15:52Z</dcterms:modified>
</cp:coreProperties>
</file>