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Default Extension="dotx" ContentType="application/vnd.openxmlformats-officedocument.wordprocessingml.templat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2" r:id="rId6"/>
    <p:sldId id="270" r:id="rId7"/>
    <p:sldId id="261" r:id="rId8"/>
    <p:sldId id="267" r:id="rId9"/>
    <p:sldId id="273" r:id="rId10"/>
    <p:sldId id="260" r:id="rId11"/>
    <p:sldId id="263" r:id="rId12"/>
    <p:sldId id="264" r:id="rId13"/>
    <p:sldId id="265" r:id="rId14"/>
    <p:sldId id="266" r:id="rId15"/>
    <p:sldId id="272" r:id="rId16"/>
    <p:sldId id="278" r:id="rId17"/>
    <p:sldId id="268" r:id="rId18"/>
    <p:sldId id="274" r:id="rId19"/>
    <p:sldId id="275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96" r:id="rId28"/>
    <p:sldId id="297" r:id="rId29"/>
    <p:sldId id="288" r:id="rId30"/>
    <p:sldId id="290" r:id="rId31"/>
    <p:sldId id="291" r:id="rId32"/>
    <p:sldId id="292" r:id="rId33"/>
    <p:sldId id="289" r:id="rId34"/>
    <p:sldId id="295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1B8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P1</c:v>
          </c:tx>
          <c:spPr>
            <a:solidFill>
              <a:srgbClr val="00B050"/>
            </a:solidFill>
          </c:spPr>
          <c:invertIfNegative val="0"/>
          <c:dLbls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5"/>
              <c:pt idx="0">
                <c:v>201130</c:v>
              </c:pt>
              <c:pt idx="1">
                <c:v>201210</c:v>
              </c:pt>
              <c:pt idx="2">
                <c:v>201220</c:v>
              </c:pt>
              <c:pt idx="3">
                <c:v>201230</c:v>
              </c:pt>
              <c:pt idx="4">
                <c:v>201310</c:v>
              </c:pt>
            </c:numLit>
          </c:cat>
          <c:val>
            <c:numRef>
              <c:f>Sheet1!$B$2:$F$2</c:f>
              <c:numCache>
                <c:formatCode>General</c:formatCode>
                <c:ptCount val="5"/>
                <c:pt idx="0">
                  <c:v>929</c:v>
                </c:pt>
                <c:pt idx="1">
                  <c:v>1392</c:v>
                </c:pt>
                <c:pt idx="2">
                  <c:v>1173</c:v>
                </c:pt>
                <c:pt idx="3">
                  <c:v>701</c:v>
                </c:pt>
                <c:pt idx="4">
                  <c:v>1176</c:v>
                </c:pt>
              </c:numCache>
            </c:numRef>
          </c:val>
        </c:ser>
        <c:ser>
          <c:idx val="1"/>
          <c:order val="1"/>
          <c:tx>
            <c:v>P2</c:v>
          </c:tx>
          <c:spPr>
            <a:solidFill>
              <a:srgbClr val="FFFF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5"/>
              <c:pt idx="0">
                <c:v>201130</c:v>
              </c:pt>
              <c:pt idx="1">
                <c:v>201210</c:v>
              </c:pt>
              <c:pt idx="2">
                <c:v>201220</c:v>
              </c:pt>
              <c:pt idx="3">
                <c:v>201230</c:v>
              </c:pt>
              <c:pt idx="4">
                <c:v>201310</c:v>
              </c:pt>
            </c:numLit>
          </c:cat>
          <c:val>
            <c:numRef>
              <c:f>Sheet1!$B$3:$F$3</c:f>
              <c:numCache>
                <c:formatCode>General</c:formatCode>
                <c:ptCount val="5"/>
                <c:pt idx="0">
                  <c:v>279</c:v>
                </c:pt>
                <c:pt idx="1">
                  <c:v>488</c:v>
                </c:pt>
                <c:pt idx="2">
                  <c:v>441</c:v>
                </c:pt>
                <c:pt idx="3">
                  <c:v>282</c:v>
                </c:pt>
                <c:pt idx="4">
                  <c:v>434</c:v>
                </c:pt>
              </c:numCache>
            </c:numRef>
          </c:val>
        </c:ser>
        <c:ser>
          <c:idx val="2"/>
          <c:order val="2"/>
          <c:tx>
            <c:v>SU</c:v>
          </c:tx>
          <c:spPr>
            <a:solidFill>
              <a:srgbClr val="FF0000"/>
            </a:solidFill>
          </c:spPr>
          <c:invertIfNegative val="0"/>
          <c:dLbls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105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5"/>
              <c:pt idx="0">
                <c:v>201130</c:v>
              </c:pt>
              <c:pt idx="1">
                <c:v>201210</c:v>
              </c:pt>
              <c:pt idx="2">
                <c:v>201220</c:v>
              </c:pt>
              <c:pt idx="3">
                <c:v>201230</c:v>
              </c:pt>
              <c:pt idx="4">
                <c:v>201310</c:v>
              </c:pt>
            </c:numLit>
          </c:cat>
          <c:val>
            <c:numRef>
              <c:f>Sheet1!$B$4:$F$4</c:f>
              <c:numCache>
                <c:formatCode>General</c:formatCode>
                <c:ptCount val="5"/>
                <c:pt idx="0">
                  <c:v>63</c:v>
                </c:pt>
                <c:pt idx="1">
                  <c:v>120</c:v>
                </c:pt>
                <c:pt idx="2">
                  <c:v>74</c:v>
                </c:pt>
                <c:pt idx="3">
                  <c:v>59</c:v>
                </c:pt>
                <c:pt idx="4">
                  <c:v>105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9855872"/>
        <c:axId val="129857408"/>
        <c:axId val="0"/>
      </c:bar3DChart>
      <c:catAx>
        <c:axId val="129855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9857408"/>
        <c:crosses val="autoZero"/>
        <c:auto val="1"/>
        <c:lblAlgn val="ctr"/>
        <c:lblOffset val="100"/>
        <c:noMultiLvlLbl val="0"/>
      </c:catAx>
      <c:valAx>
        <c:axId val="129857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9855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363976377952765"/>
          <c:y val="0.38831291921843103"/>
          <c:w val="7.7762685914260721E-2"/>
          <c:h val="0.25115157480314959"/>
        </c:manualLayout>
      </c:layout>
      <c:overlay val="0"/>
      <c:txPr>
        <a:bodyPr/>
        <a:lstStyle/>
        <a:p>
          <a:pPr>
            <a:defRPr sz="1200" baseline="0"/>
          </a:pPr>
          <a:endParaRPr lang="en-US"/>
        </a:p>
      </c:txPr>
    </c:legend>
    <c:plotVisOnly val="0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>
          <a:solidFill>
            <a:schemeClr val="accent1"/>
          </a:solidFill>
        </a:ln>
        <a:scene3d>
          <a:camera prst="orthographicFront"/>
          <a:lightRig rig="threePt" dir="t"/>
        </a:scene3d>
        <a:sp3d>
          <a:bevelT/>
        </a:sp3d>
      </c:spPr>
    </c:sideWall>
    <c:backWall>
      <c:thickness val="0"/>
      <c:spPr>
        <a:noFill/>
        <a:ln>
          <a:solidFill>
            <a:schemeClr val="accent1"/>
          </a:solidFill>
        </a:ln>
        <a:scene3d>
          <a:camera prst="orthographicFront"/>
          <a:lightRig rig="threePt" dir="t"/>
        </a:scene3d>
        <a:sp3d>
          <a:bevelT/>
        </a:sp3d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'[Chart in Microsoft PowerPoint]Sheet1'!$A$20</c:f>
              <c:strCache>
                <c:ptCount val="1"/>
                <c:pt idx="0">
                  <c:v>AA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5"/>
              <c:pt idx="0">
                <c:v>201130</c:v>
              </c:pt>
              <c:pt idx="1">
                <c:v>201210</c:v>
              </c:pt>
              <c:pt idx="2">
                <c:v>201220</c:v>
              </c:pt>
              <c:pt idx="3">
                <c:v>201230</c:v>
              </c:pt>
              <c:pt idx="4">
                <c:v>201310</c:v>
              </c:pt>
            </c:numLit>
          </c:cat>
          <c:val>
            <c:numRef>
              <c:f>'[Chart in Microsoft PowerPoint]Sheet1'!$B$20:$F$20</c:f>
              <c:numCache>
                <c:formatCode>General</c:formatCode>
                <c:ptCount val="5"/>
                <c:pt idx="0">
                  <c:v>807</c:v>
                </c:pt>
                <c:pt idx="1">
                  <c:v>1282</c:v>
                </c:pt>
                <c:pt idx="2">
                  <c:v>1060</c:v>
                </c:pt>
                <c:pt idx="3">
                  <c:v>675</c:v>
                </c:pt>
                <c:pt idx="4">
                  <c:v>1171</c:v>
                </c:pt>
              </c:numCache>
            </c:numRef>
          </c:val>
        </c:ser>
        <c:ser>
          <c:idx val="2"/>
          <c:order val="1"/>
          <c:tx>
            <c:strRef>
              <c:f>'[Chart in Microsoft PowerPoint]Sheet1'!$A$22</c:f>
              <c:strCache>
                <c:ptCount val="1"/>
                <c:pt idx="0">
                  <c:v>AS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5"/>
              <c:pt idx="0">
                <c:v>201130</c:v>
              </c:pt>
              <c:pt idx="1">
                <c:v>201210</c:v>
              </c:pt>
              <c:pt idx="2">
                <c:v>201220</c:v>
              </c:pt>
              <c:pt idx="3">
                <c:v>201230</c:v>
              </c:pt>
              <c:pt idx="4">
                <c:v>201310</c:v>
              </c:pt>
            </c:numLit>
          </c:cat>
          <c:val>
            <c:numRef>
              <c:f>'[Chart in Microsoft PowerPoint]Sheet1'!$B$22:$F$22</c:f>
              <c:numCache>
                <c:formatCode>General</c:formatCode>
                <c:ptCount val="5"/>
                <c:pt idx="0">
                  <c:v>440</c:v>
                </c:pt>
                <c:pt idx="1">
                  <c:v>671</c:v>
                </c:pt>
                <c:pt idx="2">
                  <c:v>507</c:v>
                </c:pt>
                <c:pt idx="3">
                  <c:v>278</c:v>
                </c:pt>
                <c:pt idx="4">
                  <c:v>331</c:v>
                </c:pt>
              </c:numCache>
            </c:numRef>
          </c:val>
        </c:ser>
        <c:ser>
          <c:idx val="4"/>
          <c:order val="2"/>
          <c:tx>
            <c:strRef>
              <c:f>'[Chart in Microsoft PowerPoint]Sheet1'!$A$24</c:f>
              <c:strCache>
                <c:ptCount val="1"/>
                <c:pt idx="0">
                  <c:v>Personal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5"/>
              <c:pt idx="0">
                <c:v>201130</c:v>
              </c:pt>
              <c:pt idx="1">
                <c:v>201210</c:v>
              </c:pt>
              <c:pt idx="2">
                <c:v>201220</c:v>
              </c:pt>
              <c:pt idx="3">
                <c:v>201230</c:v>
              </c:pt>
              <c:pt idx="4">
                <c:v>201310</c:v>
              </c:pt>
            </c:numLit>
          </c:cat>
          <c:val>
            <c:numRef>
              <c:f>'[Chart in Microsoft PowerPoint]Sheet1'!$B$24:$F$24</c:f>
              <c:numCache>
                <c:formatCode>General</c:formatCode>
                <c:ptCount val="5"/>
                <c:pt idx="0">
                  <c:v>44</c:v>
                </c:pt>
                <c:pt idx="1">
                  <c:v>75</c:v>
                </c:pt>
                <c:pt idx="2">
                  <c:v>55</c:v>
                </c:pt>
                <c:pt idx="3">
                  <c:v>37</c:v>
                </c:pt>
                <c:pt idx="4">
                  <c:v>60</c:v>
                </c:pt>
              </c:numCache>
            </c:numRef>
          </c:val>
        </c:ser>
        <c:ser>
          <c:idx val="1"/>
          <c:order val="3"/>
          <c:tx>
            <c:strRef>
              <c:f>'[Chart in Microsoft PowerPoint]Sheet1'!$A$21</c:f>
              <c:strCache>
                <c:ptCount val="1"/>
                <c:pt idx="0">
                  <c:v>AAS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5"/>
              <c:pt idx="0">
                <c:v>201130</c:v>
              </c:pt>
              <c:pt idx="1">
                <c:v>201210</c:v>
              </c:pt>
              <c:pt idx="2">
                <c:v>201220</c:v>
              </c:pt>
              <c:pt idx="3">
                <c:v>201230</c:v>
              </c:pt>
              <c:pt idx="4">
                <c:v>201310</c:v>
              </c:pt>
            </c:numLit>
          </c:cat>
          <c:val>
            <c:numRef>
              <c:f>'[Chart in Microsoft PowerPoint]Sheet1'!$B$21:$F$21</c:f>
              <c:numCache>
                <c:formatCode>General</c:formatCode>
                <c:ptCount val="5"/>
                <c:pt idx="0">
                  <c:v>23</c:v>
                </c:pt>
                <c:pt idx="1">
                  <c:v>47</c:v>
                </c:pt>
                <c:pt idx="2">
                  <c:v>26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</c:ser>
        <c:ser>
          <c:idx val="3"/>
          <c:order val="4"/>
          <c:tx>
            <c:strRef>
              <c:f>'[Chart in Microsoft PowerPoint]Sheet1'!$A$23</c:f>
              <c:strCache>
                <c:ptCount val="1"/>
                <c:pt idx="0">
                  <c:v>T-Cert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5"/>
              <c:pt idx="0">
                <c:v>201130</c:v>
              </c:pt>
              <c:pt idx="1">
                <c:v>201210</c:v>
              </c:pt>
              <c:pt idx="2">
                <c:v>201220</c:v>
              </c:pt>
              <c:pt idx="3">
                <c:v>201230</c:v>
              </c:pt>
              <c:pt idx="4">
                <c:v>201310</c:v>
              </c:pt>
            </c:numLit>
          </c:cat>
          <c:val>
            <c:numRef>
              <c:f>'[Chart in Microsoft PowerPoint]Sheet1'!$B$23:$F$23</c:f>
              <c:numCache>
                <c:formatCode>General</c:formatCode>
                <c:ptCount val="5"/>
                <c:pt idx="0">
                  <c:v>15</c:v>
                </c:pt>
                <c:pt idx="1">
                  <c:v>38</c:v>
                </c:pt>
                <c:pt idx="2">
                  <c:v>26</c:v>
                </c:pt>
                <c:pt idx="3">
                  <c:v>25</c:v>
                </c:pt>
                <c:pt idx="4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2256512"/>
        <c:axId val="152258048"/>
        <c:axId val="0"/>
      </c:bar3DChart>
      <c:catAx>
        <c:axId val="152256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2258048"/>
        <c:crosses val="autoZero"/>
        <c:auto val="1"/>
        <c:lblAlgn val="ctr"/>
        <c:lblOffset val="100"/>
        <c:noMultiLvlLbl val="0"/>
      </c:catAx>
      <c:valAx>
        <c:axId val="152258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2256512"/>
        <c:crosses val="autoZero"/>
        <c:crossBetween val="between"/>
      </c:valAx>
      <c:spPr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</c:spPr>
    </c:plotArea>
    <c:legend>
      <c:legendPos val="r"/>
      <c:overlay val="0"/>
      <c:txPr>
        <a:bodyPr/>
        <a:lstStyle/>
        <a:p>
          <a:pPr>
            <a:defRPr sz="12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Sheet1!$A$41</c:f>
              <c:strCache>
                <c:ptCount val="1"/>
                <c:pt idx="0">
                  <c:v>Nursing</c:v>
                </c:pt>
              </c:strCache>
            </c:strRef>
          </c:tx>
          <c:spPr>
            <a:solidFill>
              <a:srgbClr val="00FFFF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5"/>
              <c:pt idx="0">
                <c:v>201130</c:v>
              </c:pt>
              <c:pt idx="1">
                <c:v>201210</c:v>
              </c:pt>
              <c:pt idx="2">
                <c:v>201220</c:v>
              </c:pt>
              <c:pt idx="3">
                <c:v>201230</c:v>
              </c:pt>
              <c:pt idx="4">
                <c:v>201310</c:v>
              </c:pt>
            </c:numLit>
          </c:cat>
          <c:val>
            <c:numRef>
              <c:f>Sheet1!$B$41:$F$41</c:f>
              <c:numCache>
                <c:formatCode>General</c:formatCode>
                <c:ptCount val="5"/>
                <c:pt idx="0">
                  <c:v>131</c:v>
                </c:pt>
                <c:pt idx="1">
                  <c:v>186</c:v>
                </c:pt>
                <c:pt idx="2">
                  <c:v>151</c:v>
                </c:pt>
                <c:pt idx="3">
                  <c:v>79</c:v>
                </c:pt>
                <c:pt idx="4">
                  <c:v>135</c:v>
                </c:pt>
              </c:numCache>
            </c:numRef>
          </c:val>
        </c:ser>
        <c:ser>
          <c:idx val="1"/>
          <c:order val="1"/>
          <c:tx>
            <c:strRef>
              <c:f>Sheet1!$A$42</c:f>
              <c:strCache>
                <c:ptCount val="1"/>
                <c:pt idx="0">
                  <c:v>Radiography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5"/>
              <c:pt idx="0">
                <c:v>201130</c:v>
              </c:pt>
              <c:pt idx="1">
                <c:v>201210</c:v>
              </c:pt>
              <c:pt idx="2">
                <c:v>201220</c:v>
              </c:pt>
              <c:pt idx="3">
                <c:v>201230</c:v>
              </c:pt>
              <c:pt idx="4">
                <c:v>201310</c:v>
              </c:pt>
            </c:numLit>
          </c:cat>
          <c:val>
            <c:numRef>
              <c:f>Sheet1!$B$42:$F$42</c:f>
              <c:numCache>
                <c:formatCode>General</c:formatCode>
                <c:ptCount val="5"/>
                <c:pt idx="0">
                  <c:v>15</c:v>
                </c:pt>
                <c:pt idx="1">
                  <c:v>29</c:v>
                </c:pt>
                <c:pt idx="2">
                  <c:v>25</c:v>
                </c:pt>
                <c:pt idx="3">
                  <c:v>13</c:v>
                </c:pt>
                <c:pt idx="4">
                  <c:v>14</c:v>
                </c:pt>
              </c:numCache>
            </c:numRef>
          </c:val>
        </c:ser>
        <c:ser>
          <c:idx val="2"/>
          <c:order val="2"/>
          <c:tx>
            <c:strRef>
              <c:f>Sheet1!$A$43</c:f>
              <c:strCache>
                <c:ptCount val="1"/>
                <c:pt idx="0">
                  <c:v>Dental Hygiene</c:v>
                </c:pt>
              </c:strCache>
            </c:strRef>
          </c:tx>
          <c:spPr>
            <a:solidFill>
              <a:srgbClr val="B31B8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5"/>
              <c:pt idx="0">
                <c:v>201130</c:v>
              </c:pt>
              <c:pt idx="1">
                <c:v>201210</c:v>
              </c:pt>
              <c:pt idx="2">
                <c:v>201220</c:v>
              </c:pt>
              <c:pt idx="3">
                <c:v>201230</c:v>
              </c:pt>
              <c:pt idx="4">
                <c:v>201310</c:v>
              </c:pt>
            </c:numLit>
          </c:cat>
          <c:val>
            <c:numRef>
              <c:f>Sheet1!$B$43:$F$43</c:f>
              <c:numCache>
                <c:formatCode>General</c:formatCode>
                <c:ptCount val="5"/>
                <c:pt idx="0">
                  <c:v>20</c:v>
                </c:pt>
                <c:pt idx="1">
                  <c:v>17</c:v>
                </c:pt>
                <c:pt idx="2">
                  <c:v>20</c:v>
                </c:pt>
                <c:pt idx="3">
                  <c:v>9</c:v>
                </c:pt>
                <c:pt idx="4">
                  <c:v>14</c:v>
                </c:pt>
              </c:numCache>
            </c:numRef>
          </c:val>
        </c:ser>
        <c:ser>
          <c:idx val="3"/>
          <c:order val="3"/>
          <c:tx>
            <c:strRef>
              <c:f>Sheet1!$A$44</c:f>
              <c:strCache>
                <c:ptCount val="1"/>
                <c:pt idx="0">
                  <c:v>Sonography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5"/>
              <c:pt idx="0">
                <c:v>201130</c:v>
              </c:pt>
              <c:pt idx="1">
                <c:v>201210</c:v>
              </c:pt>
              <c:pt idx="2">
                <c:v>201220</c:v>
              </c:pt>
              <c:pt idx="3">
                <c:v>201230</c:v>
              </c:pt>
              <c:pt idx="4">
                <c:v>201310</c:v>
              </c:pt>
            </c:numLit>
          </c:cat>
          <c:val>
            <c:numRef>
              <c:f>Sheet1!$B$44:$F$44</c:f>
              <c:numCache>
                <c:formatCode>General</c:formatCode>
                <c:ptCount val="5"/>
                <c:pt idx="0">
                  <c:v>14</c:v>
                </c:pt>
                <c:pt idx="1">
                  <c:v>14</c:v>
                </c:pt>
                <c:pt idx="2">
                  <c:v>17</c:v>
                </c:pt>
                <c:pt idx="3">
                  <c:v>11</c:v>
                </c:pt>
                <c:pt idx="4">
                  <c:v>22</c:v>
                </c:pt>
              </c:numCache>
            </c:numRef>
          </c:val>
        </c:ser>
        <c:ser>
          <c:idx val="4"/>
          <c:order val="4"/>
          <c:tx>
            <c:strRef>
              <c:f>Sheet1!$A$45</c:f>
              <c:strCache>
                <c:ptCount val="1"/>
                <c:pt idx="0">
                  <c:v>Respiratory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5"/>
              <c:pt idx="0">
                <c:v>201130</c:v>
              </c:pt>
              <c:pt idx="1">
                <c:v>201210</c:v>
              </c:pt>
              <c:pt idx="2">
                <c:v>201220</c:v>
              </c:pt>
              <c:pt idx="3">
                <c:v>201230</c:v>
              </c:pt>
              <c:pt idx="4">
                <c:v>201310</c:v>
              </c:pt>
            </c:numLit>
          </c:cat>
          <c:val>
            <c:numRef>
              <c:f>Sheet1!$B$45:$F$45</c:f>
              <c:numCache>
                <c:formatCode>General</c:formatCode>
                <c:ptCount val="5"/>
                <c:pt idx="0">
                  <c:v>2</c:v>
                </c:pt>
                <c:pt idx="1">
                  <c:v>7</c:v>
                </c:pt>
                <c:pt idx="2">
                  <c:v>2</c:v>
                </c:pt>
                <c:pt idx="3">
                  <c:v>6</c:v>
                </c:pt>
                <c:pt idx="4">
                  <c:v>4</c:v>
                </c:pt>
              </c:numCache>
            </c:numRef>
          </c:val>
        </c:ser>
        <c:ser>
          <c:idx val="5"/>
          <c:order val="5"/>
          <c:tx>
            <c:strRef>
              <c:f>Sheet1!$A$46</c:f>
              <c:strCache>
                <c:ptCount val="1"/>
                <c:pt idx="0">
                  <c:v>Cardiovascular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5"/>
              <c:pt idx="0">
                <c:v>201130</c:v>
              </c:pt>
              <c:pt idx="1">
                <c:v>201210</c:v>
              </c:pt>
              <c:pt idx="2">
                <c:v>201220</c:v>
              </c:pt>
              <c:pt idx="3">
                <c:v>201230</c:v>
              </c:pt>
              <c:pt idx="4">
                <c:v>201310</c:v>
              </c:pt>
            </c:numLit>
          </c:cat>
          <c:val>
            <c:numRef>
              <c:f>Sheet1!$B$46:$F$46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6</c:v>
                </c:pt>
                <c:pt idx="3">
                  <c:v>1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400256"/>
        <c:axId val="152401792"/>
      </c:barChart>
      <c:catAx>
        <c:axId val="152400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2401792"/>
        <c:crosses val="autoZero"/>
        <c:auto val="1"/>
        <c:lblAlgn val="ctr"/>
        <c:lblOffset val="100"/>
        <c:noMultiLvlLbl val="0"/>
      </c:catAx>
      <c:valAx>
        <c:axId val="152401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240025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Sheet1!$B$89</c:f>
              <c:strCache>
                <c:ptCount val="1"/>
                <c:pt idx="0">
                  <c:v>Full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Sheet1!$A$90:$A$95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F</c:v>
                </c:pt>
                <c:pt idx="5">
                  <c:v>W</c:v>
                </c:pt>
              </c:strCache>
            </c:strRef>
          </c:cat>
          <c:val>
            <c:numRef>
              <c:f>Sheet1!$B$90:$B$95</c:f>
              <c:numCache>
                <c:formatCode>0%</c:formatCode>
                <c:ptCount val="6"/>
                <c:pt idx="0">
                  <c:v>0.13</c:v>
                </c:pt>
                <c:pt idx="1">
                  <c:v>0.23</c:v>
                </c:pt>
                <c:pt idx="2">
                  <c:v>0.19</c:v>
                </c:pt>
                <c:pt idx="3">
                  <c:v>0.15</c:v>
                </c:pt>
                <c:pt idx="4">
                  <c:v>0.16</c:v>
                </c:pt>
                <c:pt idx="5">
                  <c:v>0.14000000000000001</c:v>
                </c:pt>
              </c:numCache>
            </c:numRef>
          </c:val>
        </c:ser>
        <c:ser>
          <c:idx val="1"/>
          <c:order val="1"/>
          <c:tx>
            <c:strRef>
              <c:f>Sheet1!$C$89</c:f>
              <c:strCache>
                <c:ptCount val="1"/>
                <c:pt idx="0">
                  <c:v>TWK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Sheet1!$A$90:$A$95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F</c:v>
                </c:pt>
                <c:pt idx="5">
                  <c:v>W</c:v>
                </c:pt>
              </c:strCache>
            </c:strRef>
          </c:cat>
          <c:val>
            <c:numRef>
              <c:f>Sheet1!$C$90:$C$95</c:f>
              <c:numCache>
                <c:formatCode>0%</c:formatCode>
                <c:ptCount val="6"/>
                <c:pt idx="0">
                  <c:v>0.2</c:v>
                </c:pt>
                <c:pt idx="1">
                  <c:v>0.15</c:v>
                </c:pt>
                <c:pt idx="2">
                  <c:v>0.15</c:v>
                </c:pt>
                <c:pt idx="3">
                  <c:v>0.1</c:v>
                </c:pt>
                <c:pt idx="4">
                  <c:v>0.25</c:v>
                </c:pt>
                <c:pt idx="5">
                  <c:v>0.15</c:v>
                </c:pt>
              </c:numCache>
            </c:numRef>
          </c:val>
        </c:ser>
        <c:ser>
          <c:idx val="2"/>
          <c:order val="2"/>
          <c:tx>
            <c:strRef>
              <c:f>Sheet1!$D$89</c:f>
              <c:strCache>
                <c:ptCount val="1"/>
                <c:pt idx="0">
                  <c:v>H2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Sheet1!$A$90:$A$95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F</c:v>
                </c:pt>
                <c:pt idx="5">
                  <c:v>W</c:v>
                </c:pt>
              </c:strCache>
            </c:strRef>
          </c:cat>
          <c:val>
            <c:numRef>
              <c:f>Sheet1!$D$90:$D$95</c:f>
              <c:numCache>
                <c:formatCode>0%</c:formatCode>
                <c:ptCount val="6"/>
                <c:pt idx="0">
                  <c:v>0.23</c:v>
                </c:pt>
                <c:pt idx="1">
                  <c:v>0.23</c:v>
                </c:pt>
                <c:pt idx="2">
                  <c:v>0.23</c:v>
                </c:pt>
                <c:pt idx="3">
                  <c:v>7.0000000000000007E-2</c:v>
                </c:pt>
                <c:pt idx="4">
                  <c:v>0.1</c:v>
                </c:pt>
                <c:pt idx="5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2589824"/>
        <c:axId val="152591360"/>
        <c:axId val="0"/>
      </c:bar3DChart>
      <c:catAx>
        <c:axId val="152589824"/>
        <c:scaling>
          <c:orientation val="minMax"/>
        </c:scaling>
        <c:delete val="0"/>
        <c:axPos val="b"/>
        <c:majorTickMark val="out"/>
        <c:minorTickMark val="none"/>
        <c:tickLblPos val="nextTo"/>
        <c:crossAx val="152591360"/>
        <c:crosses val="autoZero"/>
        <c:auto val="1"/>
        <c:lblAlgn val="ctr"/>
        <c:lblOffset val="100"/>
        <c:noMultiLvlLbl val="0"/>
      </c:catAx>
      <c:valAx>
        <c:axId val="1525913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5258982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B2C36-C95C-43CB-812F-FBEAB1FDA9D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C2CFC7-6B8E-460E-B46D-EE4364728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110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29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76AA-D9B5-474F-B690-8A1C1A88318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FE8-20DC-4B18-AEAD-31692A06415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76AA-D9B5-474F-B690-8A1C1A88318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FE8-20DC-4B18-AEAD-31692A06415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76AA-D9B5-474F-B690-8A1C1A88318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FE8-20DC-4B18-AEAD-31692A06415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76AA-D9B5-474F-B690-8A1C1A88318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FE8-20DC-4B18-AEAD-31692A06415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7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76AA-D9B5-474F-B690-8A1C1A88318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7"/>
            <a:ext cx="762000" cy="365125"/>
          </a:xfrm>
        </p:spPr>
        <p:txBody>
          <a:bodyPr/>
          <a:lstStyle/>
          <a:p>
            <a:fld id="{D2BD3FE8-20DC-4B18-AEAD-31692A06415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76AA-D9B5-474F-B690-8A1C1A88318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FE8-20DC-4B18-AEAD-31692A0641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4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1535114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2" y="2362202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362202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76AA-D9B5-474F-B690-8A1C1A88318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FE8-20DC-4B18-AEAD-31692A06415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76AA-D9B5-474F-B690-8A1C1A88318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FE8-20DC-4B18-AEAD-31692A06415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76AA-D9B5-474F-B690-8A1C1A88318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FE8-20DC-4B18-AEAD-31692A06415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2" y="1524002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76AA-D9B5-474F-B690-8A1C1A88318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FE8-20DC-4B18-AEAD-31692A0641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76AA-D9B5-474F-B690-8A1C1A88318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3FE8-20DC-4B18-AEAD-31692A0641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7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9FE76AA-D9B5-474F-B690-8A1C1A88318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7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7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2BD3FE8-20DC-4B18-AEAD-31692A06415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package" Target="../embeddings/Microsoft_Word_Template3.dotx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Word_Document4.docx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mailto:jcorderman@valenciacollege.ed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kern="800" dirty="0" smtClean="0"/>
              <a:t>The Phoenix Project</a:t>
            </a:r>
            <a:r>
              <a:rPr lang="en-US" sz="4000" kern="800" dirty="0" smtClean="0"/>
              <a:t/>
            </a:r>
            <a:br>
              <a:rPr lang="en-US" sz="4000" kern="800" dirty="0" smtClean="0"/>
            </a:br>
            <a:endParaRPr lang="en-US" sz="4000" kern="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Using Data to Develop a Comprehensive Academic Probation Program at a Large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53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smtClean="0"/>
              <a:t>The Probation Pass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3040"/>
            <a:ext cx="8229600" cy="470916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smtClean="0"/>
              <a:t>Advisors began to see more and more students rolling onto academic probation as Banner  helped us to “clean up” reports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Many of the probation students we were seeing were not able to articulate reasons for being on probation 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Many of the probation students did not have clear educational goals; supporting O’Banion’s Model 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Many of these students had unrealistic expectations about how many classes they could successfully navigate in a term 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Many of the students were not taking responsibility for changing their academic behavior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026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/>
              <a:t>Probation Pass Data: Q. Why are you on Probation?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9199480"/>
              </p:ext>
            </p:extLst>
          </p:nvPr>
        </p:nvGraphicFramePr>
        <p:xfrm>
          <a:off x="685801" y="1450876"/>
          <a:ext cx="7658106" cy="43782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6361"/>
                <a:gridCol w="823937"/>
                <a:gridCol w="777519"/>
                <a:gridCol w="765913"/>
                <a:gridCol w="826839"/>
                <a:gridCol w="789123"/>
                <a:gridCol w="931280"/>
                <a:gridCol w="893567"/>
                <a:gridCol w="893567"/>
              </a:tblGrid>
              <a:tr h="900424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Blank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Poor time management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Personal or Family problems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Lack of focus or motivation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Working too much/work schedule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Accident or sickness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Failing </a:t>
                      </a:r>
                      <a:r>
                        <a:rPr lang="en-US" sz="1000" u="none" strike="noStrike" dirty="0" smtClean="0">
                          <a:effectLst/>
                        </a:rPr>
                        <a:t>grades/low </a:t>
                      </a:r>
                      <a:r>
                        <a:rPr lang="en-US" sz="1000" u="none" strike="noStrike" dirty="0">
                          <a:effectLst/>
                        </a:rPr>
                        <a:t>GPA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Misunderstood the question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63218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632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632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632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632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159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632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70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632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632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632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632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632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763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Total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170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217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462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173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70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826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387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306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Percentage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12%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46%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21%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790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Probation pass data: Q. What will it take to get off Probation?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7075137"/>
              </p:ext>
            </p:extLst>
          </p:nvPr>
        </p:nvGraphicFramePr>
        <p:xfrm>
          <a:off x="533401" y="1357599"/>
          <a:ext cx="7810499" cy="43411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3400"/>
                <a:gridCol w="867149"/>
                <a:gridCol w="824100"/>
                <a:gridCol w="811800"/>
                <a:gridCol w="876375"/>
                <a:gridCol w="836400"/>
                <a:gridCol w="987075"/>
                <a:gridCol w="947100"/>
                <a:gridCol w="947100"/>
              </a:tblGrid>
              <a:tr h="241453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 gridSpan="8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0424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Blank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Pass my classes/try harder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Manage time more wisely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u="none" strike="noStrike" dirty="0">
                          <a:effectLst/>
                        </a:rPr>
                        <a:t>Use Valencia </a:t>
                      </a:r>
                      <a:r>
                        <a:rPr lang="fr-FR" sz="1000" u="none" strike="noStrike" dirty="0" smtClean="0">
                          <a:effectLst/>
                        </a:rPr>
                        <a:t>ressources </a:t>
                      </a:r>
                      <a:r>
                        <a:rPr lang="fr-FR" sz="1000" u="none" strike="noStrike" dirty="0">
                          <a:effectLst/>
                        </a:rPr>
                        <a:t>(</a:t>
                      </a:r>
                      <a:r>
                        <a:rPr lang="fr-FR" sz="1000" u="none" strike="noStrike" dirty="0" smtClean="0">
                          <a:effectLst/>
                        </a:rPr>
                        <a:t>skill shops,  </a:t>
                      </a:r>
                      <a:r>
                        <a:rPr lang="fr-FR" sz="1000" u="none" strike="noStrike" dirty="0">
                          <a:effectLst/>
                        </a:rPr>
                        <a:t>labs etc)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Retaking failed classes to raise GPA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Quit job/reduce working hours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Seek help from teachers and advisors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Misunderstood the question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301817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41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41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41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41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182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41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41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198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41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41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41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41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129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41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Total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178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904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350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206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</a:tr>
              <a:tr h="241453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19%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12%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11%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84" marR="8884" marT="8884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95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2" y="96386"/>
            <a:ext cx="5148700" cy="6731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257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2" y="207266"/>
            <a:ext cx="5020057" cy="6562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448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Building the Database </a:t>
            </a:r>
            <a:br>
              <a:rPr lang="en-US" dirty="0" smtClean="0"/>
            </a:br>
            <a:r>
              <a:rPr lang="en-US" dirty="0" smtClean="0"/>
              <a:t>(2 years in the making)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1640"/>
            <a:ext cx="8229600" cy="4709160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2900" dirty="0" smtClean="0"/>
              <a:t>We had to determine how to gather the population information from our data warehouse 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2900" dirty="0" smtClean="0"/>
              <a:t>We had to define our population (different parameters AW, P1, P2, SU)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2900" dirty="0" smtClean="0"/>
              <a:t>We had to determine what types of data were important to mine:</a:t>
            </a:r>
          </a:p>
          <a:p>
            <a:pPr lvl="4">
              <a:spcAft>
                <a:spcPts val="600"/>
              </a:spcAft>
              <a:buFont typeface="Wingdings" pitchFamily="2" charset="2"/>
              <a:buChar char="v"/>
            </a:pPr>
            <a:r>
              <a:rPr lang="en-US" dirty="0" smtClean="0"/>
              <a:t>Term GPA</a:t>
            </a:r>
          </a:p>
          <a:p>
            <a:pPr lvl="4">
              <a:spcAft>
                <a:spcPts val="600"/>
              </a:spcAft>
              <a:buFont typeface="Wingdings" pitchFamily="2" charset="2"/>
              <a:buChar char="v"/>
            </a:pPr>
            <a:r>
              <a:rPr lang="en-US" dirty="0" smtClean="0"/>
              <a:t>CUM GPA</a:t>
            </a:r>
          </a:p>
          <a:p>
            <a:pPr lvl="4">
              <a:spcAft>
                <a:spcPts val="600"/>
              </a:spcAft>
              <a:buFont typeface="Wingdings" pitchFamily="2" charset="2"/>
              <a:buChar char="v"/>
            </a:pPr>
            <a:r>
              <a:rPr lang="en-US" dirty="0" smtClean="0"/>
              <a:t>Major</a:t>
            </a:r>
          </a:p>
          <a:p>
            <a:pPr lvl="4">
              <a:spcAft>
                <a:spcPts val="600"/>
              </a:spcAft>
              <a:buFont typeface="Wingdings" pitchFamily="2" charset="2"/>
              <a:buChar char="v"/>
            </a:pPr>
            <a:r>
              <a:rPr lang="en-US" dirty="0" smtClean="0"/>
              <a:t>HS</a:t>
            </a:r>
          </a:p>
          <a:p>
            <a:pPr lvl="4">
              <a:spcAft>
                <a:spcPts val="600"/>
              </a:spcAft>
              <a:buFont typeface="Wingdings" pitchFamily="2" charset="2"/>
              <a:buChar char="v"/>
            </a:pPr>
            <a:r>
              <a:rPr lang="en-US" dirty="0" smtClean="0"/>
              <a:t>Zip Code</a:t>
            </a:r>
          </a:p>
          <a:p>
            <a:pPr lvl="4">
              <a:spcAft>
                <a:spcPts val="600"/>
              </a:spcAft>
              <a:buFont typeface="Wingdings" pitchFamily="2" charset="2"/>
              <a:buChar char="v"/>
            </a:pPr>
            <a:r>
              <a:rPr lang="en-US" dirty="0" smtClean="0"/>
              <a:t>Sex</a:t>
            </a:r>
          </a:p>
          <a:p>
            <a:pPr lvl="4">
              <a:spcAft>
                <a:spcPts val="600"/>
              </a:spcAft>
              <a:buFont typeface="Wingdings" pitchFamily="2" charset="2"/>
              <a:buChar char="v"/>
            </a:pPr>
            <a:r>
              <a:rPr lang="en-US" dirty="0" smtClean="0"/>
              <a:t>Ethnicity</a:t>
            </a:r>
          </a:p>
          <a:p>
            <a:pPr lvl="4">
              <a:spcAft>
                <a:spcPts val="600"/>
              </a:spcAft>
              <a:buFont typeface="Wingdings" pitchFamily="2" charset="2"/>
              <a:buChar char="v"/>
            </a:pPr>
            <a:r>
              <a:rPr lang="en-US" dirty="0" smtClean="0"/>
              <a:t>Cleared vs. registered</a:t>
            </a:r>
          </a:p>
          <a:p>
            <a:pPr marL="1028700" lvl="4" indent="-342900">
              <a:spcAft>
                <a:spcPts val="600"/>
              </a:spcAft>
              <a:buFont typeface="Wingdings" pitchFamily="2" charset="2"/>
              <a:buChar char="v"/>
            </a:pPr>
            <a:endParaRPr lang="en-US" dirty="0" smtClean="0"/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2900" dirty="0"/>
              <a:t>We had to determine when to run the report during a term </a:t>
            </a:r>
            <a:r>
              <a:rPr lang="en-US" sz="2900" dirty="0" smtClean="0"/>
              <a:t>cycle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2900" dirty="0" smtClean="0"/>
              <a:t>We had to determine which fields to mine the data from to get correct data</a:t>
            </a:r>
            <a:endParaRPr lang="en-US" sz="2900" dirty="0"/>
          </a:p>
          <a:p>
            <a:pPr lvl="4">
              <a:buFont typeface="Arial" pitchFamily="34" charset="0"/>
              <a:buChar char="•"/>
            </a:pP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3245717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/>
              <a:t>Defining Our Population: Our First Look at the Data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091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smtClean="0"/>
              <a:t>Our first usable report was run at the end of Summer term 2011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We just ran our 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report at the beginning of December 2012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Each term we run a college wide report plus a report on our pilot group vs. a control group 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In addition, each term we begin to experiment with digging deeper into the data to answer theories about our work such as: </a:t>
            </a:r>
          </a:p>
          <a:p>
            <a:pPr marL="137160" indent="0">
              <a:buNone/>
            </a:pPr>
            <a:r>
              <a:rPr lang="en-US" sz="2000" dirty="0" smtClean="0"/>
              <a:t>	“Do flex term courses have an impact on student outcomes?”</a:t>
            </a:r>
          </a:p>
          <a:p>
            <a:pPr marL="137160" indent="0">
              <a:buNone/>
            </a:pPr>
            <a:r>
              <a:rPr lang="en-US" sz="2000" dirty="0" smtClean="0"/>
              <a:t>	“What impact is withdrawing having on this population?”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67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by Status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145770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438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Grouped by Goal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212268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2778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Allied Health Pending Students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02091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044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Session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0916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Identify stakeholders  at your institution for this work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Understand why data is key to the development of this process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Identify your population and the challenges this entails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Identify learning centered strategies to reach this population of students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901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Our Initial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2000" dirty="0" smtClean="0"/>
              <a:t>Large numbers –how are we going to manage?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How can we manage the flow of these students so they can be evenly distributed (by Campus? By Advisor?)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With the varying numbers in each group, do we want to have different levels of intervention for each group?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Does there need to be a different strategy with our Allied Pre-Clinical students? 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What about including our Academic Warning students?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37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Blackboard Course: A Solution for the Masses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1800" dirty="0" smtClean="0"/>
              <a:t>Schools that we studied were dealing with much smaller numbers 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1800" dirty="0" smtClean="0"/>
              <a:t>Began seeing some schools with online tutorials and forms for students 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1800" dirty="0" smtClean="0"/>
              <a:t>We already had a form called the “Probation Pass” for students online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1800" dirty="0" smtClean="0"/>
              <a:t>We initially created a Blackboard course as a way to “corral” students college wide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1800" dirty="0" smtClean="0"/>
              <a:t>The course enables us to direct flow where we can manage it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1800" dirty="0" smtClean="0"/>
              <a:t>Allows students to check in via e-mail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1800" dirty="0" smtClean="0"/>
              <a:t>Contributes to ongoing dialogue during the term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1800" dirty="0" smtClean="0"/>
              <a:t>Allows same advisor to follow a student throughout their time on Probation 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1800" dirty="0" smtClean="0"/>
              <a:t>Allows us to gather data on effectiveness of assignments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688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Building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696200" cy="42672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1800" dirty="0" smtClean="0"/>
              <a:t>We went through many attempts at this (still a work in progress)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1800" dirty="0"/>
              <a:t>Created a set of online assignments that students are given each term they are on </a:t>
            </a:r>
            <a:r>
              <a:rPr lang="en-US" sz="1800" dirty="0" smtClean="0"/>
              <a:t>probation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1800" dirty="0" smtClean="0"/>
              <a:t>Manually load names each term AFTER previous term grades have rolled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1800" dirty="0" smtClean="0"/>
              <a:t>Advisor is the “Instructor” of the course and determines what assignment to give a student based on questionnaire information 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1800" dirty="0" smtClean="0"/>
              <a:t>Advisors can send reminders to their students as well as personal e-mails encouraging students during the term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1800" dirty="0" smtClean="0"/>
              <a:t>Assignments are built to be self-gradeable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1800" dirty="0" smtClean="0"/>
              <a:t>Student must receive 80% or more on every assignment to be cleared for future courses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1800" dirty="0" smtClean="0"/>
              <a:t>Credit restrictions apply to probation and suspension students</a:t>
            </a:r>
          </a:p>
          <a:p>
            <a:pPr>
              <a:buFont typeface="Arial" pitchFamily="34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9330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Blackboard 101: P2 Population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0916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dirty="0" smtClean="0"/>
              <a:t>All students go through the “Orientation assignment” their first term on Probation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dirty="0" smtClean="0"/>
              <a:t>This assignment includes:</a:t>
            </a:r>
          </a:p>
          <a:p>
            <a:pPr lvl="6">
              <a:spcAft>
                <a:spcPts val="600"/>
              </a:spcAft>
              <a:buFont typeface="Wingdings" pitchFamily="2" charset="2"/>
              <a:buChar char="v"/>
            </a:pPr>
            <a:r>
              <a:rPr lang="en-US" dirty="0" smtClean="0"/>
              <a:t>Catalog definitions of Probation and Suspension</a:t>
            </a:r>
          </a:p>
          <a:p>
            <a:pPr lvl="6">
              <a:spcAft>
                <a:spcPts val="600"/>
              </a:spcAft>
              <a:buFont typeface="Wingdings" pitchFamily="2" charset="2"/>
              <a:buChar char="v"/>
            </a:pPr>
            <a:r>
              <a:rPr lang="en-US" dirty="0" smtClean="0"/>
              <a:t>Probation process and student responsibility</a:t>
            </a:r>
          </a:p>
          <a:p>
            <a:pPr lvl="6">
              <a:spcAft>
                <a:spcPts val="600"/>
              </a:spcAft>
              <a:buFont typeface="Wingdings" pitchFamily="2" charset="2"/>
              <a:buChar char="v"/>
            </a:pPr>
            <a:r>
              <a:rPr lang="en-US" dirty="0" smtClean="0"/>
              <a:t>Probation Contract</a:t>
            </a:r>
          </a:p>
          <a:p>
            <a:pPr lvl="6">
              <a:spcAft>
                <a:spcPts val="600"/>
              </a:spcAft>
              <a:buFont typeface="Wingdings" pitchFamily="2" charset="2"/>
              <a:buChar char="v"/>
            </a:pPr>
            <a:r>
              <a:rPr lang="en-US" dirty="0" smtClean="0"/>
              <a:t>Questionnaire - reasons for being on Probation (student selects from options)</a:t>
            </a:r>
          </a:p>
          <a:p>
            <a:pPr lvl="6">
              <a:spcAft>
                <a:spcPts val="600"/>
              </a:spcAft>
              <a:buFont typeface="Wingdings" pitchFamily="2" charset="2"/>
              <a:buChar char="v"/>
            </a:pPr>
            <a:r>
              <a:rPr lang="en-US" dirty="0" smtClean="0"/>
              <a:t>Quiz regarding understanding of the process</a:t>
            </a:r>
          </a:p>
          <a:p>
            <a:pPr lvl="6">
              <a:spcAft>
                <a:spcPts val="600"/>
              </a:spcAft>
              <a:buFont typeface="Wingdings" pitchFamily="2" charset="2"/>
              <a:buChar char="v"/>
            </a:pPr>
            <a:endParaRPr lang="en-US" dirty="0"/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dirty="0"/>
              <a:t>In subsequent terms, students are given assignments to complete BEFORE registration for the next </a:t>
            </a:r>
            <a:r>
              <a:rPr lang="en-US" dirty="0" smtClean="0"/>
              <a:t>term </a:t>
            </a:r>
            <a:endParaRPr lang="en-US" dirty="0"/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dirty="0"/>
              <a:t>These assignments are based </a:t>
            </a:r>
            <a:r>
              <a:rPr lang="en-US" dirty="0" smtClean="0"/>
              <a:t>on </a:t>
            </a:r>
            <a:r>
              <a:rPr lang="en-US" dirty="0"/>
              <a:t>the results of the students’ questionnaire</a:t>
            </a:r>
          </a:p>
          <a:p>
            <a:pPr marL="1188720" lvl="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15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8876" y="12320"/>
            <a:ext cx="9144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Academic Probation Questionnaire </a:t>
            </a:r>
            <a:endParaRPr lang="en-US" sz="2400" b="1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800" dirty="0"/>
          </a:p>
          <a:p>
            <a:r>
              <a:rPr lang="en-US" sz="1200" b="1" dirty="0" smtClean="0"/>
              <a:t>      My </a:t>
            </a:r>
            <a:r>
              <a:rPr lang="en-US" sz="1200" b="1" dirty="0"/>
              <a:t>academic performance may have been affected by the following reasons:</a:t>
            </a:r>
            <a:endParaRPr lang="en-US" sz="1200" dirty="0"/>
          </a:p>
          <a:p>
            <a:endParaRPr lang="en-US" dirty="0"/>
          </a:p>
        </p:txBody>
      </p:sp>
      <p:grpSp>
        <p:nvGrpSpPr>
          <p:cNvPr id="112" name="Group 111"/>
          <p:cNvGrpSpPr/>
          <p:nvPr/>
        </p:nvGrpSpPr>
        <p:grpSpPr>
          <a:xfrm>
            <a:off x="317500" y="768712"/>
            <a:ext cx="4940300" cy="1669688"/>
            <a:chOff x="317500" y="768712"/>
            <a:chExt cx="4940300" cy="1669688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317500" y="848837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46632" y="768712"/>
              <a:ext cx="2145680" cy="16696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00"/>
                </a:spcAft>
              </a:pPr>
              <a:r>
                <a:rPr lang="en-US" sz="950" dirty="0"/>
                <a:t>Poor time management</a:t>
              </a:r>
            </a:p>
            <a:p>
              <a:pPr>
                <a:spcAft>
                  <a:spcPts val="100"/>
                </a:spcAft>
              </a:pPr>
              <a:r>
                <a:rPr lang="en-US" sz="950" dirty="0"/>
                <a:t>Transportation</a:t>
              </a:r>
            </a:p>
            <a:p>
              <a:pPr>
                <a:spcAft>
                  <a:spcPts val="100"/>
                </a:spcAft>
              </a:pPr>
              <a:r>
                <a:rPr lang="en-US" sz="950" dirty="0"/>
                <a:t>Problems with class attendance</a:t>
              </a:r>
            </a:p>
            <a:p>
              <a:pPr>
                <a:spcAft>
                  <a:spcPts val="100"/>
                </a:spcAft>
              </a:pPr>
              <a:r>
                <a:rPr lang="en-US" sz="950" dirty="0"/>
                <a:t>Juggling work and school</a:t>
              </a:r>
            </a:p>
            <a:p>
              <a:pPr>
                <a:spcAft>
                  <a:spcPts val="100"/>
                </a:spcAft>
              </a:pPr>
              <a:r>
                <a:rPr lang="en-US" sz="950" dirty="0"/>
                <a:t>Childcare issues</a:t>
              </a:r>
            </a:p>
            <a:p>
              <a:pPr>
                <a:spcAft>
                  <a:spcPts val="100"/>
                </a:spcAft>
              </a:pPr>
              <a:r>
                <a:rPr lang="en-US" sz="950" dirty="0"/>
                <a:t>Course difficulty</a:t>
              </a:r>
            </a:p>
            <a:p>
              <a:pPr>
                <a:spcAft>
                  <a:spcPts val="100"/>
                </a:spcAft>
              </a:pPr>
              <a:r>
                <a:rPr lang="en-US" sz="950" dirty="0"/>
                <a:t>Lack of </a:t>
              </a:r>
              <a:r>
                <a:rPr lang="en-US" sz="950" dirty="0" smtClean="0"/>
                <a:t>Communication with </a:t>
              </a:r>
              <a:r>
                <a:rPr lang="en-US" sz="950" dirty="0"/>
                <a:t>instructors</a:t>
              </a:r>
            </a:p>
            <a:p>
              <a:pPr>
                <a:spcAft>
                  <a:spcPts val="100"/>
                </a:spcAft>
              </a:pPr>
              <a:r>
                <a:rPr lang="en-US" sz="950" dirty="0"/>
                <a:t>No chosen major</a:t>
              </a:r>
            </a:p>
            <a:p>
              <a:pPr>
                <a:spcAft>
                  <a:spcPts val="100"/>
                </a:spcAft>
              </a:pPr>
              <a:r>
                <a:rPr lang="en-US" sz="950" dirty="0"/>
                <a:t>Family/relationship concerns</a:t>
              </a:r>
            </a:p>
            <a:p>
              <a:pPr>
                <a:spcAft>
                  <a:spcPts val="100"/>
                </a:spcAft>
              </a:pPr>
              <a:r>
                <a:rPr lang="en-US" sz="950" dirty="0" smtClean="0"/>
                <a:t>Illness</a:t>
              </a:r>
              <a:endParaRPr lang="en-US" sz="95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697480" y="768712"/>
              <a:ext cx="2560320" cy="16696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00"/>
                </a:spcAft>
              </a:pPr>
              <a:r>
                <a:rPr lang="en-US" sz="950" dirty="0" smtClean="0"/>
                <a:t>Financial issues</a:t>
              </a:r>
            </a:p>
            <a:p>
              <a:pPr>
                <a:spcAft>
                  <a:spcPts val="100"/>
                </a:spcAft>
              </a:pPr>
              <a:r>
                <a:rPr lang="en-US" sz="950" dirty="0" smtClean="0"/>
                <a:t>Early morning classes or late classes</a:t>
              </a:r>
            </a:p>
            <a:p>
              <a:pPr>
                <a:spcAft>
                  <a:spcPts val="100"/>
                </a:spcAft>
              </a:pPr>
              <a:r>
                <a:rPr lang="en-US" sz="950" dirty="0" smtClean="0"/>
                <a:t>Lack of motivation</a:t>
              </a:r>
            </a:p>
            <a:p>
              <a:pPr>
                <a:spcAft>
                  <a:spcPts val="100"/>
                </a:spcAft>
              </a:pPr>
              <a:r>
                <a:rPr lang="en-US" sz="950" dirty="0" smtClean="0"/>
                <a:t>Emotional/psychological issues </a:t>
              </a:r>
            </a:p>
            <a:p>
              <a:pPr>
                <a:spcAft>
                  <a:spcPts val="100"/>
                </a:spcAft>
              </a:pPr>
              <a:r>
                <a:rPr lang="en-US" sz="950" dirty="0" smtClean="0"/>
                <a:t>College adjustment/transition problems</a:t>
              </a:r>
            </a:p>
            <a:p>
              <a:pPr>
                <a:spcAft>
                  <a:spcPts val="100"/>
                </a:spcAft>
              </a:pPr>
              <a:r>
                <a:rPr lang="en-US" sz="950" dirty="0" smtClean="0"/>
                <a:t>Too much socializing</a:t>
              </a:r>
            </a:p>
            <a:p>
              <a:pPr>
                <a:spcAft>
                  <a:spcPts val="100"/>
                </a:spcAft>
              </a:pPr>
              <a:r>
                <a:rPr lang="en-US" sz="950" dirty="0" smtClean="0"/>
                <a:t>Did not meet with Academic  Advisor</a:t>
              </a:r>
            </a:p>
            <a:p>
              <a:pPr>
                <a:spcAft>
                  <a:spcPts val="100"/>
                </a:spcAft>
              </a:pPr>
              <a:r>
                <a:rPr lang="en-US" sz="950" dirty="0" smtClean="0"/>
                <a:t>Did not use tutoring services or labs</a:t>
              </a:r>
            </a:p>
            <a:p>
              <a:pPr>
                <a:spcAft>
                  <a:spcPts val="100"/>
                </a:spcAft>
              </a:pPr>
              <a:r>
                <a:rPr lang="en-US" sz="950" dirty="0" smtClean="0"/>
                <a:t>Study problems</a:t>
              </a:r>
            </a:p>
            <a:p>
              <a:pPr>
                <a:spcAft>
                  <a:spcPts val="100"/>
                </a:spcAft>
              </a:pPr>
              <a:r>
                <a:rPr lang="en-US" sz="950" dirty="0" smtClean="0"/>
                <a:t>Other</a:t>
              </a:r>
            </a:p>
          </p:txBody>
        </p:sp>
        <p:sp>
          <p:nvSpPr>
            <p:cNvPr id="33" name="Rectangle 2"/>
            <p:cNvSpPr>
              <a:spLocks noChangeArrowheads="1"/>
            </p:cNvSpPr>
            <p:nvPr/>
          </p:nvSpPr>
          <p:spPr bwMode="auto">
            <a:xfrm>
              <a:off x="317500" y="1009258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2"/>
            <p:cNvSpPr>
              <a:spLocks noChangeArrowheads="1"/>
            </p:cNvSpPr>
            <p:nvPr/>
          </p:nvSpPr>
          <p:spPr bwMode="auto">
            <a:xfrm>
              <a:off x="317500" y="1168738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"/>
            <p:cNvSpPr>
              <a:spLocks noChangeArrowheads="1"/>
            </p:cNvSpPr>
            <p:nvPr/>
          </p:nvSpPr>
          <p:spPr bwMode="auto">
            <a:xfrm>
              <a:off x="317500" y="1324191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2"/>
            <p:cNvSpPr>
              <a:spLocks noChangeArrowheads="1"/>
            </p:cNvSpPr>
            <p:nvPr/>
          </p:nvSpPr>
          <p:spPr bwMode="auto">
            <a:xfrm>
              <a:off x="317500" y="1479888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2"/>
            <p:cNvSpPr>
              <a:spLocks noChangeArrowheads="1"/>
            </p:cNvSpPr>
            <p:nvPr/>
          </p:nvSpPr>
          <p:spPr bwMode="auto">
            <a:xfrm>
              <a:off x="317500" y="1632288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2"/>
            <p:cNvSpPr>
              <a:spLocks noChangeArrowheads="1"/>
            </p:cNvSpPr>
            <p:nvPr/>
          </p:nvSpPr>
          <p:spPr bwMode="auto">
            <a:xfrm>
              <a:off x="317500" y="1791768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2"/>
            <p:cNvSpPr>
              <a:spLocks noChangeArrowheads="1"/>
            </p:cNvSpPr>
            <p:nvPr/>
          </p:nvSpPr>
          <p:spPr bwMode="auto">
            <a:xfrm>
              <a:off x="317500" y="1947221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2"/>
            <p:cNvSpPr>
              <a:spLocks noChangeArrowheads="1"/>
            </p:cNvSpPr>
            <p:nvPr/>
          </p:nvSpPr>
          <p:spPr bwMode="auto">
            <a:xfrm>
              <a:off x="317500" y="2110188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2"/>
            <p:cNvSpPr>
              <a:spLocks noChangeArrowheads="1"/>
            </p:cNvSpPr>
            <p:nvPr/>
          </p:nvSpPr>
          <p:spPr bwMode="auto">
            <a:xfrm>
              <a:off x="317500" y="2258849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2"/>
            <p:cNvSpPr>
              <a:spLocks noChangeArrowheads="1"/>
            </p:cNvSpPr>
            <p:nvPr/>
          </p:nvSpPr>
          <p:spPr bwMode="auto">
            <a:xfrm>
              <a:off x="2561590" y="848837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2"/>
            <p:cNvSpPr>
              <a:spLocks noChangeArrowheads="1"/>
            </p:cNvSpPr>
            <p:nvPr/>
          </p:nvSpPr>
          <p:spPr bwMode="auto">
            <a:xfrm>
              <a:off x="2561590" y="1009258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2"/>
            <p:cNvSpPr>
              <a:spLocks noChangeArrowheads="1"/>
            </p:cNvSpPr>
            <p:nvPr/>
          </p:nvSpPr>
          <p:spPr bwMode="auto">
            <a:xfrm>
              <a:off x="2561590" y="1168738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2"/>
            <p:cNvSpPr>
              <a:spLocks noChangeArrowheads="1"/>
            </p:cNvSpPr>
            <p:nvPr/>
          </p:nvSpPr>
          <p:spPr bwMode="auto">
            <a:xfrm>
              <a:off x="2561590" y="1324191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2"/>
            <p:cNvSpPr>
              <a:spLocks noChangeArrowheads="1"/>
            </p:cNvSpPr>
            <p:nvPr/>
          </p:nvSpPr>
          <p:spPr bwMode="auto">
            <a:xfrm>
              <a:off x="2561590" y="1479888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2"/>
            <p:cNvSpPr>
              <a:spLocks noChangeArrowheads="1"/>
            </p:cNvSpPr>
            <p:nvPr/>
          </p:nvSpPr>
          <p:spPr bwMode="auto">
            <a:xfrm>
              <a:off x="2561590" y="1632288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2"/>
            <p:cNvSpPr>
              <a:spLocks noChangeArrowheads="1"/>
            </p:cNvSpPr>
            <p:nvPr/>
          </p:nvSpPr>
          <p:spPr bwMode="auto">
            <a:xfrm>
              <a:off x="2561590" y="1791768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2"/>
            <p:cNvSpPr>
              <a:spLocks noChangeArrowheads="1"/>
            </p:cNvSpPr>
            <p:nvPr/>
          </p:nvSpPr>
          <p:spPr bwMode="auto">
            <a:xfrm>
              <a:off x="2561590" y="1947221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2"/>
            <p:cNvSpPr>
              <a:spLocks noChangeArrowheads="1"/>
            </p:cNvSpPr>
            <p:nvPr/>
          </p:nvSpPr>
          <p:spPr bwMode="auto">
            <a:xfrm>
              <a:off x="2561590" y="2110188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2"/>
            <p:cNvSpPr>
              <a:spLocks noChangeArrowheads="1"/>
            </p:cNvSpPr>
            <p:nvPr/>
          </p:nvSpPr>
          <p:spPr bwMode="auto">
            <a:xfrm>
              <a:off x="2561590" y="2258849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194964" y="2752815"/>
            <a:ext cx="5139036" cy="3266985"/>
            <a:chOff x="0" y="2409051"/>
            <a:chExt cx="5139036" cy="3266985"/>
          </a:xfrm>
        </p:grpSpPr>
        <p:sp>
          <p:nvSpPr>
            <p:cNvPr id="77" name="TextBox 76"/>
            <p:cNvSpPr txBox="1"/>
            <p:nvPr/>
          </p:nvSpPr>
          <p:spPr>
            <a:xfrm>
              <a:off x="0" y="2409051"/>
              <a:ext cx="24535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Solutions (check all that may apply)</a:t>
              </a:r>
              <a:endParaRPr lang="en-US" sz="1200" dirty="0" smtClean="0"/>
            </a:p>
          </p:txBody>
        </p:sp>
        <p:grpSp>
          <p:nvGrpSpPr>
            <p:cNvPr id="87" name="Group 86"/>
            <p:cNvGrpSpPr/>
            <p:nvPr/>
          </p:nvGrpSpPr>
          <p:grpSpPr>
            <a:xfrm>
              <a:off x="0" y="2514600"/>
              <a:ext cx="5139036" cy="3161436"/>
              <a:chOff x="0" y="2514600"/>
              <a:chExt cx="5139036" cy="3161436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0" y="2514600"/>
                <a:ext cx="4572000" cy="46166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endParaRPr lang="en-US" sz="1200" u="sng" dirty="0" smtClean="0"/>
              </a:p>
              <a:p>
                <a:r>
                  <a:rPr lang="en-US" sz="1200" u="sng" dirty="0" smtClean="0"/>
                  <a:t>Academic/Study Skills</a:t>
                </a:r>
                <a:endParaRPr lang="en-US" sz="1200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238201" y="2991748"/>
                <a:ext cx="1922321" cy="13516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en-US" sz="950" dirty="0" smtClean="0"/>
                  <a:t>Use tutoring services and labs</a:t>
                </a:r>
              </a:p>
              <a:p>
                <a:pPr>
                  <a:spcAft>
                    <a:spcPts val="100"/>
                  </a:spcAft>
                </a:pPr>
                <a:r>
                  <a:rPr lang="en-US" sz="950" dirty="0" smtClean="0"/>
                  <a:t>Communicate/visit with instructors</a:t>
                </a:r>
              </a:p>
              <a:p>
                <a:pPr>
                  <a:spcAft>
                    <a:spcPts val="100"/>
                  </a:spcAft>
                </a:pPr>
                <a:r>
                  <a:rPr lang="en-US" sz="950" dirty="0" smtClean="0"/>
                  <a:t>Change study environment</a:t>
                </a:r>
              </a:p>
              <a:p>
                <a:pPr>
                  <a:spcAft>
                    <a:spcPts val="100"/>
                  </a:spcAft>
                </a:pPr>
                <a:r>
                  <a:rPr lang="en-US" sz="950" dirty="0" smtClean="0"/>
                  <a:t>Form a study group</a:t>
                </a:r>
              </a:p>
              <a:p>
                <a:pPr>
                  <a:spcAft>
                    <a:spcPts val="100"/>
                  </a:spcAft>
                </a:pPr>
                <a:r>
                  <a:rPr lang="en-US" sz="950" dirty="0" smtClean="0"/>
                  <a:t>Attend Academic Workshops</a:t>
                </a:r>
              </a:p>
              <a:p>
                <a:pPr>
                  <a:spcAft>
                    <a:spcPts val="100"/>
                  </a:spcAft>
                </a:pPr>
                <a:r>
                  <a:rPr lang="en-US" sz="950" dirty="0" smtClean="0"/>
                  <a:t>Learn about goal setting</a:t>
                </a:r>
              </a:p>
              <a:p>
                <a:pPr>
                  <a:spcAft>
                    <a:spcPts val="100"/>
                  </a:spcAft>
                </a:pPr>
                <a:r>
                  <a:rPr lang="en-US" sz="950" dirty="0" smtClean="0"/>
                  <a:t>Be aware of academic calendar</a:t>
                </a:r>
              </a:p>
              <a:p>
                <a:pPr>
                  <a:spcAft>
                    <a:spcPts val="100"/>
                  </a:spcAft>
                </a:pPr>
                <a:r>
                  <a:rPr lang="en-US" sz="950" dirty="0" smtClean="0"/>
                  <a:t>Get career counseling  </a:t>
                </a:r>
              </a:p>
            </p:txBody>
          </p:sp>
          <p:sp>
            <p:nvSpPr>
              <p:cNvPr id="55" name="Rectangle 2"/>
              <p:cNvSpPr>
                <a:spLocks noChangeArrowheads="1"/>
              </p:cNvSpPr>
              <p:nvPr/>
            </p:nvSpPr>
            <p:spPr bwMode="auto">
              <a:xfrm>
                <a:off x="130886" y="3074616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Rectangle 2"/>
              <p:cNvSpPr>
                <a:spLocks noChangeArrowheads="1"/>
              </p:cNvSpPr>
              <p:nvPr/>
            </p:nvSpPr>
            <p:spPr bwMode="auto">
              <a:xfrm>
                <a:off x="130886" y="3235037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Rectangle 2"/>
              <p:cNvSpPr>
                <a:spLocks noChangeArrowheads="1"/>
              </p:cNvSpPr>
              <p:nvPr/>
            </p:nvSpPr>
            <p:spPr bwMode="auto">
              <a:xfrm>
                <a:off x="130886" y="3394517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Rectangle 2"/>
              <p:cNvSpPr>
                <a:spLocks noChangeArrowheads="1"/>
              </p:cNvSpPr>
              <p:nvPr/>
            </p:nvSpPr>
            <p:spPr bwMode="auto">
              <a:xfrm>
                <a:off x="130886" y="3549970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Rectangle 2"/>
              <p:cNvSpPr>
                <a:spLocks noChangeArrowheads="1"/>
              </p:cNvSpPr>
              <p:nvPr/>
            </p:nvSpPr>
            <p:spPr bwMode="auto">
              <a:xfrm>
                <a:off x="130886" y="3705667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Rectangle 2"/>
              <p:cNvSpPr>
                <a:spLocks noChangeArrowheads="1"/>
              </p:cNvSpPr>
              <p:nvPr/>
            </p:nvSpPr>
            <p:spPr bwMode="auto">
              <a:xfrm>
                <a:off x="130886" y="3858067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Rectangle 2"/>
              <p:cNvSpPr>
                <a:spLocks noChangeArrowheads="1"/>
              </p:cNvSpPr>
              <p:nvPr/>
            </p:nvSpPr>
            <p:spPr bwMode="auto">
              <a:xfrm>
                <a:off x="130886" y="4017547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Rectangle 2"/>
              <p:cNvSpPr>
                <a:spLocks noChangeArrowheads="1"/>
              </p:cNvSpPr>
              <p:nvPr/>
            </p:nvSpPr>
            <p:spPr bwMode="auto">
              <a:xfrm>
                <a:off x="130886" y="4173000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0" y="4343400"/>
                <a:ext cx="136819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u="sng" dirty="0"/>
                  <a:t>Time </a:t>
                </a:r>
                <a:r>
                  <a:rPr lang="en-US" sz="1200" u="sng" dirty="0" smtClean="0"/>
                  <a:t>Management</a:t>
                </a:r>
                <a:endParaRPr lang="en-US" sz="12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271202" y="4642420"/>
                <a:ext cx="1138453" cy="10336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en-US" sz="950" dirty="0" smtClean="0"/>
                  <a:t>Set goals</a:t>
                </a:r>
              </a:p>
              <a:p>
                <a:pPr>
                  <a:spcAft>
                    <a:spcPts val="100"/>
                  </a:spcAft>
                </a:pPr>
                <a:r>
                  <a:rPr lang="en-US" sz="950" dirty="0" smtClean="0"/>
                  <a:t>Say “No”</a:t>
                </a:r>
              </a:p>
              <a:p>
                <a:pPr>
                  <a:spcAft>
                    <a:spcPts val="100"/>
                  </a:spcAft>
                </a:pPr>
                <a:r>
                  <a:rPr lang="en-US" sz="950" dirty="0" smtClean="0"/>
                  <a:t>Make a “To Do” list</a:t>
                </a:r>
              </a:p>
              <a:p>
                <a:pPr>
                  <a:spcAft>
                    <a:spcPts val="100"/>
                  </a:spcAft>
                </a:pPr>
                <a:r>
                  <a:rPr lang="en-US" sz="950" dirty="0" smtClean="0"/>
                  <a:t>Reward yourself</a:t>
                </a:r>
              </a:p>
              <a:p>
                <a:pPr>
                  <a:spcAft>
                    <a:spcPts val="100"/>
                  </a:spcAft>
                </a:pPr>
                <a:r>
                  <a:rPr lang="en-US" sz="950" dirty="0" smtClean="0"/>
                  <a:t>Turn off cell phone</a:t>
                </a:r>
              </a:p>
              <a:p>
                <a:pPr>
                  <a:spcAft>
                    <a:spcPts val="100"/>
                  </a:spcAft>
                </a:pPr>
                <a:r>
                  <a:rPr lang="en-US" sz="950" dirty="0" smtClean="0"/>
                  <a:t>Other</a:t>
                </a:r>
              </a:p>
            </p:txBody>
          </p:sp>
          <p:sp>
            <p:nvSpPr>
              <p:cNvPr id="65" name="Rectangle 2"/>
              <p:cNvSpPr>
                <a:spLocks noChangeArrowheads="1"/>
              </p:cNvSpPr>
              <p:nvPr/>
            </p:nvSpPr>
            <p:spPr bwMode="auto">
              <a:xfrm>
                <a:off x="135312" y="4718620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Rectangle 2"/>
              <p:cNvSpPr>
                <a:spLocks noChangeArrowheads="1"/>
              </p:cNvSpPr>
              <p:nvPr/>
            </p:nvSpPr>
            <p:spPr bwMode="auto">
              <a:xfrm>
                <a:off x="135312" y="4879041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Rectangle 2"/>
              <p:cNvSpPr>
                <a:spLocks noChangeArrowheads="1"/>
              </p:cNvSpPr>
              <p:nvPr/>
            </p:nvSpPr>
            <p:spPr bwMode="auto">
              <a:xfrm>
                <a:off x="135312" y="5038521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Rectangle 2"/>
              <p:cNvSpPr>
                <a:spLocks noChangeArrowheads="1"/>
              </p:cNvSpPr>
              <p:nvPr/>
            </p:nvSpPr>
            <p:spPr bwMode="auto">
              <a:xfrm>
                <a:off x="135312" y="5193974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Rectangle 2"/>
              <p:cNvSpPr>
                <a:spLocks noChangeArrowheads="1"/>
              </p:cNvSpPr>
              <p:nvPr/>
            </p:nvSpPr>
            <p:spPr bwMode="auto">
              <a:xfrm>
                <a:off x="135312" y="5349671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Rectangle 2"/>
              <p:cNvSpPr>
                <a:spLocks noChangeArrowheads="1"/>
              </p:cNvSpPr>
              <p:nvPr/>
            </p:nvSpPr>
            <p:spPr bwMode="auto">
              <a:xfrm>
                <a:off x="135312" y="5502071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2209800" y="2695557"/>
                <a:ext cx="164141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u="sng" dirty="0"/>
                  <a:t>Work related/ Financial</a:t>
                </a:r>
                <a:endParaRPr lang="en-US" sz="1200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2485084" y="3002460"/>
                <a:ext cx="1627369" cy="7155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en-US" sz="950" dirty="0"/>
                  <a:t>Get a different job</a:t>
                </a:r>
              </a:p>
              <a:p>
                <a:pPr>
                  <a:spcAft>
                    <a:spcPts val="100"/>
                  </a:spcAft>
                </a:pPr>
                <a:r>
                  <a:rPr lang="en-US" sz="950" dirty="0"/>
                  <a:t>Quit job/remain unemployed</a:t>
                </a:r>
              </a:p>
              <a:p>
                <a:pPr>
                  <a:spcAft>
                    <a:spcPts val="100"/>
                  </a:spcAft>
                </a:pPr>
                <a:r>
                  <a:rPr lang="en-US" sz="950" dirty="0"/>
                  <a:t>Reduce working hours</a:t>
                </a:r>
              </a:p>
              <a:p>
                <a:pPr>
                  <a:spcAft>
                    <a:spcPts val="100"/>
                  </a:spcAft>
                </a:pPr>
                <a:r>
                  <a:rPr lang="en-US" sz="950" dirty="0"/>
                  <a:t>See Financial Aid Counselor</a:t>
                </a:r>
              </a:p>
            </p:txBody>
          </p:sp>
          <p:sp>
            <p:nvSpPr>
              <p:cNvPr id="73" name="Rectangle 2"/>
              <p:cNvSpPr>
                <a:spLocks noChangeArrowheads="1"/>
              </p:cNvSpPr>
              <p:nvPr/>
            </p:nvSpPr>
            <p:spPr bwMode="auto">
              <a:xfrm>
                <a:off x="2362200" y="3076921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Rectangle 2"/>
              <p:cNvSpPr>
                <a:spLocks noChangeArrowheads="1"/>
              </p:cNvSpPr>
              <p:nvPr/>
            </p:nvSpPr>
            <p:spPr bwMode="auto">
              <a:xfrm>
                <a:off x="2362200" y="3237342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Rectangle 2"/>
              <p:cNvSpPr>
                <a:spLocks noChangeArrowheads="1"/>
              </p:cNvSpPr>
              <p:nvPr/>
            </p:nvSpPr>
            <p:spPr bwMode="auto">
              <a:xfrm>
                <a:off x="2362200" y="3396822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Rectangle 2"/>
              <p:cNvSpPr>
                <a:spLocks noChangeArrowheads="1"/>
              </p:cNvSpPr>
              <p:nvPr/>
            </p:nvSpPr>
            <p:spPr bwMode="auto">
              <a:xfrm>
                <a:off x="2362200" y="3552275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2209800" y="4351577"/>
                <a:ext cx="11831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u="sng" dirty="0" smtClean="0"/>
                  <a:t>Family/Personal</a:t>
                </a:r>
                <a:endParaRPr lang="en-US" sz="1200" dirty="0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2514600" y="4640987"/>
                <a:ext cx="2624436" cy="10336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en-US" sz="950" dirty="0"/>
                  <a:t>Discuss goals with family members</a:t>
                </a:r>
              </a:p>
              <a:p>
                <a:pPr>
                  <a:spcAft>
                    <a:spcPts val="100"/>
                  </a:spcAft>
                </a:pPr>
                <a:r>
                  <a:rPr lang="en-US" sz="950" dirty="0"/>
                  <a:t>Delegate duties</a:t>
                </a:r>
              </a:p>
              <a:p>
                <a:pPr>
                  <a:spcAft>
                    <a:spcPts val="100"/>
                  </a:spcAft>
                </a:pPr>
                <a:r>
                  <a:rPr lang="en-US" sz="950" dirty="0"/>
                  <a:t>Make appointment with Counseling/Consultation</a:t>
                </a:r>
              </a:p>
              <a:p>
                <a:pPr>
                  <a:spcAft>
                    <a:spcPts val="100"/>
                  </a:spcAft>
                </a:pPr>
                <a:r>
                  <a:rPr lang="en-US" sz="950" dirty="0"/>
                  <a:t>Develop routines </a:t>
                </a:r>
              </a:p>
              <a:p>
                <a:pPr>
                  <a:spcAft>
                    <a:spcPts val="100"/>
                  </a:spcAft>
                </a:pPr>
                <a:r>
                  <a:rPr lang="en-US" sz="950" dirty="0"/>
                  <a:t>Get medical help</a:t>
                </a:r>
              </a:p>
              <a:p>
                <a:pPr>
                  <a:spcAft>
                    <a:spcPts val="100"/>
                  </a:spcAft>
                </a:pPr>
                <a:r>
                  <a:rPr lang="en-US" sz="950" dirty="0"/>
                  <a:t>Say “No</a:t>
                </a:r>
                <a:r>
                  <a:rPr lang="en-US" sz="950" dirty="0" smtClean="0"/>
                  <a:t>”</a:t>
                </a:r>
                <a:endParaRPr lang="en-US" sz="950" dirty="0"/>
              </a:p>
            </p:txBody>
          </p:sp>
          <p:sp>
            <p:nvSpPr>
              <p:cNvPr id="80" name="Rectangle 2"/>
              <p:cNvSpPr>
                <a:spLocks noChangeArrowheads="1"/>
              </p:cNvSpPr>
              <p:nvPr/>
            </p:nvSpPr>
            <p:spPr bwMode="auto">
              <a:xfrm>
                <a:off x="2364740" y="4718620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Rectangle 2"/>
              <p:cNvSpPr>
                <a:spLocks noChangeArrowheads="1"/>
              </p:cNvSpPr>
              <p:nvPr/>
            </p:nvSpPr>
            <p:spPr bwMode="auto">
              <a:xfrm>
                <a:off x="2364740" y="4879041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Rectangle 2"/>
              <p:cNvSpPr>
                <a:spLocks noChangeArrowheads="1"/>
              </p:cNvSpPr>
              <p:nvPr/>
            </p:nvSpPr>
            <p:spPr bwMode="auto">
              <a:xfrm>
                <a:off x="2364740" y="5038521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Rectangle 2"/>
              <p:cNvSpPr>
                <a:spLocks noChangeArrowheads="1"/>
              </p:cNvSpPr>
              <p:nvPr/>
            </p:nvSpPr>
            <p:spPr bwMode="auto">
              <a:xfrm>
                <a:off x="2364740" y="5193974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Rectangle 2"/>
              <p:cNvSpPr>
                <a:spLocks noChangeArrowheads="1"/>
              </p:cNvSpPr>
              <p:nvPr/>
            </p:nvSpPr>
            <p:spPr bwMode="auto">
              <a:xfrm>
                <a:off x="2364740" y="5349671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Rectangle 2"/>
              <p:cNvSpPr>
                <a:spLocks noChangeArrowheads="1"/>
              </p:cNvSpPr>
              <p:nvPr/>
            </p:nvSpPr>
            <p:spPr bwMode="auto">
              <a:xfrm>
                <a:off x="2364740" y="5502071"/>
                <a:ext cx="135890" cy="93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3" name="Group 102"/>
          <p:cNvGrpSpPr/>
          <p:nvPr/>
        </p:nvGrpSpPr>
        <p:grpSpPr>
          <a:xfrm>
            <a:off x="5562600" y="2762322"/>
            <a:ext cx="3429000" cy="2155120"/>
            <a:chOff x="5715000" y="2762322"/>
            <a:chExt cx="3429000" cy="2155120"/>
          </a:xfrm>
        </p:grpSpPr>
        <p:sp>
          <p:nvSpPr>
            <p:cNvPr id="90" name="TextBox 89"/>
            <p:cNvSpPr txBox="1"/>
            <p:nvPr/>
          </p:nvSpPr>
          <p:spPr>
            <a:xfrm>
              <a:off x="5715000" y="2762322"/>
              <a:ext cx="32267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I commit to the following actions this semester</a:t>
              </a:r>
              <a:r>
                <a:rPr lang="en-US" sz="1200" b="1" dirty="0" smtClean="0"/>
                <a:t>:</a:t>
              </a:r>
              <a:endParaRPr lang="en-US" sz="12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993483" y="3088736"/>
              <a:ext cx="3150517" cy="18287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00"/>
                </a:spcAft>
              </a:pPr>
              <a:r>
                <a:rPr lang="en-US" sz="950" dirty="0"/>
                <a:t>Complete </a:t>
              </a:r>
              <a:r>
                <a:rPr lang="en-US" sz="950" u="sng" dirty="0" smtClean="0"/>
                <a:t>__   _</a:t>
              </a:r>
              <a:r>
                <a:rPr lang="en-US" sz="950" dirty="0" smtClean="0"/>
                <a:t> </a:t>
              </a:r>
              <a:r>
                <a:rPr lang="en-US" sz="950" dirty="0"/>
                <a:t>study hours per </a:t>
              </a:r>
              <a:r>
                <a:rPr lang="en-US" sz="950" dirty="0" smtClean="0"/>
                <a:t>week</a:t>
              </a:r>
              <a:endParaRPr lang="en-US" sz="950" dirty="0"/>
            </a:p>
            <a:p>
              <a:pPr>
                <a:spcAft>
                  <a:spcPts val="100"/>
                </a:spcAft>
              </a:pPr>
              <a:r>
                <a:rPr lang="en-US" sz="950" dirty="0"/>
                <a:t>Make college a priority</a:t>
              </a:r>
            </a:p>
            <a:p>
              <a:pPr>
                <a:spcAft>
                  <a:spcPts val="100"/>
                </a:spcAft>
              </a:pPr>
              <a:r>
                <a:rPr lang="en-US" sz="950" dirty="0"/>
                <a:t>Keep a time </a:t>
              </a:r>
              <a:r>
                <a:rPr lang="en-US" sz="950" dirty="0" smtClean="0"/>
                <a:t>management log </a:t>
              </a:r>
              <a:r>
                <a:rPr lang="en-US" sz="950" dirty="0"/>
                <a:t>that outlines </a:t>
              </a:r>
              <a:r>
                <a:rPr lang="en-US" sz="950" dirty="0" smtClean="0"/>
                <a:t>class</a:t>
              </a:r>
              <a:endParaRPr lang="en-US" sz="950" dirty="0"/>
            </a:p>
            <a:p>
              <a:pPr>
                <a:spcAft>
                  <a:spcPts val="100"/>
                </a:spcAft>
              </a:pPr>
              <a:r>
                <a:rPr lang="en-US" sz="950" dirty="0"/>
                <a:t>Maintain regular class </a:t>
              </a:r>
              <a:r>
                <a:rPr lang="en-US" sz="950" dirty="0" smtClean="0"/>
                <a:t>attendance</a:t>
              </a:r>
            </a:p>
            <a:p>
              <a:pPr>
                <a:spcAft>
                  <a:spcPts val="100"/>
                </a:spcAft>
              </a:pPr>
              <a:r>
                <a:rPr lang="en-US" sz="950" dirty="0" smtClean="0"/>
                <a:t>Manage work</a:t>
              </a:r>
              <a:r>
                <a:rPr lang="en-US" sz="950" dirty="0"/>
                <a:t>, personal, and study time</a:t>
              </a:r>
            </a:p>
            <a:p>
              <a:pPr>
                <a:spcAft>
                  <a:spcPts val="100"/>
                </a:spcAft>
              </a:pPr>
              <a:r>
                <a:rPr lang="en-US" sz="950" dirty="0"/>
                <a:t>Consult regularly with instructors about </a:t>
              </a:r>
              <a:r>
                <a:rPr lang="en-US" sz="950" dirty="0" smtClean="0"/>
                <a:t>progress</a:t>
              </a:r>
              <a:endParaRPr lang="en-US" sz="950" dirty="0"/>
            </a:p>
            <a:p>
              <a:pPr>
                <a:spcAft>
                  <a:spcPts val="100"/>
                </a:spcAft>
              </a:pPr>
              <a:r>
                <a:rPr lang="en-US" sz="950" dirty="0"/>
                <a:t>Seek tutoring from Valencia’s Support Labs</a:t>
              </a:r>
            </a:p>
            <a:p>
              <a:pPr>
                <a:spcAft>
                  <a:spcPts val="100"/>
                </a:spcAft>
              </a:pPr>
              <a:r>
                <a:rPr lang="en-US" sz="950" dirty="0"/>
                <a:t>Attend </a:t>
              </a:r>
              <a:r>
                <a:rPr lang="en-US" sz="950" dirty="0" smtClean="0"/>
                <a:t>workshop(s)</a:t>
              </a:r>
              <a:endParaRPr lang="en-US" sz="950" dirty="0"/>
            </a:p>
            <a:p>
              <a:pPr>
                <a:spcAft>
                  <a:spcPts val="100"/>
                </a:spcAft>
              </a:pPr>
              <a:r>
                <a:rPr lang="en-US" sz="950" dirty="0"/>
                <a:t>Consult with Advisor regarding </a:t>
              </a:r>
              <a:r>
                <a:rPr lang="en-US" sz="950" dirty="0" smtClean="0"/>
                <a:t>academic progress</a:t>
              </a:r>
              <a:endParaRPr lang="en-US" sz="950" dirty="0"/>
            </a:p>
            <a:p>
              <a:pPr>
                <a:spcAft>
                  <a:spcPts val="100"/>
                </a:spcAft>
              </a:pPr>
              <a:r>
                <a:rPr lang="en-US" sz="950" dirty="0"/>
                <a:t>Complete </a:t>
              </a:r>
              <a:r>
                <a:rPr lang="en-US" sz="950" dirty="0" smtClean="0"/>
                <a:t>required </a:t>
              </a:r>
              <a:r>
                <a:rPr lang="en-US" sz="950" dirty="0"/>
                <a:t>probation assignments </a:t>
              </a:r>
              <a:r>
                <a:rPr lang="en-US" sz="950" dirty="0" smtClean="0"/>
                <a:t>by deadline(s) </a:t>
              </a:r>
              <a:endParaRPr lang="en-US" sz="950" dirty="0"/>
            </a:p>
            <a:p>
              <a:pPr>
                <a:spcAft>
                  <a:spcPts val="100"/>
                </a:spcAft>
              </a:pPr>
              <a:r>
                <a:rPr lang="en-US" sz="950" dirty="0"/>
                <a:t>Other</a:t>
              </a:r>
            </a:p>
          </p:txBody>
        </p:sp>
        <p:sp>
          <p:nvSpPr>
            <p:cNvPr id="92" name="Rectangle 2"/>
            <p:cNvSpPr>
              <a:spLocks noChangeArrowheads="1"/>
            </p:cNvSpPr>
            <p:nvPr/>
          </p:nvSpPr>
          <p:spPr bwMode="auto">
            <a:xfrm>
              <a:off x="5857593" y="3168888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2"/>
            <p:cNvSpPr>
              <a:spLocks noChangeArrowheads="1"/>
            </p:cNvSpPr>
            <p:nvPr/>
          </p:nvSpPr>
          <p:spPr bwMode="auto">
            <a:xfrm>
              <a:off x="5857593" y="3329309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2"/>
            <p:cNvSpPr>
              <a:spLocks noChangeArrowheads="1"/>
            </p:cNvSpPr>
            <p:nvPr/>
          </p:nvSpPr>
          <p:spPr bwMode="auto">
            <a:xfrm>
              <a:off x="5857593" y="3488789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2"/>
            <p:cNvSpPr>
              <a:spLocks noChangeArrowheads="1"/>
            </p:cNvSpPr>
            <p:nvPr/>
          </p:nvSpPr>
          <p:spPr bwMode="auto">
            <a:xfrm>
              <a:off x="5857593" y="3644242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2"/>
            <p:cNvSpPr>
              <a:spLocks noChangeArrowheads="1"/>
            </p:cNvSpPr>
            <p:nvPr/>
          </p:nvSpPr>
          <p:spPr bwMode="auto">
            <a:xfrm>
              <a:off x="5857593" y="3799939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2"/>
            <p:cNvSpPr>
              <a:spLocks noChangeArrowheads="1"/>
            </p:cNvSpPr>
            <p:nvPr/>
          </p:nvSpPr>
          <p:spPr bwMode="auto">
            <a:xfrm>
              <a:off x="5857593" y="3952339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Rectangle 2"/>
            <p:cNvSpPr>
              <a:spLocks noChangeArrowheads="1"/>
            </p:cNvSpPr>
            <p:nvPr/>
          </p:nvSpPr>
          <p:spPr bwMode="auto">
            <a:xfrm>
              <a:off x="5857593" y="4111819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Rectangle 2"/>
            <p:cNvSpPr>
              <a:spLocks noChangeArrowheads="1"/>
            </p:cNvSpPr>
            <p:nvPr/>
          </p:nvSpPr>
          <p:spPr bwMode="auto">
            <a:xfrm>
              <a:off x="5857593" y="4267272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2"/>
            <p:cNvSpPr>
              <a:spLocks noChangeArrowheads="1"/>
            </p:cNvSpPr>
            <p:nvPr/>
          </p:nvSpPr>
          <p:spPr bwMode="auto">
            <a:xfrm>
              <a:off x="5857593" y="4430239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2"/>
            <p:cNvSpPr>
              <a:spLocks noChangeArrowheads="1"/>
            </p:cNvSpPr>
            <p:nvPr/>
          </p:nvSpPr>
          <p:spPr bwMode="auto">
            <a:xfrm>
              <a:off x="5857593" y="4578900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Rectangle 2"/>
            <p:cNvSpPr>
              <a:spLocks noChangeArrowheads="1"/>
            </p:cNvSpPr>
            <p:nvPr/>
          </p:nvSpPr>
          <p:spPr bwMode="auto">
            <a:xfrm>
              <a:off x="5858572" y="4731300"/>
              <a:ext cx="135890" cy="93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105" name="Straight Connector 104"/>
          <p:cNvCxnSpPr/>
          <p:nvPr/>
        </p:nvCxnSpPr>
        <p:spPr>
          <a:xfrm>
            <a:off x="0" y="2590800"/>
            <a:ext cx="9144000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5486400" y="2590800"/>
            <a:ext cx="0" cy="426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378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Blackboard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091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700" dirty="0" smtClean="0"/>
              <a:t>Orientation                                                          (In Development)</a:t>
            </a:r>
          </a:p>
          <a:p>
            <a:pPr>
              <a:buFont typeface="Wingdings" pitchFamily="2" charset="2"/>
              <a:buChar char="v"/>
            </a:pPr>
            <a:r>
              <a:rPr lang="en-US" sz="1700" dirty="0" smtClean="0"/>
              <a:t>Time Management                                                  Math Support</a:t>
            </a:r>
          </a:p>
          <a:p>
            <a:pPr>
              <a:buFont typeface="Wingdings" pitchFamily="2" charset="2"/>
              <a:buChar char="v"/>
            </a:pPr>
            <a:r>
              <a:rPr lang="en-US" sz="1700" dirty="0" smtClean="0"/>
              <a:t>Learning Styles                                                        Writing Support </a:t>
            </a:r>
          </a:p>
          <a:p>
            <a:pPr>
              <a:buFont typeface="Wingdings" pitchFamily="2" charset="2"/>
              <a:buChar char="v"/>
            </a:pPr>
            <a:r>
              <a:rPr lang="en-US" sz="1700" dirty="0" smtClean="0"/>
              <a:t>Procrastination </a:t>
            </a:r>
          </a:p>
          <a:p>
            <a:pPr>
              <a:buFont typeface="Wingdings" pitchFamily="2" charset="2"/>
              <a:buChar char="v"/>
            </a:pPr>
            <a:r>
              <a:rPr lang="en-US" sz="1700" dirty="0" smtClean="0"/>
              <a:t>Study Habits</a:t>
            </a:r>
          </a:p>
          <a:p>
            <a:pPr>
              <a:buFont typeface="Wingdings" pitchFamily="2" charset="2"/>
              <a:buChar char="v"/>
            </a:pPr>
            <a:r>
              <a:rPr lang="en-US" sz="1700" dirty="0" smtClean="0"/>
              <a:t>GPA Calculator</a:t>
            </a:r>
          </a:p>
          <a:p>
            <a:pPr>
              <a:buFont typeface="Wingdings" pitchFamily="2" charset="2"/>
              <a:buChar char="v"/>
            </a:pPr>
            <a:r>
              <a:rPr lang="en-US" sz="1700" dirty="0" smtClean="0"/>
              <a:t>Communicating with your Instructors</a:t>
            </a:r>
          </a:p>
          <a:p>
            <a:pPr>
              <a:buFont typeface="Wingdings" pitchFamily="2" charset="2"/>
              <a:buChar char="v"/>
            </a:pPr>
            <a:r>
              <a:rPr lang="en-US" sz="1700" dirty="0" smtClean="0"/>
              <a:t>Defining Your Career Path</a:t>
            </a:r>
          </a:p>
          <a:p>
            <a:pPr>
              <a:buFont typeface="Wingdings" pitchFamily="2" charset="2"/>
              <a:buChar char="v"/>
            </a:pPr>
            <a:r>
              <a:rPr lang="en-US" sz="1700" dirty="0" smtClean="0"/>
              <a:t>Financial Planning</a:t>
            </a:r>
          </a:p>
          <a:p>
            <a:pPr>
              <a:buFont typeface="Wingdings" pitchFamily="2" charset="2"/>
              <a:buChar char="v"/>
            </a:pPr>
            <a:r>
              <a:rPr lang="en-US" sz="1700" dirty="0" smtClean="0"/>
              <a:t>Academic Resources</a:t>
            </a:r>
          </a:p>
          <a:p>
            <a:pPr>
              <a:buFont typeface="Wingdings" pitchFamily="2" charset="2"/>
              <a:buChar char="v"/>
            </a:pPr>
            <a:r>
              <a:rPr lang="en-US" sz="1700" dirty="0" smtClean="0"/>
              <a:t>Educational Planning</a:t>
            </a:r>
          </a:p>
          <a:p>
            <a:pPr>
              <a:buFont typeface="Wingdings" pitchFamily="2" charset="2"/>
              <a:buChar char="v"/>
            </a:pPr>
            <a:r>
              <a:rPr lang="en-US" sz="1700" dirty="0" smtClean="0"/>
              <a:t>Reading and Writing Skills</a:t>
            </a:r>
          </a:p>
          <a:p>
            <a:pPr>
              <a:buFont typeface="Wingdings" pitchFamily="2" charset="2"/>
              <a:buChar char="v"/>
            </a:pPr>
            <a:r>
              <a:rPr lang="en-US" sz="1700" dirty="0" smtClean="0"/>
              <a:t>Test Anxiety</a:t>
            </a:r>
          </a:p>
          <a:p>
            <a:pPr>
              <a:buFont typeface="Wingdings" pitchFamily="2" charset="2"/>
              <a:buChar char="v"/>
            </a:pPr>
            <a:r>
              <a:rPr lang="en-US" sz="1700" dirty="0" smtClean="0"/>
              <a:t>Loneliness/Depression</a:t>
            </a:r>
          </a:p>
          <a:p>
            <a:pPr>
              <a:buFont typeface="Wingdings" pitchFamily="2" charset="2"/>
              <a:buChar char="v"/>
            </a:pPr>
            <a:r>
              <a:rPr lang="en-US" sz="1700" dirty="0" smtClean="0"/>
              <a:t>Is Online for Me?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133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Project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040"/>
            <a:ext cx="8229600" cy="470916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2000" dirty="0" smtClean="0"/>
              <a:t>Has run for 4 terms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Served between 50-150 students per term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60/40 Success Rate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2000" dirty="0" smtClean="0"/>
              <a:t>Team consists of 4 full-time advisors &amp; 7 part-time advisors (only 1 FT advisor is one of my direct reports. The others are “volunteering”)</a:t>
            </a:r>
            <a:r>
              <a:rPr lang="en-US" dirty="0" smtClean="0"/>
              <a:t> </a:t>
            </a:r>
          </a:p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757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-173626"/>
            <a:ext cx="5078651" cy="7031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8155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83197"/>
            <a:ext cx="6961602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0784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0916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300"/>
              </a:spcAft>
              <a:buFont typeface="Wingdings" pitchFamily="2" charset="2"/>
              <a:buChar char="v"/>
            </a:pPr>
            <a:r>
              <a:rPr lang="en-US" sz="2600" dirty="0" smtClean="0"/>
              <a:t>Students who do not respond to e-mails during the term tend to do worse</a:t>
            </a:r>
          </a:p>
          <a:p>
            <a:pPr>
              <a:spcAft>
                <a:spcPts val="300"/>
              </a:spcAft>
              <a:buFont typeface="Wingdings" pitchFamily="2" charset="2"/>
              <a:buChar char="v"/>
            </a:pPr>
            <a:r>
              <a:rPr lang="en-US" sz="2600" dirty="0" smtClean="0"/>
              <a:t>Students who are engaged with their advisor tend to improve</a:t>
            </a:r>
          </a:p>
          <a:p>
            <a:pPr>
              <a:spcAft>
                <a:spcPts val="300"/>
              </a:spcAft>
              <a:buFont typeface="Wingdings" pitchFamily="2" charset="2"/>
              <a:buChar char="v"/>
            </a:pPr>
            <a:r>
              <a:rPr lang="en-US" sz="2600" dirty="0" smtClean="0"/>
              <a:t>Students are coming in earlier during the registration process</a:t>
            </a:r>
          </a:p>
          <a:p>
            <a:pPr>
              <a:spcAft>
                <a:spcPts val="300"/>
              </a:spcAft>
              <a:buFont typeface="Wingdings" pitchFamily="2" charset="2"/>
              <a:buChar char="v"/>
            </a:pPr>
            <a:r>
              <a:rPr lang="en-US" sz="2600" dirty="0" smtClean="0"/>
              <a:t>Financial Aid has become more aligned with this process due to changes in Satisfactory Academic Progress terms</a:t>
            </a:r>
          </a:p>
          <a:p>
            <a:pPr>
              <a:spcAft>
                <a:spcPts val="300"/>
              </a:spcAft>
              <a:buFont typeface="Wingdings" pitchFamily="2" charset="2"/>
              <a:buChar char="v"/>
            </a:pPr>
            <a:r>
              <a:rPr lang="en-US" sz="2600" dirty="0" smtClean="0"/>
              <a:t>Students who take ownership of their performance and take steps to make changes have the best improvement</a:t>
            </a:r>
          </a:p>
          <a:p>
            <a:pPr>
              <a:spcAft>
                <a:spcPts val="300"/>
              </a:spcAft>
              <a:buFont typeface="Wingdings" pitchFamily="2" charset="2"/>
              <a:buChar char="v"/>
            </a:pPr>
            <a:r>
              <a:rPr lang="en-US" sz="2600" dirty="0" smtClean="0"/>
              <a:t>Many students are not willing to make changes</a:t>
            </a:r>
          </a:p>
          <a:p>
            <a:pPr>
              <a:spcAft>
                <a:spcPts val="300"/>
              </a:spcAft>
              <a:buFont typeface="Wingdings" pitchFamily="2" charset="2"/>
              <a:buChar char="v"/>
            </a:pPr>
            <a:r>
              <a:rPr lang="en-US" sz="2600" dirty="0" smtClean="0"/>
              <a:t>The population’s overall GPA is slowly rising</a:t>
            </a:r>
          </a:p>
          <a:p>
            <a:pPr lvl="7">
              <a:spcAft>
                <a:spcPts val="300"/>
              </a:spcAft>
              <a:buFont typeface="Wingdings" pitchFamily="2" charset="2"/>
              <a:buChar char="v"/>
            </a:pPr>
            <a:r>
              <a:rPr lang="en-US" sz="1600" dirty="0" smtClean="0"/>
              <a:t>Many of the low performers have stopped coming to school</a:t>
            </a:r>
          </a:p>
          <a:p>
            <a:pPr lvl="7">
              <a:spcAft>
                <a:spcPts val="300"/>
              </a:spcAft>
              <a:buFont typeface="Wingdings" pitchFamily="2" charset="2"/>
              <a:buChar char="v"/>
            </a:pPr>
            <a:r>
              <a:rPr lang="en-US" sz="1600" dirty="0" smtClean="0"/>
              <a:t>Many have lost Financial Aid and are no longer able to attend school</a:t>
            </a:r>
          </a:p>
          <a:p>
            <a:pPr lvl="7">
              <a:spcAft>
                <a:spcPts val="300"/>
              </a:spcAft>
              <a:buFont typeface="Wingdings" pitchFamily="2" charset="2"/>
              <a:buChar char="v"/>
            </a:pPr>
            <a:r>
              <a:rPr lang="en-US" sz="1600" dirty="0" smtClean="0"/>
              <a:t>We are intervening earlier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53695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0916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Dr. Julie Corderman, Manager of Student Services at the Winter Park Campus of Valencia College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Oversee front line staff for Student Services at our campus-includes Answer Center, Career Center and Atlas lab 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Adjunct Instructor in Psychology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Developing a comprehensive Probation and Suspension program at Valencia</a:t>
            </a:r>
          </a:p>
        </p:txBody>
      </p:sp>
    </p:spTree>
    <p:extLst>
      <p:ext uri="{BB962C8B-B14F-4D97-AF65-F5344CB8AC3E}">
        <p14:creationId xmlns:p14="http://schemas.microsoft.com/office/powerpoint/2010/main" val="320735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835402"/>
              </p:ext>
            </p:extLst>
          </p:nvPr>
        </p:nvGraphicFramePr>
        <p:xfrm>
          <a:off x="609600" y="1828800"/>
          <a:ext cx="789854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Template" r:id="rId4" imgW="5943600" imgH="1880640" progId="Word.Template.12">
                  <p:embed/>
                </p:oleObj>
              </mc:Choice>
              <mc:Fallback>
                <p:oleObj name="Template" r:id="rId4" imgW="5943600" imgH="1880640" progId="Word.Templat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9600" y="1828800"/>
                        <a:ext cx="7898540" cy="28956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246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6202254"/>
              </p:ext>
            </p:extLst>
          </p:nvPr>
        </p:nvGraphicFramePr>
        <p:xfrm>
          <a:off x="1583360" y="304800"/>
          <a:ext cx="5963615" cy="623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Document" r:id="rId4" imgW="5949456" imgH="6221789" progId="Word.Document.12">
                  <p:embed/>
                </p:oleObj>
              </mc:Choice>
              <mc:Fallback>
                <p:oleObj name="Document" r:id="rId4" imgW="5949456" imgH="622178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3360" y="304800"/>
                        <a:ext cx="5963615" cy="62357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015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P2s and Flex Start Grades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9605274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435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Future Work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09160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  <a:buFont typeface="Wingdings" pitchFamily="2" charset="2"/>
              <a:buChar char="v"/>
            </a:pPr>
            <a:r>
              <a:rPr lang="en-US" sz="2000" dirty="0" smtClean="0"/>
              <a:t>Moving all forms that students use to Dynamic Forms</a:t>
            </a:r>
          </a:p>
          <a:p>
            <a:pPr>
              <a:spcAft>
                <a:spcPts val="800"/>
              </a:spcAft>
              <a:buFont typeface="Wingdings" pitchFamily="2" charset="2"/>
              <a:buChar char="v"/>
            </a:pPr>
            <a:r>
              <a:rPr lang="en-US" sz="2000" dirty="0"/>
              <a:t>Rolling out a website for students in Academic </a:t>
            </a:r>
            <a:r>
              <a:rPr lang="en-US" sz="2000" dirty="0" smtClean="0"/>
              <a:t>Distress</a:t>
            </a:r>
            <a:endParaRPr lang="en-US" sz="2000" dirty="0"/>
          </a:p>
          <a:p>
            <a:pPr>
              <a:spcAft>
                <a:spcPts val="800"/>
              </a:spcAft>
              <a:buFont typeface="Wingdings" pitchFamily="2" charset="2"/>
              <a:buChar char="v"/>
            </a:pPr>
            <a:r>
              <a:rPr lang="en-US" sz="2000" dirty="0"/>
              <a:t>Creating </a:t>
            </a:r>
            <a:r>
              <a:rPr lang="en-US" sz="2000" dirty="0" smtClean="0"/>
              <a:t>a timeline </a:t>
            </a:r>
            <a:r>
              <a:rPr lang="en-US" sz="2000" dirty="0"/>
              <a:t>for scaling the program college wide </a:t>
            </a:r>
          </a:p>
          <a:p>
            <a:pPr>
              <a:spcAft>
                <a:spcPts val="800"/>
              </a:spcAft>
              <a:buFont typeface="Wingdings" pitchFamily="2" charset="2"/>
              <a:buChar char="v"/>
            </a:pPr>
            <a:r>
              <a:rPr lang="en-US" sz="2000" dirty="0" smtClean="0"/>
              <a:t>Separate strategies for P1, P2, and SU statuses</a:t>
            </a:r>
          </a:p>
          <a:p>
            <a:pPr marL="1735074" lvl="8" indent="-285750">
              <a:spcAft>
                <a:spcPts val="800"/>
              </a:spcAft>
              <a:buFont typeface="Wingdings" pitchFamily="2" charset="2"/>
              <a:buChar char="v"/>
            </a:pPr>
            <a:r>
              <a:rPr lang="en-US" sz="1800" dirty="0" smtClean="0"/>
              <a:t>P1=Hold and Advisor meeting; course load </a:t>
            </a:r>
            <a:r>
              <a:rPr lang="en-US" sz="1800" b="1" i="1" dirty="0" smtClean="0"/>
              <a:t>may</a:t>
            </a:r>
            <a:r>
              <a:rPr lang="en-US" sz="1800" dirty="0" smtClean="0"/>
              <a:t> be limited</a:t>
            </a:r>
          </a:p>
          <a:p>
            <a:pPr marL="1735074" lvl="8" indent="-285750">
              <a:spcAft>
                <a:spcPts val="800"/>
              </a:spcAft>
              <a:buFont typeface="Wingdings" pitchFamily="2" charset="2"/>
              <a:buChar char="v"/>
            </a:pPr>
            <a:r>
              <a:rPr lang="en-US" sz="1800" dirty="0" smtClean="0"/>
              <a:t>P2=Hold and Blackboard course; course load </a:t>
            </a:r>
            <a:r>
              <a:rPr lang="en-US" sz="1800" b="1" i="1" dirty="0" smtClean="0"/>
              <a:t>will</a:t>
            </a:r>
            <a:r>
              <a:rPr lang="en-US" sz="1800" dirty="0" smtClean="0"/>
              <a:t> be limited</a:t>
            </a:r>
          </a:p>
          <a:p>
            <a:pPr marL="1735074" lvl="8" indent="-285750">
              <a:spcAft>
                <a:spcPts val="800"/>
              </a:spcAft>
              <a:buFont typeface="Wingdings" pitchFamily="2" charset="2"/>
              <a:buChar char="v"/>
            </a:pPr>
            <a:r>
              <a:rPr lang="en-US" sz="1800" dirty="0" smtClean="0"/>
              <a:t>SU=Sit out a term and while sitting out, student needs to complete workshop and remediation plan before readmit</a:t>
            </a:r>
          </a:p>
          <a:p>
            <a:pPr>
              <a:spcAft>
                <a:spcPts val="800"/>
              </a:spcAft>
              <a:buFont typeface="Wingdings" pitchFamily="2" charset="2"/>
              <a:buChar char="v"/>
            </a:pPr>
            <a:r>
              <a:rPr lang="en-US" sz="2000" dirty="0" smtClean="0"/>
              <a:t>Implement a strategy for Academic Warning students</a:t>
            </a:r>
          </a:p>
          <a:p>
            <a:pPr>
              <a:spcAft>
                <a:spcPts val="800"/>
              </a:spcAft>
              <a:buFont typeface="Wingdings" pitchFamily="2" charset="2"/>
              <a:buChar char="v"/>
            </a:pPr>
            <a:r>
              <a:rPr lang="en-US" sz="2000" dirty="0" smtClean="0"/>
              <a:t>Faculty to examine Early Alert programs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84754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Contact Information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1800" dirty="0" smtClean="0"/>
              <a:t>Dr. Julie Corderman, Manager Student Services, Winter Park Campus</a:t>
            </a:r>
          </a:p>
          <a:p>
            <a:pPr algn="ctr"/>
            <a:r>
              <a:rPr lang="en-US" sz="1800" dirty="0" smtClean="0"/>
              <a:t>407-582-6868,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  <a:hlinkClick r:id="rId2"/>
              </a:rPr>
              <a:t>jcorderman@valenciacollege.edu</a:t>
            </a:r>
            <a:endParaRPr lang="en-US" sz="1800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09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We Got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091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smtClean="0"/>
              <a:t>Our campus Dean tasked the Career Center with working with  Probation and Suspension students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The idea behind this appointment was following the O’Banion Model of assisting students with focusing on long term goals and goal setting </a:t>
            </a:r>
          </a:p>
          <a:p>
            <a:pPr lvl="2">
              <a:buFont typeface="Wingdings" pitchFamily="2" charset="2"/>
              <a:buChar char="v"/>
            </a:pPr>
            <a:r>
              <a:rPr lang="en-US" sz="1400" dirty="0" smtClean="0"/>
              <a:t>Life Goals</a:t>
            </a:r>
          </a:p>
          <a:p>
            <a:pPr lvl="2">
              <a:buFont typeface="Wingdings" pitchFamily="2" charset="2"/>
              <a:buChar char="v"/>
            </a:pPr>
            <a:r>
              <a:rPr lang="en-US" sz="1400" dirty="0" smtClean="0"/>
              <a:t>Career Goals</a:t>
            </a:r>
          </a:p>
          <a:p>
            <a:pPr lvl="2">
              <a:buFont typeface="Wingdings" pitchFamily="2" charset="2"/>
              <a:buChar char="v"/>
            </a:pPr>
            <a:r>
              <a:rPr lang="en-US" sz="1400" dirty="0" smtClean="0"/>
              <a:t>Educational Goals (Major)</a:t>
            </a:r>
          </a:p>
          <a:p>
            <a:pPr lvl="2">
              <a:buFont typeface="Wingdings" pitchFamily="2" charset="2"/>
              <a:buChar char="v"/>
            </a:pPr>
            <a:r>
              <a:rPr lang="en-US" sz="1400" dirty="0" smtClean="0"/>
              <a:t>Course Selection</a:t>
            </a:r>
          </a:p>
          <a:p>
            <a:pPr lvl="2">
              <a:buFont typeface="Wingdings" pitchFamily="2" charset="2"/>
              <a:buChar char="v"/>
            </a:pPr>
            <a:r>
              <a:rPr lang="en-US" sz="1400" dirty="0" smtClean="0"/>
              <a:t>Schedule</a:t>
            </a:r>
            <a:endParaRPr lang="en-US" sz="2000" dirty="0"/>
          </a:p>
          <a:p>
            <a:pPr>
              <a:buFont typeface="Wingdings" pitchFamily="2" charset="2"/>
              <a:buChar char="v"/>
            </a:pPr>
            <a:r>
              <a:rPr lang="en-US" sz="2000" dirty="0"/>
              <a:t>On-going conversations with my advisors about the probation student population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/>
              <a:t>Created an ad hoc system for my advisors to use as a method of keeping each other in the loop with regards to student we were seeing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348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Began to collect and tally Probation Passes </a:t>
            </a:r>
          </a:p>
          <a:p>
            <a:pPr marL="585216" lvl="1" indent="0">
              <a:buNone/>
            </a:pPr>
            <a:r>
              <a:rPr lang="en-US" dirty="0" smtClean="0"/>
              <a:t>(We had passes collected from a three year period)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Began discussions with OIT on creating a data report  (18 months)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Sent a team of Student Services staff members to Destinations program during Summer to begin discussion of interventions (3 months)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Sent team members to NACADA conference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Developed a work team of key stakeholders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410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Stakeholders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Who are the stakeholders at your school?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Who might be invested in this work?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Who do you need at the table for discussion?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Who are the best advisors for the job?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Think broadly and forward</a:t>
            </a: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074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Stakeholders at Valencia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0916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Project Facilitator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Academic </a:t>
            </a:r>
            <a:r>
              <a:rPr lang="en-US" dirty="0"/>
              <a:t>Deans (2)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Faculty (2)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Deans of Students (2)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Counselors (2)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Conduct Coordinators (2)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Career Advisors (2)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Financial Aid Liaison (1)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Black Board Liaison (1)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OIT Liaison (1)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2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Data is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0916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Helps you to separate fact from fiction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Enables you to have important information when speaking to various stakeholder groups at the college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Enables you to begin to formulate a plan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Enables you to determine if your plan is working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Enables you to tweak portions of your program as supported by the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483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Examples of How Data Directed Us</a:t>
            </a:r>
            <a:r>
              <a:rPr lang="en-US" dirty="0" smtClean="0"/>
              <a:t>	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09160"/>
          </a:xfrm>
        </p:spPr>
        <p:txBody>
          <a:bodyPr/>
          <a:lstStyle/>
          <a:p>
            <a:endParaRPr lang="en-US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mtClean="0"/>
              <a:t>Redesigning </a:t>
            </a:r>
            <a:r>
              <a:rPr lang="en-US" dirty="0" smtClean="0"/>
              <a:t>our probation pass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Identifying </a:t>
            </a:r>
            <a:r>
              <a:rPr lang="en-US" dirty="0"/>
              <a:t>our </a:t>
            </a:r>
            <a:r>
              <a:rPr lang="en-US" dirty="0" smtClean="0"/>
              <a:t>population </a:t>
            </a:r>
            <a:r>
              <a:rPr lang="en-US" dirty="0"/>
              <a:t>and </a:t>
            </a:r>
            <a:r>
              <a:rPr lang="en-US" dirty="0" smtClean="0"/>
              <a:t>developing </a:t>
            </a:r>
            <a:r>
              <a:rPr lang="en-US" dirty="0"/>
              <a:t>i</a:t>
            </a:r>
            <a:r>
              <a:rPr lang="en-US" dirty="0" smtClean="0"/>
              <a:t>nterventions based </a:t>
            </a:r>
            <a:r>
              <a:rPr lang="en-US" dirty="0"/>
              <a:t>on </a:t>
            </a:r>
            <a:r>
              <a:rPr lang="en-US" dirty="0" smtClean="0"/>
              <a:t>numbers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Flex courses - should </a:t>
            </a:r>
            <a:r>
              <a:rPr lang="en-US" dirty="0"/>
              <a:t>students on P2 be able to take them?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73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19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FFFFFF"/>
      </a:hlink>
      <a:folHlink>
        <a:srgbClr val="00000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1148</TotalTime>
  <Words>1972</Words>
  <Application>Microsoft Office PowerPoint</Application>
  <PresentationFormat>On-screen Show (4:3)</PresentationFormat>
  <Paragraphs>504</Paragraphs>
  <Slides>34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Apex</vt:lpstr>
      <vt:lpstr>Template</vt:lpstr>
      <vt:lpstr>Document</vt:lpstr>
      <vt:lpstr>The Phoenix Project </vt:lpstr>
      <vt:lpstr>Session Objectives</vt:lpstr>
      <vt:lpstr>Introduction</vt:lpstr>
      <vt:lpstr>How We Got Started</vt:lpstr>
      <vt:lpstr>First Steps</vt:lpstr>
      <vt:lpstr>Stakeholders</vt:lpstr>
      <vt:lpstr>Stakeholders at Valencia</vt:lpstr>
      <vt:lpstr>Why Data is Key</vt:lpstr>
      <vt:lpstr>  Examples of How Data Directed Us   </vt:lpstr>
      <vt:lpstr>The Probation Pass</vt:lpstr>
      <vt:lpstr>Probation Pass Data: Q. Why are you on Probation?</vt:lpstr>
      <vt:lpstr>Probation pass data: Q. What will it take to get off Probation?</vt:lpstr>
      <vt:lpstr>PowerPoint Presentation</vt:lpstr>
      <vt:lpstr>PowerPoint Presentation</vt:lpstr>
      <vt:lpstr>Building the Database  (2 years in the making)</vt:lpstr>
      <vt:lpstr>Defining Our Population: Our First Look at the Data</vt:lpstr>
      <vt:lpstr>Population by Status</vt:lpstr>
      <vt:lpstr>Grouped by Goal</vt:lpstr>
      <vt:lpstr>Allied Health Pending Students</vt:lpstr>
      <vt:lpstr>Our Initial Thoughts</vt:lpstr>
      <vt:lpstr>Blackboard Course: A Solution for the Masses</vt:lpstr>
      <vt:lpstr>Building the Course</vt:lpstr>
      <vt:lpstr>Blackboard 101: P2 Population</vt:lpstr>
      <vt:lpstr>PowerPoint Presentation</vt:lpstr>
      <vt:lpstr>Blackboard Assignments</vt:lpstr>
      <vt:lpstr>Pilot Project </vt:lpstr>
      <vt:lpstr>PowerPoint Presentation</vt:lpstr>
      <vt:lpstr>PowerPoint Presentation</vt:lpstr>
      <vt:lpstr>Trends</vt:lpstr>
      <vt:lpstr>PowerPoint Presentation</vt:lpstr>
      <vt:lpstr>PowerPoint Presentation</vt:lpstr>
      <vt:lpstr>P2s and Flex Start Grades</vt:lpstr>
      <vt:lpstr>Future Work </vt:lpstr>
      <vt:lpstr>Contact Information </vt:lpstr>
    </vt:vector>
  </TitlesOfParts>
  <Company>Valencia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Phoenix Project </dc:title>
  <dc:creator>VCC</dc:creator>
  <cp:lastModifiedBy>VCC</cp:lastModifiedBy>
  <cp:revision>85</cp:revision>
  <dcterms:created xsi:type="dcterms:W3CDTF">2013-01-29T17:56:37Z</dcterms:created>
  <dcterms:modified xsi:type="dcterms:W3CDTF">2013-06-24T16:46:00Z</dcterms:modified>
</cp:coreProperties>
</file>