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3" r:id="rId1"/>
    <p:sldMasterId id="2147484645" r:id="rId2"/>
    <p:sldMasterId id="2147484681" r:id="rId3"/>
  </p:sldMasterIdLst>
  <p:notesMasterIdLst>
    <p:notesMasterId r:id="rId44"/>
  </p:notesMasterIdLst>
  <p:handoutMasterIdLst>
    <p:handoutMasterId r:id="rId45"/>
  </p:handoutMasterIdLst>
  <p:sldIdLst>
    <p:sldId id="342" r:id="rId4"/>
    <p:sldId id="310" r:id="rId5"/>
    <p:sldId id="297" r:id="rId6"/>
    <p:sldId id="327" r:id="rId7"/>
    <p:sldId id="273" r:id="rId8"/>
    <p:sldId id="325" r:id="rId9"/>
    <p:sldId id="279" r:id="rId10"/>
    <p:sldId id="330" r:id="rId11"/>
    <p:sldId id="331" r:id="rId12"/>
    <p:sldId id="344" r:id="rId13"/>
    <p:sldId id="299" r:id="rId14"/>
    <p:sldId id="311" r:id="rId15"/>
    <p:sldId id="300" r:id="rId16"/>
    <p:sldId id="316" r:id="rId17"/>
    <p:sldId id="265" r:id="rId18"/>
    <p:sldId id="328" r:id="rId19"/>
    <p:sldId id="333" r:id="rId20"/>
    <p:sldId id="317" r:id="rId21"/>
    <p:sldId id="281" r:id="rId22"/>
    <p:sldId id="284" r:id="rId23"/>
    <p:sldId id="354" r:id="rId24"/>
    <p:sldId id="353" r:id="rId25"/>
    <p:sldId id="301" r:id="rId26"/>
    <p:sldId id="319" r:id="rId27"/>
    <p:sldId id="306" r:id="rId28"/>
    <p:sldId id="302" r:id="rId29"/>
    <p:sldId id="314" r:id="rId30"/>
    <p:sldId id="337" r:id="rId31"/>
    <p:sldId id="321" r:id="rId32"/>
    <p:sldId id="294" r:id="rId33"/>
    <p:sldId id="322" r:id="rId34"/>
    <p:sldId id="304" r:id="rId35"/>
    <p:sldId id="345" r:id="rId36"/>
    <p:sldId id="346" r:id="rId37"/>
    <p:sldId id="347" r:id="rId38"/>
    <p:sldId id="350" r:id="rId39"/>
    <p:sldId id="349" r:id="rId40"/>
    <p:sldId id="348" r:id="rId41"/>
    <p:sldId id="352" r:id="rId42"/>
    <p:sldId id="308" r:id="rId43"/>
  </p:sldIdLst>
  <p:sldSz cx="9144000" cy="6858000" type="screen4x3"/>
  <p:notesSz cx="68580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rgbClr val="9966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rgbClr val="9966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rgbClr val="9966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rgbClr val="9966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rgbClr val="9966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9966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9966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9966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9966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897"/>
    <a:srgbClr val="7F7F7F"/>
    <a:srgbClr val="E75BCC"/>
    <a:srgbClr val="ECF1F8"/>
    <a:srgbClr val="9A91D9"/>
    <a:srgbClr val="CC99FF"/>
    <a:srgbClr val="FCFDFE"/>
    <a:srgbClr val="FFFFFF"/>
    <a:srgbClr val="CC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7" autoAdjust="0"/>
  </p:normalViewPr>
  <p:slideViewPr>
    <p:cSldViewPr>
      <p:cViewPr>
        <p:scale>
          <a:sx n="72" d="100"/>
          <a:sy n="72" d="100"/>
        </p:scale>
        <p:origin x="-1114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853419-DD74-482D-AEEB-801434282B81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146647-975B-457B-AFAA-7F346955319D}">
      <dgm:prSet phldrT="[Text]" custT="1"/>
      <dgm:spPr>
        <a:solidFill>
          <a:srgbClr val="2F5897"/>
        </a:solidFill>
      </dgm:spPr>
      <dgm:t>
        <a:bodyPr/>
        <a:lstStyle/>
        <a:p>
          <a:r>
            <a:rPr lang="en-US" sz="1600" b="1" dirty="0" smtClean="0"/>
            <a:t>Strategic Plan </a:t>
          </a:r>
        </a:p>
        <a:p>
          <a:r>
            <a:rPr lang="en-US" sz="1600" b="1" dirty="0" smtClean="0"/>
            <a:t>(Mission, Vision Goals, Outcomes)</a:t>
          </a:r>
          <a:endParaRPr lang="en-US" sz="1600" b="1" dirty="0"/>
        </a:p>
      </dgm:t>
    </dgm:pt>
    <dgm:pt modelId="{214F5420-F84D-4676-AEC0-E3B92855AD4E}" type="parTrans" cxnId="{067D79CB-240A-44F7-8564-E5A3CB6DB1F0}">
      <dgm:prSet/>
      <dgm:spPr/>
      <dgm:t>
        <a:bodyPr/>
        <a:lstStyle/>
        <a:p>
          <a:endParaRPr lang="en-US"/>
        </a:p>
      </dgm:t>
    </dgm:pt>
    <dgm:pt modelId="{4EE2812A-CEA2-4009-9CE1-19E3248C8970}" type="sibTrans" cxnId="{067D79CB-240A-44F7-8564-E5A3CB6DB1F0}">
      <dgm:prSet/>
      <dgm:spPr/>
      <dgm:t>
        <a:bodyPr/>
        <a:lstStyle/>
        <a:p>
          <a:endParaRPr lang="en-US"/>
        </a:p>
      </dgm:t>
    </dgm:pt>
    <dgm:pt modelId="{62D25353-3B10-4C35-99C8-110EC8C31931}">
      <dgm:prSet phldrT="[Text]" custT="1"/>
      <dgm:spPr>
        <a:solidFill>
          <a:srgbClr val="2F5897"/>
        </a:solidFill>
      </dgm:spPr>
      <dgm:t>
        <a:bodyPr/>
        <a:lstStyle/>
        <a:p>
          <a:r>
            <a:rPr lang="en-US" sz="1600" b="1" dirty="0" smtClean="0"/>
            <a:t>Program, Discipline, Division or Unit Planning</a:t>
          </a:r>
          <a:endParaRPr lang="en-US" sz="1600" b="1" dirty="0"/>
        </a:p>
      </dgm:t>
    </dgm:pt>
    <dgm:pt modelId="{2CDEE406-9503-405A-82AB-D95BE6F83A56}" type="parTrans" cxnId="{0049FD82-F9D7-4F8A-B627-0034D5EE270F}">
      <dgm:prSet/>
      <dgm:spPr/>
      <dgm:t>
        <a:bodyPr/>
        <a:lstStyle/>
        <a:p>
          <a:endParaRPr lang="en-US"/>
        </a:p>
      </dgm:t>
    </dgm:pt>
    <dgm:pt modelId="{F7220643-E205-480F-A9FF-546DE7CCE7B9}" type="sibTrans" cxnId="{0049FD82-F9D7-4F8A-B627-0034D5EE270F}">
      <dgm:prSet/>
      <dgm:spPr/>
      <dgm:t>
        <a:bodyPr/>
        <a:lstStyle/>
        <a:p>
          <a:endParaRPr lang="en-US"/>
        </a:p>
      </dgm:t>
    </dgm:pt>
    <dgm:pt modelId="{B15E3B45-D5A6-4A95-8CE7-9DB162AC2776}">
      <dgm:prSet phldrT="[Text]" custT="1"/>
      <dgm:spPr>
        <a:solidFill>
          <a:srgbClr val="2F5897"/>
        </a:solidFill>
      </dgm:spPr>
      <dgm:t>
        <a:bodyPr/>
        <a:lstStyle/>
        <a:p>
          <a:r>
            <a:rPr lang="en-US" sz="1600" b="1" dirty="0" smtClean="0"/>
            <a:t>Annual Faculty and Staff Planning/</a:t>
          </a:r>
        </a:p>
        <a:p>
          <a:r>
            <a:rPr lang="en-US" sz="1600" b="1" dirty="0" smtClean="0"/>
            <a:t>Development</a:t>
          </a:r>
        </a:p>
        <a:p>
          <a:endParaRPr lang="en-US" sz="1600" dirty="0" smtClean="0"/>
        </a:p>
        <a:p>
          <a:endParaRPr lang="en-US" sz="1600" dirty="0" smtClean="0"/>
        </a:p>
        <a:p>
          <a:endParaRPr lang="en-US" sz="1600" dirty="0"/>
        </a:p>
      </dgm:t>
    </dgm:pt>
    <dgm:pt modelId="{A3A8B899-3714-41FA-8612-52784DADB3C3}" type="parTrans" cxnId="{C0023DAB-9129-44EA-BF0A-A1B60BAB9535}">
      <dgm:prSet/>
      <dgm:spPr/>
      <dgm:t>
        <a:bodyPr/>
        <a:lstStyle/>
        <a:p>
          <a:endParaRPr lang="en-US"/>
        </a:p>
      </dgm:t>
    </dgm:pt>
    <dgm:pt modelId="{21E905F1-5B9F-4D98-A145-DEAEB6774CB5}" type="sibTrans" cxnId="{C0023DAB-9129-44EA-BF0A-A1B60BAB9535}">
      <dgm:prSet/>
      <dgm:spPr/>
      <dgm:t>
        <a:bodyPr/>
        <a:lstStyle/>
        <a:p>
          <a:endParaRPr lang="en-US"/>
        </a:p>
      </dgm:t>
    </dgm:pt>
    <dgm:pt modelId="{F41010E7-7F3C-4DDF-B0F0-BDD9BFAD17C8}" type="pres">
      <dgm:prSet presAssocID="{B3853419-DD74-482D-AEEB-801434282B8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15CF08-DCA1-4336-958D-46A83BA5C821}" type="pres">
      <dgm:prSet presAssocID="{B3853419-DD74-482D-AEEB-801434282B81}" presName="comp1" presStyleCnt="0"/>
      <dgm:spPr/>
    </dgm:pt>
    <dgm:pt modelId="{82946829-B590-41C3-91B6-305A0B765111}" type="pres">
      <dgm:prSet presAssocID="{B3853419-DD74-482D-AEEB-801434282B81}" presName="circle1" presStyleLbl="node1" presStyleIdx="0" presStyleCnt="3" custScaleX="132000" custLinFactNeighborX="842"/>
      <dgm:spPr/>
      <dgm:t>
        <a:bodyPr/>
        <a:lstStyle/>
        <a:p>
          <a:endParaRPr lang="en-US"/>
        </a:p>
      </dgm:t>
    </dgm:pt>
    <dgm:pt modelId="{0B15B3F5-6470-4F0E-8273-C1470A8A8F0F}" type="pres">
      <dgm:prSet presAssocID="{B3853419-DD74-482D-AEEB-801434282B81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3E059-2BE4-4B0D-8FFA-9A8AC36A40B3}" type="pres">
      <dgm:prSet presAssocID="{B3853419-DD74-482D-AEEB-801434282B81}" presName="comp2" presStyleCnt="0"/>
      <dgm:spPr/>
    </dgm:pt>
    <dgm:pt modelId="{21C25A9B-37B0-458E-AF62-8B0A193CD5B6}" type="pres">
      <dgm:prSet presAssocID="{B3853419-DD74-482D-AEEB-801434282B81}" presName="circle2" presStyleLbl="node1" presStyleIdx="1" presStyleCnt="3" custScaleX="129978"/>
      <dgm:spPr/>
      <dgm:t>
        <a:bodyPr/>
        <a:lstStyle/>
        <a:p>
          <a:endParaRPr lang="en-US"/>
        </a:p>
      </dgm:t>
    </dgm:pt>
    <dgm:pt modelId="{37C9225C-11DF-4630-9440-24BE0DD7D8C1}" type="pres">
      <dgm:prSet presAssocID="{B3853419-DD74-482D-AEEB-801434282B81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189416-07AE-4592-B195-2D47688773E3}" type="pres">
      <dgm:prSet presAssocID="{B3853419-DD74-482D-AEEB-801434282B81}" presName="comp3" presStyleCnt="0"/>
      <dgm:spPr/>
    </dgm:pt>
    <dgm:pt modelId="{98A0391E-7585-4D46-A817-4B20A7F63EC2}" type="pres">
      <dgm:prSet presAssocID="{B3853419-DD74-482D-AEEB-801434282B81}" presName="circle3" presStyleLbl="node1" presStyleIdx="2" presStyleCnt="3" custScaleX="135101"/>
      <dgm:spPr/>
      <dgm:t>
        <a:bodyPr/>
        <a:lstStyle/>
        <a:p>
          <a:endParaRPr lang="en-US"/>
        </a:p>
      </dgm:t>
    </dgm:pt>
    <dgm:pt modelId="{642EBAE6-58FA-4E0C-B4E4-B278E36C1EAF}" type="pres">
      <dgm:prSet presAssocID="{B3853419-DD74-482D-AEEB-801434282B81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049FD82-F9D7-4F8A-B627-0034D5EE270F}" srcId="{B3853419-DD74-482D-AEEB-801434282B81}" destId="{62D25353-3B10-4C35-99C8-110EC8C31931}" srcOrd="1" destOrd="0" parTransId="{2CDEE406-9503-405A-82AB-D95BE6F83A56}" sibTransId="{F7220643-E205-480F-A9FF-546DE7CCE7B9}"/>
    <dgm:cxn modelId="{E7C45F35-8F53-406D-8038-E661324237D5}" type="presOf" srcId="{B3853419-DD74-482D-AEEB-801434282B81}" destId="{F41010E7-7F3C-4DDF-B0F0-BDD9BFAD17C8}" srcOrd="0" destOrd="0" presId="urn:microsoft.com/office/officeart/2005/8/layout/venn2"/>
    <dgm:cxn modelId="{CBF7DE5F-B8D2-4D59-A729-89858BC2F625}" type="presOf" srcId="{62D25353-3B10-4C35-99C8-110EC8C31931}" destId="{37C9225C-11DF-4630-9440-24BE0DD7D8C1}" srcOrd="1" destOrd="0" presId="urn:microsoft.com/office/officeart/2005/8/layout/venn2"/>
    <dgm:cxn modelId="{1834D5A1-08C5-445E-8E74-68B3D1A34378}" type="presOf" srcId="{62D25353-3B10-4C35-99C8-110EC8C31931}" destId="{21C25A9B-37B0-458E-AF62-8B0A193CD5B6}" srcOrd="0" destOrd="0" presId="urn:microsoft.com/office/officeart/2005/8/layout/venn2"/>
    <dgm:cxn modelId="{22945981-146E-436B-810C-F1BCEC08EA16}" type="presOf" srcId="{23146647-975B-457B-AFAA-7F346955319D}" destId="{82946829-B590-41C3-91B6-305A0B765111}" srcOrd="0" destOrd="0" presId="urn:microsoft.com/office/officeart/2005/8/layout/venn2"/>
    <dgm:cxn modelId="{7FCBBBAC-4C42-4F89-BFBD-308FAC696895}" type="presOf" srcId="{23146647-975B-457B-AFAA-7F346955319D}" destId="{0B15B3F5-6470-4F0E-8273-C1470A8A8F0F}" srcOrd="1" destOrd="0" presId="urn:microsoft.com/office/officeart/2005/8/layout/venn2"/>
    <dgm:cxn modelId="{37ECDD30-7A1E-4AC1-AD05-6319D7540675}" type="presOf" srcId="{B15E3B45-D5A6-4A95-8CE7-9DB162AC2776}" destId="{642EBAE6-58FA-4E0C-B4E4-B278E36C1EAF}" srcOrd="1" destOrd="0" presId="urn:microsoft.com/office/officeart/2005/8/layout/venn2"/>
    <dgm:cxn modelId="{067D79CB-240A-44F7-8564-E5A3CB6DB1F0}" srcId="{B3853419-DD74-482D-AEEB-801434282B81}" destId="{23146647-975B-457B-AFAA-7F346955319D}" srcOrd="0" destOrd="0" parTransId="{214F5420-F84D-4676-AEC0-E3B92855AD4E}" sibTransId="{4EE2812A-CEA2-4009-9CE1-19E3248C8970}"/>
    <dgm:cxn modelId="{C0023DAB-9129-44EA-BF0A-A1B60BAB9535}" srcId="{B3853419-DD74-482D-AEEB-801434282B81}" destId="{B15E3B45-D5A6-4A95-8CE7-9DB162AC2776}" srcOrd="2" destOrd="0" parTransId="{A3A8B899-3714-41FA-8612-52784DADB3C3}" sibTransId="{21E905F1-5B9F-4D98-A145-DEAEB6774CB5}"/>
    <dgm:cxn modelId="{E9E5D066-31D6-4228-BB9E-A69BE91C420B}" type="presOf" srcId="{B15E3B45-D5A6-4A95-8CE7-9DB162AC2776}" destId="{98A0391E-7585-4D46-A817-4B20A7F63EC2}" srcOrd="0" destOrd="0" presId="urn:microsoft.com/office/officeart/2005/8/layout/venn2"/>
    <dgm:cxn modelId="{5108283B-B4EB-4CF9-8410-FBC990967236}" type="presParOf" srcId="{F41010E7-7F3C-4DDF-B0F0-BDD9BFAD17C8}" destId="{6215CF08-DCA1-4336-958D-46A83BA5C821}" srcOrd="0" destOrd="0" presId="urn:microsoft.com/office/officeart/2005/8/layout/venn2"/>
    <dgm:cxn modelId="{D569FA80-7877-4A27-979A-01F168D0AE54}" type="presParOf" srcId="{6215CF08-DCA1-4336-958D-46A83BA5C821}" destId="{82946829-B590-41C3-91B6-305A0B765111}" srcOrd="0" destOrd="0" presId="urn:microsoft.com/office/officeart/2005/8/layout/venn2"/>
    <dgm:cxn modelId="{17DEDEE6-A805-4A29-876D-9A84A75A9AF4}" type="presParOf" srcId="{6215CF08-DCA1-4336-958D-46A83BA5C821}" destId="{0B15B3F5-6470-4F0E-8273-C1470A8A8F0F}" srcOrd="1" destOrd="0" presId="urn:microsoft.com/office/officeart/2005/8/layout/venn2"/>
    <dgm:cxn modelId="{D99DDA75-D34E-4E18-AC14-8C2E85EEBF55}" type="presParOf" srcId="{F41010E7-7F3C-4DDF-B0F0-BDD9BFAD17C8}" destId="{6943E059-2BE4-4B0D-8FFA-9A8AC36A40B3}" srcOrd="1" destOrd="0" presId="urn:microsoft.com/office/officeart/2005/8/layout/venn2"/>
    <dgm:cxn modelId="{8EB6E817-7238-4964-9BAB-614CC4E63128}" type="presParOf" srcId="{6943E059-2BE4-4B0D-8FFA-9A8AC36A40B3}" destId="{21C25A9B-37B0-458E-AF62-8B0A193CD5B6}" srcOrd="0" destOrd="0" presId="urn:microsoft.com/office/officeart/2005/8/layout/venn2"/>
    <dgm:cxn modelId="{12801AFC-B2B2-4886-9C07-A94D448F499F}" type="presParOf" srcId="{6943E059-2BE4-4B0D-8FFA-9A8AC36A40B3}" destId="{37C9225C-11DF-4630-9440-24BE0DD7D8C1}" srcOrd="1" destOrd="0" presId="urn:microsoft.com/office/officeart/2005/8/layout/venn2"/>
    <dgm:cxn modelId="{DD0853FA-9069-4C71-8F82-CC7D11F6B3F1}" type="presParOf" srcId="{F41010E7-7F3C-4DDF-B0F0-BDD9BFAD17C8}" destId="{4E189416-07AE-4592-B195-2D47688773E3}" srcOrd="2" destOrd="0" presId="urn:microsoft.com/office/officeart/2005/8/layout/venn2"/>
    <dgm:cxn modelId="{BC916712-3039-4689-A8C8-719EDE99ADD1}" type="presParOf" srcId="{4E189416-07AE-4592-B195-2D47688773E3}" destId="{98A0391E-7585-4D46-A817-4B20A7F63EC2}" srcOrd="0" destOrd="0" presId="urn:microsoft.com/office/officeart/2005/8/layout/venn2"/>
    <dgm:cxn modelId="{A3A95E42-5633-4627-8610-CCDD70DB5BDC}" type="presParOf" srcId="{4E189416-07AE-4592-B195-2D47688773E3}" destId="{642EBAE6-58FA-4E0C-B4E4-B278E36C1EAF}" srcOrd="1" destOrd="0" presId="urn:microsoft.com/office/officeart/2005/8/layout/venn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853419-DD74-482D-AEEB-801434282B81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3146647-975B-457B-AFAA-7F346955319D}">
      <dgm:prSet phldrT="[Text]" custT="1"/>
      <dgm:spPr>
        <a:solidFill>
          <a:srgbClr val="2F5897"/>
        </a:solidFill>
      </dgm:spPr>
      <dgm:t>
        <a:bodyPr/>
        <a:lstStyle/>
        <a:p>
          <a:r>
            <a:rPr lang="en-US" sz="1600" b="1" dirty="0" smtClean="0"/>
            <a:t>Strategic Plan </a:t>
          </a:r>
        </a:p>
        <a:p>
          <a:r>
            <a:rPr lang="en-US" sz="1600" b="1" dirty="0" smtClean="0">
              <a:solidFill>
                <a:srgbClr val="FFFF00"/>
              </a:solidFill>
            </a:rPr>
            <a:t>Mission, Vision Goals, Outcomes</a:t>
          </a:r>
          <a:endParaRPr lang="en-US" sz="1600" b="1" dirty="0"/>
        </a:p>
      </dgm:t>
    </dgm:pt>
    <dgm:pt modelId="{214F5420-F84D-4676-AEC0-E3B92855AD4E}" type="parTrans" cxnId="{067D79CB-240A-44F7-8564-E5A3CB6DB1F0}">
      <dgm:prSet/>
      <dgm:spPr/>
      <dgm:t>
        <a:bodyPr/>
        <a:lstStyle/>
        <a:p>
          <a:endParaRPr lang="en-US"/>
        </a:p>
      </dgm:t>
    </dgm:pt>
    <dgm:pt modelId="{4EE2812A-CEA2-4009-9CE1-19E3248C8970}" type="sibTrans" cxnId="{067D79CB-240A-44F7-8564-E5A3CB6DB1F0}">
      <dgm:prSet/>
      <dgm:spPr/>
      <dgm:t>
        <a:bodyPr/>
        <a:lstStyle/>
        <a:p>
          <a:endParaRPr lang="en-US"/>
        </a:p>
      </dgm:t>
    </dgm:pt>
    <dgm:pt modelId="{62D25353-3B10-4C35-99C8-110EC8C31931}">
      <dgm:prSet phldrT="[Text]" custT="1"/>
      <dgm:spPr>
        <a:solidFill>
          <a:srgbClr val="2F5897"/>
        </a:solidFill>
      </dgm:spPr>
      <dgm:t>
        <a:bodyPr/>
        <a:lstStyle/>
        <a:p>
          <a:r>
            <a:rPr lang="en-US" sz="1600" b="1" dirty="0" smtClean="0"/>
            <a:t>Program, Discipline, Division or Unit Planning</a:t>
          </a:r>
          <a:endParaRPr lang="en-US" sz="1600" b="1" dirty="0"/>
        </a:p>
      </dgm:t>
    </dgm:pt>
    <dgm:pt modelId="{2CDEE406-9503-405A-82AB-D95BE6F83A56}" type="parTrans" cxnId="{0049FD82-F9D7-4F8A-B627-0034D5EE270F}">
      <dgm:prSet/>
      <dgm:spPr/>
      <dgm:t>
        <a:bodyPr/>
        <a:lstStyle/>
        <a:p>
          <a:endParaRPr lang="en-US"/>
        </a:p>
      </dgm:t>
    </dgm:pt>
    <dgm:pt modelId="{F7220643-E205-480F-A9FF-546DE7CCE7B9}" type="sibTrans" cxnId="{0049FD82-F9D7-4F8A-B627-0034D5EE270F}">
      <dgm:prSet/>
      <dgm:spPr/>
      <dgm:t>
        <a:bodyPr/>
        <a:lstStyle/>
        <a:p>
          <a:endParaRPr lang="en-US"/>
        </a:p>
      </dgm:t>
    </dgm:pt>
    <dgm:pt modelId="{B15E3B45-D5A6-4A95-8CE7-9DB162AC2776}">
      <dgm:prSet phldrT="[Text]" custT="1"/>
      <dgm:spPr>
        <a:solidFill>
          <a:srgbClr val="2F5897"/>
        </a:solidFill>
      </dgm:spPr>
      <dgm:t>
        <a:bodyPr/>
        <a:lstStyle/>
        <a:p>
          <a:r>
            <a:rPr lang="en-US" sz="1600" b="1" dirty="0" smtClean="0"/>
            <a:t>Annual Faculty and Staff Planning/</a:t>
          </a:r>
        </a:p>
        <a:p>
          <a:r>
            <a:rPr lang="en-US" sz="1600" b="1" dirty="0" smtClean="0"/>
            <a:t>Development</a:t>
          </a:r>
        </a:p>
        <a:p>
          <a:endParaRPr lang="en-US" sz="1600" dirty="0" smtClean="0"/>
        </a:p>
        <a:p>
          <a:endParaRPr lang="en-US" sz="1600" dirty="0" smtClean="0"/>
        </a:p>
        <a:p>
          <a:endParaRPr lang="en-US" sz="1600" dirty="0"/>
        </a:p>
      </dgm:t>
    </dgm:pt>
    <dgm:pt modelId="{A3A8B899-3714-41FA-8612-52784DADB3C3}" type="parTrans" cxnId="{C0023DAB-9129-44EA-BF0A-A1B60BAB9535}">
      <dgm:prSet/>
      <dgm:spPr/>
      <dgm:t>
        <a:bodyPr/>
        <a:lstStyle/>
        <a:p>
          <a:endParaRPr lang="en-US"/>
        </a:p>
      </dgm:t>
    </dgm:pt>
    <dgm:pt modelId="{21E905F1-5B9F-4D98-A145-DEAEB6774CB5}" type="sibTrans" cxnId="{C0023DAB-9129-44EA-BF0A-A1B60BAB9535}">
      <dgm:prSet/>
      <dgm:spPr/>
      <dgm:t>
        <a:bodyPr/>
        <a:lstStyle/>
        <a:p>
          <a:endParaRPr lang="en-US"/>
        </a:p>
      </dgm:t>
    </dgm:pt>
    <dgm:pt modelId="{F41010E7-7F3C-4DDF-B0F0-BDD9BFAD17C8}" type="pres">
      <dgm:prSet presAssocID="{B3853419-DD74-482D-AEEB-801434282B8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15CF08-DCA1-4336-958D-46A83BA5C821}" type="pres">
      <dgm:prSet presAssocID="{B3853419-DD74-482D-AEEB-801434282B81}" presName="comp1" presStyleCnt="0"/>
      <dgm:spPr/>
    </dgm:pt>
    <dgm:pt modelId="{82946829-B590-41C3-91B6-305A0B765111}" type="pres">
      <dgm:prSet presAssocID="{B3853419-DD74-482D-AEEB-801434282B81}" presName="circle1" presStyleLbl="node1" presStyleIdx="0" presStyleCnt="3" custScaleX="132000" custLinFactNeighborY="-1203"/>
      <dgm:spPr/>
      <dgm:t>
        <a:bodyPr/>
        <a:lstStyle/>
        <a:p>
          <a:endParaRPr lang="en-US"/>
        </a:p>
      </dgm:t>
    </dgm:pt>
    <dgm:pt modelId="{0B15B3F5-6470-4F0E-8273-C1470A8A8F0F}" type="pres">
      <dgm:prSet presAssocID="{B3853419-DD74-482D-AEEB-801434282B81}" presName="c1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3E059-2BE4-4B0D-8FFA-9A8AC36A40B3}" type="pres">
      <dgm:prSet presAssocID="{B3853419-DD74-482D-AEEB-801434282B81}" presName="comp2" presStyleCnt="0"/>
      <dgm:spPr/>
    </dgm:pt>
    <dgm:pt modelId="{21C25A9B-37B0-458E-AF62-8B0A193CD5B6}" type="pres">
      <dgm:prSet presAssocID="{B3853419-DD74-482D-AEEB-801434282B81}" presName="circle2" presStyleLbl="node1" presStyleIdx="1" presStyleCnt="3" custScaleX="129978"/>
      <dgm:spPr/>
      <dgm:t>
        <a:bodyPr/>
        <a:lstStyle/>
        <a:p>
          <a:endParaRPr lang="en-US"/>
        </a:p>
      </dgm:t>
    </dgm:pt>
    <dgm:pt modelId="{37C9225C-11DF-4630-9440-24BE0DD7D8C1}" type="pres">
      <dgm:prSet presAssocID="{B3853419-DD74-482D-AEEB-801434282B81}" presName="c2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189416-07AE-4592-B195-2D47688773E3}" type="pres">
      <dgm:prSet presAssocID="{B3853419-DD74-482D-AEEB-801434282B81}" presName="comp3" presStyleCnt="0"/>
      <dgm:spPr/>
    </dgm:pt>
    <dgm:pt modelId="{98A0391E-7585-4D46-A817-4B20A7F63EC2}" type="pres">
      <dgm:prSet presAssocID="{B3853419-DD74-482D-AEEB-801434282B81}" presName="circle3" presStyleLbl="node1" presStyleIdx="2" presStyleCnt="3" custScaleX="135101"/>
      <dgm:spPr/>
      <dgm:t>
        <a:bodyPr/>
        <a:lstStyle/>
        <a:p>
          <a:endParaRPr lang="en-US"/>
        </a:p>
      </dgm:t>
    </dgm:pt>
    <dgm:pt modelId="{642EBAE6-58FA-4E0C-B4E4-B278E36C1EAF}" type="pres">
      <dgm:prSet presAssocID="{B3853419-DD74-482D-AEEB-801434282B81}" presName="c3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67D79CB-240A-44F7-8564-E5A3CB6DB1F0}" srcId="{B3853419-DD74-482D-AEEB-801434282B81}" destId="{23146647-975B-457B-AFAA-7F346955319D}" srcOrd="0" destOrd="0" parTransId="{214F5420-F84D-4676-AEC0-E3B92855AD4E}" sibTransId="{4EE2812A-CEA2-4009-9CE1-19E3248C8970}"/>
    <dgm:cxn modelId="{05111A2D-8625-4B4E-A7D5-23E2292CE89B}" type="presOf" srcId="{23146647-975B-457B-AFAA-7F346955319D}" destId="{82946829-B590-41C3-91B6-305A0B765111}" srcOrd="0" destOrd="0" presId="urn:microsoft.com/office/officeart/2005/8/layout/venn2"/>
    <dgm:cxn modelId="{B365C311-484C-4577-A326-3FF805F4E917}" type="presOf" srcId="{62D25353-3B10-4C35-99C8-110EC8C31931}" destId="{21C25A9B-37B0-458E-AF62-8B0A193CD5B6}" srcOrd="0" destOrd="0" presId="urn:microsoft.com/office/officeart/2005/8/layout/venn2"/>
    <dgm:cxn modelId="{C0023DAB-9129-44EA-BF0A-A1B60BAB9535}" srcId="{B3853419-DD74-482D-AEEB-801434282B81}" destId="{B15E3B45-D5A6-4A95-8CE7-9DB162AC2776}" srcOrd="2" destOrd="0" parTransId="{A3A8B899-3714-41FA-8612-52784DADB3C3}" sibTransId="{21E905F1-5B9F-4D98-A145-DEAEB6774CB5}"/>
    <dgm:cxn modelId="{A05BF9DE-9BAA-45F2-9962-04A2669C3B22}" type="presOf" srcId="{23146647-975B-457B-AFAA-7F346955319D}" destId="{0B15B3F5-6470-4F0E-8273-C1470A8A8F0F}" srcOrd="1" destOrd="0" presId="urn:microsoft.com/office/officeart/2005/8/layout/venn2"/>
    <dgm:cxn modelId="{10124A33-8019-4CF4-BBB5-826E7884E3E4}" type="presOf" srcId="{B15E3B45-D5A6-4A95-8CE7-9DB162AC2776}" destId="{642EBAE6-58FA-4E0C-B4E4-B278E36C1EAF}" srcOrd="1" destOrd="0" presId="urn:microsoft.com/office/officeart/2005/8/layout/venn2"/>
    <dgm:cxn modelId="{877837F9-D96E-4C00-979A-1A4696D77340}" type="presOf" srcId="{B15E3B45-D5A6-4A95-8CE7-9DB162AC2776}" destId="{98A0391E-7585-4D46-A817-4B20A7F63EC2}" srcOrd="0" destOrd="0" presId="urn:microsoft.com/office/officeart/2005/8/layout/venn2"/>
    <dgm:cxn modelId="{EF196411-8FBD-4251-917B-93521B27A407}" type="presOf" srcId="{B3853419-DD74-482D-AEEB-801434282B81}" destId="{F41010E7-7F3C-4DDF-B0F0-BDD9BFAD17C8}" srcOrd="0" destOrd="0" presId="urn:microsoft.com/office/officeart/2005/8/layout/venn2"/>
    <dgm:cxn modelId="{0049FD82-F9D7-4F8A-B627-0034D5EE270F}" srcId="{B3853419-DD74-482D-AEEB-801434282B81}" destId="{62D25353-3B10-4C35-99C8-110EC8C31931}" srcOrd="1" destOrd="0" parTransId="{2CDEE406-9503-405A-82AB-D95BE6F83A56}" sibTransId="{F7220643-E205-480F-A9FF-546DE7CCE7B9}"/>
    <dgm:cxn modelId="{2776EB8A-8F70-4802-9BFB-21CE0EFC85D3}" type="presOf" srcId="{62D25353-3B10-4C35-99C8-110EC8C31931}" destId="{37C9225C-11DF-4630-9440-24BE0DD7D8C1}" srcOrd="1" destOrd="0" presId="urn:microsoft.com/office/officeart/2005/8/layout/venn2"/>
    <dgm:cxn modelId="{7435BF0C-231A-43B4-8E10-4554358E60FD}" type="presParOf" srcId="{F41010E7-7F3C-4DDF-B0F0-BDD9BFAD17C8}" destId="{6215CF08-DCA1-4336-958D-46A83BA5C821}" srcOrd="0" destOrd="0" presId="urn:microsoft.com/office/officeart/2005/8/layout/venn2"/>
    <dgm:cxn modelId="{5C9A55C6-6E34-4A3F-933E-7576116D9946}" type="presParOf" srcId="{6215CF08-DCA1-4336-958D-46A83BA5C821}" destId="{82946829-B590-41C3-91B6-305A0B765111}" srcOrd="0" destOrd="0" presId="urn:microsoft.com/office/officeart/2005/8/layout/venn2"/>
    <dgm:cxn modelId="{E044889B-6BB7-461F-94E8-6CF063174B49}" type="presParOf" srcId="{6215CF08-DCA1-4336-958D-46A83BA5C821}" destId="{0B15B3F5-6470-4F0E-8273-C1470A8A8F0F}" srcOrd="1" destOrd="0" presId="urn:microsoft.com/office/officeart/2005/8/layout/venn2"/>
    <dgm:cxn modelId="{B3AD6A71-EBC5-4DE6-87B5-9EED5853C8DB}" type="presParOf" srcId="{F41010E7-7F3C-4DDF-B0F0-BDD9BFAD17C8}" destId="{6943E059-2BE4-4B0D-8FFA-9A8AC36A40B3}" srcOrd="1" destOrd="0" presId="urn:microsoft.com/office/officeart/2005/8/layout/venn2"/>
    <dgm:cxn modelId="{D26DD4B1-857D-4AC8-BB7A-DB7202D872D5}" type="presParOf" srcId="{6943E059-2BE4-4B0D-8FFA-9A8AC36A40B3}" destId="{21C25A9B-37B0-458E-AF62-8B0A193CD5B6}" srcOrd="0" destOrd="0" presId="urn:microsoft.com/office/officeart/2005/8/layout/venn2"/>
    <dgm:cxn modelId="{484EC4BC-4CF8-48B2-9449-C0399F745F66}" type="presParOf" srcId="{6943E059-2BE4-4B0D-8FFA-9A8AC36A40B3}" destId="{37C9225C-11DF-4630-9440-24BE0DD7D8C1}" srcOrd="1" destOrd="0" presId="urn:microsoft.com/office/officeart/2005/8/layout/venn2"/>
    <dgm:cxn modelId="{DEB7D552-BC2F-4132-95BC-70D09C5DC464}" type="presParOf" srcId="{F41010E7-7F3C-4DDF-B0F0-BDD9BFAD17C8}" destId="{4E189416-07AE-4592-B195-2D47688773E3}" srcOrd="2" destOrd="0" presId="urn:microsoft.com/office/officeart/2005/8/layout/venn2"/>
    <dgm:cxn modelId="{86D346B7-8882-44E9-9BE0-25783183BD4A}" type="presParOf" srcId="{4E189416-07AE-4592-B195-2D47688773E3}" destId="{98A0391E-7585-4D46-A817-4B20A7F63EC2}" srcOrd="0" destOrd="0" presId="urn:microsoft.com/office/officeart/2005/8/layout/venn2"/>
    <dgm:cxn modelId="{ADAA3FB2-B414-4C35-BEE7-21A6289B0142}" type="presParOf" srcId="{4E189416-07AE-4592-B195-2D47688773E3}" destId="{642EBAE6-58FA-4E0C-B4E4-B278E36C1EAF}" srcOrd="1" destOrd="0" presId="urn:microsoft.com/office/officeart/2005/8/layout/venn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46829-B590-41C3-91B6-305A0B765111}">
      <dsp:nvSpPr>
        <dsp:cNvPr id="0" name=""/>
        <dsp:cNvSpPr/>
      </dsp:nvSpPr>
      <dsp:spPr>
        <a:xfrm>
          <a:off x="0" y="0"/>
          <a:ext cx="6048633" cy="4582298"/>
        </a:xfrm>
        <a:prstGeom prst="ellipse">
          <a:avLst/>
        </a:prstGeom>
        <a:solidFill>
          <a:srgbClr val="2F58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Strategic Plan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(Mission, Vision Goals, Outcomes)</a:t>
          </a:r>
          <a:endParaRPr lang="en-US" sz="1600" b="1" kern="1200" dirty="0"/>
        </a:p>
      </dsp:txBody>
      <dsp:txXfrm>
        <a:off x="1967317" y="229114"/>
        <a:ext cx="2113997" cy="687344"/>
      </dsp:txXfrm>
    </dsp:sp>
    <dsp:sp modelId="{21C25A9B-37B0-458E-AF62-8B0A193CD5B6}">
      <dsp:nvSpPr>
        <dsp:cNvPr id="0" name=""/>
        <dsp:cNvSpPr/>
      </dsp:nvSpPr>
      <dsp:spPr>
        <a:xfrm>
          <a:off x="790823" y="1145574"/>
          <a:ext cx="4466984" cy="3436723"/>
        </a:xfrm>
        <a:prstGeom prst="ellipse">
          <a:avLst/>
        </a:prstGeom>
        <a:solidFill>
          <a:srgbClr val="2F58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Program, Discipline, Division or Unit Planning</a:t>
          </a:r>
          <a:endParaRPr lang="en-US" sz="1600" b="1" kern="1200" dirty="0"/>
        </a:p>
      </dsp:txBody>
      <dsp:txXfrm>
        <a:off x="1983508" y="1360369"/>
        <a:ext cx="2081614" cy="644385"/>
      </dsp:txXfrm>
    </dsp:sp>
    <dsp:sp modelId="{98A0391E-7585-4D46-A817-4B20A7F63EC2}">
      <dsp:nvSpPr>
        <dsp:cNvPr id="0" name=""/>
        <dsp:cNvSpPr/>
      </dsp:nvSpPr>
      <dsp:spPr>
        <a:xfrm>
          <a:off x="1476633" y="2291149"/>
          <a:ext cx="3095365" cy="2291149"/>
        </a:xfrm>
        <a:prstGeom prst="ellipse">
          <a:avLst/>
        </a:prstGeom>
        <a:solidFill>
          <a:srgbClr val="2F58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Annual Faculty and Staff Planning/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Development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1929939" y="2863936"/>
        <a:ext cx="2188753" cy="11455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946829-B590-41C3-91B6-305A0B765111}">
      <dsp:nvSpPr>
        <dsp:cNvPr id="0" name=""/>
        <dsp:cNvSpPr/>
      </dsp:nvSpPr>
      <dsp:spPr>
        <a:xfrm>
          <a:off x="0" y="0"/>
          <a:ext cx="6048633" cy="4582298"/>
        </a:xfrm>
        <a:prstGeom prst="ellipse">
          <a:avLst/>
        </a:prstGeom>
        <a:solidFill>
          <a:srgbClr val="2F58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Strategic Plan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FFFF00"/>
              </a:solidFill>
            </a:rPr>
            <a:t>Mission, Vision Goals, Outcomes</a:t>
          </a:r>
          <a:endParaRPr lang="en-US" sz="1600" b="1" kern="1200" dirty="0"/>
        </a:p>
      </dsp:txBody>
      <dsp:txXfrm>
        <a:off x="1967317" y="229114"/>
        <a:ext cx="2113997" cy="687344"/>
      </dsp:txXfrm>
    </dsp:sp>
    <dsp:sp modelId="{21C25A9B-37B0-458E-AF62-8B0A193CD5B6}">
      <dsp:nvSpPr>
        <dsp:cNvPr id="0" name=""/>
        <dsp:cNvSpPr/>
      </dsp:nvSpPr>
      <dsp:spPr>
        <a:xfrm>
          <a:off x="790823" y="1145574"/>
          <a:ext cx="4466984" cy="3436723"/>
        </a:xfrm>
        <a:prstGeom prst="ellipse">
          <a:avLst/>
        </a:prstGeom>
        <a:solidFill>
          <a:srgbClr val="2F58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Program, Discipline, Division or Unit Planning</a:t>
          </a:r>
          <a:endParaRPr lang="en-US" sz="1600" b="1" kern="1200" dirty="0"/>
        </a:p>
      </dsp:txBody>
      <dsp:txXfrm>
        <a:off x="1983508" y="1360369"/>
        <a:ext cx="2081614" cy="644385"/>
      </dsp:txXfrm>
    </dsp:sp>
    <dsp:sp modelId="{98A0391E-7585-4D46-A817-4B20A7F63EC2}">
      <dsp:nvSpPr>
        <dsp:cNvPr id="0" name=""/>
        <dsp:cNvSpPr/>
      </dsp:nvSpPr>
      <dsp:spPr>
        <a:xfrm>
          <a:off x="1476633" y="2291149"/>
          <a:ext cx="3095365" cy="2291149"/>
        </a:xfrm>
        <a:prstGeom prst="ellipse">
          <a:avLst/>
        </a:prstGeom>
        <a:solidFill>
          <a:srgbClr val="2F58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Annual Faculty and Staff Planning/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Development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</dsp:txBody>
      <dsp:txXfrm>
        <a:off x="1929939" y="2863936"/>
        <a:ext cx="2188753" cy="1145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4C4D548-09C0-481A-AE6D-E9E6B1180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41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A16C420-C754-4BD9-BAD3-96B6457E2D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104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fld id="{20B65377-086D-483B-9FA0-E58DCC7A071F}" type="slidenum">
              <a:rPr lang="en-US" smtClean="0">
                <a:solidFill>
                  <a:schemeClr val="tx1"/>
                </a:solidFill>
              </a:rPr>
              <a:pPr/>
              <a:t>1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fld id="{E9C2D827-12A4-4800-AE67-F4BFB8FFF045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Harolds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fld id="{2F465876-617A-4558-B6B2-7DA0FD060DE6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fld id="{475C638E-E41A-4F8C-B1D0-F1E7678912D2}" type="slidenum">
              <a:rPr lang="en-US" smtClean="0">
                <a:solidFill>
                  <a:schemeClr val="tx1"/>
                </a:solidFill>
              </a:rPr>
              <a:pPr/>
              <a:t>19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fld id="{3381B96C-D780-43D2-93AF-3D8E6A5DE9AE}" type="slidenum">
              <a:rPr lang="en-US" smtClean="0">
                <a:solidFill>
                  <a:schemeClr val="tx1"/>
                </a:solidFill>
              </a:rPr>
              <a:pPr/>
              <a:t>20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20 minutes for small group; big group processing 5-10 minutes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fld id="{20B65377-086D-483B-9FA0-E58DCC7A071F}" type="slidenum">
              <a:rPr lang="en-US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fld id="{F5E75C19-537B-40A2-9422-EAC47A48A3F9}" type="slidenum">
              <a:rPr lang="en-US" smtClean="0">
                <a:solidFill>
                  <a:schemeClr val="tx1"/>
                </a:solidFill>
              </a:rPr>
              <a:pPr/>
              <a:t>26</a:t>
            </a:fld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CF4E9-FD29-4094-B949-15592C0EF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488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670B2-DD10-44BD-86B8-CBA6AA564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4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9A1C1-C936-4234-8029-CA4D7B93A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85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04F8A-8D5D-4142-A9CC-2B3415F83D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82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5C688-E0FB-4057-AD5E-787B46A2B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9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8643D-CC95-494A-87D9-2919ABC3AB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944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2DB37-1DE5-4320-B829-D61B6DAA8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133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6836A-051F-4687-BBF7-32ECFAA850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14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4CA2A-2BF4-4BA0-9C80-84241E8D83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18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1EC82-C64F-47DA-BA7A-B1BBF2946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416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44449-73BA-412B-9DBE-599DF2370F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0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084C9-707E-4B99-B392-5588ACA528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800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05D5A-8653-4417-9B59-6481C95DE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87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83A12-B9CE-4054-999A-5DB692689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274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C03A1-D6BE-4678-A0B4-31AC7BD24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034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87700" y="268288"/>
            <a:ext cx="5668963" cy="39004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5450" cy="365125"/>
          </a:xfrm>
        </p:spPr>
        <p:txBody>
          <a:bodyPr/>
          <a:lstStyle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2200" b="0" kern="1200" baseline="0">
                <a:solidFill>
                  <a:prstClr val="white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1B77CA6-FB64-42F3-BCF8-AA6854081DD3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 marL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rgbClr val="333333">
                    <a:lumMod val="60000"/>
                    <a:lumOff val="40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rgbClr val="333333">
                    <a:lumMod val="60000"/>
                    <a:lumOff val="40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2284ECF-0311-438D-B064-2A37C5B69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38870"/>
      </p:ext>
    </p:extLst>
  </p:cSld>
  <p:clrMapOvr>
    <a:masterClrMapping/>
  </p:clrMapOvr>
  <p:transition>
    <p:cu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42C054A-768A-41DF-8031-9489CD7EC2E9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54737CF-A604-4921-A585-13F2AC8C0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00842"/>
      </p:ext>
    </p:extLst>
  </p:cSld>
  <p:clrMapOvr>
    <a:masterClrMapping/>
  </p:clrMapOvr>
  <p:transition>
    <p:cu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2200" b="0" baseline="0">
                <a:solidFill>
                  <a:prstClr val="white"/>
                </a:solidFill>
                <a:latin typeface="Arial" charset="0"/>
              </a:defRPr>
            </a:lvl1pPr>
          </a:lstStyle>
          <a:p>
            <a:pPr>
              <a:defRPr/>
            </a:pPr>
            <a:fld id="{751A834A-6554-4FA5-A928-C4C5E77C3FCA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 marL="0" algn="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defRPr sz="1100" b="1" kern="1200">
                <a:solidFill>
                  <a:srgbClr val="333333">
                    <a:lumMod val="60000"/>
                    <a:lumOff val="40000"/>
                  </a:srgb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18D5AB1-F0CF-4A11-91AC-BF099E256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89118"/>
      </p:ext>
    </p:extLst>
  </p:cSld>
  <p:clrMapOvr>
    <a:masterClrMapping/>
  </p:clrMapOvr>
  <p:transition>
    <p:cu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BA29F1E-14F8-487D-BDFC-F07658580546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0505D7E-5F65-4529-8159-480F0C920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20272"/>
      </p:ext>
    </p:extLst>
  </p:cSld>
  <p:clrMapOvr>
    <a:masterClrMapping/>
  </p:clrMapOvr>
  <p:transition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7AC90C2-8495-461E-B8EF-75755730D64B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8A6A8DD-D380-4778-B9B4-76B7174A9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42722"/>
      </p:ext>
    </p:extLst>
  </p:cSld>
  <p:clrMapOvr>
    <a:masterClrMapping/>
  </p:clrMapOvr>
  <p:transition>
    <p:cu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A95B89E-C882-4C3A-97C2-0A105B377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40713"/>
      </p:ext>
    </p:extLst>
  </p:cSld>
  <p:clrMapOvr>
    <a:masterClrMapping/>
  </p:clrMapOvr>
  <p:transition>
    <p:cu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CEBEA2F-8816-4F31-8673-845F70FBD006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9A48A89-ED8C-4A58-9D14-E35C375D5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049571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3F019-8728-49F8-A82F-6AA3BB672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747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DF7800C-41D1-4A10-AC3E-24E1F22944CB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ED8B022-2506-4F63-81A8-DD4550D2B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26931"/>
      </p:ext>
    </p:extLst>
  </p:cSld>
  <p:clrMapOvr>
    <a:masterClrMapping/>
  </p:clrMapOvr>
  <p:transition>
    <p:cu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E2B9D97-7B2F-4C52-A46A-A6C8E4F99C1F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F66AC29-8137-4BF5-86F5-5804DA13B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08685"/>
      </p:ext>
    </p:extLst>
  </p:cSld>
  <p:clrMapOvr>
    <a:masterClrMapping/>
  </p:clrMapOvr>
  <p:transition>
    <p:cu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02D2362-8B48-402A-B290-776ACDE8D177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073044D-2AE4-432E-8E13-6F8A408E3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13156"/>
      </p:ext>
    </p:extLst>
  </p:cSld>
  <p:clrMapOvr>
    <a:masterClrMapping/>
  </p:clrMapOvr>
  <p:transition>
    <p:cut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19A120A-34CD-4C73-BB18-BA620D939101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76A4D86F-74A0-4558-A59D-41B3720C4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06484"/>
      </p:ext>
    </p:extLst>
  </p:cSld>
  <p:clrMapOvr>
    <a:masterClrMapping/>
  </p:clrMapOvr>
  <p:transition>
    <p:cut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85CBF3F-D4D0-46C9-B45A-E89494A4DE06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87DFB23-E3B4-4C3E-B705-F9BD6F586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46959"/>
      </p:ext>
    </p:extLst>
  </p:cSld>
  <p:clrMapOvr>
    <a:masterClrMapping/>
  </p:clrMapOvr>
  <p:transition>
    <p:cut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AC26456-3055-48AE-A0B2-5298ABE3C830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F15039C8-1ABB-4B8C-AA33-8D6E32B50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40645"/>
      </p:ext>
    </p:extLst>
  </p:cSld>
  <p:clrMapOvr>
    <a:masterClrMapping/>
  </p:clrMapOvr>
  <p:transition>
    <p:cut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F3A649B-8A94-4EB9-B155-C0141A28C0BA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DDF65E6-652E-4BA0-9A36-11ED4A6C1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59338"/>
      </p:ext>
    </p:extLst>
  </p:cSld>
  <p:clrMapOvr>
    <a:masterClrMapping/>
  </p:clrMapOvr>
  <p:transition>
    <p:cut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441B9D6-C044-478E-BE92-B2000E361878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04FFC1A-71C7-488B-930F-1D33461E4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2490"/>
      </p:ext>
    </p:extLst>
  </p:cSld>
  <p:clrMapOvr>
    <a:masterClrMapping/>
  </p:clrMapOvr>
  <p:transition>
    <p:cut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F2467FF-1F7B-4FF3-838D-3B5B9FB6B465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85CB1DF-A16C-479C-845A-E7AB586B6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36794"/>
      </p:ext>
    </p:extLst>
  </p:cSld>
  <p:clrMapOvr>
    <a:masterClrMapping/>
  </p:clrMapOvr>
  <p:transition>
    <p:cut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95D855F-8E8A-4068-976A-9F82E48F362F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D7335ED-04E6-42B2-BB79-B39B717F0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640147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0DD2C-050F-4B69-AA7A-B65C36B21B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573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320E3F4-DA12-4763-9D63-1B371E1D6AEF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5AC22AA-19DA-4171-8EB0-3D91F9C89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22227"/>
      </p:ext>
    </p:extLst>
  </p:cSld>
  <p:clrMapOvr>
    <a:masterClrMapping/>
  </p:clrMapOvr>
  <p:transition>
    <p:cut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23F7D8E-8A32-4838-9B61-1F03D48DD840}" type="datetimeFigureOut">
              <a:rPr lang="en-US"/>
              <a:pPr>
                <a:defRPr/>
              </a:pPr>
              <a:t>6/21/2013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7AAFD01-2AD1-4BA7-AB88-9EF9F8BFFD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38450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AFF7-D356-4AC3-AB1C-6677DE05C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98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014E5-3B2E-4A96-9093-E579FA98AA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40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25705-D637-48CF-BFA0-2A4E8D3BF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25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CA4C-C655-4B75-AFE9-8D859609E7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4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16EE2-31FD-4BE5-B520-F9D995461C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31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slideLayout" Target="../slideLayouts/slideLayout4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19" Type="http://schemas.openxmlformats.org/officeDocument/2006/relationships/slideLayout" Target="../slideLayouts/slideLayout41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A86EC5A2-7D94-4571-A900-D9FC461D8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9" r:id="rId1"/>
    <p:sldLayoutId id="2147484660" r:id="rId2"/>
    <p:sldLayoutId id="2147484679" r:id="rId3"/>
    <p:sldLayoutId id="2147484661" r:id="rId4"/>
    <p:sldLayoutId id="2147484662" r:id="rId5"/>
    <p:sldLayoutId id="2147484663" r:id="rId6"/>
    <p:sldLayoutId id="2147484664" r:id="rId7"/>
    <p:sldLayoutId id="2147484665" r:id="rId8"/>
    <p:sldLayoutId id="2147484666" r:id="rId9"/>
    <p:sldLayoutId id="2147484667" r:id="rId10"/>
    <p:sldLayoutId id="2147484668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DCBAC061-A317-4665-8730-73846BE3C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69" r:id="rId1"/>
    <p:sldLayoutId id="2147484670" r:id="rId2"/>
    <p:sldLayoutId id="2147484680" r:id="rId3"/>
    <p:sldLayoutId id="2147484671" r:id="rId4"/>
    <p:sldLayoutId id="2147484672" r:id="rId5"/>
    <p:sldLayoutId id="2147484673" r:id="rId6"/>
    <p:sldLayoutId id="2147484674" r:id="rId7"/>
    <p:sldLayoutId id="2147484675" r:id="rId8"/>
    <p:sldLayoutId id="2147484676" r:id="rId9"/>
    <p:sldLayoutId id="2147484677" r:id="rId10"/>
    <p:sldLayoutId id="2147484678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6508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209800"/>
            <a:ext cx="6508750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rgbClr val="333333">
                    <a:lumMod val="60000"/>
                    <a:lumOff val="40000"/>
                  </a:srgbClr>
                </a:solidFill>
                <a:latin typeface="Century Gothic"/>
              </a:defRPr>
            </a:lvl1pPr>
          </a:lstStyle>
          <a:p>
            <a:pPr eaLnBrk="1" hangingPunct="1">
              <a:defRPr/>
            </a:pPr>
            <a:fld id="{112EF57E-8341-42ED-98A2-44B820C760D4}" type="datetimeFigureOut">
              <a:rPr lang="en-US"/>
              <a:pPr eaLnBrk="1" hangingPunct="1">
                <a:defRPr/>
              </a:pPr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rgbClr val="333333">
                    <a:lumMod val="60000"/>
                    <a:lumOff val="40000"/>
                  </a:srgbClr>
                </a:solidFill>
                <a:latin typeface="Century Gothic"/>
              </a:defRPr>
            </a:lvl1pPr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200" b="1">
                <a:solidFill>
                  <a:prstClr val="white"/>
                </a:solidFill>
                <a:latin typeface="Century Gothic"/>
              </a:defRPr>
            </a:lvl1pPr>
          </a:lstStyle>
          <a:p>
            <a:pPr eaLnBrk="1" hangingPunct="1">
              <a:defRPr/>
            </a:pPr>
            <a:fld id="{94F3FF5B-63C7-4AB9-89D9-987DABE15F2C}" type="slidenum">
              <a:rPr lang="en-US"/>
              <a:pPr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840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82" r:id="rId1"/>
    <p:sldLayoutId id="2147484683" r:id="rId2"/>
    <p:sldLayoutId id="2147484684" r:id="rId3"/>
    <p:sldLayoutId id="2147484685" r:id="rId4"/>
    <p:sldLayoutId id="2147484686" r:id="rId5"/>
    <p:sldLayoutId id="2147484687" r:id="rId6"/>
    <p:sldLayoutId id="2147484688" r:id="rId7"/>
    <p:sldLayoutId id="2147484689" r:id="rId8"/>
    <p:sldLayoutId id="2147484690" r:id="rId9"/>
    <p:sldLayoutId id="2147484691" r:id="rId10"/>
    <p:sldLayoutId id="2147484692" r:id="rId11"/>
    <p:sldLayoutId id="2147484693" r:id="rId12"/>
    <p:sldLayoutId id="2147484694" r:id="rId13"/>
    <p:sldLayoutId id="2147484695" r:id="rId14"/>
    <p:sldLayoutId id="2147484696" r:id="rId15"/>
    <p:sldLayoutId id="2147484697" r:id="rId16"/>
    <p:sldLayoutId id="2147484698" r:id="rId17"/>
    <p:sldLayoutId id="2147484699" r:id="rId18"/>
    <p:sldLayoutId id="2147484700" r:id="rId19"/>
  </p:sldLayoutIdLst>
  <p:transition>
    <p:cut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pitchFamily="34" charset="0"/>
        </a:defRPr>
      </a:lvl9pPr>
    </p:titleStyle>
    <p:bodyStyle>
      <a:lvl1pPr marL="228600" indent="-228600" algn="l" rtl="0" eaLnBrk="0" fontAlgn="base" hangingPunct="0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pitchFamily="18" charset="2"/>
        <a:buChar char="¡"/>
        <a:defRPr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pitchFamily="18" charset="2"/>
        <a:buChar char="¡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pitchFamily="18" charset="2"/>
        <a:buChar char="¡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4"/>
          <p:cNvSpPr>
            <a:spLocks noGrp="1" noChangeArrowheads="1"/>
          </p:cNvSpPr>
          <p:nvPr>
            <p:ph type="ctrTitle"/>
          </p:nvPr>
        </p:nvSpPr>
        <p:spPr>
          <a:xfrm>
            <a:off x="762000" y="685800"/>
            <a:ext cx="7772400" cy="2895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/>
              <a:t>Using Action Research to Advance Planning and Learning   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 1)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343400"/>
            <a:ext cx="7467600" cy="1981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/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Lisa Armour, Ph.D.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Vice President for Assessment, Research, and Technology 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Santa Fe College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/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Wendi Dew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Director, Faculty </a:t>
            </a:r>
            <a:r>
              <a:rPr lang="en-US" sz="2000" b="1" dirty="0" smtClean="0"/>
              <a:t>and Instructional Development</a:t>
            </a:r>
            <a:endParaRPr lang="en-US" sz="2000" b="1" dirty="0" smtClean="0"/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Valencia College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/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/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828800"/>
          </a:xfrm>
        </p:spPr>
        <p:txBody>
          <a:bodyPr/>
          <a:lstStyle/>
          <a:p>
            <a:pPr algn="l">
              <a:lnSpc>
                <a:spcPct val="100000"/>
              </a:lnSpc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 Research supports improved individual practice, and serves as an incubator for institutional innovations.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810000"/>
          </a:xfrm>
        </p:spPr>
        <p:txBody>
          <a:bodyPr/>
          <a:lstStyle/>
          <a:p>
            <a:pPr lvl="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Applied research develops faculty as informed change agents, focused on improving student learning through reflective </a:t>
            </a:r>
            <a:r>
              <a:rPr lang="en-US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teaching</a:t>
            </a:r>
          </a:p>
          <a:p>
            <a:pPr marL="0" lv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dirty="0">
              <a:solidFill>
                <a:srgbClr val="2F5897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Palatino Linotype"/>
            </a:endParaRPr>
          </a:p>
          <a:p>
            <a:pPr lvl="0"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Faculty insights, based on direct observation of students, contribute to innovative </a:t>
            </a:r>
            <a:r>
              <a:rPr lang="en-US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institutional </a:t>
            </a:r>
            <a:r>
              <a:rPr lang="en-US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practices and programs related to student engagement and learning</a:t>
            </a:r>
          </a:p>
          <a:p>
            <a:pPr marL="0" lv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dirty="0">
              <a:solidFill>
                <a:srgbClr val="2F5897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Palatino Linotype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Direct evidence of student learning informs institutional strategy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en-US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Elements of an Action Research Project </a:t>
            </a:r>
            <a:endParaRPr lang="en-US" sz="2000" dirty="0" smtClean="0">
              <a:solidFill>
                <a:srgbClr val="0070C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848600" cy="4114800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b="1" dirty="0" smtClean="0">
                <a:solidFill>
                  <a:srgbClr val="C00000"/>
                </a:solidFill>
              </a:rPr>
              <a:t>Clear Goals </a:t>
            </a:r>
            <a:r>
              <a:rPr lang="en-US" sz="2000" b="1" dirty="0" smtClean="0">
                <a:solidFill>
                  <a:srgbClr val="C00000"/>
                </a:solidFill>
              </a:rPr>
              <a:t>(Abstract and Research Question)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Adequate Preparation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Appropriate Methods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Significant Results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Reflective Critique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Effective Presentation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Writing an Effective Research Question</a:t>
            </a:r>
            <a:endParaRPr lang="en-US" sz="3200" dirty="0"/>
          </a:p>
        </p:txBody>
      </p:sp>
      <p:sp>
        <p:nvSpPr>
          <p:cNvPr id="23554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Does </a:t>
            </a:r>
            <a:r>
              <a:rPr lang="en-US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it address a persistent problem or area of concern in </a:t>
            </a: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class/professional </a:t>
            </a:r>
            <a:r>
              <a:rPr lang="en-US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setting?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 it specific, significant, and related to improving student learning?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 the </a:t>
            </a:r>
            <a:r>
              <a:rPr lang="en-US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goal or </a:t>
            </a: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standard </a:t>
            </a:r>
            <a:r>
              <a:rPr lang="en-US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for students’ achievements </a:t>
            </a: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 clearly stated?</a:t>
            </a:r>
            <a:endParaRPr lang="en-US" sz="1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kind of evidence can </a:t>
            </a: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 produced </a:t>
            </a:r>
            <a:r>
              <a:rPr lang="en-US" sz="1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show the situation as it is?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 it within the faculty member’s power to address the question (teaching strategies, classroom activities, student assignments)?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 it feasible in terms of time, effort and available resources?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Can action be taken based on the results?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 this an area where the faculty member is  willing to make a change?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04800"/>
            <a:ext cx="8382000" cy="6172200"/>
          </a:xfrm>
        </p:spPr>
        <p:txBody>
          <a:bodyPr rtlCol="0">
            <a:normAutofit fontScale="55000" lnSpcReduction="20000"/>
          </a:bodyPr>
          <a:lstStyle/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65125" lvl="1" indent="-255588">
              <a:lnSpc>
                <a:spcPct val="150000"/>
              </a:lnSpc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47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Do you have experience with research questions embedded in Faculty Learning Outcomes associated with action research? If so, do they typically exhibit the qualities of an effective research question?</a:t>
            </a:r>
          </a:p>
          <a:p>
            <a:pPr marL="365125" lvl="1" indent="-255588">
              <a:lnSpc>
                <a:spcPct val="150000"/>
              </a:lnSpc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endParaRPr lang="en-US" sz="47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365125" lvl="1" indent="-255588">
              <a:lnSpc>
                <a:spcPct val="150000"/>
              </a:lnSpc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47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How can you inspire faculty to pursue research that assists you in meeting department learning goals</a:t>
            </a:r>
            <a:r>
              <a:rPr lang="en-US" sz="47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?</a:t>
            </a:r>
          </a:p>
          <a:p>
            <a:pPr marL="109537" lvl="1" indent="0">
              <a:lnSpc>
                <a:spcPct val="150000"/>
              </a:lnSpc>
              <a:spcBef>
                <a:spcPct val="0"/>
              </a:spcBef>
              <a:buSzPct val="68000"/>
              <a:buFont typeface="Courier New" pitchFamily="49" charset="0"/>
              <a:buNone/>
              <a:defRPr/>
            </a:pPr>
            <a:endParaRPr lang="en-US" sz="4700" dirty="0" smtClean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365125" lvl="1" indent="-255588">
              <a:lnSpc>
                <a:spcPct val="150000"/>
              </a:lnSpc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47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How can you coach faculty to ensure the research </a:t>
            </a:r>
            <a:r>
              <a:rPr lang="en-US" sz="47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questions </a:t>
            </a:r>
            <a:r>
              <a:rPr lang="en-US" sz="47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they pose are feasible in terms of time, effort, and available resources?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buFont typeface="Verdana" pitchFamily="34" charset="0"/>
              <a:buNone/>
              <a:defRPr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</a:p>
          <a:p>
            <a:pPr lvl="1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Elements of an Action Research Project</a:t>
            </a:r>
            <a:endParaRPr lang="en-US" sz="2000" dirty="0" smtClean="0">
              <a:solidFill>
                <a:srgbClr val="0070C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848600" cy="4114800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Clear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Goals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b="1" dirty="0">
                <a:solidFill>
                  <a:srgbClr val="C00000"/>
                </a:solidFill>
              </a:rPr>
              <a:t>Adequate </a:t>
            </a:r>
            <a:r>
              <a:rPr lang="en-US" sz="2600" b="1" dirty="0" smtClean="0">
                <a:solidFill>
                  <a:srgbClr val="C00000"/>
                </a:solidFill>
              </a:rPr>
              <a:t>Preparation </a:t>
            </a:r>
            <a:r>
              <a:rPr lang="en-US" sz="2000" b="1" dirty="0" smtClean="0">
                <a:solidFill>
                  <a:srgbClr val="C00000"/>
                </a:solidFill>
              </a:rPr>
              <a:t>(Perspectives)</a:t>
            </a:r>
            <a:endParaRPr lang="en-US" sz="2000" b="1" dirty="0">
              <a:solidFill>
                <a:srgbClr val="C000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Appropriate Methods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Significant Results </a:t>
            </a:r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Reflective Critique</a:t>
            </a:r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Effective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Presentation</a:t>
            </a:r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>
                <a:solidFill>
                  <a:srgbClr val="2F5897"/>
                </a:solidFill>
              </a:rPr>
              <a:t>Action Research </a:t>
            </a:r>
            <a:r>
              <a:rPr lang="en-US" sz="3200" dirty="0" smtClean="0">
                <a:solidFill>
                  <a:srgbClr val="2F5897"/>
                </a:solidFill>
              </a:rPr>
              <a:t>supports reflective or scholarly teaching.</a:t>
            </a:r>
            <a:endParaRPr lang="en-US" sz="2700" dirty="0" smtClean="0">
              <a:solidFill>
                <a:srgbClr val="FF0000"/>
              </a:solidFill>
            </a:endParaRPr>
          </a:p>
        </p:txBody>
      </p:sp>
      <p:sp>
        <p:nvSpPr>
          <p:cNvPr id="17411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286000"/>
            <a:ext cx="7696200" cy="3581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Finding answers to educational problems is a complex undertaking. Whether awareness of the problem arises as a result of classroom observation, the reading of learned journals or armchair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theorising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there is always a range of perspectives that can be brought to bear on a problem.  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			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Mary </a:t>
            </a:r>
            <a:r>
              <a:rPr lang="en-US" sz="20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Ainley</a:t>
            </a:r>
            <a:r>
              <a:rPr lang="en-US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and Sarah Buckley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>
                <a:solidFill>
                  <a:srgbClr val="2F5897"/>
                </a:solidFill>
              </a:rPr>
              <a:t>Perspectives to Consider</a:t>
            </a:r>
            <a:endParaRPr lang="en-US" sz="3200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Look at the work from multiple perspectives</a:t>
            </a:r>
          </a:p>
          <a:p>
            <a:pPr lvl="1" eaLnBrk="1" hangingPunct="1"/>
            <a:r>
              <a:rPr lang="en-US" sz="2400" dirty="0" smtClean="0"/>
              <a:t>Student </a:t>
            </a:r>
          </a:p>
          <a:p>
            <a:pPr lvl="1" eaLnBrk="1" hangingPunct="1"/>
            <a:r>
              <a:rPr lang="en-US" sz="2400" dirty="0" smtClean="0"/>
              <a:t>Colleague</a:t>
            </a:r>
          </a:p>
          <a:p>
            <a:pPr lvl="1" eaLnBrk="1" hangingPunct="1"/>
            <a:r>
              <a:rPr lang="en-US" sz="2400" dirty="0" smtClean="0"/>
              <a:t>Expert</a:t>
            </a:r>
          </a:p>
          <a:p>
            <a:pPr lvl="1" eaLnBrk="1" hangingPunct="1"/>
            <a:r>
              <a:rPr lang="en-US" sz="2400" dirty="0" smtClean="0"/>
              <a:t>Self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371600"/>
            <a:ext cx="8077200" cy="32004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125" lvl="1" indent="-255588" algn="l">
              <a:lnSpc>
                <a:spcPct val="130000"/>
              </a:lnSpc>
              <a:buSzPct val="68000"/>
              <a:buFont typeface="Wingdings 3" pitchFamily="18" charset="2"/>
              <a:buChar char=""/>
              <a:defRPr/>
            </a:pP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What </a:t>
            </a: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do </a:t>
            </a:r>
            <a:endParaRPr lang="en-US" sz="2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1028700" lvl="1" indent="-571500" algn="l"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interaction with students </a:t>
            </a:r>
          </a:p>
          <a:p>
            <a:pPr marL="1028700" lvl="1" indent="-571500" algn="l"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interaction with colleagues</a:t>
            </a:r>
          </a:p>
          <a:p>
            <a:pPr marL="1028700" lvl="1" indent="-571500" algn="l"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the literature</a:t>
            </a:r>
          </a:p>
          <a:p>
            <a:pPr marL="1028700" lvl="1" indent="-571500" algn="l"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your personal experience</a:t>
            </a:r>
          </a:p>
          <a:p>
            <a:pPr lvl="1" algn="l">
              <a:spcBef>
                <a:spcPts val="1200"/>
              </a:spcBef>
              <a:defRPr/>
            </a:pP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tell you about topics of importance in your department or discipline?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05800" cy="1295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Elements of an Action Research Project</a:t>
            </a:r>
            <a:endParaRPr lang="en-US" sz="2000" dirty="0" smtClean="0">
              <a:solidFill>
                <a:srgbClr val="0070C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848600" cy="4114800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Clear Goals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Adequate Preparation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b="1" dirty="0" smtClean="0">
                <a:solidFill>
                  <a:srgbClr val="C00000"/>
                </a:solidFill>
              </a:rPr>
              <a:t>Appropriate Methods </a:t>
            </a:r>
            <a:r>
              <a:rPr lang="en-US" sz="2000" b="1" dirty="0" smtClean="0">
                <a:solidFill>
                  <a:srgbClr val="C00000"/>
                </a:solidFill>
              </a:rPr>
              <a:t>(Methods and Assessment)</a:t>
            </a:r>
            <a:endParaRPr lang="en-US" sz="2600" b="1" dirty="0" smtClean="0">
              <a:solidFill>
                <a:srgbClr val="C000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Significant Results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Reflective Critique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Effective Presentation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447800"/>
          </a:xfrm>
        </p:spPr>
        <p:txBody>
          <a:bodyPr>
            <a:normAutofit fontScale="90000"/>
          </a:bodyPr>
          <a:lstStyle/>
          <a:p>
            <a:pPr lvl="3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ysClr val="windowText" lastClr="000000"/>
                </a:solidFill>
              </a:rPr>
              <a:t/>
            </a:r>
            <a:br>
              <a:rPr lang="en-US" sz="3200" dirty="0">
                <a:solidFill>
                  <a:sysClr val="windowText" lastClr="000000"/>
                </a:solidFill>
              </a:rPr>
            </a:br>
            <a:r>
              <a:rPr lang="en-US" sz="3600" kern="12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Student Learning Outcomes, Performance Indicators, and Assessments</a:t>
            </a:r>
            <a:r>
              <a:rPr lang="en-US" sz="1800" dirty="0">
                <a:solidFill>
                  <a:srgbClr val="996600"/>
                </a:solidFill>
              </a:rPr>
              <a:t/>
            </a:r>
            <a:br>
              <a:rPr lang="en-US" sz="1800" dirty="0">
                <a:solidFill>
                  <a:srgbClr val="996600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905000"/>
            <a:ext cx="8610600" cy="4267200"/>
          </a:xfrm>
        </p:spPr>
        <p:txBody>
          <a:bodyPr rtlCol="0">
            <a:normAutofit fontScale="92500" lnSpcReduction="10000"/>
          </a:bodyPr>
          <a:lstStyle/>
          <a:p>
            <a:pPr marL="566737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Are the Student Learning Outcomes observable, measurable, and consistent with shared expectations (e.g. Course Outlines)</a:t>
            </a:r>
          </a:p>
          <a:p>
            <a:pPr marL="566737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 identified Performance Indicators provide convincing evidence of student learning?</a:t>
            </a:r>
          </a:p>
          <a:p>
            <a:pPr marL="566737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Will the chosen assessments provide direct evidence of mastery of the Student Learning Outcomes?</a:t>
            </a:r>
          </a:p>
          <a:p>
            <a:pPr marL="566737" indent="-4572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Validity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the extent to which an assessment measures what it is supposed to measure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2000" dirty="0" smtClean="0">
                <a:solidFill>
                  <a:srgbClr val="CC66FF"/>
                </a:solidFill>
              </a:rPr>
              <a:t>	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Today’s Learning Outcomes</a:t>
            </a:r>
            <a:endParaRPr lang="en-US" sz="3600" dirty="0"/>
          </a:p>
        </p:txBody>
      </p:sp>
      <p:sp>
        <p:nvSpPr>
          <p:cNvPr id="9218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 rtlCol="0">
            <a:normAutofit/>
          </a:bodyPr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Identify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elements of action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research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Give examples of action research frames as means for inspiring professional development for faculty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Relate action research frames to iterative cycles of improvement within a department or division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Discuss action research as a tool for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meeting department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planning and learning goals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Identify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resources </a:t>
            </a: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available 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faculty conducting action research projects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3200" dirty="0">
                <a:solidFill>
                  <a:srgbClr val="2F5897"/>
                </a:solidFill>
              </a:rPr>
              <a:t>Teaching </a:t>
            </a:r>
            <a:r>
              <a:rPr lang="en-US" sz="3200" dirty="0" smtClean="0">
                <a:solidFill>
                  <a:srgbClr val="2F5897"/>
                </a:solidFill>
              </a:rPr>
              <a:t>Strategies, Action </a:t>
            </a:r>
            <a:r>
              <a:rPr lang="en-US" sz="3200" dirty="0">
                <a:solidFill>
                  <a:srgbClr val="2F5897"/>
                </a:solidFill>
              </a:rPr>
              <a:t>Research and Methodology Design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pitchFamily="18" charset="2"/>
              <a:buNone/>
              <a:defRPr/>
            </a:pP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66737" lvl="2" indent="-457200" eaLnBrk="1" fontAlgn="auto" hangingPunct="1">
              <a:lnSpc>
                <a:spcPct val="90000"/>
              </a:lnSpc>
              <a:spcAft>
                <a:spcPts val="0"/>
              </a:spcAft>
              <a:buSzPct val="68000"/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For 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 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action research project, consider these questions:</a:t>
            </a:r>
          </a:p>
          <a:p>
            <a:pPr marL="1060450" lvl="3" indent="-255588" eaLnBrk="1" fontAlgn="auto" hangingPunct="1">
              <a:spcBef>
                <a:spcPts val="400"/>
              </a:spcBef>
              <a:spcAft>
                <a:spcPts val="0"/>
              </a:spcAft>
              <a:buSzPct val="68000"/>
              <a:buFont typeface="Wingdings 3" pitchFamily="18" charset="2"/>
              <a:buChar char=""/>
              <a:defRPr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 teaching strategies are appropriate for achieving the Student Learning Outcomes?</a:t>
            </a:r>
          </a:p>
          <a:p>
            <a:pPr marL="1060450" lvl="3" indent="-255588" eaLnBrk="1" fontAlgn="auto" hangingPunct="1">
              <a:spcBef>
                <a:spcPts val="400"/>
              </a:spcBef>
              <a:spcAft>
                <a:spcPts val="0"/>
              </a:spcAft>
              <a:buSzPct val="68000"/>
              <a:buFont typeface="Wingdings 3" pitchFamily="18" charset="2"/>
              <a:buChar char=""/>
              <a:defRPr/>
            </a:pP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What data would convince other professionals (particularly faculty members in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discipline)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 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level of student mastery of </a:t>
            </a: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Student Learning Outcomes? </a:t>
            </a:r>
            <a:endParaRPr lang="en-US" sz="1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060450" lvl="3" indent="-255588" eaLnBrk="1" fontAlgn="auto" hangingPunct="1">
              <a:spcBef>
                <a:spcPts val="400"/>
              </a:spcBef>
              <a:spcAft>
                <a:spcPts val="0"/>
              </a:spcAft>
              <a:buSzPct val="68000"/>
              <a:buFont typeface="Wingdings 3" pitchFamily="18" charset="2"/>
              <a:buChar char=""/>
              <a:defRPr/>
            </a:pPr>
            <a:r>
              <a:rPr 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How can the project be organized and described so that it will serve as a catalyst for improvement as well as a blueprint?</a:t>
            </a:r>
            <a:endParaRPr lang="en-US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66737" lvl="2" indent="-457200" eaLnBrk="1" fontAlgn="auto" hangingPunct="1">
              <a:lnSpc>
                <a:spcPct val="90000"/>
              </a:lnSpc>
              <a:spcAft>
                <a:spcPts val="0"/>
              </a:spcAft>
              <a:buSzPct val="68000"/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Focus 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on one or two valid measures of 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 project’s 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impact.</a:t>
            </a:r>
          </a:p>
          <a:p>
            <a:pPr marL="566737" lvl="2" indent="-457200" eaLnBrk="1" fontAlgn="auto" hangingPunct="1">
              <a:lnSpc>
                <a:spcPct val="90000"/>
              </a:lnSpc>
              <a:spcAft>
                <a:spcPts val="0"/>
              </a:spcAft>
              <a:buSzPct val="68000"/>
              <a:buFont typeface="Arial" pitchFamily="34" charset="0"/>
              <a:buChar char="•"/>
              <a:defRPr/>
            </a:pPr>
            <a:r>
              <a:rPr lang="en-US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Reliability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is the extent to which an experiment is repeatable and yields consistent results.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295400"/>
            <a:ext cx="7772400" cy="4343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Please join us after the break for Part 2!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6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4"/>
          <p:cNvSpPr>
            <a:spLocks noGrp="1" noChangeArrowheads="1"/>
          </p:cNvSpPr>
          <p:nvPr>
            <p:ph type="ctrTitle"/>
          </p:nvPr>
        </p:nvSpPr>
        <p:spPr>
          <a:xfrm>
            <a:off x="762000" y="685800"/>
            <a:ext cx="7772400" cy="2895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/>
              <a:t>Using Action Research to Advance Planning and Learning    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 2)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343400"/>
            <a:ext cx="7467600" cy="19812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/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Lisa Armour, Ph.D.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Vice President for Assessment, Research, and Technology 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Santa Fe College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/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Wendi Dew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defRPr/>
            </a:pPr>
            <a:r>
              <a:rPr lang="en-US" sz="2000" b="1" dirty="0"/>
              <a:t>Director, Faculty and Instructional Development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 smtClean="0"/>
              <a:t>Valencia </a:t>
            </a:r>
            <a:r>
              <a:rPr lang="en-US" sz="2000" b="1" dirty="0" smtClean="0"/>
              <a:t>College</a:t>
            </a:r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/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/>
          </a:p>
          <a:p>
            <a:pPr eaLnBrk="1" fontAlgn="auto" hangingPunct="1">
              <a:lnSpc>
                <a:spcPct val="7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0537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28600"/>
            <a:ext cx="8229600" cy="6049963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365125" lvl="1" indent="-255588"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What are the student learning outcomes central to student success in your department or discipline</a:t>
            </a: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?</a:t>
            </a:r>
          </a:p>
          <a:p>
            <a:pPr marL="109537" lvl="1" indent="0">
              <a:spcBef>
                <a:spcPct val="0"/>
              </a:spcBef>
              <a:buSzPct val="68000"/>
              <a:buFont typeface="Courier New" pitchFamily="49" charset="0"/>
              <a:buNone/>
              <a:defRPr/>
            </a:pPr>
            <a:endParaRPr lang="en-US" sz="2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365125" lvl="1" indent="-255588"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What are some related performance indicators and assessment measures</a:t>
            </a: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?</a:t>
            </a:r>
          </a:p>
          <a:p>
            <a:pPr marL="109537" lvl="1" indent="0">
              <a:spcBef>
                <a:spcPct val="0"/>
              </a:spcBef>
              <a:buSzPct val="68000"/>
              <a:buFont typeface="Courier New" pitchFamily="49" charset="0"/>
              <a:buNone/>
              <a:defRPr/>
            </a:pPr>
            <a:endParaRPr lang="en-US" sz="2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365125" lvl="1" indent="-255588"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Would these assessment measures be considered convincing by most faculty in your discipline</a:t>
            </a: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?</a:t>
            </a:r>
          </a:p>
          <a:p>
            <a:pPr marL="109537" lvl="1" indent="0">
              <a:spcBef>
                <a:spcPct val="0"/>
              </a:spcBef>
              <a:buSzPct val="68000"/>
              <a:buFont typeface="Courier New" pitchFamily="49" charset="0"/>
              <a:buNone/>
              <a:defRPr/>
            </a:pPr>
            <a:endParaRPr lang="en-US" sz="2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365125" lvl="1" indent="-255588"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 pitchFamily="18" charset="0"/>
                <a:ea typeface="+mj-ea"/>
                <a:cs typeface="+mj-cs"/>
              </a:rPr>
              <a:t>How can </a:t>
            </a: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 pitchFamily="18" charset="0"/>
                <a:ea typeface="+mj-ea"/>
                <a:cs typeface="+mj-cs"/>
              </a:rPr>
              <a:t>you promote </a:t>
            </a: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 pitchFamily="18" charset="0"/>
                <a:ea typeface="+mj-ea"/>
                <a:cs typeface="+mj-cs"/>
              </a:rPr>
              <a:t>the </a:t>
            </a: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 pitchFamily="18" charset="0"/>
                <a:ea typeface="+mj-ea"/>
                <a:cs typeface="+mj-cs"/>
              </a:rPr>
              <a:t>use </a:t>
            </a: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 pitchFamily="18" charset="0"/>
                <a:ea typeface="+mj-ea"/>
                <a:cs typeface="+mj-cs"/>
              </a:rPr>
              <a:t>of </a:t>
            </a: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 pitchFamily="18" charset="0"/>
                <a:ea typeface="+mj-ea"/>
                <a:cs typeface="+mj-cs"/>
              </a:rPr>
              <a:t>assessment measures </a:t>
            </a: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 pitchFamily="18" charset="0"/>
              </a:rPr>
              <a:t>considered convincing by most faculty in your discipline </a:t>
            </a: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 pitchFamily="18" charset="0"/>
                <a:ea typeface="+mj-ea"/>
                <a:cs typeface="+mj-cs"/>
              </a:rPr>
              <a:t>within individual action research projects?</a:t>
            </a:r>
            <a:endParaRPr lang="en-US" sz="2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Palatino Linotype" pitchFamily="18" charset="0"/>
              <a:ea typeface="+mj-ea"/>
              <a:cs typeface="+mj-cs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Elements of an Action Research Project</a:t>
            </a:r>
            <a:endParaRPr lang="en-US" sz="2000" dirty="0" smtClean="0">
              <a:solidFill>
                <a:srgbClr val="0070C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848600" cy="4114800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Clear Goals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Adequate Preparation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Appropriate Methods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b="1" dirty="0" smtClean="0">
                <a:solidFill>
                  <a:srgbClr val="C00000"/>
                </a:solidFill>
              </a:rPr>
              <a:t>Significant Results </a:t>
            </a:r>
            <a:r>
              <a:rPr lang="en-US" sz="2000" b="1" dirty="0" smtClean="0">
                <a:solidFill>
                  <a:srgbClr val="C00000"/>
                </a:solidFill>
              </a:rPr>
              <a:t>(Project Results)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Reflective Critique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Effective Presentation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Action Research makes a difference!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438400"/>
            <a:ext cx="8229600" cy="3687763"/>
          </a:xfrm>
        </p:spPr>
        <p:txBody>
          <a:bodyPr rtlCol="0">
            <a:normAutofit/>
          </a:bodyPr>
          <a:lstStyle/>
          <a:p>
            <a:pPr marL="623887" indent="-514350" eaLnBrk="1" fontAlgn="auto" hangingPunct="1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Are results described clearly and completely?</a:t>
            </a:r>
          </a:p>
          <a:p>
            <a:pPr marL="623887" indent="-514350" eaLnBrk="1" fontAlgn="auto" hangingPunct="1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623887" indent="-514350" eaLnBrk="1" fontAlgn="auto" hangingPunct="1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Did the students achieve the Student Learning Outcomes?</a:t>
            </a:r>
          </a:p>
          <a:p>
            <a:pPr marL="623887" indent="-514350" eaLnBrk="1" fontAlgn="auto" hangingPunct="1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623887" indent="-514350" eaLnBrk="1" fontAlgn="auto" hangingPunct="1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What if they did not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achieve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SLOs?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/>
              <a:t>Interpretation of </a:t>
            </a:r>
            <a:r>
              <a:rPr lang="en-US" sz="2800" dirty="0" smtClean="0"/>
              <a:t>Results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693025" cy="4267200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AutoNum type="alphaUcPeriod" startAt="2"/>
            </a:pPr>
            <a:endParaRPr lang="en-US" sz="2000" dirty="0" smtClean="0"/>
          </a:p>
          <a:p>
            <a:pPr marL="381000" indent="-381000" eaLnBrk="1" hangingPunct="1">
              <a:lnSpc>
                <a:spcPct val="80000"/>
              </a:lnSpc>
            </a:pPr>
            <a:r>
              <a:rPr lang="en-US" sz="2600" dirty="0" smtClean="0"/>
              <a:t>Cause and Effect vs. Correlation</a:t>
            </a:r>
          </a:p>
          <a:p>
            <a:pPr marL="800100" lvl="1" indent="-342900" eaLnBrk="1" hangingPunct="1">
              <a:lnSpc>
                <a:spcPct val="150000"/>
              </a:lnSpc>
            </a:pPr>
            <a:r>
              <a:rPr lang="en-US" sz="1800" dirty="0" smtClean="0"/>
              <a:t>Action research may reveal correlation between variables, but often it will not establish a cause and effect relationship.</a:t>
            </a:r>
          </a:p>
          <a:p>
            <a:pPr marL="800100" lvl="1" indent="-342900" eaLnBrk="1" hangingPunct="1">
              <a:lnSpc>
                <a:spcPct val="150000"/>
              </a:lnSpc>
            </a:pPr>
            <a:r>
              <a:rPr lang="en-US" sz="1800" dirty="0" smtClean="0"/>
              <a:t>Controlled experiments are needed to convince sophisticated readers of a cause and effect relationship between variables.</a:t>
            </a:r>
          </a:p>
          <a:p>
            <a:pPr marL="800100" lvl="1" indent="-342900" eaLnBrk="1" hangingPunct="1">
              <a:lnSpc>
                <a:spcPct val="150000"/>
              </a:lnSpc>
            </a:pPr>
            <a:r>
              <a:rPr lang="en-US" sz="1800" dirty="0" smtClean="0"/>
              <a:t>Faculty may choose to make cases for cause and effect based on their professional judgment.  If they do, they should explain the factors informing their judgment.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100" dirty="0" smtClean="0"/>
              <a:t>Explanations</a:t>
            </a:r>
            <a:endParaRPr lang="en-US" sz="2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6963"/>
          </a:xfrm>
        </p:spPr>
        <p:txBody>
          <a:bodyPr rtlCol="0">
            <a:normAutofit/>
          </a:bodyPr>
          <a:lstStyle/>
          <a:p>
            <a:pPr marL="381000" indent="-3810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When correlation is claimed, explanations other than cause/effect (confounding variables) should be considered and explained. </a:t>
            </a:r>
          </a:p>
          <a:p>
            <a:pPr marL="381000" indent="-3810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 perceived impact did the project have in terms of changes in knowledge, abilities, attitudes, values and commitment of students or faculty?</a:t>
            </a:r>
          </a:p>
          <a:p>
            <a:pPr marL="381000" indent="-3810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Were the results as expected?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2133600"/>
          </a:xfrm>
        </p:spPr>
        <p:txBody>
          <a:bodyPr/>
          <a:lstStyle/>
          <a:p>
            <a:pPr marL="365125" lvl="1" indent="-255588">
              <a:lnSpc>
                <a:spcPct val="130000"/>
              </a:lnSpc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How can we use action research to make learning more meaningful to students?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Elements of an Action Research Project</a:t>
            </a:r>
            <a:endParaRPr lang="en-US" sz="2000" dirty="0" smtClean="0">
              <a:solidFill>
                <a:srgbClr val="0070C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848600" cy="4114800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Clear Goals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Adequate Preparation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Appropriate Methods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Significant Results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b="1" dirty="0" smtClean="0">
                <a:solidFill>
                  <a:srgbClr val="C00000"/>
                </a:solidFill>
              </a:rPr>
              <a:t>Reflective Critique </a:t>
            </a:r>
            <a:r>
              <a:rPr lang="en-US" sz="2000" b="1" dirty="0" smtClean="0">
                <a:solidFill>
                  <a:srgbClr val="C00000"/>
                </a:solidFill>
              </a:rPr>
              <a:t>(General Reflection, Essential Competencies)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Effective Presentation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4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220788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Action research attempts to provide some insight into how students learn. 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130550"/>
            <a:ext cx="5638800" cy="2362200"/>
          </a:xfrm>
        </p:spPr>
        <p:txBody>
          <a:bodyPr rtlCol="0"/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It encourages teachers, counselors and librarians to use their classrooms, offices and libraries as laboratories for the study of learning.</a:t>
            </a: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6677025" y="5492750"/>
            <a:ext cx="1927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pPr algn="r"/>
            <a:r>
              <a:rPr lang="en-US" sz="2000">
                <a:solidFill>
                  <a:schemeClr val="tx1"/>
                </a:solidFill>
              </a:rPr>
              <a:t>Tom Angelo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4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001000" cy="1449388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Action research includes reflection about what has happened, as well as reflection about what should happen next.</a:t>
            </a:r>
          </a:p>
        </p:txBody>
      </p:sp>
      <p:sp>
        <p:nvSpPr>
          <p:cNvPr id="4198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286000"/>
            <a:ext cx="7467600" cy="3657600"/>
          </a:xfrm>
        </p:spPr>
        <p:txBody>
          <a:bodyPr rtlCol="0"/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In a reflective critique, faculty</a:t>
            </a:r>
          </a:p>
          <a:p>
            <a:pPr marL="800100" lvl="1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Analyze the project</a:t>
            </a:r>
          </a:p>
          <a:p>
            <a:pPr marL="800100" lvl="1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Apply professional judgment</a:t>
            </a:r>
          </a:p>
          <a:p>
            <a:pPr marL="800100" lvl="1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Share insights</a:t>
            </a:r>
          </a:p>
          <a:p>
            <a:pPr marL="800100" lvl="1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Describe plans for improvement</a:t>
            </a:r>
          </a:p>
          <a:p>
            <a:pPr marL="800100" lvl="1" indent="-342900" algn="l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Express personal observations in a professional manner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058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/>
              <a:t>Elements of an Action Research Project</a:t>
            </a:r>
            <a:endParaRPr lang="en-US" sz="2000" dirty="0" smtClean="0">
              <a:solidFill>
                <a:srgbClr val="0070C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848600" cy="4114800"/>
          </a:xfrm>
        </p:spPr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>
              <a:solidFill>
                <a:srgbClr val="FFFF00"/>
              </a:solidFill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Clear Goals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Adequate Preparation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Appropriate Methods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Significant Results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Reflective Critique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b="1" dirty="0" smtClean="0">
                <a:solidFill>
                  <a:srgbClr val="C00000"/>
                </a:solidFill>
              </a:rPr>
              <a:t>Effective Presentation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 smtClean="0"/>
              <a:t>Effective Presentation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/>
              <a:t>Spelling, grammar, and style are important</a:t>
            </a:r>
          </a:p>
          <a:p>
            <a:pPr eaLnBrk="1" hangingPunct="1"/>
            <a:r>
              <a:rPr lang="en-US" dirty="0" smtClean="0"/>
              <a:t>Pay attention to language and tone</a:t>
            </a:r>
          </a:p>
          <a:p>
            <a:pPr eaLnBrk="1" hangingPunct="1"/>
            <a:r>
              <a:rPr lang="en-US" dirty="0"/>
              <a:t>C</a:t>
            </a:r>
            <a:r>
              <a:rPr lang="en-US" dirty="0" smtClean="0"/>
              <a:t>harts and graphs should be used when possible</a:t>
            </a:r>
          </a:p>
          <a:p>
            <a:pPr eaLnBrk="1" hangingPunct="1"/>
            <a:r>
              <a:rPr lang="en-US" dirty="0" smtClean="0"/>
              <a:t>“Accessible” (audience-appropriate) statistics should be provided</a:t>
            </a:r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en-US" sz="2400" dirty="0"/>
              <a:t>M</a:t>
            </a:r>
            <a:r>
              <a:rPr lang="en-US" sz="2400" dirty="0" smtClean="0"/>
              <a:t>easures of central tendency and measures of variation should be included when quantitative data are described.</a:t>
            </a:r>
          </a:p>
          <a:p>
            <a:pPr eaLnBrk="1" hangingPunct="1"/>
            <a:r>
              <a:rPr lang="en-US" dirty="0" smtClean="0"/>
              <a:t>Valencia’s Action Research Builder provides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650875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sz="3200" dirty="0" smtClean="0"/>
              <a:t>Learning-centered Planning and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848600" cy="3916363"/>
          </a:xfrm>
        </p:spPr>
        <p:txBody>
          <a:bodyPr/>
          <a:lstStyle/>
          <a:p>
            <a:pPr eaLnBrk="1" hangingPunct="1"/>
            <a:r>
              <a:rPr lang="en-US" sz="2600" dirty="0" smtClean="0"/>
              <a:t>Learning-centered questions are the essential foundation for strategic planning and learning-centered program assessment</a:t>
            </a:r>
          </a:p>
          <a:p>
            <a:pPr eaLnBrk="1" hangingPunct="1"/>
            <a:r>
              <a:rPr lang="en-US" sz="2600" dirty="0" smtClean="0"/>
              <a:t>Key Questions</a:t>
            </a:r>
          </a:p>
          <a:p>
            <a:pPr lvl="1" eaLnBrk="1" hangingPunct="1"/>
            <a:r>
              <a:rPr lang="en-US" sz="2600" dirty="0" smtClean="0"/>
              <a:t>“Ways In” to an iterative cycle of improvement</a:t>
            </a:r>
          </a:p>
          <a:p>
            <a:pPr lvl="2" eaLnBrk="1" hangingPunct="1"/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What do we want to change or improve about student learning, development and/or the student experience?</a:t>
            </a:r>
          </a:p>
          <a:p>
            <a:pPr lvl="2" eaLnBrk="1" hangingPunct="1"/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How will this impact student learning?</a:t>
            </a:r>
          </a:p>
          <a:p>
            <a:pPr lvl="2" eaLnBrk="1" hangingPunct="1"/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How will we know?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328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1143000"/>
          </a:xfrm>
        </p:spPr>
        <p:txBody>
          <a:bodyPr/>
          <a:lstStyle/>
          <a:p>
            <a:pPr algn="ctr" eaLnBrk="1" hangingPunct="1"/>
            <a:r>
              <a:rPr lang="en-US" sz="32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Planning Essentials:</a:t>
            </a:r>
            <a:r>
              <a:rPr lang="en-US" sz="54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/>
            </a:r>
            <a:br>
              <a:rPr lang="en-US" sz="54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</a:br>
            <a:r>
              <a:rPr lang="en-US" sz="28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A Cascading Mission</a:t>
            </a:r>
            <a:endParaRPr lang="en-US" sz="2800" dirty="0">
              <a:solidFill>
                <a:srgbClr val="2F5897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Palatino Linotyp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1600200"/>
            <a:ext cx="2514600" cy="45720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en-US" dirty="0" smtClean="0">
                <a:ea typeface="ＭＳ Ｐゴシック" pitchFamily="34" charset="-128"/>
              </a:rPr>
              <a:t>Cascading Mission, Goals and Outcomes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Meaningful connection to institutional planning across all units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Critical alignment to the mission and goals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Meaningful assessment and improvement</a:t>
            </a:r>
          </a:p>
          <a:p>
            <a:pPr marL="228600" lvl="1" indent="0" eaLnBrk="1" hangingPunct="1">
              <a:buFont typeface="Wingdings 2" pitchFamily="18" charset="2"/>
              <a:buNone/>
              <a:defRPr/>
            </a:pPr>
            <a:r>
              <a:rPr lang="en-US" dirty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 “down and in”</a:t>
            </a: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Creates opportunities for unit-to-unit collaboration </a:t>
            </a: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41547872"/>
              </p:ext>
            </p:extLst>
          </p:nvPr>
        </p:nvGraphicFramePr>
        <p:xfrm>
          <a:off x="2514600" y="1536355"/>
          <a:ext cx="6048632" cy="4582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ircular Arrow 7"/>
          <p:cNvSpPr/>
          <p:nvPr/>
        </p:nvSpPr>
        <p:spPr>
          <a:xfrm>
            <a:off x="5105400" y="5029200"/>
            <a:ext cx="978408" cy="97840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2517369"/>
              <a:gd name="adj5" fmla="val 12500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Up-Down Arrow 8"/>
          <p:cNvSpPr/>
          <p:nvPr/>
        </p:nvSpPr>
        <p:spPr>
          <a:xfrm rot="10800000">
            <a:off x="8505568" y="1828798"/>
            <a:ext cx="484632" cy="3669269"/>
          </a:xfrm>
          <a:prstGeom prst="upDownArrow">
            <a:avLst/>
          </a:prstGeom>
          <a:solidFill>
            <a:srgbClr val="2F589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24800" y="1458913"/>
            <a:ext cx="13716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eaLnBrk="1" hangingPunct="1">
              <a:defRPr/>
            </a:pPr>
            <a:r>
              <a:rPr lang="en-US" dirty="0">
                <a:solidFill>
                  <a:prstClr val="black"/>
                </a:solidFill>
                <a:latin typeface="Century Gothic"/>
              </a:rPr>
              <a:t>Institution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48600" y="5497513"/>
            <a:ext cx="13716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eaLnBrk="1" hangingPunct="1">
              <a:defRPr/>
            </a:pPr>
            <a:r>
              <a:rPr lang="en-US" dirty="0">
                <a:solidFill>
                  <a:prstClr val="black"/>
                </a:solidFill>
                <a:latin typeface="Century Gothic"/>
              </a:rPr>
              <a:t>Individual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6800" y="6400800"/>
            <a:ext cx="32766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eaLnBrk="1" hangingPunct="1">
              <a:defRPr/>
            </a:pPr>
            <a:r>
              <a:rPr lang="en-US" sz="1400" i="1" dirty="0">
                <a:solidFill>
                  <a:prstClr val="black"/>
                </a:solidFill>
                <a:latin typeface="Century Gothic"/>
              </a:rPr>
              <a:t>- Kurt </a:t>
            </a:r>
            <a:r>
              <a:rPr lang="en-US" sz="1400" i="1" dirty="0" err="1">
                <a:solidFill>
                  <a:prstClr val="black"/>
                </a:solidFill>
                <a:latin typeface="Century Gothic"/>
              </a:rPr>
              <a:t>Ewen</a:t>
            </a:r>
            <a:r>
              <a:rPr lang="en-US" sz="1400" i="1" dirty="0">
                <a:solidFill>
                  <a:prstClr val="black"/>
                </a:solidFill>
                <a:latin typeface="Century Gothic"/>
              </a:rPr>
              <a:t>, Valencia College</a:t>
            </a:r>
          </a:p>
        </p:txBody>
      </p:sp>
    </p:spTree>
    <p:extLst>
      <p:ext uri="{BB962C8B-B14F-4D97-AF65-F5344CB8AC3E}">
        <p14:creationId xmlns:p14="http://schemas.microsoft.com/office/powerpoint/2010/main" val="172282780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30188" y="-228600"/>
            <a:ext cx="8685212" cy="1143000"/>
          </a:xfrm>
        </p:spPr>
        <p:txBody>
          <a:bodyPr/>
          <a:lstStyle/>
          <a:p>
            <a:pPr algn="ctr" eaLnBrk="1" hangingPunct="1"/>
            <a:r>
              <a:rPr lang="en-US" sz="32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Planning Essentials:</a:t>
            </a:r>
            <a:br>
              <a:rPr lang="en-US" sz="32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</a:br>
            <a:r>
              <a:rPr lang="en-US" sz="20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ＭＳ Ｐゴシック" pitchFamily="34" charset="-128"/>
              </a:rPr>
              <a:t>Collaborative, Inter-related Reflection and  Planning Cycles</a:t>
            </a:r>
            <a:endParaRPr lang="en-US" sz="2800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89354099"/>
              </p:ext>
            </p:extLst>
          </p:nvPr>
        </p:nvGraphicFramePr>
        <p:xfrm>
          <a:off x="1581665" y="1367435"/>
          <a:ext cx="6048632" cy="4582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ircular Arrow 7"/>
          <p:cNvSpPr/>
          <p:nvPr/>
        </p:nvSpPr>
        <p:spPr>
          <a:xfrm>
            <a:off x="4104667" y="4923096"/>
            <a:ext cx="978408" cy="97840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2517369"/>
              <a:gd name="adj5" fmla="val 12500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88" y="2895600"/>
            <a:ext cx="1598612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prstClr val="black"/>
                </a:solidFill>
                <a:latin typeface="Century Gothic"/>
              </a:rPr>
              <a:t>Use data to make decisions to improve over time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873375" y="6019800"/>
            <a:ext cx="360362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prstClr val="black"/>
                </a:solidFill>
                <a:latin typeface="Century Gothic"/>
              </a:rPr>
              <a:t>Document and analyze evidence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20000" y="2882900"/>
            <a:ext cx="1598613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prstClr val="black"/>
                </a:solidFill>
                <a:latin typeface="Century Gothic"/>
              </a:rPr>
              <a:t>Assessment Measures and Criteria for Success</a:t>
            </a:r>
          </a:p>
        </p:txBody>
      </p:sp>
      <p:sp>
        <p:nvSpPr>
          <p:cNvPr id="24" name="Circular Arrow 23"/>
          <p:cNvSpPr/>
          <p:nvPr/>
        </p:nvSpPr>
        <p:spPr>
          <a:xfrm rot="7084179">
            <a:off x="5113737" y="3092696"/>
            <a:ext cx="3928664" cy="2933044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891337"/>
              <a:gd name="adj5" fmla="val 12500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5" name="Circular Arrow 24"/>
          <p:cNvSpPr/>
          <p:nvPr/>
        </p:nvSpPr>
        <p:spPr>
          <a:xfrm rot="11675211">
            <a:off x="855538" y="3616068"/>
            <a:ext cx="3687621" cy="3021111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3891337"/>
              <a:gd name="adj5" fmla="val 12500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6" name="Circular Arrow 25"/>
          <p:cNvSpPr/>
          <p:nvPr/>
        </p:nvSpPr>
        <p:spPr>
          <a:xfrm rot="16855673">
            <a:off x="773719" y="994077"/>
            <a:ext cx="3555444" cy="368720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617035"/>
              <a:gd name="adj5" fmla="val 12500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Circular Arrow 26"/>
          <p:cNvSpPr/>
          <p:nvPr/>
        </p:nvSpPr>
        <p:spPr>
          <a:xfrm rot="21365153">
            <a:off x="5204776" y="1039637"/>
            <a:ext cx="3555444" cy="3687209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5617035"/>
              <a:gd name="adj5" fmla="val 12500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324600" y="6473825"/>
            <a:ext cx="3276600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 eaLnBrk="1" hangingPunct="1">
              <a:defRPr/>
            </a:pPr>
            <a:r>
              <a:rPr lang="en-US" sz="1400" i="1" dirty="0">
                <a:solidFill>
                  <a:prstClr val="black"/>
                </a:solidFill>
                <a:latin typeface="Century Gothic"/>
              </a:rPr>
              <a:t>- Kurt </a:t>
            </a:r>
            <a:r>
              <a:rPr lang="en-US" sz="1400" i="1" dirty="0" err="1">
                <a:solidFill>
                  <a:prstClr val="black"/>
                </a:solidFill>
                <a:latin typeface="Century Gothic"/>
              </a:rPr>
              <a:t>Ewen</a:t>
            </a:r>
            <a:r>
              <a:rPr lang="en-US" sz="1400" i="1" dirty="0">
                <a:solidFill>
                  <a:prstClr val="black"/>
                </a:solidFill>
                <a:latin typeface="Century Gothic"/>
              </a:rPr>
              <a:t>, Valencia College</a:t>
            </a:r>
          </a:p>
        </p:txBody>
      </p:sp>
    </p:spTree>
    <p:extLst>
      <p:ext uri="{BB962C8B-B14F-4D97-AF65-F5344CB8AC3E}">
        <p14:creationId xmlns:p14="http://schemas.microsoft.com/office/powerpoint/2010/main" val="34636153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91200"/>
          </a:xfrm>
        </p:spPr>
        <p:txBody>
          <a:bodyPr/>
          <a:lstStyle/>
          <a:p>
            <a:pPr marL="566737" lvl="1" indent="-457200">
              <a:lnSpc>
                <a:spcPct val="130000"/>
              </a:lnSpc>
              <a:spcBef>
                <a:spcPct val="0"/>
              </a:spcBef>
              <a:buSzPct val="68000"/>
              <a:buFont typeface="Wingdings" pitchFamily="2" charset="2"/>
              <a:buChar char="q"/>
              <a:defRPr/>
            </a:pPr>
            <a:r>
              <a:rPr lang="en-US" sz="2600" dirty="0" smtClean="0"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</a:rPr>
              <a:t>Some “ways in” to the Scholarship of Teaching and Learning (slide 8) for individual faculty are</a:t>
            </a:r>
            <a:endParaRPr lang="en-US" sz="2600" dirty="0" smtClean="0"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ea typeface="+mj-ea"/>
              <a:cs typeface="+mj-cs"/>
            </a:endParaRPr>
          </a:p>
          <a:p>
            <a:pPr lvl="1"/>
            <a:r>
              <a:rPr lang="en-US" sz="2400" dirty="0" smtClean="0"/>
              <a:t>Focus </a:t>
            </a:r>
            <a:r>
              <a:rPr lang="en-US" sz="2400" dirty="0"/>
              <a:t>on critical and challenging teaching goals and/or student learning </a:t>
            </a:r>
            <a:r>
              <a:rPr lang="en-US" sz="2400" dirty="0" smtClean="0"/>
              <a:t>outcomes</a:t>
            </a:r>
          </a:p>
          <a:p>
            <a:pPr lvl="1"/>
            <a:r>
              <a:rPr lang="en-US" sz="2400" dirty="0" smtClean="0"/>
              <a:t>Focus on a common problem or an issue that seems to recur</a:t>
            </a:r>
            <a:endParaRPr lang="en-US" sz="2400" dirty="0"/>
          </a:p>
          <a:p>
            <a:pPr marL="109537" lvl="1" indent="0">
              <a:lnSpc>
                <a:spcPct val="130000"/>
              </a:lnSpc>
              <a:spcBef>
                <a:spcPct val="0"/>
              </a:spcBef>
              <a:buSzPct val="68000"/>
              <a:buFont typeface="Courier New" pitchFamily="49" charset="0"/>
              <a:buNone/>
              <a:defRPr/>
            </a:pPr>
            <a:endParaRPr lang="en-US" sz="2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365125" lvl="1" indent="-255588">
              <a:lnSpc>
                <a:spcPct val="130000"/>
              </a:lnSpc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How can you partner with faculty conducting action research so their “ways in “ to </a:t>
            </a:r>
            <a:r>
              <a:rPr lang="en-US" sz="2600" dirty="0" err="1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SoTL</a:t>
            </a: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 have the additional benefit of serving as department or division “ways </a:t>
            </a: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in” to an iterative cycle of </a:t>
            </a: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improvement?</a:t>
            </a:r>
            <a:endParaRPr lang="en-US" sz="2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365125" lvl="1" indent="-255588">
              <a:lnSpc>
                <a:spcPct val="130000"/>
              </a:lnSpc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endParaRPr lang="en-US" sz="2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9011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277100" cy="990600"/>
          </a:xfrm>
        </p:spPr>
        <p:txBody>
          <a:bodyPr/>
          <a:lstStyle/>
          <a:p>
            <a:pPr algn="ctr" eaLnBrk="1" hangingPunct="1"/>
            <a:r>
              <a:rPr lang="en-US" sz="4800" dirty="0" smtClean="0"/>
              <a:t>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458200" cy="4521200"/>
          </a:xfrm>
        </p:spPr>
        <p:txBody>
          <a:bodyPr/>
          <a:lstStyle/>
          <a:p>
            <a:pPr eaLnBrk="1" hangingPunct="1">
              <a:defRPr/>
            </a:pPr>
            <a:r>
              <a:rPr lang="en-US" b="1" i="1" dirty="0" smtClean="0">
                <a:ea typeface="ＭＳ Ｐゴシック" pitchFamily="34" charset="-128"/>
              </a:rPr>
              <a:t>Planning Goals </a:t>
            </a:r>
            <a:r>
              <a:rPr lang="en-US" dirty="0" smtClean="0">
                <a:ea typeface="ＭＳ Ｐゴシック" pitchFamily="34" charset="-128"/>
              </a:rPr>
              <a:t>establish broad, general statements of what the department, program, course, or activity intends to accomplish. </a:t>
            </a:r>
          </a:p>
          <a:p>
            <a:pPr eaLnBrk="1" hangingPunct="1">
              <a:defRPr/>
            </a:pPr>
            <a:r>
              <a:rPr lang="en-US" b="1" i="1" dirty="0" smtClean="0">
                <a:ea typeface="ＭＳ Ｐゴシック" pitchFamily="34" charset="-128"/>
              </a:rPr>
              <a:t>Learning Goals</a:t>
            </a:r>
            <a:r>
              <a:rPr lang="en-US" b="1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describe broad learning outcomes and concepts (what you want students to learn) expressed in general terms (e.g., clear communication, problem-solving skills, etc.) </a:t>
            </a:r>
          </a:p>
          <a:p>
            <a:pPr eaLnBrk="1" hangingPunct="1">
              <a:defRPr/>
            </a:pPr>
            <a:r>
              <a:rPr lang="en-US" b="1" i="1" dirty="0" smtClean="0">
                <a:ea typeface="ＭＳ Ｐゴシック" pitchFamily="34" charset="-128"/>
              </a:rPr>
              <a:t>Goals</a:t>
            </a:r>
            <a:r>
              <a:rPr lang="en-US" dirty="0" smtClean="0">
                <a:ea typeface="ＭＳ Ｐゴシック" pitchFamily="34" charset="-128"/>
              </a:rPr>
              <a:t> should </a:t>
            </a:r>
          </a:p>
          <a:p>
            <a:pPr lvl="1" eaLnBrk="1" hangingPunct="1">
              <a:defRPr/>
            </a:pPr>
            <a:r>
              <a:rPr lang="en-US" sz="1800" dirty="0" smtClean="0">
                <a:ea typeface="ＭＳ Ｐゴシック" pitchFamily="34" charset="-128"/>
              </a:rPr>
              <a:t>Provide a framework for determining the more specific educational objectives of a program</a:t>
            </a:r>
          </a:p>
          <a:p>
            <a:pPr lvl="1" eaLnBrk="1" hangingPunct="1">
              <a:defRPr/>
            </a:pPr>
            <a:r>
              <a:rPr lang="en-US" sz="1800" dirty="0" smtClean="0">
                <a:ea typeface="ＭＳ Ｐゴシック" pitchFamily="34" charset="-128"/>
              </a:rPr>
              <a:t>Should be consistent with the mission of the program and the mission of the institution. 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893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4"/>
          <p:cNvSpPr>
            <a:spLocks noGrp="1"/>
          </p:cNvSpPr>
          <p:nvPr>
            <p:ph type="title"/>
          </p:nvPr>
        </p:nvSpPr>
        <p:spPr>
          <a:xfrm>
            <a:off x="1295400" y="533400"/>
            <a:ext cx="650875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sz="3200" dirty="0" smtClean="0"/>
              <a:t>Planning and Learning</a:t>
            </a:r>
            <a:br>
              <a:rPr lang="en-US" sz="3200" dirty="0" smtClean="0"/>
            </a:br>
            <a:r>
              <a:rPr lang="en-US" sz="3200" dirty="0" smtClean="0"/>
              <a:t>Outcomes to Assessment</a:t>
            </a:r>
          </a:p>
        </p:txBody>
      </p:sp>
      <p:sp>
        <p:nvSpPr>
          <p:cNvPr id="31747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153400" cy="4953000"/>
          </a:xfrm>
        </p:spPr>
        <p:txBody>
          <a:bodyPr/>
          <a:lstStyle/>
          <a:p>
            <a:pPr eaLnBrk="1" hangingPunct="1"/>
            <a:r>
              <a:rPr lang="en-US" b="1" i="1" dirty="0" smtClean="0">
                <a:ea typeface="ＭＳ Ｐゴシック" pitchFamily="34" charset="-128"/>
              </a:rPr>
              <a:t>Planning Objectives/Outcomes</a:t>
            </a:r>
            <a:r>
              <a:rPr lang="en-US" b="1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are brief, clear statements that describe the desired outcomes of the organization, division, or unit</a:t>
            </a:r>
          </a:p>
          <a:p>
            <a:pPr lvl="1" eaLnBrk="1" hangingPunct="1"/>
            <a:r>
              <a:rPr lang="en-US" sz="1800" dirty="0" smtClean="0">
                <a:ea typeface="ＭＳ Ｐゴシック" pitchFamily="34" charset="-128"/>
              </a:rPr>
              <a:t>Division Action Plan (academic units)</a:t>
            </a:r>
          </a:p>
          <a:p>
            <a:pPr lvl="1" eaLnBrk="1" hangingPunct="1"/>
            <a:r>
              <a:rPr lang="en-US" sz="1800" dirty="0" smtClean="0">
                <a:ea typeface="ＭＳ Ｐゴシック" pitchFamily="34" charset="-128"/>
              </a:rPr>
              <a:t>Department Action Plan (non-academic units, Student Affairs)</a:t>
            </a:r>
          </a:p>
          <a:p>
            <a:pPr lvl="1" eaLnBrk="1" hangingPunct="1"/>
            <a:r>
              <a:rPr lang="en-US" sz="1800" dirty="0" smtClean="0">
                <a:ea typeface="ＭＳ Ｐゴシック" pitchFamily="34" charset="-128"/>
              </a:rPr>
              <a:t>May or may not be learning outcomes </a:t>
            </a:r>
          </a:p>
          <a:p>
            <a:pPr eaLnBrk="1" hangingPunct="1"/>
            <a:r>
              <a:rPr lang="en-US" b="1" i="1" dirty="0" smtClean="0">
                <a:ea typeface="ＭＳ Ｐゴシック" pitchFamily="34" charset="-128"/>
              </a:rPr>
              <a:t>Learning Objectives/Outcomes</a:t>
            </a:r>
            <a:r>
              <a:rPr lang="en-US" b="1" dirty="0" smtClean="0">
                <a:ea typeface="ＭＳ Ｐゴシック" pitchFamily="34" charset="-128"/>
              </a:rPr>
              <a:t> </a:t>
            </a:r>
            <a:r>
              <a:rPr lang="en-US" dirty="0" smtClean="0">
                <a:ea typeface="ＭＳ Ｐゴシック" pitchFamily="34" charset="-128"/>
              </a:rPr>
              <a:t>are clear statements that describe the desired learning result</a:t>
            </a:r>
          </a:p>
          <a:p>
            <a:pPr lvl="1" eaLnBrk="1" hangingPunct="1"/>
            <a:r>
              <a:rPr lang="en-US" sz="1800" dirty="0" smtClean="0">
                <a:ea typeface="ＭＳ Ｐゴシック" pitchFamily="34" charset="-128"/>
              </a:rPr>
              <a:t>What students should be able to know or do at the end of a program, course or co-curricular experience (specific skills, values, and attitudes) </a:t>
            </a:r>
          </a:p>
          <a:p>
            <a:pPr lvl="1" eaLnBrk="1" hangingPunct="1"/>
            <a:r>
              <a:rPr lang="en-US" sz="1800" dirty="0" smtClean="0"/>
              <a:t>Curricular and co-curricular 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9633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marL="365125" lvl="1" indent="-255588"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How will you ensure alignment of your planning goals and outcomes, as well as the college’s learning goals and outcomes with </a:t>
            </a:r>
          </a:p>
          <a:p>
            <a:pPr marL="966787" lvl="2" indent="-457200">
              <a:spcBef>
                <a:spcPct val="0"/>
              </a:spcBef>
              <a:buSzPct val="68000"/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The Faculty Learning Outcomes associated with individual projects (specifically action research projects)</a:t>
            </a:r>
          </a:p>
          <a:p>
            <a:pPr marL="966787" lvl="2" indent="-457200">
              <a:spcBef>
                <a:spcPct val="0"/>
              </a:spcBef>
              <a:buSzPct val="68000"/>
              <a:buFont typeface="Courier New" pitchFamily="49" charset="0"/>
              <a:buChar char="o"/>
              <a:defRPr/>
            </a:pPr>
            <a:r>
              <a:rPr lang="en-US" sz="20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Student Learning </a:t>
            </a:r>
            <a:r>
              <a:rPr lang="en-US" sz="20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O</a:t>
            </a:r>
            <a:r>
              <a:rPr lang="en-US" sz="20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utcomes associated with individual faculty projects</a:t>
            </a:r>
          </a:p>
          <a:p>
            <a:pPr marL="365125" lvl="1" indent="-255588">
              <a:lnSpc>
                <a:spcPct val="130000"/>
              </a:lnSpc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endParaRPr lang="en-US" sz="2600" dirty="0" smtClean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365125" lvl="1" indent="-255588"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What </a:t>
            </a: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resources are available to faculty conducting action research projects</a:t>
            </a: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?</a:t>
            </a:r>
          </a:p>
          <a:p>
            <a:pPr marL="109537" lvl="1" indent="0">
              <a:spcBef>
                <a:spcPct val="0"/>
              </a:spcBef>
              <a:buSzPct val="68000"/>
              <a:buFont typeface="Courier New" pitchFamily="49" charset="0"/>
              <a:buNone/>
              <a:defRPr/>
            </a:pPr>
            <a:endParaRPr lang="en-US" sz="2600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365125" lvl="1" indent="-255588">
              <a:spcBef>
                <a:spcPct val="0"/>
              </a:spcBef>
              <a:buSzPct val="68000"/>
              <a:buFont typeface="Wingdings 3" pitchFamily="18" charset="2"/>
              <a:buChar char=""/>
              <a:defRPr/>
            </a:pP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What resources are available to deans sponsoring action research projects</a:t>
            </a:r>
            <a:r>
              <a:rPr lang="en-US" sz="26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425482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219200"/>
          </a:xfrm>
        </p:spPr>
        <p:txBody>
          <a:bodyPr/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3200" dirty="0"/>
              <a:t>Action Research supports data-informed decision-making by </a:t>
            </a:r>
            <a:r>
              <a:rPr lang="en-US" sz="3200" dirty="0" smtClean="0"/>
              <a:t>faculty.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pPr>
              <a:defRPr/>
            </a:pPr>
            <a:r>
              <a:rPr lang="en-US" sz="2600" dirty="0"/>
              <a:t>The purpose of action research is to make decisions</a:t>
            </a:r>
          </a:p>
          <a:p>
            <a:pPr>
              <a:defRPr/>
            </a:pPr>
            <a:r>
              <a:rPr lang="en-US" sz="2600" dirty="0"/>
              <a:t>Research questions derive from individual practice</a:t>
            </a:r>
          </a:p>
          <a:p>
            <a:pPr>
              <a:defRPr/>
            </a:pPr>
            <a:r>
              <a:rPr lang="en-US" sz="2600" dirty="0"/>
              <a:t>Theory plays a secondary role</a:t>
            </a:r>
          </a:p>
          <a:p>
            <a:pPr marL="0" indent="0">
              <a:spcBef>
                <a:spcPct val="0"/>
              </a:spcBef>
              <a:buFont typeface="Arial" charset="0"/>
              <a:buNone/>
              <a:defRPr/>
            </a:pPr>
            <a:endParaRPr lang="en-US" sz="2000" dirty="0">
              <a:solidFill>
                <a:schemeClr val="tx1"/>
              </a:solidFill>
              <a:latin typeface="Arial" charset="0"/>
            </a:endParaRPr>
          </a:p>
          <a:p>
            <a:pPr marL="400050" lvl="1" indent="0">
              <a:spcBef>
                <a:spcPct val="0"/>
              </a:spcBef>
              <a:buFont typeface="Courier New" pitchFamily="49" charset="0"/>
              <a:buNone/>
              <a:defRPr/>
            </a:pPr>
            <a:endParaRPr lang="en-US" sz="2000" dirty="0" smtClean="0">
              <a:solidFill>
                <a:schemeClr val="tx1"/>
              </a:solidFill>
              <a:latin typeface="Arial" charset="0"/>
            </a:endParaRPr>
          </a:p>
          <a:p>
            <a:pPr marL="400050" lvl="1" indent="0">
              <a:spcBef>
                <a:spcPct val="0"/>
              </a:spcBef>
              <a:buFont typeface="Courier New" pitchFamily="49" charset="0"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Mc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Millan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, J. H. &amp; 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Wergin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. J. F., </a:t>
            </a:r>
            <a:r>
              <a:rPr lang="en-US" sz="2000" u="sng" dirty="0">
                <a:solidFill>
                  <a:schemeClr val="tx1"/>
                </a:solidFill>
                <a:latin typeface="Arial" charset="0"/>
              </a:rPr>
              <a:t>Understanding and Evaluating Educational Research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)</a:t>
            </a:r>
            <a:endParaRPr lang="en-US" sz="2000" dirty="0"/>
          </a:p>
          <a:p>
            <a:pPr marL="0" indent="0" algn="ctr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sz="2000" dirty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7772400" cy="28194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Thanks for participating!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143000" y="2057400"/>
            <a:ext cx="7391400" cy="479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 deliberate, solution-oriented investigation </a:t>
            </a:r>
          </a:p>
          <a:p>
            <a:pPr marL="342900" indent="-342900" algn="l" eaLnBrk="1" hangingPunct="1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Characterized by spiraling cycles of </a:t>
            </a:r>
          </a:p>
          <a:p>
            <a:pPr lvl="1" algn="l" eaLnBrk="1" hangingPunct="1">
              <a:buFontTx/>
              <a:buChar char="•"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 problem identification</a:t>
            </a:r>
          </a:p>
          <a:p>
            <a:pPr lvl="1" algn="l" eaLnBrk="1" hangingPunct="1">
              <a:buFontTx/>
              <a:buChar char="•"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 systematic data collection</a:t>
            </a:r>
          </a:p>
          <a:p>
            <a:pPr lvl="1" algn="l" eaLnBrk="1" hangingPunct="1">
              <a:buFontTx/>
              <a:buChar char="•"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 analysis</a:t>
            </a:r>
          </a:p>
          <a:p>
            <a:pPr lvl="1" algn="l" eaLnBrk="1" hangingPunct="1">
              <a:buFontTx/>
              <a:buChar char="•"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 reflection</a:t>
            </a:r>
          </a:p>
          <a:p>
            <a:pPr lvl="1" algn="l" eaLnBrk="1" hangingPunct="1">
              <a:buFontTx/>
              <a:buChar char="•"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 data-driven action </a:t>
            </a:r>
          </a:p>
          <a:p>
            <a:pPr lvl="1" algn="l" eaLnBrk="1" hangingPunct="1">
              <a:buFontTx/>
              <a:buChar char="•"/>
              <a:defRPr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  problem redefinition </a:t>
            </a:r>
          </a:p>
          <a:p>
            <a:pPr lvl="1" algn="l" eaLnBrk="1" hangingPunct="1">
              <a:buFontTx/>
              <a:buChar char="•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lvl="1" algn="l">
              <a:defRPr/>
            </a:pPr>
            <a:r>
              <a:rPr lang="en-US" dirty="0">
                <a:solidFill>
                  <a:schemeClr val="tx1"/>
                </a:solidFill>
              </a:rPr>
              <a:t>(</a:t>
            </a:r>
            <a:r>
              <a:rPr lang="en-US" dirty="0" err="1">
                <a:solidFill>
                  <a:schemeClr val="tx1"/>
                </a:solidFill>
              </a:rPr>
              <a:t>Kemmis</a:t>
            </a:r>
            <a:r>
              <a:rPr lang="en-US" dirty="0">
                <a:solidFill>
                  <a:schemeClr val="tx1"/>
                </a:solidFill>
              </a:rPr>
              <a:t> &amp; </a:t>
            </a:r>
            <a:r>
              <a:rPr lang="en-US" dirty="0" err="1">
                <a:solidFill>
                  <a:schemeClr val="tx1"/>
                </a:solidFill>
              </a:rPr>
              <a:t>McTaggart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u="sng" dirty="0">
                <a:solidFill>
                  <a:schemeClr val="tx1"/>
                </a:solidFill>
              </a:rPr>
              <a:t>The Action Research Planner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algn="l" eaLnBrk="1" hangingPunct="1">
              <a:defRPr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1066800" y="1035050"/>
            <a:ext cx="6858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en-US" sz="32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Action Research is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9A91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/>
        </p:nvSpPr>
        <p:spPr>
          <a:xfrm>
            <a:off x="7731125" y="1143000"/>
            <a:ext cx="481013" cy="1066800"/>
          </a:xfrm>
          <a:custGeom>
            <a:avLst/>
            <a:gdLst>
              <a:gd name="connsiteX0" fmla="*/ 0 w 482301"/>
              <a:gd name="connsiteY0" fmla="*/ 0 h 1975822"/>
              <a:gd name="connsiteX1" fmla="*/ 355002 w 482301"/>
              <a:gd name="connsiteY1" fmla="*/ 473337 h 1975822"/>
              <a:gd name="connsiteX2" fmla="*/ 441063 w 482301"/>
              <a:gd name="connsiteY2" fmla="*/ 1021977 h 1975822"/>
              <a:gd name="connsiteX3" fmla="*/ 107576 w 482301"/>
              <a:gd name="connsiteY3" fmla="*/ 1839558 h 1975822"/>
              <a:gd name="connsiteX4" fmla="*/ 118334 w 482301"/>
              <a:gd name="connsiteY4" fmla="*/ 1839558 h 1975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301" h="1975822">
                <a:moveTo>
                  <a:pt x="0" y="0"/>
                </a:moveTo>
                <a:cubicBezTo>
                  <a:pt x="140746" y="151504"/>
                  <a:pt x="281492" y="303008"/>
                  <a:pt x="355002" y="473337"/>
                </a:cubicBezTo>
                <a:cubicBezTo>
                  <a:pt x="428513" y="643667"/>
                  <a:pt x="482301" y="794274"/>
                  <a:pt x="441063" y="1021977"/>
                </a:cubicBezTo>
                <a:cubicBezTo>
                  <a:pt x="399825" y="1249680"/>
                  <a:pt x="161364" y="1703295"/>
                  <a:pt x="107576" y="1839558"/>
                </a:cubicBezTo>
                <a:cubicBezTo>
                  <a:pt x="53788" y="1975822"/>
                  <a:pt x="118334" y="1839558"/>
                  <a:pt x="118334" y="1839558"/>
                </a:cubicBezTo>
              </a:path>
            </a:pathLst>
          </a:custGeom>
          <a:ln w="19050">
            <a:solidFill>
              <a:srgbClr val="FF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grpSp>
        <p:nvGrpSpPr>
          <p:cNvPr id="10243" name="Group 37"/>
          <p:cNvGrpSpPr>
            <a:grpSpLocks/>
          </p:cNvGrpSpPr>
          <p:nvPr/>
        </p:nvGrpSpPr>
        <p:grpSpPr bwMode="auto">
          <a:xfrm>
            <a:off x="228600" y="3505200"/>
            <a:ext cx="3048000" cy="2667000"/>
            <a:chOff x="228600" y="381000"/>
            <a:chExt cx="3048000" cy="2667000"/>
          </a:xfrm>
        </p:grpSpPr>
        <p:sp>
          <p:nvSpPr>
            <p:cNvPr id="4" name="Rectangle 3"/>
            <p:cNvSpPr/>
            <p:nvPr/>
          </p:nvSpPr>
          <p:spPr>
            <a:xfrm>
              <a:off x="228600" y="381000"/>
              <a:ext cx="3048000" cy="2667000"/>
            </a:xfrm>
            <a:prstGeom prst="rect">
              <a:avLst/>
            </a:prstGeom>
            <a:solidFill>
              <a:srgbClr val="9A91D9"/>
            </a:solidFill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274" name="TextBox 14"/>
            <p:cNvSpPr txBox="1">
              <a:spLocks noChangeArrowheads="1"/>
            </p:cNvSpPr>
            <p:nvPr/>
          </p:nvSpPr>
          <p:spPr bwMode="auto">
            <a:xfrm>
              <a:off x="623888" y="1001713"/>
              <a:ext cx="6715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rgbClr val="996600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rgbClr val="996600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rgbClr val="996600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rgbClr val="996600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rgbClr val="9966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9pPr>
            </a:lstStyle>
            <a:p>
              <a:r>
                <a:rPr lang="en-US" b="1">
                  <a:solidFill>
                    <a:schemeClr val="bg1"/>
                  </a:solidFill>
                </a:rPr>
                <a:t>Plan</a:t>
              </a:r>
            </a:p>
          </p:txBody>
        </p:sp>
        <p:sp>
          <p:nvSpPr>
            <p:cNvPr id="10275" name="TextBox 15"/>
            <p:cNvSpPr txBox="1">
              <a:spLocks noChangeArrowheads="1"/>
            </p:cNvSpPr>
            <p:nvPr/>
          </p:nvSpPr>
          <p:spPr bwMode="auto">
            <a:xfrm>
              <a:off x="1981200" y="971550"/>
              <a:ext cx="10668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996600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rgbClr val="996600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rgbClr val="996600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rgbClr val="996600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rgbClr val="9966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9pPr>
            </a:lstStyle>
            <a:p>
              <a:r>
                <a:rPr lang="en-US" sz="2000" b="1">
                  <a:solidFill>
                    <a:schemeClr val="bg1"/>
                  </a:solidFill>
                </a:rPr>
                <a:t>Act</a:t>
              </a:r>
            </a:p>
          </p:txBody>
        </p:sp>
        <p:sp>
          <p:nvSpPr>
            <p:cNvPr id="10276" name="TextBox 16"/>
            <p:cNvSpPr txBox="1">
              <a:spLocks noChangeArrowheads="1"/>
            </p:cNvSpPr>
            <p:nvPr/>
          </p:nvSpPr>
          <p:spPr bwMode="auto">
            <a:xfrm>
              <a:off x="381000" y="2286000"/>
              <a:ext cx="9540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rgbClr val="996600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rgbClr val="996600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rgbClr val="996600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rgbClr val="996600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rgbClr val="9966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9pPr>
            </a:lstStyle>
            <a:p>
              <a:r>
                <a:rPr lang="en-US" b="1">
                  <a:solidFill>
                    <a:schemeClr val="bg1"/>
                  </a:solidFill>
                </a:rPr>
                <a:t>Reflect</a:t>
              </a:r>
            </a:p>
          </p:txBody>
        </p:sp>
        <p:sp>
          <p:nvSpPr>
            <p:cNvPr id="10277" name="TextBox 17"/>
            <p:cNvSpPr txBox="1">
              <a:spLocks noChangeArrowheads="1"/>
            </p:cNvSpPr>
            <p:nvPr/>
          </p:nvSpPr>
          <p:spPr bwMode="auto">
            <a:xfrm>
              <a:off x="2057400" y="2286000"/>
              <a:ext cx="11080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rgbClr val="996600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rgbClr val="996600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rgbClr val="996600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rgbClr val="996600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rgbClr val="9966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9pPr>
            </a:lstStyle>
            <a:p>
              <a:r>
                <a:rPr lang="en-US" b="1">
                  <a:solidFill>
                    <a:schemeClr val="bg1"/>
                  </a:solidFill>
                </a:rPr>
                <a:t>Observe</a:t>
              </a:r>
            </a:p>
          </p:txBody>
        </p:sp>
        <p:sp>
          <p:nvSpPr>
            <p:cNvPr id="10" name="Freeform 9"/>
            <p:cNvSpPr/>
            <p:nvPr/>
          </p:nvSpPr>
          <p:spPr>
            <a:xfrm>
              <a:off x="914400" y="685800"/>
              <a:ext cx="1447800" cy="304800"/>
            </a:xfrm>
            <a:custGeom>
              <a:avLst/>
              <a:gdLst>
                <a:gd name="connsiteX0" fmla="*/ 0 w 2732442"/>
                <a:gd name="connsiteY0" fmla="*/ 335280 h 335280"/>
                <a:gd name="connsiteX1" fmla="*/ 225911 w 2732442"/>
                <a:gd name="connsiteY1" fmla="*/ 152400 h 335280"/>
                <a:gd name="connsiteX2" fmla="*/ 828339 w 2732442"/>
                <a:gd name="connsiteY2" fmla="*/ 55581 h 335280"/>
                <a:gd name="connsiteX3" fmla="*/ 1645920 w 2732442"/>
                <a:gd name="connsiteY3" fmla="*/ 1793 h 335280"/>
                <a:gd name="connsiteX4" fmla="*/ 2119256 w 2732442"/>
                <a:gd name="connsiteY4" fmla="*/ 66339 h 335280"/>
                <a:gd name="connsiteX5" fmla="*/ 2732442 w 2732442"/>
                <a:gd name="connsiteY5" fmla="*/ 292250 h 335280"/>
                <a:gd name="connsiteX6" fmla="*/ 2732442 w 2732442"/>
                <a:gd name="connsiteY6" fmla="*/ 292250 h 33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32442" h="335280">
                  <a:moveTo>
                    <a:pt x="0" y="335280"/>
                  </a:moveTo>
                  <a:cubicBezTo>
                    <a:pt x="43927" y="267148"/>
                    <a:pt x="87855" y="199016"/>
                    <a:pt x="225911" y="152400"/>
                  </a:cubicBezTo>
                  <a:cubicBezTo>
                    <a:pt x="363967" y="105784"/>
                    <a:pt x="591671" y="80682"/>
                    <a:pt x="828339" y="55581"/>
                  </a:cubicBezTo>
                  <a:cubicBezTo>
                    <a:pt x="1065007" y="30480"/>
                    <a:pt x="1430767" y="0"/>
                    <a:pt x="1645920" y="1793"/>
                  </a:cubicBezTo>
                  <a:cubicBezTo>
                    <a:pt x="1861073" y="3586"/>
                    <a:pt x="1938169" y="17930"/>
                    <a:pt x="2119256" y="66339"/>
                  </a:cubicBezTo>
                  <a:cubicBezTo>
                    <a:pt x="2300343" y="114748"/>
                    <a:pt x="2732442" y="292250"/>
                    <a:pt x="2732442" y="292250"/>
                  </a:cubicBezTo>
                  <a:lnTo>
                    <a:pt x="2732442" y="292250"/>
                  </a:lnTo>
                </a:path>
              </a:pathLst>
            </a:custGeom>
            <a:ln w="28575"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 rot="480489">
              <a:off x="957263" y="2628900"/>
              <a:ext cx="1671637" cy="352425"/>
            </a:xfrm>
            <a:custGeom>
              <a:avLst/>
              <a:gdLst>
                <a:gd name="connsiteX0" fmla="*/ 2619487 w 2619487"/>
                <a:gd name="connsiteY0" fmla="*/ 0 h 353209"/>
                <a:gd name="connsiteX1" fmla="*/ 2415092 w 2619487"/>
                <a:gd name="connsiteY1" fmla="*/ 161364 h 353209"/>
                <a:gd name="connsiteX2" fmla="*/ 2070847 w 2619487"/>
                <a:gd name="connsiteY2" fmla="*/ 279699 h 353209"/>
                <a:gd name="connsiteX3" fmla="*/ 1522207 w 2619487"/>
                <a:gd name="connsiteY3" fmla="*/ 344244 h 353209"/>
                <a:gd name="connsiteX4" fmla="*/ 941294 w 2619487"/>
                <a:gd name="connsiteY4" fmla="*/ 333487 h 353209"/>
                <a:gd name="connsiteX5" fmla="*/ 285078 w 2619487"/>
                <a:gd name="connsiteY5" fmla="*/ 247426 h 353209"/>
                <a:gd name="connsiteX6" fmla="*/ 37652 w 2619487"/>
                <a:gd name="connsiteY6" fmla="*/ 43030 h 353209"/>
                <a:gd name="connsiteX7" fmla="*/ 59167 w 2619487"/>
                <a:gd name="connsiteY7" fmla="*/ 75303 h 353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619487" h="353209">
                  <a:moveTo>
                    <a:pt x="2619487" y="0"/>
                  </a:moveTo>
                  <a:cubicBezTo>
                    <a:pt x="2563009" y="57374"/>
                    <a:pt x="2506532" y="114748"/>
                    <a:pt x="2415092" y="161364"/>
                  </a:cubicBezTo>
                  <a:cubicBezTo>
                    <a:pt x="2323652" y="207980"/>
                    <a:pt x="2219661" y="249219"/>
                    <a:pt x="2070847" y="279699"/>
                  </a:cubicBezTo>
                  <a:cubicBezTo>
                    <a:pt x="1922033" y="310179"/>
                    <a:pt x="1710466" y="335279"/>
                    <a:pt x="1522207" y="344244"/>
                  </a:cubicBezTo>
                  <a:cubicBezTo>
                    <a:pt x="1333948" y="353209"/>
                    <a:pt x="1147482" y="349623"/>
                    <a:pt x="941294" y="333487"/>
                  </a:cubicBezTo>
                  <a:cubicBezTo>
                    <a:pt x="735106" y="317351"/>
                    <a:pt x="435685" y="295835"/>
                    <a:pt x="285078" y="247426"/>
                  </a:cubicBezTo>
                  <a:cubicBezTo>
                    <a:pt x="134471" y="199017"/>
                    <a:pt x="75304" y="71717"/>
                    <a:pt x="37652" y="43030"/>
                  </a:cubicBezTo>
                  <a:cubicBezTo>
                    <a:pt x="0" y="14343"/>
                    <a:pt x="29583" y="44823"/>
                    <a:pt x="59167" y="75303"/>
                  </a:cubicBezTo>
                </a:path>
              </a:pathLst>
            </a:custGeom>
            <a:ln w="28575"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 rot="298579">
              <a:off x="349250" y="1219200"/>
              <a:ext cx="593725" cy="1066800"/>
            </a:xfrm>
            <a:custGeom>
              <a:avLst/>
              <a:gdLst>
                <a:gd name="connsiteX0" fmla="*/ 593464 w 593464"/>
                <a:gd name="connsiteY0" fmla="*/ 1871831 h 1871831"/>
                <a:gd name="connsiteX1" fmla="*/ 335280 w 593464"/>
                <a:gd name="connsiteY1" fmla="*/ 1807285 h 1871831"/>
                <a:gd name="connsiteX2" fmla="*/ 77097 w 593464"/>
                <a:gd name="connsiteY2" fmla="*/ 1527586 h 1871831"/>
                <a:gd name="connsiteX3" fmla="*/ 1793 w 593464"/>
                <a:gd name="connsiteY3" fmla="*/ 1011219 h 1871831"/>
                <a:gd name="connsiteX4" fmla="*/ 66339 w 593464"/>
                <a:gd name="connsiteY4" fmla="*/ 441064 h 1871831"/>
                <a:gd name="connsiteX5" fmla="*/ 227704 w 593464"/>
                <a:gd name="connsiteY5" fmla="*/ 64546 h 1871831"/>
                <a:gd name="connsiteX6" fmla="*/ 227704 w 593464"/>
                <a:gd name="connsiteY6" fmla="*/ 53789 h 1871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3464" h="1871831">
                  <a:moveTo>
                    <a:pt x="593464" y="1871831"/>
                  </a:moveTo>
                  <a:cubicBezTo>
                    <a:pt x="507402" y="1868245"/>
                    <a:pt x="421341" y="1864659"/>
                    <a:pt x="335280" y="1807285"/>
                  </a:cubicBezTo>
                  <a:cubicBezTo>
                    <a:pt x="249219" y="1749911"/>
                    <a:pt x="132678" y="1660264"/>
                    <a:pt x="77097" y="1527586"/>
                  </a:cubicBezTo>
                  <a:cubicBezTo>
                    <a:pt x="21516" y="1394908"/>
                    <a:pt x="3586" y="1192306"/>
                    <a:pt x="1793" y="1011219"/>
                  </a:cubicBezTo>
                  <a:cubicBezTo>
                    <a:pt x="0" y="830132"/>
                    <a:pt x="28687" y="598843"/>
                    <a:pt x="66339" y="441064"/>
                  </a:cubicBezTo>
                  <a:cubicBezTo>
                    <a:pt x="103991" y="283285"/>
                    <a:pt x="200810" y="129092"/>
                    <a:pt x="227704" y="64546"/>
                  </a:cubicBezTo>
                  <a:cubicBezTo>
                    <a:pt x="254598" y="0"/>
                    <a:pt x="241151" y="26894"/>
                    <a:pt x="227704" y="53789"/>
                  </a:cubicBezTo>
                </a:path>
              </a:pathLst>
            </a:custGeom>
            <a:ln w="28575"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0281" name="Picture 7" descr="C:\Documents and Settings\admin\Local Settings\Temporary Internet Files\Content.IE5\S96WSKKD\MCj02854640000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1371600"/>
              <a:ext cx="838200" cy="898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244" name="Group 36"/>
          <p:cNvGrpSpPr>
            <a:grpSpLocks/>
          </p:cNvGrpSpPr>
          <p:nvPr/>
        </p:nvGrpSpPr>
        <p:grpSpPr bwMode="auto">
          <a:xfrm>
            <a:off x="2743200" y="1524000"/>
            <a:ext cx="3048000" cy="2667000"/>
            <a:chOff x="2590800" y="1600200"/>
            <a:chExt cx="3048000" cy="2667000"/>
          </a:xfrm>
        </p:grpSpPr>
        <p:sp>
          <p:nvSpPr>
            <p:cNvPr id="19" name="Rectangle 18"/>
            <p:cNvSpPr/>
            <p:nvPr/>
          </p:nvSpPr>
          <p:spPr>
            <a:xfrm>
              <a:off x="2590800" y="1600200"/>
              <a:ext cx="3048000" cy="2667000"/>
            </a:xfrm>
            <a:prstGeom prst="rect">
              <a:avLst/>
            </a:prstGeom>
            <a:solidFill>
              <a:srgbClr val="9A91D9"/>
            </a:solidFill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266" name="TextBox 14"/>
            <p:cNvSpPr txBox="1">
              <a:spLocks noChangeArrowheads="1"/>
            </p:cNvSpPr>
            <p:nvPr/>
          </p:nvSpPr>
          <p:spPr bwMode="auto">
            <a:xfrm>
              <a:off x="2986088" y="2220913"/>
              <a:ext cx="67151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rgbClr val="996600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rgbClr val="996600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rgbClr val="996600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rgbClr val="996600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rgbClr val="9966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9pPr>
            </a:lstStyle>
            <a:p>
              <a:r>
                <a:rPr lang="en-US" b="1">
                  <a:solidFill>
                    <a:schemeClr val="bg1"/>
                  </a:solidFill>
                </a:rPr>
                <a:t>Plan</a:t>
              </a:r>
            </a:p>
          </p:txBody>
        </p:sp>
        <p:sp>
          <p:nvSpPr>
            <p:cNvPr id="10267" name="TextBox 15"/>
            <p:cNvSpPr txBox="1">
              <a:spLocks noChangeArrowheads="1"/>
            </p:cNvSpPr>
            <p:nvPr/>
          </p:nvSpPr>
          <p:spPr bwMode="auto">
            <a:xfrm>
              <a:off x="4343400" y="2190750"/>
              <a:ext cx="10668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rgbClr val="996600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rgbClr val="996600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rgbClr val="996600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rgbClr val="996600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rgbClr val="9966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9pPr>
            </a:lstStyle>
            <a:p>
              <a:r>
                <a:rPr lang="en-US" sz="2000" b="1">
                  <a:solidFill>
                    <a:schemeClr val="bg1"/>
                  </a:solidFill>
                </a:rPr>
                <a:t>Act</a:t>
              </a:r>
            </a:p>
          </p:txBody>
        </p:sp>
        <p:sp>
          <p:nvSpPr>
            <p:cNvPr id="10268" name="TextBox 16"/>
            <p:cNvSpPr txBox="1">
              <a:spLocks noChangeArrowheads="1"/>
            </p:cNvSpPr>
            <p:nvPr/>
          </p:nvSpPr>
          <p:spPr bwMode="auto">
            <a:xfrm>
              <a:off x="2743200" y="3505200"/>
              <a:ext cx="9540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rgbClr val="996600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rgbClr val="996600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rgbClr val="996600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rgbClr val="996600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rgbClr val="9966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9pPr>
            </a:lstStyle>
            <a:p>
              <a:r>
                <a:rPr lang="en-US" b="1">
                  <a:solidFill>
                    <a:schemeClr val="bg1"/>
                  </a:solidFill>
                </a:rPr>
                <a:t>Reflect</a:t>
              </a:r>
            </a:p>
          </p:txBody>
        </p:sp>
        <p:sp>
          <p:nvSpPr>
            <p:cNvPr id="10269" name="TextBox 17"/>
            <p:cNvSpPr txBox="1">
              <a:spLocks noChangeArrowheads="1"/>
            </p:cNvSpPr>
            <p:nvPr/>
          </p:nvSpPr>
          <p:spPr bwMode="auto">
            <a:xfrm>
              <a:off x="4419600" y="3505200"/>
              <a:ext cx="110807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rgbClr val="996600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rgbClr val="996600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rgbClr val="996600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rgbClr val="996600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rgbClr val="9966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996600"/>
                  </a:solidFill>
                  <a:latin typeface="Arial" charset="0"/>
                </a:defRPr>
              </a:lvl9pPr>
            </a:lstStyle>
            <a:p>
              <a:r>
                <a:rPr lang="en-US" b="1">
                  <a:solidFill>
                    <a:schemeClr val="bg1"/>
                  </a:solidFill>
                </a:rPr>
                <a:t>Observe</a:t>
              </a:r>
            </a:p>
          </p:txBody>
        </p:sp>
        <p:sp>
          <p:nvSpPr>
            <p:cNvPr id="24" name="Freeform 23"/>
            <p:cNvSpPr/>
            <p:nvPr/>
          </p:nvSpPr>
          <p:spPr>
            <a:xfrm>
              <a:off x="3276600" y="1905000"/>
              <a:ext cx="1447800" cy="304800"/>
            </a:xfrm>
            <a:custGeom>
              <a:avLst/>
              <a:gdLst>
                <a:gd name="connsiteX0" fmla="*/ 0 w 2732442"/>
                <a:gd name="connsiteY0" fmla="*/ 335280 h 335280"/>
                <a:gd name="connsiteX1" fmla="*/ 225911 w 2732442"/>
                <a:gd name="connsiteY1" fmla="*/ 152400 h 335280"/>
                <a:gd name="connsiteX2" fmla="*/ 828339 w 2732442"/>
                <a:gd name="connsiteY2" fmla="*/ 55581 h 335280"/>
                <a:gd name="connsiteX3" fmla="*/ 1645920 w 2732442"/>
                <a:gd name="connsiteY3" fmla="*/ 1793 h 335280"/>
                <a:gd name="connsiteX4" fmla="*/ 2119256 w 2732442"/>
                <a:gd name="connsiteY4" fmla="*/ 66339 h 335280"/>
                <a:gd name="connsiteX5" fmla="*/ 2732442 w 2732442"/>
                <a:gd name="connsiteY5" fmla="*/ 292250 h 335280"/>
                <a:gd name="connsiteX6" fmla="*/ 2732442 w 2732442"/>
                <a:gd name="connsiteY6" fmla="*/ 292250 h 33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32442" h="335280">
                  <a:moveTo>
                    <a:pt x="0" y="335280"/>
                  </a:moveTo>
                  <a:cubicBezTo>
                    <a:pt x="43927" y="267148"/>
                    <a:pt x="87855" y="199016"/>
                    <a:pt x="225911" y="152400"/>
                  </a:cubicBezTo>
                  <a:cubicBezTo>
                    <a:pt x="363967" y="105784"/>
                    <a:pt x="591671" y="80682"/>
                    <a:pt x="828339" y="55581"/>
                  </a:cubicBezTo>
                  <a:cubicBezTo>
                    <a:pt x="1065007" y="30480"/>
                    <a:pt x="1430767" y="0"/>
                    <a:pt x="1645920" y="1793"/>
                  </a:cubicBezTo>
                  <a:cubicBezTo>
                    <a:pt x="1861073" y="3586"/>
                    <a:pt x="1938169" y="17930"/>
                    <a:pt x="2119256" y="66339"/>
                  </a:cubicBezTo>
                  <a:cubicBezTo>
                    <a:pt x="2300343" y="114748"/>
                    <a:pt x="2732442" y="292250"/>
                    <a:pt x="2732442" y="292250"/>
                  </a:cubicBezTo>
                  <a:lnTo>
                    <a:pt x="2732442" y="292250"/>
                  </a:lnTo>
                </a:path>
              </a:pathLst>
            </a:custGeom>
            <a:ln w="28575"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 rot="298579">
              <a:off x="2711450" y="2438400"/>
              <a:ext cx="593725" cy="1066800"/>
            </a:xfrm>
            <a:custGeom>
              <a:avLst/>
              <a:gdLst>
                <a:gd name="connsiteX0" fmla="*/ 593464 w 593464"/>
                <a:gd name="connsiteY0" fmla="*/ 1871831 h 1871831"/>
                <a:gd name="connsiteX1" fmla="*/ 335280 w 593464"/>
                <a:gd name="connsiteY1" fmla="*/ 1807285 h 1871831"/>
                <a:gd name="connsiteX2" fmla="*/ 77097 w 593464"/>
                <a:gd name="connsiteY2" fmla="*/ 1527586 h 1871831"/>
                <a:gd name="connsiteX3" fmla="*/ 1793 w 593464"/>
                <a:gd name="connsiteY3" fmla="*/ 1011219 h 1871831"/>
                <a:gd name="connsiteX4" fmla="*/ 66339 w 593464"/>
                <a:gd name="connsiteY4" fmla="*/ 441064 h 1871831"/>
                <a:gd name="connsiteX5" fmla="*/ 227704 w 593464"/>
                <a:gd name="connsiteY5" fmla="*/ 64546 h 1871831"/>
                <a:gd name="connsiteX6" fmla="*/ 227704 w 593464"/>
                <a:gd name="connsiteY6" fmla="*/ 53789 h 1871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93464" h="1871831">
                  <a:moveTo>
                    <a:pt x="593464" y="1871831"/>
                  </a:moveTo>
                  <a:cubicBezTo>
                    <a:pt x="507402" y="1868245"/>
                    <a:pt x="421341" y="1864659"/>
                    <a:pt x="335280" y="1807285"/>
                  </a:cubicBezTo>
                  <a:cubicBezTo>
                    <a:pt x="249219" y="1749911"/>
                    <a:pt x="132678" y="1660264"/>
                    <a:pt x="77097" y="1527586"/>
                  </a:cubicBezTo>
                  <a:cubicBezTo>
                    <a:pt x="21516" y="1394908"/>
                    <a:pt x="3586" y="1192306"/>
                    <a:pt x="1793" y="1011219"/>
                  </a:cubicBezTo>
                  <a:cubicBezTo>
                    <a:pt x="0" y="830132"/>
                    <a:pt x="28687" y="598843"/>
                    <a:pt x="66339" y="441064"/>
                  </a:cubicBezTo>
                  <a:cubicBezTo>
                    <a:pt x="103991" y="283285"/>
                    <a:pt x="200810" y="129092"/>
                    <a:pt x="227704" y="64546"/>
                  </a:cubicBezTo>
                  <a:cubicBezTo>
                    <a:pt x="254598" y="0"/>
                    <a:pt x="241151" y="26894"/>
                    <a:pt x="227704" y="53789"/>
                  </a:cubicBezTo>
                </a:path>
              </a:pathLst>
            </a:custGeom>
            <a:ln w="28575">
              <a:noFill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0272" name="Picture 7" descr="C:\Documents and Settings\admin\Local Settings\Temporary Internet Files\Content.IE5\S96WSKKD\MCj02854640000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3800" y="2590800"/>
              <a:ext cx="838200" cy="898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" name="Rectangle 26"/>
          <p:cNvSpPr/>
          <p:nvPr/>
        </p:nvSpPr>
        <p:spPr>
          <a:xfrm>
            <a:off x="5791200" y="152400"/>
            <a:ext cx="3048000" cy="2667000"/>
          </a:xfrm>
          <a:prstGeom prst="rect">
            <a:avLst/>
          </a:prstGeom>
          <a:solidFill>
            <a:srgbClr val="9A91D9"/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46" name="TextBox 14"/>
          <p:cNvSpPr txBox="1">
            <a:spLocks noChangeArrowheads="1"/>
          </p:cNvSpPr>
          <p:nvPr/>
        </p:nvSpPr>
        <p:spPr bwMode="auto">
          <a:xfrm>
            <a:off x="6069013" y="849313"/>
            <a:ext cx="6715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r>
              <a:rPr lang="en-US" b="1">
                <a:solidFill>
                  <a:schemeClr val="bg1"/>
                </a:solidFill>
              </a:rPr>
              <a:t>Plan</a:t>
            </a:r>
          </a:p>
        </p:txBody>
      </p:sp>
      <p:sp>
        <p:nvSpPr>
          <p:cNvPr id="10247" name="TextBox 15"/>
          <p:cNvSpPr txBox="1">
            <a:spLocks noChangeArrowheads="1"/>
          </p:cNvSpPr>
          <p:nvPr/>
        </p:nvSpPr>
        <p:spPr bwMode="auto">
          <a:xfrm>
            <a:off x="7426325" y="819150"/>
            <a:ext cx="106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r>
              <a:rPr lang="en-US" sz="2000" b="1">
                <a:solidFill>
                  <a:schemeClr val="bg1"/>
                </a:solidFill>
              </a:rPr>
              <a:t>Act</a:t>
            </a:r>
          </a:p>
        </p:txBody>
      </p:sp>
      <p:sp>
        <p:nvSpPr>
          <p:cNvPr id="10248" name="TextBox 16"/>
          <p:cNvSpPr txBox="1">
            <a:spLocks noChangeArrowheads="1"/>
          </p:cNvSpPr>
          <p:nvPr/>
        </p:nvSpPr>
        <p:spPr bwMode="auto">
          <a:xfrm>
            <a:off x="5826125" y="2133600"/>
            <a:ext cx="9540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r>
              <a:rPr lang="en-US" b="1">
                <a:solidFill>
                  <a:schemeClr val="bg1"/>
                </a:solidFill>
              </a:rPr>
              <a:t>Reflect</a:t>
            </a:r>
          </a:p>
        </p:txBody>
      </p:sp>
      <p:sp>
        <p:nvSpPr>
          <p:cNvPr id="10249" name="TextBox 17"/>
          <p:cNvSpPr txBox="1">
            <a:spLocks noChangeArrowheads="1"/>
          </p:cNvSpPr>
          <p:nvPr/>
        </p:nvSpPr>
        <p:spPr bwMode="auto">
          <a:xfrm>
            <a:off x="7502525" y="2133600"/>
            <a:ext cx="1108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r>
              <a:rPr lang="en-US" b="1">
                <a:solidFill>
                  <a:schemeClr val="bg1"/>
                </a:solidFill>
              </a:rPr>
              <a:t>Observe</a:t>
            </a:r>
          </a:p>
        </p:txBody>
      </p:sp>
      <p:sp>
        <p:nvSpPr>
          <p:cNvPr id="32" name="Freeform 31"/>
          <p:cNvSpPr/>
          <p:nvPr/>
        </p:nvSpPr>
        <p:spPr>
          <a:xfrm>
            <a:off x="6359525" y="533400"/>
            <a:ext cx="1447800" cy="304800"/>
          </a:xfrm>
          <a:custGeom>
            <a:avLst/>
            <a:gdLst>
              <a:gd name="connsiteX0" fmla="*/ 0 w 2732442"/>
              <a:gd name="connsiteY0" fmla="*/ 335280 h 335280"/>
              <a:gd name="connsiteX1" fmla="*/ 225911 w 2732442"/>
              <a:gd name="connsiteY1" fmla="*/ 152400 h 335280"/>
              <a:gd name="connsiteX2" fmla="*/ 828339 w 2732442"/>
              <a:gd name="connsiteY2" fmla="*/ 55581 h 335280"/>
              <a:gd name="connsiteX3" fmla="*/ 1645920 w 2732442"/>
              <a:gd name="connsiteY3" fmla="*/ 1793 h 335280"/>
              <a:gd name="connsiteX4" fmla="*/ 2119256 w 2732442"/>
              <a:gd name="connsiteY4" fmla="*/ 66339 h 335280"/>
              <a:gd name="connsiteX5" fmla="*/ 2732442 w 2732442"/>
              <a:gd name="connsiteY5" fmla="*/ 292250 h 335280"/>
              <a:gd name="connsiteX6" fmla="*/ 2732442 w 2732442"/>
              <a:gd name="connsiteY6" fmla="*/ 292250 h 33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32442" h="335280">
                <a:moveTo>
                  <a:pt x="0" y="335280"/>
                </a:moveTo>
                <a:cubicBezTo>
                  <a:pt x="43927" y="267148"/>
                  <a:pt x="87855" y="199016"/>
                  <a:pt x="225911" y="152400"/>
                </a:cubicBezTo>
                <a:cubicBezTo>
                  <a:pt x="363967" y="105784"/>
                  <a:pt x="591671" y="80682"/>
                  <a:pt x="828339" y="55581"/>
                </a:cubicBezTo>
                <a:cubicBezTo>
                  <a:pt x="1065007" y="30480"/>
                  <a:pt x="1430767" y="0"/>
                  <a:pt x="1645920" y="1793"/>
                </a:cubicBezTo>
                <a:cubicBezTo>
                  <a:pt x="1861073" y="3586"/>
                  <a:pt x="1938169" y="17930"/>
                  <a:pt x="2119256" y="66339"/>
                </a:cubicBezTo>
                <a:cubicBezTo>
                  <a:pt x="2300343" y="114748"/>
                  <a:pt x="2732442" y="292250"/>
                  <a:pt x="2732442" y="292250"/>
                </a:cubicBezTo>
                <a:lnTo>
                  <a:pt x="2732442" y="292250"/>
                </a:lnTo>
              </a:path>
            </a:pathLst>
          </a:custGeom>
          <a:ln w="28575">
            <a:solidFill>
              <a:srgbClr val="ECF1F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3" name="Freeform 32"/>
          <p:cNvSpPr/>
          <p:nvPr/>
        </p:nvSpPr>
        <p:spPr>
          <a:xfrm rot="298579">
            <a:off x="5794375" y="1066800"/>
            <a:ext cx="593725" cy="1066800"/>
          </a:xfrm>
          <a:custGeom>
            <a:avLst/>
            <a:gdLst>
              <a:gd name="connsiteX0" fmla="*/ 593464 w 593464"/>
              <a:gd name="connsiteY0" fmla="*/ 1871831 h 1871831"/>
              <a:gd name="connsiteX1" fmla="*/ 335280 w 593464"/>
              <a:gd name="connsiteY1" fmla="*/ 1807285 h 1871831"/>
              <a:gd name="connsiteX2" fmla="*/ 77097 w 593464"/>
              <a:gd name="connsiteY2" fmla="*/ 1527586 h 1871831"/>
              <a:gd name="connsiteX3" fmla="*/ 1793 w 593464"/>
              <a:gd name="connsiteY3" fmla="*/ 1011219 h 1871831"/>
              <a:gd name="connsiteX4" fmla="*/ 66339 w 593464"/>
              <a:gd name="connsiteY4" fmla="*/ 441064 h 1871831"/>
              <a:gd name="connsiteX5" fmla="*/ 227704 w 593464"/>
              <a:gd name="connsiteY5" fmla="*/ 64546 h 1871831"/>
              <a:gd name="connsiteX6" fmla="*/ 227704 w 593464"/>
              <a:gd name="connsiteY6" fmla="*/ 53789 h 1871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464" h="1871831">
                <a:moveTo>
                  <a:pt x="593464" y="1871831"/>
                </a:moveTo>
                <a:cubicBezTo>
                  <a:pt x="507402" y="1868245"/>
                  <a:pt x="421341" y="1864659"/>
                  <a:pt x="335280" y="1807285"/>
                </a:cubicBezTo>
                <a:cubicBezTo>
                  <a:pt x="249219" y="1749911"/>
                  <a:pt x="132678" y="1660264"/>
                  <a:pt x="77097" y="1527586"/>
                </a:cubicBezTo>
                <a:cubicBezTo>
                  <a:pt x="21516" y="1394908"/>
                  <a:pt x="3586" y="1192306"/>
                  <a:pt x="1793" y="1011219"/>
                </a:cubicBezTo>
                <a:cubicBezTo>
                  <a:pt x="0" y="830132"/>
                  <a:pt x="28687" y="598843"/>
                  <a:pt x="66339" y="441064"/>
                </a:cubicBezTo>
                <a:cubicBezTo>
                  <a:pt x="103991" y="283285"/>
                  <a:pt x="200810" y="129092"/>
                  <a:pt x="227704" y="64546"/>
                </a:cubicBezTo>
                <a:cubicBezTo>
                  <a:pt x="254598" y="0"/>
                  <a:pt x="241151" y="26894"/>
                  <a:pt x="227704" y="53789"/>
                </a:cubicBezTo>
              </a:path>
            </a:pathLst>
          </a:custGeom>
          <a:ln w="28575">
            <a:solidFill>
              <a:srgbClr val="FCFDF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10252" name="Picture 7" descr="C:\Documents and Settings\admin\Local Settings\Temporary Internet Files\Content.IE5\S96WSKKD\MCj0285464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5" y="1219200"/>
            <a:ext cx="83820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Freeform 34"/>
          <p:cNvSpPr/>
          <p:nvPr/>
        </p:nvSpPr>
        <p:spPr>
          <a:xfrm>
            <a:off x="7935913" y="1143000"/>
            <a:ext cx="481012" cy="1066800"/>
          </a:xfrm>
          <a:custGeom>
            <a:avLst/>
            <a:gdLst>
              <a:gd name="connsiteX0" fmla="*/ 0 w 482301"/>
              <a:gd name="connsiteY0" fmla="*/ 0 h 1975822"/>
              <a:gd name="connsiteX1" fmla="*/ 355002 w 482301"/>
              <a:gd name="connsiteY1" fmla="*/ 473337 h 1975822"/>
              <a:gd name="connsiteX2" fmla="*/ 441063 w 482301"/>
              <a:gd name="connsiteY2" fmla="*/ 1021977 h 1975822"/>
              <a:gd name="connsiteX3" fmla="*/ 107576 w 482301"/>
              <a:gd name="connsiteY3" fmla="*/ 1839558 h 1975822"/>
              <a:gd name="connsiteX4" fmla="*/ 118334 w 482301"/>
              <a:gd name="connsiteY4" fmla="*/ 1839558 h 1975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301" h="1975822">
                <a:moveTo>
                  <a:pt x="0" y="0"/>
                </a:moveTo>
                <a:cubicBezTo>
                  <a:pt x="140746" y="151504"/>
                  <a:pt x="281492" y="303008"/>
                  <a:pt x="355002" y="473337"/>
                </a:cubicBezTo>
                <a:cubicBezTo>
                  <a:pt x="428513" y="643667"/>
                  <a:pt x="482301" y="794274"/>
                  <a:pt x="441063" y="1021977"/>
                </a:cubicBezTo>
                <a:cubicBezTo>
                  <a:pt x="399825" y="1249680"/>
                  <a:pt x="161364" y="1703295"/>
                  <a:pt x="107576" y="1839558"/>
                </a:cubicBezTo>
                <a:cubicBezTo>
                  <a:pt x="53788" y="1975822"/>
                  <a:pt x="118334" y="1839558"/>
                  <a:pt x="118334" y="1839558"/>
                </a:cubicBezTo>
              </a:path>
            </a:pathLst>
          </a:custGeom>
          <a:ln w="19050">
            <a:solidFill>
              <a:srgbClr val="FF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5081588" y="2514600"/>
            <a:ext cx="481012" cy="1066800"/>
          </a:xfrm>
          <a:custGeom>
            <a:avLst/>
            <a:gdLst>
              <a:gd name="connsiteX0" fmla="*/ 0 w 482301"/>
              <a:gd name="connsiteY0" fmla="*/ 0 h 1975822"/>
              <a:gd name="connsiteX1" fmla="*/ 355002 w 482301"/>
              <a:gd name="connsiteY1" fmla="*/ 473337 h 1975822"/>
              <a:gd name="connsiteX2" fmla="*/ 441063 w 482301"/>
              <a:gd name="connsiteY2" fmla="*/ 1021977 h 1975822"/>
              <a:gd name="connsiteX3" fmla="*/ 107576 w 482301"/>
              <a:gd name="connsiteY3" fmla="*/ 1839558 h 1975822"/>
              <a:gd name="connsiteX4" fmla="*/ 118334 w 482301"/>
              <a:gd name="connsiteY4" fmla="*/ 1839558 h 1975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301" h="1975822">
                <a:moveTo>
                  <a:pt x="0" y="0"/>
                </a:moveTo>
                <a:cubicBezTo>
                  <a:pt x="140746" y="151504"/>
                  <a:pt x="281492" y="303008"/>
                  <a:pt x="355002" y="473337"/>
                </a:cubicBezTo>
                <a:cubicBezTo>
                  <a:pt x="428513" y="643667"/>
                  <a:pt x="482301" y="794274"/>
                  <a:pt x="441063" y="1021977"/>
                </a:cubicBezTo>
                <a:cubicBezTo>
                  <a:pt x="399825" y="1249680"/>
                  <a:pt x="161364" y="1703295"/>
                  <a:pt x="107576" y="1839558"/>
                </a:cubicBezTo>
                <a:cubicBezTo>
                  <a:pt x="53788" y="1975822"/>
                  <a:pt x="118334" y="1839558"/>
                  <a:pt x="118334" y="1839558"/>
                </a:cubicBezTo>
              </a:path>
            </a:pathLst>
          </a:custGeom>
          <a:ln w="19050">
            <a:solidFill>
              <a:srgbClr val="FF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2590800" y="4495800"/>
            <a:ext cx="481013" cy="1066800"/>
          </a:xfrm>
          <a:custGeom>
            <a:avLst/>
            <a:gdLst>
              <a:gd name="connsiteX0" fmla="*/ 0 w 482301"/>
              <a:gd name="connsiteY0" fmla="*/ 0 h 1975822"/>
              <a:gd name="connsiteX1" fmla="*/ 355002 w 482301"/>
              <a:gd name="connsiteY1" fmla="*/ 473337 h 1975822"/>
              <a:gd name="connsiteX2" fmla="*/ 441063 w 482301"/>
              <a:gd name="connsiteY2" fmla="*/ 1021977 h 1975822"/>
              <a:gd name="connsiteX3" fmla="*/ 107576 w 482301"/>
              <a:gd name="connsiteY3" fmla="*/ 1839558 h 1975822"/>
              <a:gd name="connsiteX4" fmla="*/ 118334 w 482301"/>
              <a:gd name="connsiteY4" fmla="*/ 1839558 h 1975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2301" h="1975822">
                <a:moveTo>
                  <a:pt x="0" y="0"/>
                </a:moveTo>
                <a:cubicBezTo>
                  <a:pt x="140746" y="151504"/>
                  <a:pt x="281492" y="303008"/>
                  <a:pt x="355002" y="473337"/>
                </a:cubicBezTo>
                <a:cubicBezTo>
                  <a:pt x="428513" y="643667"/>
                  <a:pt x="482301" y="794274"/>
                  <a:pt x="441063" y="1021977"/>
                </a:cubicBezTo>
                <a:cubicBezTo>
                  <a:pt x="399825" y="1249680"/>
                  <a:pt x="161364" y="1703295"/>
                  <a:pt x="107576" y="1839558"/>
                </a:cubicBezTo>
                <a:cubicBezTo>
                  <a:pt x="53788" y="1975822"/>
                  <a:pt x="118334" y="1839558"/>
                  <a:pt x="118334" y="1839558"/>
                </a:cubicBezTo>
              </a:path>
            </a:pathLst>
          </a:custGeom>
          <a:ln w="19050">
            <a:solidFill>
              <a:srgbClr val="FFFF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3581400" y="1905000"/>
            <a:ext cx="1447800" cy="304800"/>
          </a:xfrm>
          <a:custGeom>
            <a:avLst/>
            <a:gdLst>
              <a:gd name="connsiteX0" fmla="*/ 0 w 2732442"/>
              <a:gd name="connsiteY0" fmla="*/ 335280 h 335280"/>
              <a:gd name="connsiteX1" fmla="*/ 225911 w 2732442"/>
              <a:gd name="connsiteY1" fmla="*/ 152400 h 335280"/>
              <a:gd name="connsiteX2" fmla="*/ 828339 w 2732442"/>
              <a:gd name="connsiteY2" fmla="*/ 55581 h 335280"/>
              <a:gd name="connsiteX3" fmla="*/ 1645920 w 2732442"/>
              <a:gd name="connsiteY3" fmla="*/ 1793 h 335280"/>
              <a:gd name="connsiteX4" fmla="*/ 2119256 w 2732442"/>
              <a:gd name="connsiteY4" fmla="*/ 66339 h 335280"/>
              <a:gd name="connsiteX5" fmla="*/ 2732442 w 2732442"/>
              <a:gd name="connsiteY5" fmla="*/ 292250 h 335280"/>
              <a:gd name="connsiteX6" fmla="*/ 2732442 w 2732442"/>
              <a:gd name="connsiteY6" fmla="*/ 292250 h 33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32442" h="335280">
                <a:moveTo>
                  <a:pt x="0" y="335280"/>
                </a:moveTo>
                <a:cubicBezTo>
                  <a:pt x="43927" y="267148"/>
                  <a:pt x="87855" y="199016"/>
                  <a:pt x="225911" y="152400"/>
                </a:cubicBezTo>
                <a:cubicBezTo>
                  <a:pt x="363967" y="105784"/>
                  <a:pt x="591671" y="80682"/>
                  <a:pt x="828339" y="55581"/>
                </a:cubicBezTo>
                <a:cubicBezTo>
                  <a:pt x="1065007" y="30480"/>
                  <a:pt x="1430767" y="0"/>
                  <a:pt x="1645920" y="1793"/>
                </a:cubicBezTo>
                <a:cubicBezTo>
                  <a:pt x="1861073" y="3586"/>
                  <a:pt x="1938169" y="17930"/>
                  <a:pt x="2119256" y="66339"/>
                </a:cubicBezTo>
                <a:cubicBezTo>
                  <a:pt x="2300343" y="114748"/>
                  <a:pt x="2732442" y="292250"/>
                  <a:pt x="2732442" y="292250"/>
                </a:cubicBezTo>
                <a:lnTo>
                  <a:pt x="2732442" y="292250"/>
                </a:lnTo>
              </a:path>
            </a:pathLst>
          </a:custGeom>
          <a:ln w="28575">
            <a:solidFill>
              <a:srgbClr val="ECF1F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9" name="Freeform 38"/>
          <p:cNvSpPr/>
          <p:nvPr/>
        </p:nvSpPr>
        <p:spPr>
          <a:xfrm rot="298579">
            <a:off x="196850" y="4291013"/>
            <a:ext cx="593725" cy="1066800"/>
          </a:xfrm>
          <a:custGeom>
            <a:avLst/>
            <a:gdLst>
              <a:gd name="connsiteX0" fmla="*/ 593464 w 593464"/>
              <a:gd name="connsiteY0" fmla="*/ 1871831 h 1871831"/>
              <a:gd name="connsiteX1" fmla="*/ 335280 w 593464"/>
              <a:gd name="connsiteY1" fmla="*/ 1807285 h 1871831"/>
              <a:gd name="connsiteX2" fmla="*/ 77097 w 593464"/>
              <a:gd name="connsiteY2" fmla="*/ 1527586 h 1871831"/>
              <a:gd name="connsiteX3" fmla="*/ 1793 w 593464"/>
              <a:gd name="connsiteY3" fmla="*/ 1011219 h 1871831"/>
              <a:gd name="connsiteX4" fmla="*/ 66339 w 593464"/>
              <a:gd name="connsiteY4" fmla="*/ 441064 h 1871831"/>
              <a:gd name="connsiteX5" fmla="*/ 227704 w 593464"/>
              <a:gd name="connsiteY5" fmla="*/ 64546 h 1871831"/>
              <a:gd name="connsiteX6" fmla="*/ 227704 w 593464"/>
              <a:gd name="connsiteY6" fmla="*/ 53789 h 1871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464" h="1871831">
                <a:moveTo>
                  <a:pt x="593464" y="1871831"/>
                </a:moveTo>
                <a:cubicBezTo>
                  <a:pt x="507402" y="1868245"/>
                  <a:pt x="421341" y="1864659"/>
                  <a:pt x="335280" y="1807285"/>
                </a:cubicBezTo>
                <a:cubicBezTo>
                  <a:pt x="249219" y="1749911"/>
                  <a:pt x="132678" y="1660264"/>
                  <a:pt x="77097" y="1527586"/>
                </a:cubicBezTo>
                <a:cubicBezTo>
                  <a:pt x="21516" y="1394908"/>
                  <a:pt x="3586" y="1192306"/>
                  <a:pt x="1793" y="1011219"/>
                </a:cubicBezTo>
                <a:cubicBezTo>
                  <a:pt x="0" y="830132"/>
                  <a:pt x="28687" y="598843"/>
                  <a:pt x="66339" y="441064"/>
                </a:cubicBezTo>
                <a:cubicBezTo>
                  <a:pt x="103991" y="283285"/>
                  <a:pt x="200810" y="129092"/>
                  <a:pt x="227704" y="64546"/>
                </a:cubicBezTo>
                <a:cubicBezTo>
                  <a:pt x="254598" y="0"/>
                  <a:pt x="241151" y="26894"/>
                  <a:pt x="227704" y="53789"/>
                </a:cubicBezTo>
              </a:path>
            </a:pathLst>
          </a:custGeom>
          <a:ln w="28575">
            <a:solidFill>
              <a:srgbClr val="FCFDF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0" name="Freeform 39"/>
          <p:cNvSpPr/>
          <p:nvPr/>
        </p:nvSpPr>
        <p:spPr>
          <a:xfrm rot="852268">
            <a:off x="2778125" y="2286000"/>
            <a:ext cx="593725" cy="1066800"/>
          </a:xfrm>
          <a:custGeom>
            <a:avLst/>
            <a:gdLst>
              <a:gd name="connsiteX0" fmla="*/ 593464 w 593464"/>
              <a:gd name="connsiteY0" fmla="*/ 1871831 h 1871831"/>
              <a:gd name="connsiteX1" fmla="*/ 335280 w 593464"/>
              <a:gd name="connsiteY1" fmla="*/ 1807285 h 1871831"/>
              <a:gd name="connsiteX2" fmla="*/ 77097 w 593464"/>
              <a:gd name="connsiteY2" fmla="*/ 1527586 h 1871831"/>
              <a:gd name="connsiteX3" fmla="*/ 1793 w 593464"/>
              <a:gd name="connsiteY3" fmla="*/ 1011219 h 1871831"/>
              <a:gd name="connsiteX4" fmla="*/ 66339 w 593464"/>
              <a:gd name="connsiteY4" fmla="*/ 441064 h 1871831"/>
              <a:gd name="connsiteX5" fmla="*/ 227704 w 593464"/>
              <a:gd name="connsiteY5" fmla="*/ 64546 h 1871831"/>
              <a:gd name="connsiteX6" fmla="*/ 227704 w 593464"/>
              <a:gd name="connsiteY6" fmla="*/ 53789 h 1871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464" h="1871831">
                <a:moveTo>
                  <a:pt x="593464" y="1871831"/>
                </a:moveTo>
                <a:cubicBezTo>
                  <a:pt x="507402" y="1868245"/>
                  <a:pt x="421341" y="1864659"/>
                  <a:pt x="335280" y="1807285"/>
                </a:cubicBezTo>
                <a:cubicBezTo>
                  <a:pt x="249219" y="1749911"/>
                  <a:pt x="132678" y="1660264"/>
                  <a:pt x="77097" y="1527586"/>
                </a:cubicBezTo>
                <a:cubicBezTo>
                  <a:pt x="21516" y="1394908"/>
                  <a:pt x="3586" y="1192306"/>
                  <a:pt x="1793" y="1011219"/>
                </a:cubicBezTo>
                <a:cubicBezTo>
                  <a:pt x="0" y="830132"/>
                  <a:pt x="28687" y="598843"/>
                  <a:pt x="66339" y="441064"/>
                </a:cubicBezTo>
                <a:cubicBezTo>
                  <a:pt x="103991" y="283285"/>
                  <a:pt x="200810" y="129092"/>
                  <a:pt x="227704" y="64546"/>
                </a:cubicBezTo>
                <a:cubicBezTo>
                  <a:pt x="254598" y="0"/>
                  <a:pt x="241151" y="26894"/>
                  <a:pt x="227704" y="53789"/>
                </a:cubicBezTo>
              </a:path>
            </a:pathLst>
          </a:custGeom>
          <a:ln w="28575">
            <a:solidFill>
              <a:srgbClr val="FCFDF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990600" y="3810000"/>
            <a:ext cx="1447800" cy="304800"/>
          </a:xfrm>
          <a:custGeom>
            <a:avLst/>
            <a:gdLst>
              <a:gd name="connsiteX0" fmla="*/ 0 w 2732442"/>
              <a:gd name="connsiteY0" fmla="*/ 335280 h 335280"/>
              <a:gd name="connsiteX1" fmla="*/ 225911 w 2732442"/>
              <a:gd name="connsiteY1" fmla="*/ 152400 h 335280"/>
              <a:gd name="connsiteX2" fmla="*/ 828339 w 2732442"/>
              <a:gd name="connsiteY2" fmla="*/ 55581 h 335280"/>
              <a:gd name="connsiteX3" fmla="*/ 1645920 w 2732442"/>
              <a:gd name="connsiteY3" fmla="*/ 1793 h 335280"/>
              <a:gd name="connsiteX4" fmla="*/ 2119256 w 2732442"/>
              <a:gd name="connsiteY4" fmla="*/ 66339 h 335280"/>
              <a:gd name="connsiteX5" fmla="*/ 2732442 w 2732442"/>
              <a:gd name="connsiteY5" fmla="*/ 292250 h 335280"/>
              <a:gd name="connsiteX6" fmla="*/ 2732442 w 2732442"/>
              <a:gd name="connsiteY6" fmla="*/ 292250 h 33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32442" h="335280">
                <a:moveTo>
                  <a:pt x="0" y="335280"/>
                </a:moveTo>
                <a:cubicBezTo>
                  <a:pt x="43927" y="267148"/>
                  <a:pt x="87855" y="199016"/>
                  <a:pt x="225911" y="152400"/>
                </a:cubicBezTo>
                <a:cubicBezTo>
                  <a:pt x="363967" y="105784"/>
                  <a:pt x="591671" y="80682"/>
                  <a:pt x="828339" y="55581"/>
                </a:cubicBezTo>
                <a:cubicBezTo>
                  <a:pt x="1065007" y="30480"/>
                  <a:pt x="1430767" y="0"/>
                  <a:pt x="1645920" y="1793"/>
                </a:cubicBezTo>
                <a:cubicBezTo>
                  <a:pt x="1861073" y="3586"/>
                  <a:pt x="1938169" y="17930"/>
                  <a:pt x="2119256" y="66339"/>
                </a:cubicBezTo>
                <a:cubicBezTo>
                  <a:pt x="2300343" y="114748"/>
                  <a:pt x="2732442" y="292250"/>
                  <a:pt x="2732442" y="292250"/>
                </a:cubicBezTo>
                <a:lnTo>
                  <a:pt x="2732442" y="292250"/>
                </a:lnTo>
              </a:path>
            </a:pathLst>
          </a:custGeom>
          <a:ln w="28575">
            <a:solidFill>
              <a:srgbClr val="ECF1F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2" name="Freeform 41"/>
          <p:cNvSpPr/>
          <p:nvPr/>
        </p:nvSpPr>
        <p:spPr>
          <a:xfrm rot="480489">
            <a:off x="6299200" y="2476500"/>
            <a:ext cx="1671638" cy="352425"/>
          </a:xfrm>
          <a:custGeom>
            <a:avLst/>
            <a:gdLst>
              <a:gd name="connsiteX0" fmla="*/ 2619487 w 2619487"/>
              <a:gd name="connsiteY0" fmla="*/ 0 h 353209"/>
              <a:gd name="connsiteX1" fmla="*/ 2415092 w 2619487"/>
              <a:gd name="connsiteY1" fmla="*/ 161364 h 353209"/>
              <a:gd name="connsiteX2" fmla="*/ 2070847 w 2619487"/>
              <a:gd name="connsiteY2" fmla="*/ 279699 h 353209"/>
              <a:gd name="connsiteX3" fmla="*/ 1522207 w 2619487"/>
              <a:gd name="connsiteY3" fmla="*/ 344244 h 353209"/>
              <a:gd name="connsiteX4" fmla="*/ 941294 w 2619487"/>
              <a:gd name="connsiteY4" fmla="*/ 333487 h 353209"/>
              <a:gd name="connsiteX5" fmla="*/ 285078 w 2619487"/>
              <a:gd name="connsiteY5" fmla="*/ 247426 h 353209"/>
              <a:gd name="connsiteX6" fmla="*/ 37652 w 2619487"/>
              <a:gd name="connsiteY6" fmla="*/ 43030 h 353209"/>
              <a:gd name="connsiteX7" fmla="*/ 59167 w 2619487"/>
              <a:gd name="connsiteY7" fmla="*/ 75303 h 353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19487" h="353209">
                <a:moveTo>
                  <a:pt x="2619487" y="0"/>
                </a:moveTo>
                <a:cubicBezTo>
                  <a:pt x="2563009" y="57374"/>
                  <a:pt x="2506532" y="114748"/>
                  <a:pt x="2415092" y="161364"/>
                </a:cubicBezTo>
                <a:cubicBezTo>
                  <a:pt x="2323652" y="207980"/>
                  <a:pt x="2219661" y="249219"/>
                  <a:pt x="2070847" y="279699"/>
                </a:cubicBezTo>
                <a:cubicBezTo>
                  <a:pt x="1922033" y="310179"/>
                  <a:pt x="1710466" y="335279"/>
                  <a:pt x="1522207" y="344244"/>
                </a:cubicBezTo>
                <a:cubicBezTo>
                  <a:pt x="1333948" y="353209"/>
                  <a:pt x="1147482" y="349623"/>
                  <a:pt x="941294" y="333487"/>
                </a:cubicBezTo>
                <a:cubicBezTo>
                  <a:pt x="735106" y="317351"/>
                  <a:pt x="435685" y="295835"/>
                  <a:pt x="285078" y="247426"/>
                </a:cubicBezTo>
                <a:cubicBezTo>
                  <a:pt x="134471" y="199017"/>
                  <a:pt x="75304" y="71717"/>
                  <a:pt x="37652" y="43030"/>
                </a:cubicBezTo>
                <a:cubicBezTo>
                  <a:pt x="0" y="14343"/>
                  <a:pt x="29583" y="44823"/>
                  <a:pt x="59167" y="75303"/>
                </a:cubicBezTo>
              </a:path>
            </a:pathLst>
          </a:custGeom>
          <a:ln w="28575">
            <a:solidFill>
              <a:srgbClr val="ECF1F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3" name="Freeform 42"/>
          <p:cNvSpPr/>
          <p:nvPr/>
        </p:nvSpPr>
        <p:spPr>
          <a:xfrm rot="480489">
            <a:off x="3368675" y="3848100"/>
            <a:ext cx="1671638" cy="352425"/>
          </a:xfrm>
          <a:custGeom>
            <a:avLst/>
            <a:gdLst>
              <a:gd name="connsiteX0" fmla="*/ 2619487 w 2619487"/>
              <a:gd name="connsiteY0" fmla="*/ 0 h 353209"/>
              <a:gd name="connsiteX1" fmla="*/ 2415092 w 2619487"/>
              <a:gd name="connsiteY1" fmla="*/ 161364 h 353209"/>
              <a:gd name="connsiteX2" fmla="*/ 2070847 w 2619487"/>
              <a:gd name="connsiteY2" fmla="*/ 279699 h 353209"/>
              <a:gd name="connsiteX3" fmla="*/ 1522207 w 2619487"/>
              <a:gd name="connsiteY3" fmla="*/ 344244 h 353209"/>
              <a:gd name="connsiteX4" fmla="*/ 941294 w 2619487"/>
              <a:gd name="connsiteY4" fmla="*/ 333487 h 353209"/>
              <a:gd name="connsiteX5" fmla="*/ 285078 w 2619487"/>
              <a:gd name="connsiteY5" fmla="*/ 247426 h 353209"/>
              <a:gd name="connsiteX6" fmla="*/ 37652 w 2619487"/>
              <a:gd name="connsiteY6" fmla="*/ 43030 h 353209"/>
              <a:gd name="connsiteX7" fmla="*/ 59167 w 2619487"/>
              <a:gd name="connsiteY7" fmla="*/ 75303 h 353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19487" h="353209">
                <a:moveTo>
                  <a:pt x="2619487" y="0"/>
                </a:moveTo>
                <a:cubicBezTo>
                  <a:pt x="2563009" y="57374"/>
                  <a:pt x="2506532" y="114748"/>
                  <a:pt x="2415092" y="161364"/>
                </a:cubicBezTo>
                <a:cubicBezTo>
                  <a:pt x="2323652" y="207980"/>
                  <a:pt x="2219661" y="249219"/>
                  <a:pt x="2070847" y="279699"/>
                </a:cubicBezTo>
                <a:cubicBezTo>
                  <a:pt x="1922033" y="310179"/>
                  <a:pt x="1710466" y="335279"/>
                  <a:pt x="1522207" y="344244"/>
                </a:cubicBezTo>
                <a:cubicBezTo>
                  <a:pt x="1333948" y="353209"/>
                  <a:pt x="1147482" y="349623"/>
                  <a:pt x="941294" y="333487"/>
                </a:cubicBezTo>
                <a:cubicBezTo>
                  <a:pt x="735106" y="317351"/>
                  <a:pt x="435685" y="295835"/>
                  <a:pt x="285078" y="247426"/>
                </a:cubicBezTo>
                <a:cubicBezTo>
                  <a:pt x="134471" y="199017"/>
                  <a:pt x="75304" y="71717"/>
                  <a:pt x="37652" y="43030"/>
                </a:cubicBezTo>
                <a:cubicBezTo>
                  <a:pt x="0" y="14343"/>
                  <a:pt x="29583" y="44823"/>
                  <a:pt x="59167" y="75303"/>
                </a:cubicBezTo>
              </a:path>
            </a:pathLst>
          </a:custGeom>
          <a:ln w="28575">
            <a:solidFill>
              <a:srgbClr val="ECF1F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4" name="Freeform 43"/>
          <p:cNvSpPr/>
          <p:nvPr/>
        </p:nvSpPr>
        <p:spPr>
          <a:xfrm rot="480489">
            <a:off x="930275" y="5753100"/>
            <a:ext cx="1671638" cy="352425"/>
          </a:xfrm>
          <a:custGeom>
            <a:avLst/>
            <a:gdLst>
              <a:gd name="connsiteX0" fmla="*/ 2619487 w 2619487"/>
              <a:gd name="connsiteY0" fmla="*/ 0 h 353209"/>
              <a:gd name="connsiteX1" fmla="*/ 2415092 w 2619487"/>
              <a:gd name="connsiteY1" fmla="*/ 161364 h 353209"/>
              <a:gd name="connsiteX2" fmla="*/ 2070847 w 2619487"/>
              <a:gd name="connsiteY2" fmla="*/ 279699 h 353209"/>
              <a:gd name="connsiteX3" fmla="*/ 1522207 w 2619487"/>
              <a:gd name="connsiteY3" fmla="*/ 344244 h 353209"/>
              <a:gd name="connsiteX4" fmla="*/ 941294 w 2619487"/>
              <a:gd name="connsiteY4" fmla="*/ 333487 h 353209"/>
              <a:gd name="connsiteX5" fmla="*/ 285078 w 2619487"/>
              <a:gd name="connsiteY5" fmla="*/ 247426 h 353209"/>
              <a:gd name="connsiteX6" fmla="*/ 37652 w 2619487"/>
              <a:gd name="connsiteY6" fmla="*/ 43030 h 353209"/>
              <a:gd name="connsiteX7" fmla="*/ 59167 w 2619487"/>
              <a:gd name="connsiteY7" fmla="*/ 75303 h 3532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19487" h="353209">
                <a:moveTo>
                  <a:pt x="2619487" y="0"/>
                </a:moveTo>
                <a:cubicBezTo>
                  <a:pt x="2563009" y="57374"/>
                  <a:pt x="2506532" y="114748"/>
                  <a:pt x="2415092" y="161364"/>
                </a:cubicBezTo>
                <a:cubicBezTo>
                  <a:pt x="2323652" y="207980"/>
                  <a:pt x="2219661" y="249219"/>
                  <a:pt x="2070847" y="279699"/>
                </a:cubicBezTo>
                <a:cubicBezTo>
                  <a:pt x="1922033" y="310179"/>
                  <a:pt x="1710466" y="335279"/>
                  <a:pt x="1522207" y="344244"/>
                </a:cubicBezTo>
                <a:cubicBezTo>
                  <a:pt x="1333948" y="353209"/>
                  <a:pt x="1147482" y="349623"/>
                  <a:pt x="941294" y="333487"/>
                </a:cubicBezTo>
                <a:cubicBezTo>
                  <a:pt x="735106" y="317351"/>
                  <a:pt x="435685" y="295835"/>
                  <a:pt x="285078" y="247426"/>
                </a:cubicBezTo>
                <a:cubicBezTo>
                  <a:pt x="134471" y="199017"/>
                  <a:pt x="75304" y="71717"/>
                  <a:pt x="37652" y="43030"/>
                </a:cubicBezTo>
                <a:cubicBezTo>
                  <a:pt x="0" y="14343"/>
                  <a:pt x="29583" y="44823"/>
                  <a:pt x="59167" y="75303"/>
                </a:cubicBezTo>
              </a:path>
            </a:pathLst>
          </a:custGeom>
          <a:ln w="28575">
            <a:solidFill>
              <a:srgbClr val="ECF1F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5" name="Notched Right Arrow 44"/>
          <p:cNvSpPr/>
          <p:nvPr/>
        </p:nvSpPr>
        <p:spPr>
          <a:xfrm rot="19778240">
            <a:off x="2724150" y="4157663"/>
            <a:ext cx="6278563" cy="1408112"/>
          </a:xfrm>
          <a:prstGeom prst="notchedRightArrow">
            <a:avLst/>
          </a:prstGeom>
          <a:solidFill>
            <a:srgbClr val="ECF1F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264" name="TextBox 46"/>
          <p:cNvSpPr txBox="1">
            <a:spLocks noChangeArrowheads="1"/>
          </p:cNvSpPr>
          <p:nvPr/>
        </p:nvSpPr>
        <p:spPr bwMode="auto">
          <a:xfrm rot="-1826910">
            <a:off x="4038600" y="4711700"/>
            <a:ext cx="3352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r>
              <a:rPr lang="en-US">
                <a:solidFill>
                  <a:schemeClr val="tx1"/>
                </a:solidFill>
              </a:rPr>
              <a:t>Continuous Improvement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6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/>
          <a:lstStyle/>
          <a:p>
            <a:pPr algn="l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3200" dirty="0"/>
              <a:t>Action Research is a means of professional growth</a:t>
            </a:r>
          </a:p>
        </p:txBody>
      </p:sp>
      <p:sp>
        <p:nvSpPr>
          <p:cNvPr id="58375" name="Rectangle 7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8229600" cy="3992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 become more critical and reflective about our choices.</a:t>
            </a:r>
          </a:p>
          <a:p>
            <a:pPr eaLnBrk="1" fontAlgn="auto" hangingPunct="1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We attend more carefully to our</a:t>
            </a:r>
          </a:p>
          <a:p>
            <a:pPr lvl="1" eaLnBrk="1" fontAlgn="auto" hangingPunct="1">
              <a:spcAft>
                <a:spcPts val="600"/>
              </a:spcAft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Methods </a:t>
            </a:r>
          </a:p>
          <a:p>
            <a:pPr lvl="1" eaLnBrk="1" fontAlgn="auto" hangingPunct="1">
              <a:spcAft>
                <a:spcPts val="600"/>
              </a:spcAft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Perceptions &amp; understandings</a:t>
            </a:r>
          </a:p>
          <a:p>
            <a:pPr lvl="1" eaLnBrk="1" fontAlgn="auto" hangingPunct="1">
              <a:spcAft>
                <a:spcPts val="600"/>
              </a:spcAft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Approaches to our entire professional practices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spcBef>
                <a:spcPct val="0"/>
              </a:spcBef>
              <a:buFontTx/>
              <a:buNone/>
              <a:defRPr/>
            </a:pPr>
            <a:endParaRPr lang="en-US" dirty="0" smtClean="0">
              <a:solidFill>
                <a:schemeClr val="tx1"/>
              </a:solidFill>
              <a:latin typeface="Arial" charset="0"/>
            </a:endParaRPr>
          </a:p>
          <a:p>
            <a:pPr lvl="2"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n-US" sz="2000" dirty="0" err="1">
                <a:solidFill>
                  <a:schemeClr val="tx1"/>
                </a:solidFill>
                <a:latin typeface="Arial" charset="0"/>
              </a:rPr>
              <a:t>Oja</a:t>
            </a:r>
            <a:r>
              <a:rPr lang="en-US" sz="2000" dirty="0">
                <a:solidFill>
                  <a:schemeClr val="tx1"/>
                </a:solidFill>
                <a:latin typeface="Arial" charset="0"/>
              </a:rPr>
              <a:t> &amp; Pine, 1989; Street, 1986)</a:t>
            </a:r>
          </a:p>
          <a:p>
            <a:pPr lvl="1" eaLnBrk="1" fontAlgn="auto" hangingPunct="1">
              <a:spcAft>
                <a:spcPts val="0"/>
              </a:spcAft>
              <a:buFontTx/>
              <a:buNone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83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83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3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3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83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83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sz="3200" dirty="0" smtClean="0"/>
              <a:t>“Ways in” to the Scholarship of Teaching and Learning (</a:t>
            </a:r>
            <a:r>
              <a:rPr lang="en-US" sz="3200" dirty="0" err="1" smtClean="0"/>
              <a:t>SoTL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768475"/>
            <a:ext cx="8229600" cy="4525963"/>
          </a:xfrm>
        </p:spPr>
        <p:txBody>
          <a:bodyPr/>
          <a:lstStyle/>
          <a:p>
            <a:r>
              <a:rPr lang="en-US" dirty="0" smtClean="0"/>
              <a:t>Examine unexplained student successes, in order to replicate or build on them</a:t>
            </a:r>
          </a:p>
          <a:p>
            <a:r>
              <a:rPr lang="en-US" dirty="0" smtClean="0"/>
              <a:t>Focus on critical and challenging teaching goals and/or student learning outcomes</a:t>
            </a:r>
          </a:p>
          <a:p>
            <a:r>
              <a:rPr lang="en-US" dirty="0" smtClean="0"/>
              <a:t>Apply general, research-based principles for good practice in teaching and learning to our specific practice</a:t>
            </a:r>
          </a:p>
          <a:p>
            <a:r>
              <a:rPr lang="en-US" dirty="0" smtClean="0"/>
              <a:t>Examine a hunch (developed through observation and practice) about what is likely to work</a:t>
            </a:r>
          </a:p>
          <a:p>
            <a:r>
              <a:rPr lang="en-US" dirty="0" smtClean="0"/>
              <a:t>Focus on a common problem or an issue that seems to recur</a:t>
            </a:r>
          </a:p>
          <a:p>
            <a:endParaRPr lang="en-US" dirty="0" smtClean="0"/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6324600" y="6019800"/>
            <a:ext cx="1927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996600"/>
                </a:solidFill>
                <a:latin typeface="Arial" charset="0"/>
              </a:defRPr>
            </a:lvl1pPr>
            <a:lvl2pPr marL="742950" indent="-285750">
              <a:defRPr>
                <a:solidFill>
                  <a:srgbClr val="996600"/>
                </a:solidFill>
                <a:latin typeface="Arial" charset="0"/>
              </a:defRPr>
            </a:lvl2pPr>
            <a:lvl3pPr marL="1143000" indent="-228600">
              <a:defRPr>
                <a:solidFill>
                  <a:srgbClr val="996600"/>
                </a:solidFill>
                <a:latin typeface="Arial" charset="0"/>
              </a:defRPr>
            </a:lvl3pPr>
            <a:lvl4pPr marL="1600200" indent="-228600">
              <a:defRPr>
                <a:solidFill>
                  <a:srgbClr val="996600"/>
                </a:solidFill>
                <a:latin typeface="Arial" charset="0"/>
              </a:defRPr>
            </a:lvl4pPr>
            <a:lvl5pPr marL="2057400" indent="-228600">
              <a:defRPr>
                <a:solidFill>
                  <a:srgbClr val="9966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996600"/>
                </a:solidFill>
                <a:latin typeface="Arial" charset="0"/>
              </a:defRPr>
            </a:lvl9pPr>
          </a:lstStyle>
          <a:p>
            <a:pPr algn="r"/>
            <a:r>
              <a:rPr lang="en-US" sz="2000">
                <a:solidFill>
                  <a:schemeClr val="tx1"/>
                </a:solidFill>
              </a:rPr>
              <a:t>Tom Angelo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133600"/>
            <a:ext cx="8153400" cy="16525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365125" lvl="1" indent="-255588" algn="l">
              <a:lnSpc>
                <a:spcPct val="130000"/>
              </a:lnSpc>
              <a:buSzPct val="68000"/>
              <a:buFont typeface="Wingdings 3" pitchFamily="18" charset="2"/>
              <a:buChar char=""/>
              <a:defRPr/>
            </a:pP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Which action research frames (or “ways in” to </a:t>
            </a:r>
            <a:r>
              <a:rPr lang="en-US" sz="2600" dirty="0" err="1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SoTL</a:t>
            </a:r>
            <a:r>
              <a:rPr lang="en-US" sz="2600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) could you emphasize to inspire professional development in your department?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1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3452</TotalTime>
  <Words>1944</Words>
  <Application>Microsoft Office PowerPoint</Application>
  <PresentationFormat>On-screen Show (4:3)</PresentationFormat>
  <Paragraphs>289</Paragraphs>
  <Slides>40</Slides>
  <Notes>7</Notes>
  <HiddenSlides>2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Executive</vt:lpstr>
      <vt:lpstr>1_Executive</vt:lpstr>
      <vt:lpstr>Theme1</vt:lpstr>
      <vt:lpstr>Using Action Research to Advance Planning and Learning    (Part 1)</vt:lpstr>
      <vt:lpstr>Today’s Learning Outcomes</vt:lpstr>
      <vt:lpstr>Action research attempts to provide some insight into how students learn. </vt:lpstr>
      <vt:lpstr>Action Research supports data-informed decision-making by faculty.</vt:lpstr>
      <vt:lpstr>PowerPoint Presentation</vt:lpstr>
      <vt:lpstr>PowerPoint Presentation</vt:lpstr>
      <vt:lpstr>Action Research is a means of professional growth</vt:lpstr>
      <vt:lpstr>“Ways in” to the Scholarship of Teaching and Learning (SoTL)</vt:lpstr>
      <vt:lpstr>PowerPoint Presentation</vt:lpstr>
      <vt:lpstr>Action Research supports improved individual practice, and serves as an incubator for institutional innovations.</vt:lpstr>
      <vt:lpstr>Elements of an Action Research Project </vt:lpstr>
      <vt:lpstr>Writing an Effective Research Question</vt:lpstr>
      <vt:lpstr>PowerPoint Presentation</vt:lpstr>
      <vt:lpstr>Elements of an Action Research Project</vt:lpstr>
      <vt:lpstr> Action Research supports reflective or scholarly teaching.</vt:lpstr>
      <vt:lpstr>Perspectives to Consider</vt:lpstr>
      <vt:lpstr>PowerPoint Presentation</vt:lpstr>
      <vt:lpstr>Elements of an Action Research Project</vt:lpstr>
      <vt:lpstr> Student Learning Outcomes, Performance Indicators, and Assessments </vt:lpstr>
      <vt:lpstr> Teaching Strategies, Action Research and Methodology Design</vt:lpstr>
      <vt:lpstr>Please join us after the break for Part 2!</vt:lpstr>
      <vt:lpstr>Using Action Research to Advance Planning and Learning    (Part 2)</vt:lpstr>
      <vt:lpstr>PowerPoint Presentation</vt:lpstr>
      <vt:lpstr>Elements of an Action Research Project</vt:lpstr>
      <vt:lpstr>Action Research makes a difference!</vt:lpstr>
      <vt:lpstr>Interpretation of Results</vt:lpstr>
      <vt:lpstr>Explanations</vt:lpstr>
      <vt:lpstr>PowerPoint Presentation</vt:lpstr>
      <vt:lpstr>Elements of an Action Research Project</vt:lpstr>
      <vt:lpstr>Action research includes reflection about what has happened, as well as reflection about what should happen next.</vt:lpstr>
      <vt:lpstr>Elements of an Action Research Project</vt:lpstr>
      <vt:lpstr>Effective Presentation</vt:lpstr>
      <vt:lpstr>Learning-centered Planning and Assessment</vt:lpstr>
      <vt:lpstr>Planning Essentials: A Cascading Mission</vt:lpstr>
      <vt:lpstr>Planning Essentials: Collaborative, Inter-related Reflection and  Planning Cycles</vt:lpstr>
      <vt:lpstr>PowerPoint Presentation</vt:lpstr>
      <vt:lpstr>Goals</vt:lpstr>
      <vt:lpstr>Planning and Learning Outcomes to Assessment</vt:lpstr>
      <vt:lpstr>PowerPoint Presentation</vt:lpstr>
      <vt:lpstr>Thanks for participating!</vt:lpstr>
    </vt:vector>
  </TitlesOfParts>
  <Company>VCC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hclarke</dc:creator>
  <cp:lastModifiedBy>Template</cp:lastModifiedBy>
  <cp:revision>405</cp:revision>
  <dcterms:created xsi:type="dcterms:W3CDTF">2004-10-05T18:23:45Z</dcterms:created>
  <dcterms:modified xsi:type="dcterms:W3CDTF">2013-06-21T18:02:09Z</dcterms:modified>
</cp:coreProperties>
</file>