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7" r:id="rId5"/>
    <p:sldId id="256" r:id="rId6"/>
  </p:sldIdLst>
  <p:sldSz cx="9144000" cy="6858000" type="screen4x3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848" autoAdjust="0"/>
    <p:restoredTop sz="94650" autoAdjust="0"/>
  </p:normalViewPr>
  <p:slideViewPr>
    <p:cSldViewPr>
      <p:cViewPr varScale="1">
        <p:scale>
          <a:sx n="82" d="100"/>
          <a:sy n="82" d="100"/>
        </p:scale>
        <p:origin x="1987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Brown" userId="cf6dfd97736f53d1" providerId="LiveId" clId="{57CF6D3E-511E-4D7F-93A6-5A8B4A2E3AAA}"/>
    <pc:docChg chg="modSld">
      <pc:chgData name="Christopher Brown" userId="cf6dfd97736f53d1" providerId="LiveId" clId="{57CF6D3E-511E-4D7F-93A6-5A8B4A2E3AAA}" dt="2025-09-17T12:18:41.717" v="82" actId="1076"/>
      <pc:docMkLst>
        <pc:docMk/>
      </pc:docMkLst>
      <pc:sldChg chg="modSp mod">
        <pc:chgData name="Christopher Brown" userId="cf6dfd97736f53d1" providerId="LiveId" clId="{57CF6D3E-511E-4D7F-93A6-5A8B4A2E3AAA}" dt="2025-09-17T12:18:41.717" v="82" actId="1076"/>
        <pc:sldMkLst>
          <pc:docMk/>
          <pc:sldMk cId="3153849018" sldId="256"/>
        </pc:sldMkLst>
        <pc:spChg chg="mod">
          <ac:chgData name="Christopher Brown" userId="cf6dfd97736f53d1" providerId="LiveId" clId="{57CF6D3E-511E-4D7F-93A6-5A8B4A2E3AAA}" dt="2025-09-17T12:18:41.717" v="82" actId="1076"/>
          <ac:spMkLst>
            <pc:docMk/>
            <pc:sldMk cId="3153849018" sldId="256"/>
            <ac:spMk id="4" creationId="{00000000-0000-0000-0000-000000000000}"/>
          </ac:spMkLst>
        </pc:spChg>
        <pc:graphicFrameChg chg="mod modGraphic">
          <ac:chgData name="Christopher Brown" userId="cf6dfd97736f53d1" providerId="LiveId" clId="{57CF6D3E-511E-4D7F-93A6-5A8B4A2E3AAA}" dt="2025-09-17T12:18:31.568" v="80" actId="1076"/>
          <ac:graphicFrameMkLst>
            <pc:docMk/>
            <pc:sldMk cId="3153849018" sldId="256"/>
            <ac:graphicFrameMk id="6" creationId="{00000000-0000-0000-0000-000000000000}"/>
          </ac:graphicFrameMkLst>
        </pc:graphicFrameChg>
      </pc:sldChg>
      <pc:sldChg chg="modSp mod">
        <pc:chgData name="Christopher Brown" userId="cf6dfd97736f53d1" providerId="LiveId" clId="{57CF6D3E-511E-4D7F-93A6-5A8B4A2E3AAA}" dt="2025-09-17T12:18:09.487" v="78" actId="20577"/>
        <pc:sldMkLst>
          <pc:docMk/>
          <pc:sldMk cId="3585230771" sldId="257"/>
        </pc:sldMkLst>
        <pc:spChg chg="mod">
          <ac:chgData name="Christopher Brown" userId="cf6dfd97736f53d1" providerId="LiveId" clId="{57CF6D3E-511E-4D7F-93A6-5A8B4A2E3AAA}" dt="2025-09-17T12:18:09.487" v="78" actId="20577"/>
          <ac:spMkLst>
            <pc:docMk/>
            <pc:sldMk cId="3585230771" sldId="257"/>
            <ac:spMk id="2" creationId="{00000000-0000-0000-0000-000000000000}"/>
          </ac:spMkLst>
        </pc:spChg>
        <pc:graphicFrameChg chg="modGraphic">
          <ac:chgData name="Christopher Brown" userId="cf6dfd97736f53d1" providerId="LiveId" clId="{57CF6D3E-511E-4D7F-93A6-5A8B4A2E3AAA}" dt="2025-09-17T12:16:11.696" v="27" actId="20577"/>
          <ac:graphicFrameMkLst>
            <pc:docMk/>
            <pc:sldMk cId="3585230771" sldId="257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r">
              <a:defRPr sz="1200"/>
            </a:lvl1pPr>
          </a:lstStyle>
          <a:p>
            <a:fld id="{AE5E3995-7297-4180-9EB4-B7D99C23A9E9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3" tIns="46272" rIns="92543" bIns="462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4"/>
            <a:ext cx="5608320" cy="4150519"/>
          </a:xfrm>
          <a:prstGeom prst="rect">
            <a:avLst/>
          </a:prstGeom>
        </p:spPr>
        <p:txBody>
          <a:bodyPr vert="horz" lIns="92543" tIns="46272" rIns="92543" bIns="462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r">
              <a:defRPr sz="1200"/>
            </a:lvl1pPr>
          </a:lstStyle>
          <a:p>
            <a:fld id="{F10C7490-5E5A-4F1C-9A89-C1F03B619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6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7490-5E5A-4F1C-9A89-C1F03B6198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16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7100" y="2130425"/>
            <a:ext cx="7302500" cy="1470025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100" y="3886200"/>
            <a:ext cx="7302500" cy="1752600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60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31520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7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099" y="4406900"/>
            <a:ext cx="7327901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7099" y="2906713"/>
            <a:ext cx="73279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41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35201"/>
            <a:ext cx="35814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35201"/>
            <a:ext cx="34925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16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297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28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39800" y="1257300"/>
            <a:ext cx="2525713" cy="9144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57300"/>
            <a:ext cx="5111750" cy="48688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9800" y="2273300"/>
            <a:ext cx="2551113" cy="3852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676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0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27100" y="1269999"/>
            <a:ext cx="7315200" cy="3457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7100" y="5422900"/>
            <a:ext cx="7315200" cy="45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42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257300"/>
            <a:ext cx="7315200" cy="812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286000"/>
            <a:ext cx="7315200" cy="3657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762000"/>
            <a:ext cx="254000" cy="6096000"/>
          </a:xfrm>
          <a:prstGeom prst="rect">
            <a:avLst/>
          </a:prstGeom>
          <a:solidFill>
            <a:srgbClr val="9920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VALENCIA_ONLY_RED_BOX_4C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24102"/>
            <a:ext cx="1676400" cy="4482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254000" cy="672306"/>
          </a:xfrm>
          <a:prstGeom prst="rect">
            <a:avLst/>
          </a:prstGeom>
          <a:solidFill>
            <a:srgbClr val="EEA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E3524F8A-2435-274A-9C08-04DDCBF160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6356350"/>
            <a:ext cx="510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r>
              <a:rPr lang="en-US"/>
              <a:t>*Please Note: Jessica will be out the office 11/23-12/2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8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rgbClr val="99201C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3D3C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626464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626464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626464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626464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</p:spPr>
        <p:txBody>
          <a:bodyPr/>
          <a:lstStyle/>
          <a:p>
            <a:pPr algn="ctr"/>
            <a:br>
              <a:rPr lang="en-US" sz="1400" dirty="0"/>
            </a:br>
            <a:br>
              <a:rPr lang="en-US" sz="1400" dirty="0"/>
            </a:br>
            <a:r>
              <a:rPr lang="en-US" sz="1400" dirty="0" err="1"/>
              <a:t>CourseEval</a:t>
            </a:r>
            <a:r>
              <a:rPr lang="en-US" sz="1400" dirty="0"/>
              <a:t> – SFI</a:t>
            </a:r>
            <a:br>
              <a:rPr lang="en-US" sz="1400" dirty="0"/>
            </a:br>
            <a:r>
              <a:rPr lang="en-US" sz="1400" dirty="0"/>
              <a:t>Student Schedule of Events</a:t>
            </a:r>
            <a:br>
              <a:rPr lang="en-US" sz="1400" dirty="0"/>
            </a:br>
            <a:r>
              <a:rPr lang="en-US" sz="1400" dirty="0"/>
              <a:t>Summer 2026</a:t>
            </a:r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6774931"/>
              </p:ext>
            </p:extLst>
          </p:nvPr>
        </p:nvGraphicFramePr>
        <p:xfrm>
          <a:off x="228602" y="1219200"/>
          <a:ext cx="8839199" cy="4038600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1295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9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94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73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3890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Part of Term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Begin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Begin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Withdrawal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Deadline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End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End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Grades Due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Faculty Reports Open**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361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05/11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06/24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06/26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07/26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08/02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08/04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08/05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608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8 Week</a:t>
                      </a:r>
                      <a:endParaRPr lang="en-US" sz="1100" i="1" baseline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06/08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07/15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07/17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07/26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08/02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08/04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08/05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1" y="6400800"/>
            <a:ext cx="868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*This calendar was created using the college-wide Academic Calendar on 08/04/23 and is subject to adjustment as needed.</a:t>
            </a:r>
          </a:p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 Faculty reports open AFTER grades are submitted by faculty member.</a:t>
            </a:r>
          </a:p>
        </p:txBody>
      </p:sp>
    </p:spTree>
    <p:extLst>
      <p:ext uri="{BB962C8B-B14F-4D97-AF65-F5344CB8AC3E}">
        <p14:creationId xmlns:p14="http://schemas.microsoft.com/office/powerpoint/2010/main" val="358523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315200" cy="812800"/>
          </a:xfrm>
        </p:spPr>
        <p:txBody>
          <a:bodyPr/>
          <a:lstStyle/>
          <a:p>
            <a:pPr algn="ctr"/>
            <a:r>
              <a:rPr lang="en-US" sz="1400" dirty="0" err="1"/>
              <a:t>CoursEval</a:t>
            </a:r>
            <a:r>
              <a:rPr lang="en-US" sz="1400" dirty="0"/>
              <a:t> – SFI</a:t>
            </a:r>
            <a:br>
              <a:rPr lang="en-US" sz="1400" dirty="0"/>
            </a:br>
            <a:r>
              <a:rPr lang="en-US" sz="1400" dirty="0"/>
              <a:t>Faculty / Administration </a:t>
            </a:r>
            <a:br>
              <a:rPr lang="en-US" sz="1400" dirty="0"/>
            </a:br>
            <a:r>
              <a:rPr lang="en-US" sz="1400" dirty="0"/>
              <a:t>Schedule of Events</a:t>
            </a:r>
            <a:br>
              <a:rPr lang="en-US" sz="1400" dirty="0"/>
            </a:br>
            <a:r>
              <a:rPr lang="en-US" sz="1400" dirty="0"/>
              <a:t>Spring 2026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123146"/>
              </p:ext>
            </p:extLst>
          </p:nvPr>
        </p:nvGraphicFramePr>
        <p:xfrm>
          <a:off x="304798" y="1358900"/>
          <a:ext cx="8686801" cy="4140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1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8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8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68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9261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Part of Term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Data Extract and Import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Reviewer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</a:rPr>
                        <a:t> Permissions for results from Dean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Begin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Close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Grades Due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Faculty Reports Open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55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06/22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08/04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06/24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07/26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08/04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08/05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2046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baseline="0" dirty="0"/>
                        <a:t>8 Week</a:t>
                      </a:r>
                      <a:endParaRPr lang="en-US" sz="1100" b="0" i="0" baseline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07/13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08/04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07/15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07/26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08/04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08/05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798" y="6324600"/>
            <a:ext cx="86868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Deans may designate additional reviewers to access faculty member Student Feedback on Instruction (SFI) results; for example, this access is sometimes requested for program chairs. These permissions are given through CoursEval at the direction of the deans.</a:t>
            </a:r>
          </a:p>
        </p:txBody>
      </p:sp>
    </p:spTree>
    <p:extLst>
      <p:ext uri="{BB962C8B-B14F-4D97-AF65-F5344CB8AC3E}">
        <p14:creationId xmlns:p14="http://schemas.microsoft.com/office/powerpoint/2010/main" val="3153849018"/>
      </p:ext>
    </p:extLst>
  </p:cSld>
  <p:clrMapOvr>
    <a:masterClrMapping/>
  </p:clrMapOvr>
</p:sld>
</file>

<file path=ppt/theme/theme1.xml><?xml version="1.0" encoding="utf-8"?>
<a:theme xmlns:a="http://schemas.openxmlformats.org/drawingml/2006/main" name="valencia_college_microsoft_office_theme">
  <a:themeElements>
    <a:clrScheme name="Valencia College">
      <a:dk1>
        <a:sysClr val="windowText" lastClr="000000"/>
      </a:dk1>
      <a:lt1>
        <a:sysClr val="window" lastClr="FFFFFF"/>
      </a:lt1>
      <a:dk2>
        <a:srgbClr val="BF311A"/>
      </a:dk2>
      <a:lt2>
        <a:srgbClr val="EEECE1"/>
      </a:lt2>
      <a:accent1>
        <a:srgbClr val="BF311A"/>
      </a:accent1>
      <a:accent2>
        <a:srgbClr val="FDB913"/>
      </a:accent2>
      <a:accent3>
        <a:srgbClr val="666666"/>
      </a:accent3>
      <a:accent4>
        <a:srgbClr val="427892"/>
      </a:accent4>
      <a:accent5>
        <a:srgbClr val="4BACC6"/>
      </a:accent5>
      <a:accent6>
        <a:srgbClr val="F79646"/>
      </a:accent6>
      <a:hlink>
        <a:srgbClr val="FDB913"/>
      </a:hlink>
      <a:folHlink>
        <a:srgbClr val="CF7E0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F1D99A41D74843ACC17B5F752F214D" ma:contentTypeVersion="9" ma:contentTypeDescription="Create a new document." ma:contentTypeScope="" ma:versionID="8b8b6237779f2d64800c9a828445b8b3">
  <xsd:schema xmlns:xsd="http://www.w3.org/2001/XMLSchema" xmlns:xs="http://www.w3.org/2001/XMLSchema" xmlns:p="http://schemas.microsoft.com/office/2006/metadata/properties" xmlns:ns2="90425b3c-0536-41f1-801d-58197e600b52" xmlns:ns3="b98dffb3-df00-4924-9be8-fd047ba7b3e7" targetNamespace="http://schemas.microsoft.com/office/2006/metadata/properties" ma:root="true" ma:fieldsID="36ec133b9f216845a806aa179a3e3179" ns2:_="" ns3:_="">
    <xsd:import namespace="90425b3c-0536-41f1-801d-58197e600b52"/>
    <xsd:import namespace="b98dffb3-df00-4924-9be8-fd047ba7b3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25b3c-0536-41f1-801d-58197e600b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8dffb3-df00-4924-9be8-fd047ba7b3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DAFF9D-49C8-41AC-B89E-7F34E60044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EEA6C4-F5C3-4BFC-9071-780FC5473E0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7B8A237-0296-4A96-9520-A797D81B1D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425b3c-0536-41f1-801d-58197e600b52"/>
    <ds:schemaRef ds:uri="b98dffb3-df00-4924-9be8-fd047ba7b3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valencia_college_microsoft_office_theme</Template>
  <TotalTime>2151</TotalTime>
  <Words>182</Words>
  <Application>Microsoft Office PowerPoint</Application>
  <PresentationFormat>On-screen Show (4:3)</PresentationFormat>
  <Paragraphs>54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valencia_college_microsoft_office_theme</vt:lpstr>
      <vt:lpstr>  CourseEval – SFI Student Schedule of Events Summer 2026</vt:lpstr>
      <vt:lpstr>CoursEval – SFI Faculty / Administration  Schedule of Events Spring 2026</vt:lpstr>
    </vt:vector>
  </TitlesOfParts>
  <Company>Valencia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Climate Schedule of Events Fall 2011</dc:title>
  <dc:creator>Michelle Ellis</dc:creator>
  <cp:lastModifiedBy>Christopher Brown</cp:lastModifiedBy>
  <cp:revision>140</cp:revision>
  <cp:lastPrinted>2014-08-05T22:20:36Z</cp:lastPrinted>
  <dcterms:created xsi:type="dcterms:W3CDTF">2011-07-22T15:48:25Z</dcterms:created>
  <dcterms:modified xsi:type="dcterms:W3CDTF">2025-09-17T12:18:47Z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0x010100D8F1D99A41D74843ACC17B5F752F214D</vt:lpwstr>
  </property>
</Properties>
</file>