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7" r:id="rId5"/>
    <p:sldId id="256" r:id="rId6"/>
  </p:sldIdLst>
  <p:sldSz cx="9144000" cy="6858000" type="screen4x3"/>
  <p:notesSz cx="7010400" cy="9223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848" autoAdjust="0"/>
    <p:restoredTop sz="94632" autoAdjust="0"/>
  </p:normalViewPr>
  <p:slideViewPr>
    <p:cSldViewPr>
      <p:cViewPr varScale="1">
        <p:scale>
          <a:sx n="82" d="100"/>
          <a:sy n="82" d="100"/>
        </p:scale>
        <p:origin x="1987" y="50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 Brown" userId="cf6dfd97736f53d1" providerId="LiveId" clId="{B2EF37ED-6270-432B-BEC4-092B36D243A7}"/>
    <pc:docChg chg="custSel modSld">
      <pc:chgData name="Christopher Brown" userId="cf6dfd97736f53d1" providerId="LiveId" clId="{B2EF37ED-6270-432B-BEC4-092B36D243A7}" dt="2025-07-24T14:23:25.118" v="146" actId="20577"/>
      <pc:docMkLst>
        <pc:docMk/>
      </pc:docMkLst>
      <pc:sldChg chg="addSp modSp mod">
        <pc:chgData name="Christopher Brown" userId="cf6dfd97736f53d1" providerId="LiveId" clId="{B2EF37ED-6270-432B-BEC4-092B36D243A7}" dt="2025-07-24T14:23:20.621" v="144" actId="20577"/>
        <pc:sldMkLst>
          <pc:docMk/>
          <pc:sldMk cId="3153849018" sldId="256"/>
        </pc:sldMkLst>
        <pc:spChg chg="mod">
          <ac:chgData name="Christopher Brown" userId="cf6dfd97736f53d1" providerId="LiveId" clId="{B2EF37ED-6270-432B-BEC4-092B36D243A7}" dt="2025-07-24T13:58:26.316" v="133" actId="20577"/>
          <ac:spMkLst>
            <pc:docMk/>
            <pc:sldMk cId="3153849018" sldId="256"/>
            <ac:spMk id="4" creationId="{00000000-0000-0000-0000-000000000000}"/>
          </ac:spMkLst>
        </pc:spChg>
        <pc:graphicFrameChg chg="mod modGraphic">
          <ac:chgData name="Christopher Brown" userId="cf6dfd97736f53d1" providerId="LiveId" clId="{B2EF37ED-6270-432B-BEC4-092B36D243A7}" dt="2025-07-24T14:23:20.621" v="144" actId="20577"/>
          <ac:graphicFrameMkLst>
            <pc:docMk/>
            <pc:sldMk cId="3153849018" sldId="256"/>
            <ac:graphicFrameMk id="6" creationId="{00000000-0000-0000-0000-000000000000}"/>
          </ac:graphicFrameMkLst>
        </pc:graphicFrameChg>
        <pc:picChg chg="add mod">
          <ac:chgData name="Christopher Brown" userId="cf6dfd97736f53d1" providerId="LiveId" clId="{B2EF37ED-6270-432B-BEC4-092B36D243A7}" dt="2025-07-24T13:58:59.451" v="137" actId="14100"/>
          <ac:picMkLst>
            <pc:docMk/>
            <pc:sldMk cId="3153849018" sldId="256"/>
            <ac:picMk id="5" creationId="{786663FD-4D6B-9FC8-68F9-40EE8819744C}"/>
          </ac:picMkLst>
        </pc:picChg>
      </pc:sldChg>
      <pc:sldChg chg="addSp modSp mod">
        <pc:chgData name="Christopher Brown" userId="cf6dfd97736f53d1" providerId="LiveId" clId="{B2EF37ED-6270-432B-BEC4-092B36D243A7}" dt="2025-07-24T14:23:25.118" v="146" actId="20577"/>
        <pc:sldMkLst>
          <pc:docMk/>
          <pc:sldMk cId="3585230771" sldId="257"/>
        </pc:sldMkLst>
        <pc:spChg chg="mod">
          <ac:chgData name="Christopher Brown" userId="cf6dfd97736f53d1" providerId="LiveId" clId="{B2EF37ED-6270-432B-BEC4-092B36D243A7}" dt="2025-07-24T13:58:39.937" v="134" actId="1076"/>
          <ac:spMkLst>
            <pc:docMk/>
            <pc:sldMk cId="3585230771" sldId="257"/>
            <ac:spMk id="2" creationId="{00000000-0000-0000-0000-000000000000}"/>
          </ac:spMkLst>
        </pc:spChg>
        <pc:graphicFrameChg chg="modGraphic">
          <ac:chgData name="Christopher Brown" userId="cf6dfd97736f53d1" providerId="LiveId" clId="{B2EF37ED-6270-432B-BEC4-092B36D243A7}" dt="2025-07-24T14:23:25.118" v="146" actId="20577"/>
          <ac:graphicFrameMkLst>
            <pc:docMk/>
            <pc:sldMk cId="3585230771" sldId="257"/>
            <ac:graphicFrameMk id="5" creationId="{00000000-0000-0000-0000-000000000000}"/>
          </ac:graphicFrameMkLst>
        </pc:graphicFrameChg>
        <pc:picChg chg="add mod ord">
          <ac:chgData name="Christopher Brown" userId="cf6dfd97736f53d1" providerId="LiveId" clId="{B2EF37ED-6270-432B-BEC4-092B36D243A7}" dt="2025-07-24T13:57:51.071" v="126" actId="167"/>
          <ac:picMkLst>
            <pc:docMk/>
            <pc:sldMk cId="3585230771" sldId="257"/>
            <ac:picMk id="6" creationId="{93606EC2-C19A-DE42-F425-AB8B9461841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/>
          <a:lstStyle>
            <a:lvl1pPr algn="r">
              <a:defRPr sz="1200"/>
            </a:lvl1pPr>
          </a:lstStyle>
          <a:p>
            <a:fld id="{AE5E3995-7297-4180-9EB4-B7D99C23A9E9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3" tIns="46272" rIns="92543" bIns="4627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1104"/>
            <a:ext cx="5608320" cy="4150519"/>
          </a:xfrm>
          <a:prstGeom prst="rect">
            <a:avLst/>
          </a:prstGeom>
        </p:spPr>
        <p:txBody>
          <a:bodyPr vert="horz" lIns="92543" tIns="46272" rIns="92543" bIns="4627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7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60607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 anchor="b"/>
          <a:lstStyle>
            <a:lvl1pPr algn="r">
              <a:defRPr sz="1200"/>
            </a:lvl1pPr>
          </a:lstStyle>
          <a:p>
            <a:fld id="{F10C7490-5E5A-4F1C-9A89-C1F03B619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62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C7490-5E5A-4F1C-9A89-C1F03B6198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16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7100" y="2130425"/>
            <a:ext cx="7302500" cy="1470025"/>
          </a:xfrm>
        </p:spPr>
        <p:txBody>
          <a:bodyPr/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7100" y="3886200"/>
            <a:ext cx="7302500" cy="1752600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260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0"/>
            <a:ext cx="731520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7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099" y="4406900"/>
            <a:ext cx="7327901" cy="136207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7099" y="2906713"/>
            <a:ext cx="73279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541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235201"/>
            <a:ext cx="3581400" cy="359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35201"/>
            <a:ext cx="3492500" cy="359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16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297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228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39800" y="1257300"/>
            <a:ext cx="2525713" cy="9144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57300"/>
            <a:ext cx="5111750" cy="48688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39800" y="2273300"/>
            <a:ext cx="2551113" cy="3852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6768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100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27100" y="1269999"/>
            <a:ext cx="7315200" cy="3457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7100" y="5422900"/>
            <a:ext cx="7315200" cy="457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542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257300"/>
            <a:ext cx="7315200" cy="812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286000"/>
            <a:ext cx="7315200" cy="3657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762000"/>
            <a:ext cx="254000" cy="6096000"/>
          </a:xfrm>
          <a:prstGeom prst="rect">
            <a:avLst/>
          </a:prstGeom>
          <a:solidFill>
            <a:srgbClr val="9920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VALENCIA_ONLY_RED_BOX_4C.eps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24102"/>
            <a:ext cx="1676400" cy="4482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254000" cy="672306"/>
          </a:xfrm>
          <a:prstGeom prst="rect">
            <a:avLst/>
          </a:prstGeom>
          <a:solidFill>
            <a:srgbClr val="EEA4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E3524F8A-2435-274A-9C08-04DDCBF160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6356350"/>
            <a:ext cx="5105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r>
              <a:rPr lang="en-US"/>
              <a:t>*Please Note: Jessica will be out the office 11/23-12/2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48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rgbClr val="99201C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3D3C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626464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626464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626464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626464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3606EC2-C19A-DE42-F425-AB8B946184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2400" y="-1646084"/>
            <a:ext cx="4114800" cy="41106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95590"/>
            <a:ext cx="7315200" cy="457200"/>
          </a:xfrm>
        </p:spPr>
        <p:txBody>
          <a:bodyPr/>
          <a:lstStyle/>
          <a:p>
            <a:pPr algn="ctr"/>
            <a:br>
              <a:rPr lang="en-US" sz="1400" dirty="0"/>
            </a:br>
            <a:br>
              <a:rPr lang="en-US" sz="1400" dirty="0"/>
            </a:br>
            <a:r>
              <a:rPr lang="en-US" sz="1400" dirty="0" err="1"/>
              <a:t>CoursEval</a:t>
            </a:r>
            <a:r>
              <a:rPr lang="en-US" sz="1400" dirty="0"/>
              <a:t> – SFI</a:t>
            </a:r>
            <a:br>
              <a:rPr lang="en-US" sz="1400" dirty="0"/>
            </a:br>
            <a:r>
              <a:rPr lang="en-US" sz="1400" dirty="0"/>
              <a:t>Student Schedule of Events</a:t>
            </a:r>
            <a:br>
              <a:rPr lang="en-US" sz="1400" dirty="0"/>
            </a:br>
            <a:r>
              <a:rPr lang="en-US" sz="1400" dirty="0"/>
              <a:t>Fall 2025</a:t>
            </a:r>
          </a:p>
        </p:txBody>
      </p:sp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0684734"/>
              </p:ext>
            </p:extLst>
          </p:nvPr>
        </p:nvGraphicFramePr>
        <p:xfrm>
          <a:off x="228602" y="1219200"/>
          <a:ext cx="8839199" cy="4371661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1295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83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83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08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76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73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19125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Part of Term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Classes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Begin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Assessments Begin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Withdrawal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Deadline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Assessments End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Classes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End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Grades Due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Faculty Reports Open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988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FULL TERM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08/18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10/22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10/24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11/26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12/07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12/08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12/09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1452152"/>
                  </a:ext>
                </a:extLst>
              </a:tr>
              <a:tr h="99988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First 16 weeks, </a:t>
                      </a:r>
                      <a:r>
                        <a:rPr lang="en-US" sz="1100" dirty="0"/>
                        <a:t>H1</a:t>
                      </a:r>
                      <a:endParaRPr lang="en-US" sz="11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08/18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09/18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09/19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10/08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10/09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12/09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063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Second 8 weeks,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/>
                        <a:t>H2</a:t>
                      </a:r>
                      <a:endParaRPr lang="en-US" sz="1100" i="1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10/10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11/12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11/14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12/03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12/09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4801" y="6400800"/>
            <a:ext cx="8686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*This calendar was created using the college-wide Academic Calendar on 07/24/25 and is subject to adjustment as needed.</a:t>
            </a:r>
          </a:p>
        </p:txBody>
      </p:sp>
    </p:spTree>
    <p:extLst>
      <p:ext uri="{BB962C8B-B14F-4D97-AF65-F5344CB8AC3E}">
        <p14:creationId xmlns:p14="http://schemas.microsoft.com/office/powerpoint/2010/main" val="3585230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315200" cy="812800"/>
          </a:xfrm>
        </p:spPr>
        <p:txBody>
          <a:bodyPr/>
          <a:lstStyle/>
          <a:p>
            <a:pPr algn="ctr"/>
            <a:r>
              <a:rPr lang="en-US" sz="1400" dirty="0" err="1"/>
              <a:t>CoursEval</a:t>
            </a:r>
            <a:r>
              <a:rPr lang="en-US" sz="1400" dirty="0"/>
              <a:t> – SFI</a:t>
            </a:r>
            <a:br>
              <a:rPr lang="en-US" sz="1400" dirty="0"/>
            </a:br>
            <a:r>
              <a:rPr lang="en-US" sz="1400" dirty="0"/>
              <a:t>Faculty / Administration </a:t>
            </a:r>
            <a:br>
              <a:rPr lang="en-US" sz="1400" dirty="0"/>
            </a:br>
            <a:r>
              <a:rPr lang="en-US" sz="1400" dirty="0"/>
              <a:t>Schedule of Events</a:t>
            </a:r>
            <a:br>
              <a:rPr lang="en-US" sz="1400" dirty="0"/>
            </a:br>
            <a:r>
              <a:rPr lang="en-US" sz="1400" dirty="0"/>
              <a:t>Fall 2025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8166451"/>
              </p:ext>
            </p:extLst>
          </p:nvPr>
        </p:nvGraphicFramePr>
        <p:xfrm>
          <a:off x="304799" y="1041400"/>
          <a:ext cx="8686801" cy="4444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3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1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86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8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9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81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68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47770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Part of Term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Data Extract and Import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Reviewer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</a:rPr>
                        <a:t> Permissions for results from Dean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*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Assessments Begin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Assessments Close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Grades Due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Faculty Reports Open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308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FULL TERM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10/20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12/08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10/22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11/26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12/08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12/09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210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First 16 weeks</a:t>
                      </a:r>
                      <a:r>
                        <a:rPr lang="en-US" sz="1100" dirty="0"/>
                        <a:t>, H1</a:t>
                      </a:r>
                      <a:endParaRPr lang="en-US" sz="1100" i="1" dirty="0"/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09/15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12/08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09/17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10/08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12/08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12/09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0496318"/>
                  </a:ext>
                </a:extLst>
              </a:tr>
              <a:tr h="103210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Second 8 weeks, </a:t>
                      </a:r>
                      <a:r>
                        <a:rPr lang="en-US" sz="1100" baseline="0" dirty="0"/>
                        <a:t>H2</a:t>
                      </a:r>
                      <a:endParaRPr lang="en-US" sz="1100" i="1" baseline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11/10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12/08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11/12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12/03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12/08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12/09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798" y="6324600"/>
            <a:ext cx="86868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Deans may designate additional reviewers to access faculty member Student Feedback on Instruction (SFI) results; for example, this access is sometimes requested for program chairs. These permissions are given through CoursEval at the direction of the deans.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6663FD-4D6B-9FC8-68F9-40EE881974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8600" y="-1740159"/>
            <a:ext cx="4343400" cy="4339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849018"/>
      </p:ext>
    </p:extLst>
  </p:cSld>
  <p:clrMapOvr>
    <a:masterClrMapping/>
  </p:clrMapOvr>
</p:sld>
</file>

<file path=ppt/theme/theme1.xml><?xml version="1.0" encoding="utf-8"?>
<a:theme xmlns:a="http://schemas.openxmlformats.org/drawingml/2006/main" name="valencia_college_microsoft_office_theme">
  <a:themeElements>
    <a:clrScheme name="Valencia College">
      <a:dk1>
        <a:sysClr val="windowText" lastClr="000000"/>
      </a:dk1>
      <a:lt1>
        <a:sysClr val="window" lastClr="FFFFFF"/>
      </a:lt1>
      <a:dk2>
        <a:srgbClr val="BF311A"/>
      </a:dk2>
      <a:lt2>
        <a:srgbClr val="EEECE1"/>
      </a:lt2>
      <a:accent1>
        <a:srgbClr val="BF311A"/>
      </a:accent1>
      <a:accent2>
        <a:srgbClr val="FDB913"/>
      </a:accent2>
      <a:accent3>
        <a:srgbClr val="666666"/>
      </a:accent3>
      <a:accent4>
        <a:srgbClr val="427892"/>
      </a:accent4>
      <a:accent5>
        <a:srgbClr val="4BACC6"/>
      </a:accent5>
      <a:accent6>
        <a:srgbClr val="F79646"/>
      </a:accent6>
      <a:hlink>
        <a:srgbClr val="FDB913"/>
      </a:hlink>
      <a:folHlink>
        <a:srgbClr val="CF7E0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F1D99A41D74843ACC17B5F752F214D" ma:contentTypeVersion="9" ma:contentTypeDescription="Create a new document." ma:contentTypeScope="" ma:versionID="8b8b6237779f2d64800c9a828445b8b3">
  <xsd:schema xmlns:xsd="http://www.w3.org/2001/XMLSchema" xmlns:xs="http://www.w3.org/2001/XMLSchema" xmlns:p="http://schemas.microsoft.com/office/2006/metadata/properties" xmlns:ns2="90425b3c-0536-41f1-801d-58197e600b52" xmlns:ns3="b98dffb3-df00-4924-9be8-fd047ba7b3e7" targetNamespace="http://schemas.microsoft.com/office/2006/metadata/properties" ma:root="true" ma:fieldsID="36ec133b9f216845a806aa179a3e3179" ns2:_="" ns3:_="">
    <xsd:import namespace="90425b3c-0536-41f1-801d-58197e600b52"/>
    <xsd:import namespace="b98dffb3-df00-4924-9be8-fd047ba7b3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425b3c-0536-41f1-801d-58197e600b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8dffb3-df00-4924-9be8-fd047ba7b3e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DAFF9D-49C8-41AC-B89E-7F34E60044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B8A237-0296-4A96-9520-A797D81B1D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425b3c-0536-41f1-801d-58197e600b52"/>
    <ds:schemaRef ds:uri="b98dffb3-df00-4924-9be8-fd047ba7b3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6EEA6C4-F5C3-4BFC-9071-780FC5473E0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valencia_college_microsoft_office_theme</Template>
  <TotalTime>2166</TotalTime>
  <Words>198</Words>
  <Application>Microsoft Office PowerPoint</Application>
  <PresentationFormat>On-screen Show (4:3)</PresentationFormat>
  <Paragraphs>69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valencia_college_microsoft_office_theme</vt:lpstr>
      <vt:lpstr>  CoursEval – SFI Student Schedule of Events Fall 2025</vt:lpstr>
      <vt:lpstr>CoursEval – SFI Faculty / Administration  Schedule of Events Fall 2025</vt:lpstr>
    </vt:vector>
  </TitlesOfParts>
  <Company>Valencia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Climate Schedule of Events Fall 2011</dc:title>
  <dc:creator>Michelle Ellis</dc:creator>
  <cp:lastModifiedBy>Christopher Brown</cp:lastModifiedBy>
  <cp:revision>137</cp:revision>
  <cp:lastPrinted>2014-08-05T22:20:36Z</cp:lastPrinted>
  <dcterms:created xsi:type="dcterms:W3CDTF">2011-07-22T15:48:25Z</dcterms:created>
  <dcterms:modified xsi:type="dcterms:W3CDTF">2025-07-24T14:28:25Z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0x010100D8F1D99A41D74843ACC17B5F752F214D</vt:lpwstr>
  </property>
</Properties>
</file>