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31"/>
  </p:notesMasterIdLst>
  <p:handoutMasterIdLst>
    <p:handoutMasterId r:id="rId32"/>
  </p:handoutMasterIdLst>
  <p:sldIdLst>
    <p:sldId id="256" r:id="rId2"/>
    <p:sldId id="276" r:id="rId3"/>
    <p:sldId id="27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82" r:id="rId13"/>
    <p:sldId id="283" r:id="rId14"/>
    <p:sldId id="265" r:id="rId15"/>
    <p:sldId id="266" r:id="rId16"/>
    <p:sldId id="267" r:id="rId17"/>
    <p:sldId id="268" r:id="rId18"/>
    <p:sldId id="269" r:id="rId19"/>
    <p:sldId id="271" r:id="rId20"/>
    <p:sldId id="284" r:id="rId21"/>
    <p:sldId id="270" r:id="rId22"/>
    <p:sldId id="278" r:id="rId23"/>
    <p:sldId id="279" r:id="rId24"/>
    <p:sldId id="280" r:id="rId25"/>
    <p:sldId id="272" r:id="rId26"/>
    <p:sldId id="273" r:id="rId27"/>
    <p:sldId id="274" r:id="rId28"/>
    <p:sldId id="281" r:id="rId29"/>
    <p:sldId id="275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3" d="100"/>
          <a:sy n="63" d="100"/>
        </p:scale>
        <p:origin x="-1049" y="-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788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7AAA187-2DDE-4075-BD1D-B68C595895CF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5AA7330-08CA-43B0-9C3A-CDF9DCFFBA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764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989BC91-BDD7-4245-97E5-871C2F1CBC9C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E407BA8-56FC-49CE-B82C-D958325719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263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Encompasses</a:t>
            </a:r>
            <a:r>
              <a:rPr lang="en-US" baseline="0" dirty="0" smtClean="0"/>
              <a:t> two slides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07BA8-56FC-49CE-B82C-D9583257193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07BA8-56FC-49CE-B82C-D9583257193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07BA8-56FC-49CE-B82C-D9583257193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93D9C89-E75A-4C22-9899-0984B08DA621}" type="datetimeFigureOut">
              <a:rPr lang="en-US" smtClean="0"/>
              <a:pPr/>
              <a:t>11/2/2012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58C4A58-DF4D-45E8-BEBC-EEDD77BC39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christian6@valenciacollege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200400"/>
            <a:ext cx="6400800" cy="13716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Kristeen Christian</a:t>
            </a:r>
          </a:p>
          <a:p>
            <a:r>
              <a:rPr lang="en-US" sz="3500" b="1" i="1" dirty="0" smtClean="0">
                <a:solidFill>
                  <a:schemeClr val="tx1"/>
                </a:solidFill>
              </a:rPr>
              <a:t>Assistant Vice President</a:t>
            </a:r>
          </a:p>
          <a:p>
            <a:r>
              <a:rPr lang="en-US" sz="3500" b="1" i="1" dirty="0" smtClean="0">
                <a:solidFill>
                  <a:schemeClr val="tx1"/>
                </a:solidFill>
              </a:rPr>
              <a:t>Valencia College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609599"/>
            <a:ext cx="7924800" cy="2209801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Demystifying the Grant Writing Process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4648200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hlinkClick r:id="rId2"/>
              </a:rPr>
              <a:t>Kchristian6@valenciacollege.edu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(407) 582-2909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305800" cy="4191000"/>
          </a:xfrm>
        </p:spPr>
        <p:txBody>
          <a:bodyPr/>
          <a:lstStyle/>
          <a:p>
            <a:r>
              <a:rPr lang="en-US" dirty="0" smtClean="0"/>
              <a:t>Goals are large statements of what you hope to accomplish or see.</a:t>
            </a:r>
          </a:p>
          <a:p>
            <a:endParaRPr lang="en-US" sz="1600" dirty="0" smtClean="0"/>
          </a:p>
          <a:p>
            <a:r>
              <a:rPr lang="en-US" dirty="0" smtClean="0"/>
              <a:t>Goals are not measurable.</a:t>
            </a:r>
          </a:p>
          <a:p>
            <a:endParaRPr lang="en-US" sz="1600" dirty="0" smtClean="0"/>
          </a:p>
          <a:p>
            <a:r>
              <a:rPr lang="en-US" dirty="0" smtClean="0"/>
              <a:t>Goals create the setting for the proposal.</a:t>
            </a:r>
          </a:p>
          <a:p>
            <a:endParaRPr lang="en-US" dirty="0"/>
          </a:p>
        </p:txBody>
      </p:sp>
      <p:pic>
        <p:nvPicPr>
          <p:cNvPr id="5" name="Picture 4" descr="C:\Documents and Settings\kchristian\Local Settings\Temporary Internet Files\Content.IE5\CPMBO5QR\MCj023330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398" y="4343400"/>
            <a:ext cx="1760899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3733800"/>
          </a:xfrm>
        </p:spPr>
        <p:txBody>
          <a:bodyPr/>
          <a:lstStyle/>
          <a:p>
            <a:r>
              <a:rPr lang="en-US" dirty="0" smtClean="0"/>
              <a:t>Objectives are operational and measurable.</a:t>
            </a:r>
            <a:r>
              <a:rPr lang="en-US" sz="2800" dirty="0" smtClean="0"/>
              <a:t>  </a:t>
            </a:r>
          </a:p>
          <a:p>
            <a:endParaRPr lang="en-US" sz="1600" dirty="0" smtClean="0"/>
          </a:p>
          <a:p>
            <a:r>
              <a:rPr lang="en-US" sz="2800" dirty="0" smtClean="0"/>
              <a:t>Two kinds of objectives:</a:t>
            </a:r>
          </a:p>
          <a:p>
            <a:pPr lvl="4"/>
            <a:r>
              <a:rPr lang="en-US" sz="2200" dirty="0" smtClean="0"/>
              <a:t>Outcome objectives</a:t>
            </a:r>
          </a:p>
          <a:p>
            <a:pPr lvl="4"/>
            <a:r>
              <a:rPr lang="en-US" sz="2200" dirty="0" smtClean="0"/>
              <a:t>Process objectives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505200"/>
            <a:ext cx="2667000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Outcome objectives measure program’s effectiveness</a:t>
            </a:r>
            <a:endParaRPr lang="en-US" sz="2800" dirty="0"/>
          </a:p>
        </p:txBody>
      </p:sp>
      <p:pic>
        <p:nvPicPr>
          <p:cNvPr id="4" name="Picture 6" descr="MMj03034720000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105401" y="2527983"/>
            <a:ext cx="2819400" cy="32632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Process objectives measure the steps that the organization is taking to meet the goal. 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Examples of process objectives: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establish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attend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purchase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implement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To train</a:t>
            </a:r>
            <a:endParaRPr lang="en-US" dirty="0"/>
          </a:p>
        </p:txBody>
      </p:sp>
      <p:pic>
        <p:nvPicPr>
          <p:cNvPr id="2052" name="Picture 4" descr="C:\Documents and Settings\kchristian\Local Settings\Temporary Internet Files\Content.IE5\81I7KXU3\MPj0422855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3962400"/>
            <a:ext cx="228600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To increase or decrease something is not an objective.  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To make it an objective add by what degree the increase  or decrease will happen. 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All outcomes must be written in terms of the participants or learners, not the organization!!!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 the S.M.A.R.T.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S</a:t>
            </a:r>
            <a:r>
              <a:rPr lang="en-US" dirty="0" smtClean="0"/>
              <a:t>pecific</a:t>
            </a:r>
          </a:p>
          <a:p>
            <a:endParaRPr lang="en-US" sz="1000" dirty="0" smtClean="0"/>
          </a:p>
          <a:p>
            <a:r>
              <a:rPr lang="en-US" u="sng" dirty="0" smtClean="0"/>
              <a:t>M</a:t>
            </a:r>
            <a:r>
              <a:rPr lang="en-US" dirty="0" smtClean="0"/>
              <a:t>easurable</a:t>
            </a:r>
          </a:p>
          <a:p>
            <a:endParaRPr lang="en-US" sz="1000" dirty="0" smtClean="0"/>
          </a:p>
          <a:p>
            <a:r>
              <a:rPr lang="en-US" u="sng" dirty="0" smtClean="0"/>
              <a:t>A</a:t>
            </a:r>
            <a:r>
              <a:rPr lang="en-US" dirty="0" smtClean="0"/>
              <a:t>ction Oriented</a:t>
            </a:r>
          </a:p>
          <a:p>
            <a:endParaRPr lang="en-US" sz="1000" dirty="0" smtClean="0"/>
          </a:p>
          <a:p>
            <a:r>
              <a:rPr lang="en-US" u="sng" dirty="0" smtClean="0"/>
              <a:t>R</a:t>
            </a:r>
            <a:r>
              <a:rPr lang="en-US" dirty="0" smtClean="0"/>
              <a:t>ealistic</a:t>
            </a:r>
          </a:p>
          <a:p>
            <a:endParaRPr lang="en-US" sz="1000" dirty="0" smtClean="0"/>
          </a:p>
          <a:p>
            <a:r>
              <a:rPr lang="en-US" u="sng" dirty="0" smtClean="0"/>
              <a:t>T</a:t>
            </a:r>
            <a:r>
              <a:rPr lang="en-US" dirty="0" smtClean="0"/>
              <a:t>ime and resource limited</a:t>
            </a:r>
          </a:p>
          <a:p>
            <a:endParaRPr lang="en-US" dirty="0"/>
          </a:p>
        </p:txBody>
      </p:sp>
      <p:pic>
        <p:nvPicPr>
          <p:cNvPr id="8195" name="Picture 3" descr="C:\Documents and Settings\kchristian\Local Settings\Temporary Internet Files\Content.IE5\CPMBO5QR\MCj015091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438400"/>
            <a:ext cx="2057400" cy="25975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Methods/Activities/Implementation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572000"/>
          </a:xfrm>
        </p:spPr>
        <p:txBody>
          <a:bodyPr/>
          <a:lstStyle/>
          <a:p>
            <a:r>
              <a:rPr lang="en-US" dirty="0" smtClean="0"/>
              <a:t>This is the most detailed part of the proposal and scored the most points.</a:t>
            </a:r>
          </a:p>
          <a:p>
            <a:r>
              <a:rPr lang="en-US" dirty="0" smtClean="0"/>
              <a:t>It describes who, what, when and how</a:t>
            </a:r>
          </a:p>
          <a:p>
            <a:pPr lvl="1"/>
            <a:r>
              <a:rPr lang="en-US" dirty="0"/>
              <a:t>List all of the tasks/activities</a:t>
            </a:r>
          </a:p>
          <a:p>
            <a:pPr lvl="1"/>
            <a:r>
              <a:rPr lang="en-US" dirty="0"/>
              <a:t>Who is responsible</a:t>
            </a:r>
          </a:p>
          <a:p>
            <a:pPr lvl="1"/>
            <a:r>
              <a:rPr lang="en-US" dirty="0"/>
              <a:t>Add the timeline</a:t>
            </a:r>
          </a:p>
          <a:p>
            <a:pPr lvl="1"/>
            <a:r>
              <a:rPr lang="en-US" dirty="0"/>
              <a:t>How will you know this is accomplished?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9220" name="Picture 4" descr="C:\Documents and Settings\kchristian\Local Settings\Temporary Internet Files\Content.IE5\81I7KXU3\MPj0422961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0" y="5029200"/>
            <a:ext cx="2957604" cy="1548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81200"/>
            <a:ext cx="7772400" cy="2362200"/>
          </a:xfrm>
        </p:spPr>
        <p:txBody>
          <a:bodyPr/>
          <a:lstStyle/>
          <a:p>
            <a:r>
              <a:rPr lang="en-US" dirty="0" smtClean="0"/>
              <a:t>Relates to the goals, objectives, and outcomes of the proposal.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Begin with the evaluation in mind</a:t>
            </a:r>
          </a:p>
          <a:p>
            <a:endParaRPr lang="en-US" dirty="0"/>
          </a:p>
        </p:txBody>
      </p:sp>
      <p:pic>
        <p:nvPicPr>
          <p:cNvPr id="4098" name="Picture 2" descr="C:\Documents and Settings\kchristian\Local Settings\Temporary Internet Files\Content.IE5\GLUFGHM3\MCj037037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4038600"/>
            <a:ext cx="2716097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data will be needed?</a:t>
            </a:r>
          </a:p>
          <a:p>
            <a:endParaRPr lang="en-US" sz="1600" dirty="0" smtClean="0"/>
          </a:p>
          <a:p>
            <a:r>
              <a:rPr lang="en-US" dirty="0" smtClean="0"/>
              <a:t>Who and how will the data be collected and used?</a:t>
            </a:r>
          </a:p>
          <a:p>
            <a:endParaRPr lang="en-US" sz="1600" dirty="0" smtClean="0"/>
          </a:p>
          <a:p>
            <a:r>
              <a:rPr lang="en-US" dirty="0" smtClean="0"/>
              <a:t>What measures will be used to collect the data?</a:t>
            </a:r>
          </a:p>
          <a:p>
            <a:endParaRPr lang="en-US" sz="1600" dirty="0" smtClean="0"/>
          </a:p>
          <a:p>
            <a:r>
              <a:rPr lang="en-US" dirty="0" smtClean="0"/>
              <a:t>Is an outside evaluator needed or required?</a:t>
            </a:r>
          </a:p>
          <a:p>
            <a:endParaRPr lang="en-US" dirty="0"/>
          </a:p>
        </p:txBody>
      </p:sp>
      <p:pic>
        <p:nvPicPr>
          <p:cNvPr id="5124" name="Picture 4" descr="C:\Documents and Settings\kchristian\Local Settings\Temporary Internet Files\Content.IE5\81I7KXU3\MCj0335943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4495800"/>
            <a:ext cx="946268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7772400" cy="2743200"/>
          </a:xfrm>
        </p:spPr>
        <p:txBody>
          <a:bodyPr/>
          <a:lstStyle/>
          <a:p>
            <a:r>
              <a:rPr lang="en-US" dirty="0" smtClean="0"/>
              <a:t>Formative evaluation is part of the implementation plan.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  <a:p>
            <a:r>
              <a:rPr lang="en-US" dirty="0" smtClean="0"/>
              <a:t>Summative evaluation asks, “have you achieved the outcome objectives?” </a:t>
            </a:r>
          </a:p>
          <a:p>
            <a:endParaRPr lang="en-US" dirty="0"/>
          </a:p>
        </p:txBody>
      </p:sp>
      <p:pic>
        <p:nvPicPr>
          <p:cNvPr id="10243" name="Picture 3" descr="C:\Documents and Settings\kchristian\Local Settings\Temporary Internet Files\Content.IE5\072ZG5Y9\MCj025046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802" y="4495800"/>
            <a:ext cx="2911444" cy="20661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 of a grant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7772400" cy="4191000"/>
          </a:xfrm>
        </p:spPr>
        <p:txBody>
          <a:bodyPr>
            <a:normAutofit/>
          </a:bodyPr>
          <a:lstStyle/>
          <a:p>
            <a:r>
              <a:rPr lang="en-US" dirty="0" smtClean="0"/>
              <a:t>Abstract or summary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dirty="0" smtClean="0"/>
              <a:t>Introduction or organization background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dirty="0" smtClean="0"/>
              <a:t>Problem or need statement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dirty="0" smtClean="0"/>
              <a:t>Project Goals and Objectives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81200"/>
            <a:ext cx="7772400" cy="414209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"When the cook tastes the soup, that’s formative; when the guests taste the soup, that’s summative." </a:t>
            </a:r>
            <a:br>
              <a:rPr lang="en-US" dirty="0" smtClean="0"/>
            </a:br>
            <a:r>
              <a:rPr lang="en-US" dirty="0" smtClean="0"/>
              <a:t>- </a:t>
            </a:r>
            <a:r>
              <a:rPr lang="en-US" b="1" dirty="0" smtClean="0"/>
              <a:t>Robert  Stakes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9218" name="Picture 2" descr="C:\Documents and Settings\kchristian\Local Settings\Temporary Internet Files\Content.IE5\072ZG5Y9\MCBD05839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4762500"/>
            <a:ext cx="2875525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Focus groups</a:t>
            </a:r>
          </a:p>
          <a:p>
            <a:endParaRPr lang="en-US" sz="1600" dirty="0" smtClean="0"/>
          </a:p>
          <a:p>
            <a:r>
              <a:rPr lang="en-US" sz="2800" dirty="0" smtClean="0"/>
              <a:t>Surveys, questionnaires, checklists</a:t>
            </a:r>
          </a:p>
          <a:p>
            <a:endParaRPr lang="en-US" sz="1600" dirty="0" smtClean="0"/>
          </a:p>
          <a:p>
            <a:r>
              <a:rPr lang="en-US" sz="2800" dirty="0" smtClean="0"/>
              <a:t>Pre-post tests</a:t>
            </a:r>
          </a:p>
          <a:p>
            <a:endParaRPr lang="en-US" sz="1600" dirty="0" smtClean="0"/>
          </a:p>
          <a:p>
            <a:r>
              <a:rPr lang="en-US" sz="2800" dirty="0" smtClean="0"/>
              <a:t>Anecdotal information</a:t>
            </a:r>
          </a:p>
          <a:p>
            <a:endParaRPr lang="en-US" sz="1600" dirty="0" smtClean="0"/>
          </a:p>
          <a:p>
            <a:r>
              <a:rPr lang="en-US" sz="2800" dirty="0" smtClean="0"/>
              <a:t>Case studies</a:t>
            </a:r>
          </a:p>
          <a:p>
            <a:endParaRPr lang="en-US" sz="1600" dirty="0" smtClean="0"/>
          </a:p>
          <a:p>
            <a:r>
              <a:rPr lang="en-US" sz="2800" dirty="0" smtClean="0"/>
              <a:t>Interviews</a:t>
            </a:r>
          </a:p>
          <a:p>
            <a:endParaRPr lang="en-US" dirty="0"/>
          </a:p>
        </p:txBody>
      </p:sp>
      <p:pic>
        <p:nvPicPr>
          <p:cNvPr id="6149" name="Picture 5" descr="C:\Documents and Settings\kchristian\Local Settings\Temporary Internet Files\Content.IE5\CPMBO5QR\MCED00253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971800"/>
            <a:ext cx="2808514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7924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Budget - </a:t>
            </a:r>
            <a:r>
              <a:rPr lang="en-US" sz="3100" dirty="0" smtClean="0"/>
              <a:t>A picture of the proposal using numbers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Must relate to the activities in the grant proposal</a:t>
            </a:r>
          </a:p>
          <a:p>
            <a:endParaRPr lang="en-US" sz="1600" dirty="0" smtClean="0"/>
          </a:p>
          <a:p>
            <a:r>
              <a:rPr lang="en-US" dirty="0" smtClean="0"/>
              <a:t>Be realistic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5" name="Picture 35" descr="C:\Documents and Settings\kchristian\Local Settings\Temporary Internet Files\Content.IE5\81I7KXU3\MPj0435885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3124200"/>
            <a:ext cx="3352800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Personnel - salary and fringes</a:t>
            </a:r>
          </a:p>
          <a:p>
            <a:r>
              <a:rPr lang="en-US" dirty="0" smtClean="0"/>
              <a:t>Consultant and contractual</a:t>
            </a:r>
          </a:p>
          <a:p>
            <a:r>
              <a:rPr lang="en-US" dirty="0" smtClean="0"/>
              <a:t>Travel</a:t>
            </a:r>
          </a:p>
          <a:p>
            <a:r>
              <a:rPr lang="en-US" dirty="0" smtClean="0"/>
              <a:t>Supplies</a:t>
            </a:r>
          </a:p>
          <a:p>
            <a:r>
              <a:rPr lang="en-US" dirty="0" smtClean="0"/>
              <a:t>Equipment</a:t>
            </a:r>
          </a:p>
          <a:p>
            <a:r>
              <a:rPr lang="en-US" dirty="0" smtClean="0"/>
              <a:t>Other</a:t>
            </a:r>
          </a:p>
          <a:p>
            <a:r>
              <a:rPr lang="en-US" dirty="0" smtClean="0"/>
              <a:t>Indirect costs </a:t>
            </a:r>
          </a:p>
          <a:p>
            <a:r>
              <a:rPr lang="en-US" dirty="0" smtClean="0"/>
              <a:t>Administrative costs</a:t>
            </a:r>
          </a:p>
          <a:p>
            <a:endParaRPr lang="en-US" dirty="0"/>
          </a:p>
        </p:txBody>
      </p:sp>
      <p:pic>
        <p:nvPicPr>
          <p:cNvPr id="3076" name="Picture 4" descr="C:\Documents and Settings\kchristian\Local Settings\Temporary Internet Files\Content.IE5\072ZG5Y9\MCPE06237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3216197"/>
            <a:ext cx="3399739" cy="25567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About Sustainability 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sz="2800" dirty="0" smtClean="0"/>
          </a:p>
          <a:p>
            <a:r>
              <a:rPr lang="en-US" sz="2800" dirty="0" smtClean="0"/>
              <a:t>A </a:t>
            </a:r>
            <a:r>
              <a:rPr lang="en-US" sz="2800" dirty="0"/>
              <a:t>sustainability plan must be included in </a:t>
            </a:r>
            <a:r>
              <a:rPr lang="en-US" sz="2800" dirty="0" smtClean="0"/>
              <a:t>the proposal</a:t>
            </a:r>
            <a:r>
              <a:rPr lang="en-US" sz="2800" dirty="0"/>
              <a:t>. 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r>
              <a:rPr lang="en-US" sz="2800" dirty="0"/>
              <a:t>Highest level of governance must agree to the plan.</a:t>
            </a:r>
          </a:p>
          <a:p>
            <a:endParaRPr lang="en-US" sz="2500" dirty="0"/>
          </a:p>
        </p:txBody>
      </p:sp>
      <p:pic>
        <p:nvPicPr>
          <p:cNvPr id="7177" name="Picture 9" descr="C:\Documents and Settings\kchristian\Local Settings\Temporary Internet Files\Content.IE5\GLUFGHM3\MCj0157019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0" y="4267200"/>
            <a:ext cx="3120542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/>
              <a:t>Read the RFP carefully and make notes.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r>
              <a:rPr lang="en-US" sz="2800" dirty="0"/>
              <a:t>Most important information first.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r>
              <a:rPr lang="en-US" sz="2800" dirty="0"/>
              <a:t>Use specific examples.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r>
              <a:rPr lang="en-US" sz="2800" dirty="0"/>
              <a:t>Vague signals poor planning.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r>
              <a:rPr lang="en-US" sz="2800" dirty="0"/>
              <a:t>Use </a:t>
            </a:r>
            <a:r>
              <a:rPr lang="en-US" sz="2800" dirty="0" smtClean="0"/>
              <a:t>grandma’s </a:t>
            </a:r>
            <a:r>
              <a:rPr lang="en-US" sz="2800" dirty="0"/>
              <a:t>rule!!!</a:t>
            </a:r>
          </a:p>
          <a:p>
            <a:endParaRPr lang="en-US" sz="2800" dirty="0"/>
          </a:p>
        </p:txBody>
      </p:sp>
      <p:pic>
        <p:nvPicPr>
          <p:cNvPr id="5" name="Picture 4" descr="MCPE03085_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400800" y="3520757"/>
            <a:ext cx="1795463" cy="2803525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 Proposals/Awards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64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sz="2500" dirty="0"/>
              <a:t>Will be </a:t>
            </a:r>
            <a:r>
              <a:rPr lang="en-US" sz="2500" b="1" dirty="0"/>
              <a:t>rejected </a:t>
            </a:r>
            <a:r>
              <a:rPr lang="en-US" sz="2500" dirty="0"/>
              <a:t>more than funded</a:t>
            </a:r>
            <a:r>
              <a:rPr lang="en-US" sz="2500" dirty="0" smtClean="0"/>
              <a:t>.</a:t>
            </a:r>
          </a:p>
          <a:p>
            <a:endParaRPr lang="en-US" sz="1600" dirty="0"/>
          </a:p>
          <a:p>
            <a:r>
              <a:rPr lang="en-US" sz="2500" dirty="0"/>
              <a:t>Are an </a:t>
            </a:r>
            <a:r>
              <a:rPr lang="en-US" sz="2500" b="1" dirty="0"/>
              <a:t>investment </a:t>
            </a:r>
            <a:r>
              <a:rPr lang="en-US" sz="2500" dirty="0"/>
              <a:t>for the funding source. </a:t>
            </a:r>
            <a:endParaRPr lang="en-US" sz="2500" dirty="0" smtClean="0"/>
          </a:p>
          <a:p>
            <a:endParaRPr lang="en-US" sz="1600" dirty="0"/>
          </a:p>
          <a:p>
            <a:r>
              <a:rPr lang="en-US" sz="2500" dirty="0"/>
              <a:t>Offer -0- budget relief.  </a:t>
            </a:r>
            <a:endParaRPr lang="en-US" sz="2500" dirty="0" smtClean="0"/>
          </a:p>
          <a:p>
            <a:endParaRPr lang="en-US" sz="1600" dirty="0" smtClean="0"/>
          </a:p>
          <a:p>
            <a:r>
              <a:rPr lang="en-US" sz="2500" dirty="0" smtClean="0"/>
              <a:t>Funding </a:t>
            </a:r>
            <a:r>
              <a:rPr lang="en-US" sz="2500" dirty="0"/>
              <a:t>sources want to fund something</a:t>
            </a:r>
            <a:r>
              <a:rPr lang="en-US" sz="2500" b="1" dirty="0"/>
              <a:t> unique</a:t>
            </a:r>
            <a:r>
              <a:rPr lang="en-US" sz="2500" dirty="0"/>
              <a:t>, not current operating expenses</a:t>
            </a:r>
            <a:r>
              <a:rPr lang="en-US" sz="2500" dirty="0" smtClean="0"/>
              <a:t>.</a:t>
            </a:r>
          </a:p>
          <a:p>
            <a:endParaRPr lang="en-US" sz="1600" dirty="0"/>
          </a:p>
          <a:p>
            <a:r>
              <a:rPr lang="en-US" sz="2500" dirty="0"/>
              <a:t>Are </a:t>
            </a:r>
            <a:r>
              <a:rPr lang="en-US" sz="2500" b="1" dirty="0"/>
              <a:t>seed money</a:t>
            </a:r>
            <a:r>
              <a:rPr lang="en-US" sz="2500" dirty="0"/>
              <a:t> for new projects</a:t>
            </a:r>
            <a:r>
              <a:rPr lang="en-US" sz="2500" dirty="0" smtClean="0"/>
              <a:t>.</a:t>
            </a:r>
          </a:p>
          <a:p>
            <a:endParaRPr lang="en-US" sz="1600" dirty="0"/>
          </a:p>
          <a:p>
            <a:r>
              <a:rPr lang="en-US" sz="2500" dirty="0"/>
              <a:t>Not a </a:t>
            </a:r>
            <a:r>
              <a:rPr lang="en-US" sz="2500" b="1" dirty="0"/>
              <a:t>short-term </a:t>
            </a:r>
            <a:r>
              <a:rPr lang="en-US" sz="2500" dirty="0"/>
              <a:t>problem solving for </a:t>
            </a:r>
            <a:r>
              <a:rPr lang="en-US" sz="2500" b="1" dirty="0"/>
              <a:t>long-term</a:t>
            </a:r>
            <a:r>
              <a:rPr lang="en-US" sz="2500" dirty="0"/>
              <a:t> problems.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Prove to the funding source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</a:t>
            </a:r>
            <a:r>
              <a:rPr lang="en-US" dirty="0" smtClean="0"/>
              <a:t>you: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Have a </a:t>
            </a:r>
            <a:r>
              <a:rPr lang="en-US" u="sng" dirty="0" smtClean="0"/>
              <a:t>broad based understanding</a:t>
            </a:r>
            <a:r>
              <a:rPr lang="en-US" dirty="0" smtClean="0"/>
              <a:t> of the problem.</a:t>
            </a:r>
          </a:p>
          <a:p>
            <a:endParaRPr lang="en-US" sz="1800" dirty="0" smtClean="0"/>
          </a:p>
          <a:p>
            <a:r>
              <a:rPr lang="en-US" dirty="0" smtClean="0"/>
              <a:t>Have read and understand the </a:t>
            </a:r>
            <a:r>
              <a:rPr lang="en-US" u="sng" dirty="0" smtClean="0"/>
              <a:t>current literature</a:t>
            </a:r>
            <a:r>
              <a:rPr lang="en-US" dirty="0" smtClean="0"/>
              <a:t> in your discipline.</a:t>
            </a:r>
          </a:p>
          <a:p>
            <a:endParaRPr lang="en-US" sz="1800" dirty="0" smtClean="0"/>
          </a:p>
          <a:p>
            <a:r>
              <a:rPr lang="en-US" dirty="0" smtClean="0"/>
              <a:t>Are qualified to </a:t>
            </a:r>
            <a:r>
              <a:rPr lang="en-US" u="sng" dirty="0" smtClean="0"/>
              <a:t>design and deliver</a:t>
            </a:r>
            <a:r>
              <a:rPr lang="en-US" dirty="0" smtClean="0"/>
              <a:t> a solution to the problem.</a:t>
            </a:r>
          </a:p>
          <a:p>
            <a:endParaRPr lang="en-US" sz="1800" dirty="0" smtClean="0"/>
          </a:p>
          <a:p>
            <a:r>
              <a:rPr lang="en-US" dirty="0" smtClean="0"/>
              <a:t>Have a </a:t>
            </a:r>
            <a:r>
              <a:rPr lang="en-US" u="sng" dirty="0" smtClean="0"/>
              <a:t>reasonable plan</a:t>
            </a:r>
            <a:r>
              <a:rPr lang="en-US" dirty="0" smtClean="0"/>
              <a:t> and </a:t>
            </a:r>
            <a:r>
              <a:rPr lang="en-US" u="sng" dirty="0" smtClean="0"/>
              <a:t>budget</a:t>
            </a:r>
            <a:r>
              <a:rPr lang="en-US" dirty="0" smtClean="0"/>
              <a:t>!</a:t>
            </a:r>
          </a:p>
          <a:p>
            <a:endParaRPr lang="en-US" sz="1800" dirty="0" smtClean="0"/>
          </a:p>
          <a:p>
            <a:r>
              <a:rPr lang="en-US" dirty="0" smtClean="0"/>
              <a:t>You have a plan for </a:t>
            </a:r>
            <a:r>
              <a:rPr lang="en-US" u="sng" dirty="0" smtClean="0"/>
              <a:t>sustainability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Winning proposals…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7772400" cy="27432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Overwhelm the </a:t>
            </a:r>
            <a:r>
              <a:rPr lang="en-US" sz="2800" dirty="0"/>
              <a:t>reader with hard </a:t>
            </a:r>
            <a:r>
              <a:rPr lang="en-US" sz="2800" b="1" i="1" dirty="0"/>
              <a:t>core facts and </a:t>
            </a:r>
            <a:r>
              <a:rPr lang="en-US" sz="2800" b="1" i="1" dirty="0" smtClean="0"/>
              <a:t>details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buFont typeface="Wingdings" pitchFamily="2" charset="2"/>
              <a:buNone/>
            </a:pPr>
            <a:endParaRPr lang="en-US" sz="2800" dirty="0"/>
          </a:p>
          <a:p>
            <a:r>
              <a:rPr lang="en-US" sz="2800" dirty="0"/>
              <a:t>Bring the proposal to life - </a:t>
            </a:r>
            <a:r>
              <a:rPr lang="en-US" sz="2800" b="1" i="1" dirty="0"/>
              <a:t>add stories and </a:t>
            </a:r>
            <a:r>
              <a:rPr lang="en-US" sz="2800" b="1" i="1" dirty="0" smtClean="0"/>
              <a:t>visuals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smtClean="0"/>
              <a:t>Textboxes </a:t>
            </a:r>
            <a:r>
              <a:rPr lang="en-US" sz="2800" b="1" dirty="0"/>
              <a:t>often</a:t>
            </a:r>
            <a:r>
              <a:rPr lang="en-US" sz="2800" dirty="0"/>
              <a:t> do not follow same formatting!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MCj00787110000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3810000" y="1828800"/>
            <a:ext cx="1622425" cy="3933825"/>
          </a:xfrm>
          <a:prstGeom prst="rect">
            <a:avLst/>
          </a:prstGeom>
          <a:noFill/>
          <a:ln/>
        </p:spPr>
      </p:pic>
      <p:sp>
        <p:nvSpPr>
          <p:cNvPr id="6" name="TextBox 5"/>
          <p:cNvSpPr txBox="1"/>
          <p:nvPr/>
        </p:nvSpPr>
        <p:spPr>
          <a:xfrm>
            <a:off x="609600" y="6858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Questions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Components of a grant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7772400" cy="4343400"/>
          </a:xfrm>
        </p:spPr>
        <p:txBody>
          <a:bodyPr>
            <a:normAutofit/>
          </a:bodyPr>
          <a:lstStyle/>
          <a:p>
            <a:r>
              <a:rPr lang="en-US" dirty="0" smtClean="0"/>
              <a:t>Methods or implementation strategy</a:t>
            </a:r>
          </a:p>
          <a:p>
            <a:endParaRPr lang="en-US" sz="1600" dirty="0" smtClean="0"/>
          </a:p>
          <a:p>
            <a:r>
              <a:rPr lang="en-US" dirty="0" smtClean="0"/>
              <a:t>Key personnel</a:t>
            </a:r>
          </a:p>
          <a:p>
            <a:endParaRPr lang="en-US" sz="1600" dirty="0" smtClean="0"/>
          </a:p>
          <a:p>
            <a:r>
              <a:rPr lang="en-US" dirty="0" smtClean="0"/>
              <a:t>Project evaluation</a:t>
            </a:r>
          </a:p>
          <a:p>
            <a:endParaRPr lang="en-US" sz="1600" dirty="0" smtClean="0"/>
          </a:p>
          <a:p>
            <a:r>
              <a:rPr lang="en-US" dirty="0" smtClean="0"/>
              <a:t>Project budget and budget narrative</a:t>
            </a:r>
          </a:p>
          <a:p>
            <a:endParaRPr lang="en-US" sz="1600" dirty="0" smtClean="0"/>
          </a:p>
          <a:p>
            <a:r>
              <a:rPr lang="en-US" dirty="0" smtClean="0"/>
              <a:t>Sustainability plan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3629" y="4604064"/>
            <a:ext cx="3900371" cy="2198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572000"/>
          </a:xfrm>
        </p:spPr>
        <p:txBody>
          <a:bodyPr/>
          <a:lstStyle/>
          <a:p>
            <a:r>
              <a:rPr lang="en-US" dirty="0" smtClean="0"/>
              <a:t>Identify a significant need</a:t>
            </a:r>
          </a:p>
          <a:p>
            <a:pPr>
              <a:buNone/>
            </a:pPr>
            <a:endParaRPr lang="en-US" sz="1600" dirty="0" smtClean="0"/>
          </a:p>
          <a:p>
            <a:r>
              <a:rPr lang="en-US" dirty="0" smtClean="0"/>
              <a:t>Does the significant need impact your students, department, organization, or community?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37" name="Picture 13" descr="C:\Documents and Settings\kchristian\Local Settings\Temporary Internet Files\Content.IE5\CPMBO5QR\MCj008228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95600" y="3538364"/>
            <a:ext cx="3505200" cy="26338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800"/>
            <a:ext cx="7772400" cy="4572000"/>
          </a:xfrm>
        </p:spPr>
        <p:txBody>
          <a:bodyPr/>
          <a:lstStyle/>
          <a:p>
            <a:r>
              <a:rPr lang="en-US" dirty="0" smtClean="0"/>
              <a:t>What data supports your need?</a:t>
            </a:r>
          </a:p>
          <a:p>
            <a:endParaRPr lang="en-US" sz="1600" dirty="0" smtClean="0"/>
          </a:p>
          <a:p>
            <a:r>
              <a:rPr lang="en-US" dirty="0" smtClean="0"/>
              <a:t>Is this a local, state, national need?</a:t>
            </a:r>
          </a:p>
          <a:p>
            <a:endParaRPr lang="en-US" sz="1600" dirty="0" smtClean="0"/>
          </a:p>
          <a:p>
            <a:r>
              <a:rPr lang="en-US" dirty="0" smtClean="0"/>
              <a:t>Is there comparative data?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4191000"/>
            <a:ext cx="3703294" cy="208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significant is this problem?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List all of the long-term implications if this problem is not addressed.</a:t>
            </a:r>
          </a:p>
          <a:p>
            <a:endParaRPr lang="en-US" dirty="0"/>
          </a:p>
        </p:txBody>
      </p:sp>
      <p:pic>
        <p:nvPicPr>
          <p:cNvPr id="4" name="Picture 4" descr="MCj0078623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48200" y="3048000"/>
            <a:ext cx="3581400" cy="2730500"/>
          </a:xfrm>
          <a:prstGeom prst="rect">
            <a:avLst/>
          </a:prstGeom>
          <a:noFill/>
          <a:ln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there is a problem…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Now ask…</a:t>
            </a:r>
          </a:p>
          <a:p>
            <a:pPr lvl="1"/>
            <a:r>
              <a:rPr lang="en-US" dirty="0" smtClean="0"/>
              <a:t>What are the possible causes for this problem?  Make a list!</a:t>
            </a:r>
          </a:p>
          <a:p>
            <a:pPr lvl="1"/>
            <a:r>
              <a:rPr lang="en-US" dirty="0" smtClean="0"/>
              <a:t>Can you categorize the causes?  </a:t>
            </a:r>
          </a:p>
          <a:p>
            <a:pPr lvl="1"/>
            <a:r>
              <a:rPr lang="en-US" dirty="0" smtClean="0"/>
              <a:t>Is it an access or information problem?</a:t>
            </a:r>
          </a:p>
          <a:p>
            <a:pPr>
              <a:buNone/>
            </a:pPr>
            <a:r>
              <a:rPr lang="en-US" b="1" dirty="0" smtClean="0"/>
              <a:t>Look</a:t>
            </a:r>
            <a:r>
              <a:rPr lang="en-US" dirty="0" smtClean="0"/>
              <a:t> at your list again…</a:t>
            </a:r>
          </a:p>
          <a:p>
            <a:pPr lvl="1"/>
            <a:r>
              <a:rPr lang="en-US" dirty="0" smtClean="0"/>
              <a:t>What items are out of your control?  </a:t>
            </a:r>
            <a:r>
              <a:rPr lang="en-US" b="1" dirty="0" smtClean="0"/>
              <a:t>Strike those!</a:t>
            </a:r>
            <a:endParaRPr lang="en-US" dirty="0"/>
          </a:p>
        </p:txBody>
      </p:sp>
      <p:pic>
        <p:nvPicPr>
          <p:cNvPr id="1028" name="Picture 4" descr="C:\Documents and Settings\kchristian\Local Settings\Temporary Internet Files\Content.IE5\GLUFGHM3\MMj0234700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4724400"/>
            <a:ext cx="1905000" cy="1758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list left should be items that </a:t>
            </a:r>
            <a:r>
              <a:rPr lang="en-US" b="1" dirty="0" smtClean="0"/>
              <a:t>you</a:t>
            </a:r>
            <a:r>
              <a:rPr lang="en-US" dirty="0" smtClean="0"/>
              <a:t> have control or influence over.</a:t>
            </a:r>
          </a:p>
          <a:p>
            <a:endParaRPr lang="en-US" dirty="0"/>
          </a:p>
        </p:txBody>
      </p:sp>
      <p:pic>
        <p:nvPicPr>
          <p:cNvPr id="3082" name="Picture 10" descr="C:\Documents and Settings\kchristian\Local Settings\Temporary Internet Files\Content.IE5\GLUFGHM3\MCj0332430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3505200"/>
            <a:ext cx="2590800" cy="2362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 about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Is the problem measurable?</a:t>
            </a:r>
          </a:p>
          <a:p>
            <a:endParaRPr lang="en-US" dirty="0" smtClean="0"/>
          </a:p>
          <a:p>
            <a:r>
              <a:rPr lang="en-US" dirty="0" smtClean="0"/>
              <a:t>The causes will be addressed in the methods section of the proposal.  </a:t>
            </a:r>
          </a:p>
          <a:p>
            <a:pPr algn="ctr">
              <a:buFont typeface="Wingdings" pitchFamily="2" charset="2"/>
              <a:buNone/>
            </a:pPr>
            <a:r>
              <a:rPr lang="en-US" i="1" dirty="0" smtClean="0"/>
              <a:t>This is an important connection!!!</a:t>
            </a:r>
          </a:p>
          <a:p>
            <a:endParaRPr lang="en-US" dirty="0"/>
          </a:p>
        </p:txBody>
      </p:sp>
      <p:pic>
        <p:nvPicPr>
          <p:cNvPr id="4098" name="Picture 2" descr="C:\Documents and Settings\kchristian\Local Settings\Temporary Internet Files\Content.IE5\GLUFGHM3\MMj033695900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4524376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733</TotalTime>
  <Words>748</Words>
  <Application>Microsoft Office PowerPoint</Application>
  <PresentationFormat>On-screen Show (4:3)</PresentationFormat>
  <Paragraphs>191</Paragraphs>
  <Slides>29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Apothecary</vt:lpstr>
      <vt:lpstr>Demystifying the Grant Writing Process</vt:lpstr>
      <vt:lpstr>Components of a grant proposal</vt:lpstr>
      <vt:lpstr>Components of a grant proposal</vt:lpstr>
      <vt:lpstr>Where to start</vt:lpstr>
      <vt:lpstr>How do you know?</vt:lpstr>
      <vt:lpstr>How significant is this problem?</vt:lpstr>
      <vt:lpstr>So there is a problem…</vt:lpstr>
      <vt:lpstr>Problem Statement</vt:lpstr>
      <vt:lpstr>Think about this</vt:lpstr>
      <vt:lpstr>Goals</vt:lpstr>
      <vt:lpstr>Objectives</vt:lpstr>
      <vt:lpstr>Outcome Objectives</vt:lpstr>
      <vt:lpstr>Process Objectives</vt:lpstr>
      <vt:lpstr>IMPORTANT</vt:lpstr>
      <vt:lpstr>Use the S.M.A.R.T. Approach</vt:lpstr>
      <vt:lpstr>Methods/Activities/Implementation</vt:lpstr>
      <vt:lpstr>Evaluation</vt:lpstr>
      <vt:lpstr>Evaluation Considerations</vt:lpstr>
      <vt:lpstr>Two types of evaluation</vt:lpstr>
      <vt:lpstr>"When the cook tastes the soup, that’s formative; when the guests taste the soup, that’s summative."  - Robert  Stakes </vt:lpstr>
      <vt:lpstr>Measures</vt:lpstr>
      <vt:lpstr>Budget - A picture of the proposal using numbers</vt:lpstr>
      <vt:lpstr>Budget items</vt:lpstr>
      <vt:lpstr>A Word About Sustainability </vt:lpstr>
      <vt:lpstr>Remember</vt:lpstr>
      <vt:lpstr>Grant Proposals/Awards</vt:lpstr>
      <vt:lpstr>Prove to the funding source  that you:</vt:lpstr>
      <vt:lpstr>Winning proposals…</vt:lpstr>
      <vt:lpstr>PowerPoint Presentation</vt:lpstr>
    </vt:vector>
  </TitlesOfParts>
  <Company>MPTC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Write an Effective  Grant Proposal</dc:title>
  <dc:creator>Kristeen Christian</dc:creator>
  <cp:lastModifiedBy>Kristeen Christian</cp:lastModifiedBy>
  <cp:revision>91</cp:revision>
  <cp:lastPrinted>2012-11-02T15:32:50Z</cp:lastPrinted>
  <dcterms:created xsi:type="dcterms:W3CDTF">2008-05-15T19:11:22Z</dcterms:created>
  <dcterms:modified xsi:type="dcterms:W3CDTF">2012-11-02T15:50:16Z</dcterms:modified>
</cp:coreProperties>
</file>