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sldIdLst>
    <p:sldId id="256" r:id="rId5"/>
    <p:sldId id="257"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E6F7"/>
    <a:srgbClr val="F9E075"/>
    <a:srgbClr val="E8D4C5"/>
    <a:srgbClr val="00AFF0"/>
    <a:srgbClr val="F5FAFC"/>
    <a:srgbClr val="FFFF00"/>
    <a:srgbClr val="DCF2FA"/>
    <a:srgbClr val="BFE9F9"/>
    <a:srgbClr val="FFFF99"/>
    <a:srgbClr val="FF00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96" autoAdjust="0"/>
    <p:restoredTop sz="94629" autoAdjust="0"/>
  </p:normalViewPr>
  <p:slideViewPr>
    <p:cSldViewPr>
      <p:cViewPr>
        <p:scale>
          <a:sx n="66" d="100"/>
          <a:sy n="66" d="100"/>
        </p:scale>
        <p:origin x="1382" y="2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C0845C6-AFD8-462C-BB08-892BD8EA3B95}" type="datetimeFigureOut">
              <a:rPr lang="en-US" smtClean="0"/>
              <a:t>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0130A9-0122-41AF-8F6B-B874FA730328}" type="slidenum">
              <a:rPr lang="en-US" smtClean="0"/>
              <a:t>‹#›</a:t>
            </a:fld>
            <a:endParaRPr lang="en-US" dirty="0"/>
          </a:p>
        </p:txBody>
      </p:sp>
    </p:spTree>
    <p:extLst>
      <p:ext uri="{BB962C8B-B14F-4D97-AF65-F5344CB8AC3E}">
        <p14:creationId xmlns:p14="http://schemas.microsoft.com/office/powerpoint/2010/main" val="2485713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0845C6-AFD8-462C-BB08-892BD8EA3B95}" type="datetimeFigureOut">
              <a:rPr lang="en-US" smtClean="0"/>
              <a:t>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0130A9-0122-41AF-8F6B-B874FA730328}" type="slidenum">
              <a:rPr lang="en-US" smtClean="0"/>
              <a:t>‹#›</a:t>
            </a:fld>
            <a:endParaRPr lang="en-US" dirty="0"/>
          </a:p>
        </p:txBody>
      </p:sp>
    </p:spTree>
    <p:extLst>
      <p:ext uri="{BB962C8B-B14F-4D97-AF65-F5344CB8AC3E}">
        <p14:creationId xmlns:p14="http://schemas.microsoft.com/office/powerpoint/2010/main" val="3672055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0845C6-AFD8-462C-BB08-892BD8EA3B95}" type="datetimeFigureOut">
              <a:rPr lang="en-US" smtClean="0"/>
              <a:t>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0130A9-0122-41AF-8F6B-B874FA730328}" type="slidenum">
              <a:rPr lang="en-US" smtClean="0"/>
              <a:t>‹#›</a:t>
            </a:fld>
            <a:endParaRPr lang="en-US" dirty="0"/>
          </a:p>
        </p:txBody>
      </p:sp>
    </p:spTree>
    <p:extLst>
      <p:ext uri="{BB962C8B-B14F-4D97-AF65-F5344CB8AC3E}">
        <p14:creationId xmlns:p14="http://schemas.microsoft.com/office/powerpoint/2010/main" val="3341520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0845C6-AFD8-462C-BB08-892BD8EA3B95}" type="datetimeFigureOut">
              <a:rPr lang="en-US" smtClean="0"/>
              <a:t>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0130A9-0122-41AF-8F6B-B874FA730328}" type="slidenum">
              <a:rPr lang="en-US" smtClean="0"/>
              <a:t>‹#›</a:t>
            </a:fld>
            <a:endParaRPr lang="en-US" dirty="0"/>
          </a:p>
        </p:txBody>
      </p:sp>
    </p:spTree>
    <p:extLst>
      <p:ext uri="{BB962C8B-B14F-4D97-AF65-F5344CB8AC3E}">
        <p14:creationId xmlns:p14="http://schemas.microsoft.com/office/powerpoint/2010/main" val="1050924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0845C6-AFD8-462C-BB08-892BD8EA3B95}" type="datetimeFigureOut">
              <a:rPr lang="en-US" smtClean="0"/>
              <a:t>2/3/2016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C0130A9-0122-41AF-8F6B-B874FA730328}" type="slidenum">
              <a:rPr lang="en-US" smtClean="0"/>
              <a:t>‹#›</a:t>
            </a:fld>
            <a:endParaRPr lang="en-US" dirty="0"/>
          </a:p>
        </p:txBody>
      </p:sp>
    </p:spTree>
    <p:extLst>
      <p:ext uri="{BB962C8B-B14F-4D97-AF65-F5344CB8AC3E}">
        <p14:creationId xmlns:p14="http://schemas.microsoft.com/office/powerpoint/2010/main" val="1465294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C0845C6-AFD8-462C-BB08-892BD8EA3B95}" type="datetimeFigureOut">
              <a:rPr lang="en-US" smtClean="0"/>
              <a:t>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C0130A9-0122-41AF-8F6B-B874FA730328}" type="slidenum">
              <a:rPr lang="en-US" smtClean="0"/>
              <a:t>‹#›</a:t>
            </a:fld>
            <a:endParaRPr lang="en-US" dirty="0"/>
          </a:p>
        </p:txBody>
      </p:sp>
    </p:spTree>
    <p:extLst>
      <p:ext uri="{BB962C8B-B14F-4D97-AF65-F5344CB8AC3E}">
        <p14:creationId xmlns:p14="http://schemas.microsoft.com/office/powerpoint/2010/main" val="601659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C0845C6-AFD8-462C-BB08-892BD8EA3B95}" type="datetimeFigureOut">
              <a:rPr lang="en-US" smtClean="0"/>
              <a:t>2/3/2016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C0130A9-0122-41AF-8F6B-B874FA730328}" type="slidenum">
              <a:rPr lang="en-US" smtClean="0"/>
              <a:t>‹#›</a:t>
            </a:fld>
            <a:endParaRPr lang="en-US" dirty="0"/>
          </a:p>
        </p:txBody>
      </p:sp>
    </p:spTree>
    <p:extLst>
      <p:ext uri="{BB962C8B-B14F-4D97-AF65-F5344CB8AC3E}">
        <p14:creationId xmlns:p14="http://schemas.microsoft.com/office/powerpoint/2010/main" val="3917174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C0845C6-AFD8-462C-BB08-892BD8EA3B95}" type="datetimeFigureOut">
              <a:rPr lang="en-US" smtClean="0"/>
              <a:t>2/3/2016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C0130A9-0122-41AF-8F6B-B874FA730328}" type="slidenum">
              <a:rPr lang="en-US" smtClean="0"/>
              <a:t>‹#›</a:t>
            </a:fld>
            <a:endParaRPr lang="en-US" dirty="0"/>
          </a:p>
        </p:txBody>
      </p:sp>
    </p:spTree>
    <p:extLst>
      <p:ext uri="{BB962C8B-B14F-4D97-AF65-F5344CB8AC3E}">
        <p14:creationId xmlns:p14="http://schemas.microsoft.com/office/powerpoint/2010/main" val="292931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0845C6-AFD8-462C-BB08-892BD8EA3B95}" type="datetimeFigureOut">
              <a:rPr lang="en-US" smtClean="0"/>
              <a:t>2/3/2016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C0130A9-0122-41AF-8F6B-B874FA730328}" type="slidenum">
              <a:rPr lang="en-US" smtClean="0"/>
              <a:t>‹#›</a:t>
            </a:fld>
            <a:endParaRPr lang="en-US" dirty="0"/>
          </a:p>
        </p:txBody>
      </p:sp>
    </p:spTree>
    <p:extLst>
      <p:ext uri="{BB962C8B-B14F-4D97-AF65-F5344CB8AC3E}">
        <p14:creationId xmlns:p14="http://schemas.microsoft.com/office/powerpoint/2010/main" val="3599286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C0845C6-AFD8-462C-BB08-892BD8EA3B95}" type="datetimeFigureOut">
              <a:rPr lang="en-US" smtClean="0"/>
              <a:t>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C0130A9-0122-41AF-8F6B-B874FA730328}" type="slidenum">
              <a:rPr lang="en-US" smtClean="0"/>
              <a:t>‹#›</a:t>
            </a:fld>
            <a:endParaRPr lang="en-US" dirty="0"/>
          </a:p>
        </p:txBody>
      </p:sp>
    </p:spTree>
    <p:extLst>
      <p:ext uri="{BB962C8B-B14F-4D97-AF65-F5344CB8AC3E}">
        <p14:creationId xmlns:p14="http://schemas.microsoft.com/office/powerpoint/2010/main" val="3963806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C0845C6-AFD8-462C-BB08-892BD8EA3B95}" type="datetimeFigureOut">
              <a:rPr lang="en-US" smtClean="0"/>
              <a:t>2/3/2016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C0130A9-0122-41AF-8F6B-B874FA730328}" type="slidenum">
              <a:rPr lang="en-US" smtClean="0"/>
              <a:t>‹#›</a:t>
            </a:fld>
            <a:endParaRPr lang="en-US" dirty="0"/>
          </a:p>
        </p:txBody>
      </p:sp>
    </p:spTree>
    <p:extLst>
      <p:ext uri="{BB962C8B-B14F-4D97-AF65-F5344CB8AC3E}">
        <p14:creationId xmlns:p14="http://schemas.microsoft.com/office/powerpoint/2010/main" val="400640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0845C6-AFD8-462C-BB08-892BD8EA3B95}" type="datetimeFigureOut">
              <a:rPr lang="en-US" smtClean="0"/>
              <a:t>2/3/2016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0130A9-0122-41AF-8F6B-B874FA730328}" type="slidenum">
              <a:rPr lang="en-US" smtClean="0"/>
              <a:t>‹#›</a:t>
            </a:fld>
            <a:endParaRPr lang="en-US" dirty="0"/>
          </a:p>
        </p:txBody>
      </p:sp>
    </p:spTree>
    <p:extLst>
      <p:ext uri="{BB962C8B-B14F-4D97-AF65-F5344CB8AC3E}">
        <p14:creationId xmlns:p14="http://schemas.microsoft.com/office/powerpoint/2010/main" val="41212583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image" Target="../media/image4.emf"/><Relationship Id="rId10" Type="http://schemas.openxmlformats.org/officeDocument/2006/relationships/image" Target="../media/image9.emf"/><Relationship Id="rId4" Type="http://schemas.openxmlformats.org/officeDocument/2006/relationships/image" Target="../media/image3.emf"/><Relationship Id="rId9" Type="http://schemas.openxmlformats.org/officeDocument/2006/relationships/image" Target="../media/image8.emf"/></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emf"/><Relationship Id="rId1" Type="http://schemas.openxmlformats.org/officeDocument/2006/relationships/slideLayout" Target="../slideLayouts/slideLayout1.xml"/><Relationship Id="rId6" Type="http://schemas.openxmlformats.org/officeDocument/2006/relationships/image" Target="../media/image14.emf"/><Relationship Id="rId5" Type="http://schemas.openxmlformats.org/officeDocument/2006/relationships/image" Target="../media/image13.emf"/><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p:cNvSpPr>
            <a:spLocks noGrp="1"/>
          </p:cNvSpPr>
          <p:nvPr>
            <p:ph type="ctrTitle"/>
          </p:nvPr>
        </p:nvSpPr>
        <p:spPr/>
        <p:txBody>
          <a:bodyPr>
            <a:normAutofit fontScale="90000"/>
          </a:bodyPr>
          <a:lstStyle/>
          <a:p>
            <a:r>
              <a:rPr lang="en-US" dirty="0"/>
              <a:t>Skype for Business Quick Start Guide—Audio Setup and Making Calls—pages 1 and 4</a:t>
            </a:r>
          </a:p>
        </p:txBody>
      </p:sp>
      <p:sp>
        <p:nvSpPr>
          <p:cNvPr id="3" name="Subtitle 2" hidden="1"/>
          <p:cNvSpPr>
            <a:spLocks noGrp="1"/>
          </p:cNvSpPr>
          <p:nvPr>
            <p:ph type="subTitle" idx="1"/>
          </p:nvPr>
        </p:nvSpPr>
        <p:spPr/>
        <p:txBody>
          <a:bodyPr/>
          <a:lstStyle/>
          <a:p>
            <a:r>
              <a:rPr lang="en-US" dirty="0"/>
              <a:t>Pages 1 and 4</a:t>
            </a:r>
          </a:p>
        </p:txBody>
      </p:sp>
      <p:cxnSp>
        <p:nvCxnSpPr>
          <p:cNvPr id="14" name="Straight Connector 13" descr="&quot;&quot;" title="&quot;&quot;"/>
          <p:cNvCxnSpPr/>
          <p:nvPr/>
        </p:nvCxnSpPr>
        <p:spPr>
          <a:xfrm>
            <a:off x="4499172" y="3371"/>
            <a:ext cx="0" cy="67056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17" name="Rectangle 116" descr="&quot;&quot;" title="&quot;&quot;"/>
          <p:cNvSpPr/>
          <p:nvPr/>
        </p:nvSpPr>
        <p:spPr>
          <a:xfrm>
            <a:off x="4495800" y="-5564"/>
            <a:ext cx="4648200" cy="1258827"/>
          </a:xfrm>
          <a:prstGeom prst="rect">
            <a:avLst/>
          </a:prstGeom>
          <a:solidFill>
            <a:srgbClr val="00AF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5" name="Picture 114" descr="Skype for Business" title="Skype for Busines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00214" y="61115"/>
            <a:ext cx="2062121" cy="530495"/>
          </a:xfrm>
          <a:prstGeom prst="rect">
            <a:avLst/>
          </a:prstGeom>
        </p:spPr>
      </p:pic>
      <p:sp>
        <p:nvSpPr>
          <p:cNvPr id="114" name="Subtitle 2"/>
          <p:cNvSpPr txBox="1">
            <a:spLocks/>
          </p:cNvSpPr>
          <p:nvPr/>
        </p:nvSpPr>
        <p:spPr bwMode="auto">
          <a:xfrm>
            <a:off x="5072228" y="451184"/>
            <a:ext cx="1066786" cy="234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0" indent="0" algn="ctr" rtl="0" eaLnBrk="0" fontAlgn="base" hangingPunct="0">
              <a:spcBef>
                <a:spcPct val="20000"/>
              </a:spcBef>
              <a:spcAft>
                <a:spcPct val="0"/>
              </a:spcAft>
              <a:buFont typeface="Arial" pitchFamily="34"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pitchFamily="34"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pitchFamily="34"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lnSpc>
                <a:spcPts val="800"/>
              </a:lnSpc>
              <a:spcBef>
                <a:spcPts val="0"/>
              </a:spcBef>
            </a:pPr>
            <a:r>
              <a:rPr lang="en-US" sz="800" dirty="0">
                <a:solidFill>
                  <a:schemeClr val="bg1"/>
                </a:solidFill>
                <a:latin typeface="Segoe UI Semilight" panose="020B0402040204020203" pitchFamily="34" charset="0"/>
                <a:cs typeface="Segoe UI Semilight" panose="020B0402040204020203" pitchFamily="34" charset="0"/>
              </a:rPr>
              <a:t>Quick Start Guide</a:t>
            </a:r>
          </a:p>
        </p:txBody>
      </p:sp>
      <p:sp>
        <p:nvSpPr>
          <p:cNvPr id="113" name="Subtitle 2"/>
          <p:cNvSpPr txBox="1">
            <a:spLocks/>
          </p:cNvSpPr>
          <p:nvPr/>
        </p:nvSpPr>
        <p:spPr>
          <a:xfrm>
            <a:off x="5219812" y="780666"/>
            <a:ext cx="3733690" cy="38851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r"/>
            <a:r>
              <a:rPr lang="en-US" sz="2000" dirty="0">
                <a:solidFill>
                  <a:schemeClr val="bg1"/>
                </a:solidFill>
                <a:latin typeface="Segoe UI Semibold" panose="020B0702040204020203" pitchFamily="34" charset="0"/>
                <a:cs typeface="Segoe UI Semibold" panose="020B0702040204020203" pitchFamily="34" charset="0"/>
              </a:rPr>
              <a:t>Audio setup and making calls</a:t>
            </a:r>
          </a:p>
        </p:txBody>
      </p:sp>
      <p:sp>
        <p:nvSpPr>
          <p:cNvPr id="51" name="TextBox 50"/>
          <p:cNvSpPr txBox="1"/>
          <p:nvPr/>
        </p:nvSpPr>
        <p:spPr>
          <a:xfrm>
            <a:off x="4757890" y="1285995"/>
            <a:ext cx="4215171" cy="669414"/>
          </a:xfrm>
          <a:prstGeom prst="rect">
            <a:avLst/>
          </a:prstGeom>
          <a:noFill/>
        </p:spPr>
        <p:txBody>
          <a:bodyPr wrap="square">
            <a:spAutoFit/>
          </a:bodyPr>
          <a:lstStyle/>
          <a:p>
            <a:pPr fontAlgn="auto">
              <a:lnSpc>
                <a:spcPct val="125000"/>
              </a:lnSpc>
              <a:spcBef>
                <a:spcPts val="300"/>
              </a:spcBef>
              <a:spcAft>
                <a:spcPts val="0"/>
              </a:spcAft>
              <a:defRPr/>
            </a:pPr>
            <a:r>
              <a:rPr lang="en-US" sz="1200" dirty="0">
                <a:latin typeface="Segoe UI" panose="020B0502040204020203" pitchFamily="34" charset="0"/>
                <a:ea typeface="Segoe UI" panose="020B0502040204020203" pitchFamily="34" charset="0"/>
                <a:cs typeface="Segoe UI" panose="020B0502040204020203" pitchFamily="34" charset="0"/>
              </a:rPr>
              <a:t>Set up your audio device</a:t>
            </a:r>
          </a:p>
          <a:p>
            <a:pPr fontAlgn="auto">
              <a:lnSpc>
                <a:spcPct val="125000"/>
              </a:lnSpc>
              <a:spcBef>
                <a:spcPts val="300"/>
              </a:spcBef>
              <a:spcAft>
                <a:spcPts val="0"/>
              </a:spcAft>
              <a:defRPr/>
            </a:pPr>
            <a:r>
              <a:rPr lang="en-US" sz="800" dirty="0">
                <a:latin typeface="Segoe UI" pitchFamily="34" charset="0"/>
                <a:ea typeface="Segoe UI" pitchFamily="34" charset="0"/>
                <a:cs typeface="Segoe UI" pitchFamily="34" charset="0"/>
              </a:rPr>
              <a:t>First things first: set up your audio device and check the quality. You can use your computer’s mic and speakers, plug in a headset.</a:t>
            </a:r>
          </a:p>
        </p:txBody>
      </p:sp>
      <p:sp>
        <p:nvSpPr>
          <p:cNvPr id="99" name="TextBox 98"/>
          <p:cNvSpPr txBox="1"/>
          <p:nvPr/>
        </p:nvSpPr>
        <p:spPr>
          <a:xfrm>
            <a:off x="4757890" y="1990272"/>
            <a:ext cx="2548696" cy="1246495"/>
          </a:xfrm>
          <a:prstGeom prst="rect">
            <a:avLst/>
          </a:prstGeom>
          <a:noFill/>
        </p:spPr>
        <p:txBody>
          <a:bodyPr wrap="square">
            <a:spAutoFit/>
          </a:bodyPr>
          <a:lstStyle/>
          <a:p>
            <a:pPr marL="228600" indent="-228600" fontAlgn="auto">
              <a:lnSpc>
                <a:spcPct val="125000"/>
              </a:lnSpc>
              <a:spcBef>
                <a:spcPts val="300"/>
              </a:spcBef>
              <a:spcAft>
                <a:spcPts val="0"/>
              </a:spcAft>
              <a:buFont typeface="+mj-lt"/>
              <a:buAutoNum type="arabicPeriod"/>
              <a:defRPr/>
            </a:pPr>
            <a:r>
              <a:rPr lang="en-US" sz="800" dirty="0">
                <a:latin typeface="Segoe UI" pitchFamily="34" charset="0"/>
                <a:ea typeface="Segoe UI" pitchFamily="34" charset="0"/>
                <a:cs typeface="Segoe UI" pitchFamily="34" charset="0"/>
              </a:rPr>
              <a:t>Click </a:t>
            </a:r>
            <a:r>
              <a:rPr lang="en-US" sz="800" b="1" dirty="0">
                <a:latin typeface="Segoe UI" pitchFamily="34" charset="0"/>
                <a:ea typeface="Segoe UI" pitchFamily="34" charset="0"/>
                <a:cs typeface="Segoe UI" pitchFamily="34" charset="0"/>
              </a:rPr>
              <a:t>Select Your Primary Device </a:t>
            </a:r>
            <a:r>
              <a:rPr lang="en-US" sz="800" dirty="0">
                <a:latin typeface="Segoe UI" pitchFamily="34" charset="0"/>
                <a:ea typeface="Segoe UI" pitchFamily="34" charset="0"/>
                <a:cs typeface="Segoe UI" pitchFamily="34" charset="0"/>
              </a:rPr>
              <a:t>in the lower-left corner of the main Skype for Business window.</a:t>
            </a:r>
          </a:p>
          <a:p>
            <a:pPr marL="228600" indent="-228600" fontAlgn="auto">
              <a:lnSpc>
                <a:spcPct val="125000"/>
              </a:lnSpc>
              <a:spcBef>
                <a:spcPts val="300"/>
              </a:spcBef>
              <a:spcAft>
                <a:spcPts val="0"/>
              </a:spcAft>
              <a:buFont typeface="+mj-lt"/>
              <a:buAutoNum type="arabicPeriod"/>
              <a:defRPr/>
            </a:pPr>
            <a:r>
              <a:rPr lang="en-US" sz="800" dirty="0">
                <a:latin typeface="Segoe UI" pitchFamily="34" charset="0"/>
                <a:ea typeface="Segoe UI" pitchFamily="34" charset="0"/>
                <a:cs typeface="Segoe UI" pitchFamily="34" charset="0"/>
              </a:rPr>
              <a:t>Click </a:t>
            </a:r>
            <a:r>
              <a:rPr lang="en-US" sz="800" b="1" dirty="0">
                <a:latin typeface="Segoe UI" pitchFamily="34" charset="0"/>
                <a:ea typeface="Segoe UI" pitchFamily="34" charset="0"/>
                <a:cs typeface="Segoe UI" pitchFamily="34" charset="0"/>
              </a:rPr>
              <a:t>Audio Device Settings</a:t>
            </a:r>
            <a:r>
              <a:rPr lang="en-US" sz="800" dirty="0">
                <a:latin typeface="Segoe UI" pitchFamily="34" charset="0"/>
                <a:ea typeface="Segoe UI" pitchFamily="34" charset="0"/>
                <a:cs typeface="Segoe UI" pitchFamily="34" charset="0"/>
              </a:rPr>
              <a:t>.</a:t>
            </a:r>
          </a:p>
          <a:p>
            <a:pPr marL="228600" indent="-228600" fontAlgn="auto">
              <a:lnSpc>
                <a:spcPct val="125000"/>
              </a:lnSpc>
              <a:spcBef>
                <a:spcPts val="300"/>
              </a:spcBef>
              <a:spcAft>
                <a:spcPts val="0"/>
              </a:spcAft>
              <a:buFont typeface="+mj-lt"/>
              <a:buAutoNum type="arabicPeriod"/>
              <a:defRPr/>
            </a:pPr>
            <a:r>
              <a:rPr lang="en-US" sz="800" dirty="0">
                <a:latin typeface="Segoe UI" pitchFamily="34" charset="0"/>
                <a:ea typeface="Segoe UI" pitchFamily="34" charset="0"/>
                <a:cs typeface="Segoe UI" pitchFamily="34" charset="0"/>
              </a:rPr>
              <a:t>Pick your device from the Audio </a:t>
            </a:r>
            <a:br>
              <a:rPr lang="en-US" sz="800" dirty="0">
                <a:latin typeface="Segoe UI" pitchFamily="34" charset="0"/>
                <a:ea typeface="Segoe UI" pitchFamily="34" charset="0"/>
                <a:cs typeface="Segoe UI" pitchFamily="34" charset="0"/>
              </a:rPr>
            </a:br>
            <a:r>
              <a:rPr lang="en-US" sz="800" dirty="0">
                <a:latin typeface="Segoe UI" pitchFamily="34" charset="0"/>
                <a:ea typeface="Segoe UI" pitchFamily="34" charset="0"/>
                <a:cs typeface="Segoe UI" pitchFamily="34" charset="0"/>
              </a:rPr>
              <a:t>Device menu, and adjust the </a:t>
            </a:r>
            <a:br>
              <a:rPr lang="en-US" sz="800" dirty="0">
                <a:latin typeface="Segoe UI" pitchFamily="34" charset="0"/>
                <a:ea typeface="Segoe UI" pitchFamily="34" charset="0"/>
                <a:cs typeface="Segoe UI" pitchFamily="34" charset="0"/>
              </a:rPr>
            </a:br>
            <a:r>
              <a:rPr lang="en-US" sz="800" dirty="0">
                <a:latin typeface="Segoe UI" pitchFamily="34" charset="0"/>
                <a:ea typeface="Segoe UI" pitchFamily="34" charset="0"/>
                <a:cs typeface="Segoe UI" pitchFamily="34" charset="0"/>
              </a:rPr>
              <a:t>speaker and mic volume. </a:t>
            </a:r>
          </a:p>
        </p:txBody>
      </p:sp>
      <p:pic>
        <p:nvPicPr>
          <p:cNvPr id="6" name="Picture 5" descr="Illustration showing how to set up your audio device. In the lower left corner of the main Skype for Business window, click the Select Your Primary Device button (which looks like a headset). Choose Audio Device Settings, then pick your device from the list of devices." title="Illustration showing how to set up your audio device. In the lower left corner of the main Skype for Business window, click the Select Your Primary Device button (which looks like a headset). Choose Audio Device Settings, then pick your device from the list of devices."/>
          <p:cNvPicPr>
            <a:picLocks noChangeAspect="1"/>
          </p:cNvPicPr>
          <p:nvPr/>
        </p:nvPicPr>
        <p:blipFill>
          <a:blip r:embed="rId3"/>
          <a:stretch>
            <a:fillRect/>
          </a:stretch>
        </p:blipFill>
        <p:spPr>
          <a:xfrm>
            <a:off x="6629400" y="1828800"/>
            <a:ext cx="1960790" cy="1814450"/>
          </a:xfrm>
          <a:prstGeom prst="rect">
            <a:avLst/>
          </a:prstGeom>
        </p:spPr>
      </p:pic>
      <p:sp>
        <p:nvSpPr>
          <p:cNvPr id="96" name="TextBox 95"/>
          <p:cNvSpPr txBox="1"/>
          <p:nvPr/>
        </p:nvSpPr>
        <p:spPr>
          <a:xfrm>
            <a:off x="4789153" y="3532092"/>
            <a:ext cx="1126602" cy="300275"/>
          </a:xfrm>
          <a:prstGeom prst="rect">
            <a:avLst/>
          </a:prstGeom>
          <a:noFill/>
        </p:spPr>
        <p:txBody>
          <a:bodyPr wrap="square">
            <a:spAutoFit/>
          </a:bodyPr>
          <a:lstStyle/>
          <a:p>
            <a:pPr>
              <a:lnSpc>
                <a:spcPct val="125000"/>
              </a:lnSpc>
              <a:spcBef>
                <a:spcPts val="300"/>
              </a:spcBef>
              <a:defRPr/>
            </a:pPr>
            <a:r>
              <a:rPr lang="en-US" sz="1200" dirty="0">
                <a:latin typeface="Segoe UI" panose="020B0502040204020203" pitchFamily="34" charset="0"/>
                <a:ea typeface="Segoe UI" panose="020B0502040204020203" pitchFamily="34" charset="0"/>
                <a:cs typeface="Segoe UI" panose="020B0502040204020203" pitchFamily="34" charset="0"/>
              </a:rPr>
              <a:t>Start a call</a:t>
            </a:r>
          </a:p>
        </p:txBody>
      </p:sp>
      <p:sp>
        <p:nvSpPr>
          <p:cNvPr id="105" name="TextBox 104"/>
          <p:cNvSpPr txBox="1"/>
          <p:nvPr/>
        </p:nvSpPr>
        <p:spPr>
          <a:xfrm>
            <a:off x="7424457" y="3947947"/>
            <a:ext cx="1456960" cy="900246"/>
          </a:xfrm>
          <a:prstGeom prst="rect">
            <a:avLst/>
          </a:prstGeom>
          <a:noFill/>
        </p:spPr>
        <p:txBody>
          <a:bodyPr wrap="square">
            <a:spAutoFit/>
          </a:bodyPr>
          <a:lstStyle/>
          <a:p>
            <a:pPr marL="228600" indent="-228600" fontAlgn="auto">
              <a:lnSpc>
                <a:spcPct val="125000"/>
              </a:lnSpc>
              <a:spcBef>
                <a:spcPts val="300"/>
              </a:spcBef>
              <a:spcAft>
                <a:spcPts val="0"/>
              </a:spcAft>
              <a:buFont typeface="+mj-lt"/>
              <a:buAutoNum type="arabicPeriod"/>
              <a:defRPr/>
            </a:pPr>
            <a:r>
              <a:rPr lang="en-US" sz="800" dirty="0">
                <a:latin typeface="Segoe UI" pitchFamily="34" charset="0"/>
                <a:ea typeface="Segoe UI" pitchFamily="34" charset="0"/>
                <a:cs typeface="Segoe UI" pitchFamily="34" charset="0"/>
              </a:rPr>
              <a:t>Hover on a contact’s pic until the quick menu appears.</a:t>
            </a:r>
          </a:p>
          <a:p>
            <a:pPr marL="228600" indent="-228600" fontAlgn="auto">
              <a:lnSpc>
                <a:spcPct val="125000"/>
              </a:lnSpc>
              <a:spcBef>
                <a:spcPts val="300"/>
              </a:spcBef>
              <a:spcAft>
                <a:spcPts val="0"/>
              </a:spcAft>
              <a:buFont typeface="+mj-lt"/>
              <a:buAutoNum type="arabicPeriod"/>
              <a:defRPr/>
            </a:pPr>
            <a:r>
              <a:rPr lang="en-US" sz="800" dirty="0">
                <a:latin typeface="Segoe UI" pitchFamily="34" charset="0"/>
                <a:ea typeface="Segoe UI" pitchFamily="34" charset="0"/>
                <a:cs typeface="Segoe UI" pitchFamily="34" charset="0"/>
              </a:rPr>
              <a:t>Click the </a:t>
            </a:r>
            <a:r>
              <a:rPr lang="en-US" sz="800" b="1" dirty="0">
                <a:latin typeface="Segoe UI" pitchFamily="34" charset="0"/>
                <a:ea typeface="Segoe UI" pitchFamily="34" charset="0"/>
                <a:cs typeface="Segoe UI" pitchFamily="34" charset="0"/>
              </a:rPr>
              <a:t>Phone</a:t>
            </a:r>
            <a:r>
              <a:rPr lang="en-US" sz="800" dirty="0">
                <a:latin typeface="Segoe UI" pitchFamily="34" charset="0"/>
                <a:ea typeface="Segoe UI" pitchFamily="34" charset="0"/>
                <a:cs typeface="Segoe UI" pitchFamily="34" charset="0"/>
              </a:rPr>
              <a:t> button.</a:t>
            </a:r>
          </a:p>
        </p:txBody>
      </p:sp>
      <p:pic>
        <p:nvPicPr>
          <p:cNvPr id="7" name="Picture 6" descr="Illustration showing how to start a Skype for Business call from the quick menu by clicking on a contact's picture, then clicking the Phone button." title="Illustration showing how to start a Skype for Business call from the quick menu by clicking on a contact's picture, then clicking the Phone button."/>
          <p:cNvPicPr>
            <a:picLocks noChangeAspect="1"/>
          </p:cNvPicPr>
          <p:nvPr/>
        </p:nvPicPr>
        <p:blipFill>
          <a:blip r:embed="rId4"/>
          <a:stretch>
            <a:fillRect/>
          </a:stretch>
        </p:blipFill>
        <p:spPr>
          <a:xfrm>
            <a:off x="4848546" y="3931920"/>
            <a:ext cx="2524046" cy="592597"/>
          </a:xfrm>
          <a:prstGeom prst="rect">
            <a:avLst/>
          </a:prstGeom>
        </p:spPr>
      </p:pic>
      <p:sp>
        <p:nvSpPr>
          <p:cNvPr id="109" name="TextBox 108"/>
          <p:cNvSpPr txBox="1"/>
          <p:nvPr/>
        </p:nvSpPr>
        <p:spPr>
          <a:xfrm>
            <a:off x="4782852" y="4754473"/>
            <a:ext cx="2099986" cy="300275"/>
          </a:xfrm>
          <a:prstGeom prst="rect">
            <a:avLst/>
          </a:prstGeom>
          <a:noFill/>
        </p:spPr>
        <p:txBody>
          <a:bodyPr wrap="square">
            <a:spAutoFit/>
          </a:bodyPr>
          <a:lstStyle/>
          <a:p>
            <a:pPr fontAlgn="auto">
              <a:lnSpc>
                <a:spcPct val="125000"/>
              </a:lnSpc>
              <a:spcBef>
                <a:spcPts val="300"/>
              </a:spcBef>
              <a:spcAft>
                <a:spcPts val="0"/>
              </a:spcAft>
              <a:defRPr/>
            </a:pPr>
            <a:r>
              <a:rPr lang="en-US" sz="1200" dirty="0">
                <a:latin typeface="Segoe UI" panose="020B0502040204020203" pitchFamily="34" charset="0"/>
                <a:ea typeface="Segoe UI" panose="020B0502040204020203" pitchFamily="34" charset="0"/>
                <a:cs typeface="Segoe UI" panose="020B0502040204020203" pitchFamily="34" charset="0"/>
              </a:rPr>
              <a:t>Start a conference call</a:t>
            </a:r>
          </a:p>
        </p:txBody>
      </p:sp>
      <p:sp>
        <p:nvSpPr>
          <p:cNvPr id="108" name="TextBox 107"/>
          <p:cNvSpPr txBox="1"/>
          <p:nvPr/>
        </p:nvSpPr>
        <p:spPr>
          <a:xfrm>
            <a:off x="4782852" y="5062049"/>
            <a:ext cx="2798746" cy="1246495"/>
          </a:xfrm>
          <a:prstGeom prst="rect">
            <a:avLst/>
          </a:prstGeom>
          <a:noFill/>
        </p:spPr>
        <p:txBody>
          <a:bodyPr wrap="square">
            <a:spAutoFit/>
          </a:bodyPr>
          <a:lstStyle/>
          <a:p>
            <a:pPr marL="228600" indent="-228600">
              <a:lnSpc>
                <a:spcPct val="125000"/>
              </a:lnSpc>
              <a:spcBef>
                <a:spcPts val="300"/>
              </a:spcBef>
              <a:buFont typeface="+mj-lt"/>
              <a:buAutoNum type="arabicPeriod"/>
              <a:defRPr/>
            </a:pPr>
            <a:r>
              <a:rPr lang="en-US" sz="800" dirty="0">
                <a:latin typeface="Segoe UI" pitchFamily="34" charset="0"/>
                <a:ea typeface="Segoe UI" pitchFamily="34" charset="0"/>
                <a:cs typeface="Segoe UI" pitchFamily="34" charset="0"/>
              </a:rPr>
              <a:t>In your Contacts list, </a:t>
            </a:r>
            <a:br>
              <a:rPr lang="en-US" sz="800" dirty="0">
                <a:latin typeface="Segoe UI" pitchFamily="34" charset="0"/>
                <a:ea typeface="Segoe UI" pitchFamily="34" charset="0"/>
                <a:cs typeface="Segoe UI" pitchFamily="34" charset="0"/>
              </a:rPr>
            </a:br>
            <a:r>
              <a:rPr lang="en-US" sz="800" dirty="0">
                <a:latin typeface="Segoe UI" pitchFamily="34" charset="0"/>
                <a:ea typeface="Segoe UI" pitchFamily="34" charset="0"/>
                <a:cs typeface="Segoe UI" pitchFamily="34" charset="0"/>
              </a:rPr>
              <a:t>select multiple contacts</a:t>
            </a:r>
            <a:br>
              <a:rPr lang="en-US" sz="800" dirty="0">
                <a:latin typeface="Segoe UI" pitchFamily="34" charset="0"/>
                <a:ea typeface="Segoe UI" pitchFamily="34" charset="0"/>
                <a:cs typeface="Segoe UI" pitchFamily="34" charset="0"/>
              </a:rPr>
            </a:br>
            <a:r>
              <a:rPr lang="en-US" sz="800" dirty="0">
                <a:latin typeface="Segoe UI" pitchFamily="34" charset="0"/>
                <a:ea typeface="Segoe UI" pitchFamily="34" charset="0"/>
                <a:cs typeface="Segoe UI" pitchFamily="34" charset="0"/>
              </a:rPr>
              <a:t>by holding the </a:t>
            </a:r>
            <a:r>
              <a:rPr lang="en-US" sz="800" b="1" dirty="0">
                <a:latin typeface="Segoe UI" pitchFamily="34" charset="0"/>
                <a:ea typeface="Segoe UI" pitchFamily="34" charset="0"/>
                <a:cs typeface="Segoe UI" pitchFamily="34" charset="0"/>
              </a:rPr>
              <a:t>Ctrl</a:t>
            </a:r>
            <a:r>
              <a:rPr lang="en-US" sz="800" dirty="0">
                <a:latin typeface="Segoe UI" pitchFamily="34" charset="0"/>
                <a:ea typeface="Segoe UI" pitchFamily="34" charset="0"/>
                <a:cs typeface="Segoe UI" pitchFamily="34" charset="0"/>
              </a:rPr>
              <a:t> key,</a:t>
            </a:r>
            <a:br>
              <a:rPr lang="en-US" sz="800" dirty="0">
                <a:latin typeface="Segoe UI" pitchFamily="34" charset="0"/>
                <a:ea typeface="Segoe UI" pitchFamily="34" charset="0"/>
                <a:cs typeface="Segoe UI" pitchFamily="34" charset="0"/>
              </a:rPr>
            </a:br>
            <a:r>
              <a:rPr lang="en-US" sz="800" dirty="0">
                <a:latin typeface="Segoe UI" pitchFamily="34" charset="0"/>
                <a:ea typeface="Segoe UI" pitchFamily="34" charset="0"/>
                <a:cs typeface="Segoe UI" pitchFamily="34" charset="0"/>
              </a:rPr>
              <a:t>and clicking the names. </a:t>
            </a:r>
          </a:p>
          <a:p>
            <a:pPr marL="228600" indent="-228600">
              <a:lnSpc>
                <a:spcPct val="125000"/>
              </a:lnSpc>
              <a:spcBef>
                <a:spcPts val="300"/>
              </a:spcBef>
              <a:buFont typeface="+mj-lt"/>
              <a:buAutoNum type="arabicPeriod"/>
              <a:defRPr/>
            </a:pPr>
            <a:r>
              <a:rPr lang="en-US" sz="800" dirty="0">
                <a:latin typeface="Segoe UI" pitchFamily="34" charset="0"/>
                <a:ea typeface="Segoe UI" pitchFamily="34" charset="0"/>
                <a:cs typeface="Segoe UI" pitchFamily="34" charset="0"/>
              </a:rPr>
              <a:t>Right-click any of the</a:t>
            </a:r>
            <a:br>
              <a:rPr lang="en-US" sz="800" dirty="0">
                <a:latin typeface="Segoe UI" pitchFamily="34" charset="0"/>
                <a:ea typeface="Segoe UI" pitchFamily="34" charset="0"/>
                <a:cs typeface="Segoe UI" pitchFamily="34" charset="0"/>
              </a:rPr>
            </a:br>
            <a:r>
              <a:rPr lang="en-US" sz="800" dirty="0">
                <a:latin typeface="Segoe UI" pitchFamily="34" charset="0"/>
                <a:ea typeface="Segoe UI" pitchFamily="34" charset="0"/>
                <a:cs typeface="Segoe UI" pitchFamily="34" charset="0"/>
              </a:rPr>
              <a:t>selected names, then click </a:t>
            </a:r>
            <a:r>
              <a:rPr lang="en-US" sz="800" b="1" dirty="0">
                <a:latin typeface="Segoe UI" pitchFamily="34" charset="0"/>
                <a:ea typeface="Segoe UI" pitchFamily="34" charset="0"/>
                <a:cs typeface="Segoe UI" pitchFamily="34" charset="0"/>
              </a:rPr>
              <a:t>Start a Conference Call</a:t>
            </a:r>
            <a:r>
              <a:rPr lang="en-US" sz="800" dirty="0">
                <a:latin typeface="Segoe UI" pitchFamily="34" charset="0"/>
                <a:ea typeface="Segoe UI" pitchFamily="34" charset="0"/>
                <a:cs typeface="Segoe UI" pitchFamily="34" charset="0"/>
              </a:rPr>
              <a:t>.</a:t>
            </a:r>
          </a:p>
          <a:p>
            <a:pPr marL="228600" indent="-228600">
              <a:lnSpc>
                <a:spcPct val="125000"/>
              </a:lnSpc>
              <a:spcBef>
                <a:spcPts val="300"/>
              </a:spcBef>
              <a:buFont typeface="+mj-lt"/>
              <a:buAutoNum type="arabicPeriod"/>
              <a:defRPr/>
            </a:pPr>
            <a:r>
              <a:rPr lang="en-US" sz="800" dirty="0">
                <a:latin typeface="Segoe UI" pitchFamily="34" charset="0"/>
                <a:ea typeface="Segoe UI" pitchFamily="34" charset="0"/>
                <a:cs typeface="Segoe UI" pitchFamily="34" charset="0"/>
              </a:rPr>
              <a:t>Click </a:t>
            </a:r>
            <a:r>
              <a:rPr lang="en-US" sz="800" b="1" dirty="0">
                <a:latin typeface="Segoe UI" pitchFamily="34" charset="0"/>
                <a:ea typeface="Segoe UI" pitchFamily="34" charset="0"/>
                <a:cs typeface="Segoe UI" pitchFamily="34" charset="0"/>
              </a:rPr>
              <a:t>Skype Call</a:t>
            </a:r>
            <a:r>
              <a:rPr lang="en-US" sz="800" dirty="0">
                <a:latin typeface="Segoe UI" pitchFamily="34" charset="0"/>
                <a:ea typeface="Segoe UI" pitchFamily="34" charset="0"/>
                <a:cs typeface="Segoe UI" pitchFamily="34" charset="0"/>
              </a:rPr>
              <a:t>.</a:t>
            </a:r>
          </a:p>
        </p:txBody>
      </p:sp>
      <p:pic>
        <p:nvPicPr>
          <p:cNvPr id="15" name="Picture 14" descr="Illustration showing how to start a conference call by clicking a contact's picture (then Ctrl-clicking other pictures if you want to conference with several people), then right-click any of the selected names and choose Start a Conference Call, then click Skype Call." title="Illustration showing how to start a conference call by clicking a contact's picture (then Ctrl-clicking other pictures if you want to conference with several people), then right-click any of the selected names and choose Start a Conference Call, then click Skype Call."/>
          <p:cNvPicPr>
            <a:picLocks noChangeAspect="1"/>
          </p:cNvPicPr>
          <p:nvPr/>
        </p:nvPicPr>
        <p:blipFill>
          <a:blip r:embed="rId5"/>
          <a:stretch>
            <a:fillRect/>
          </a:stretch>
        </p:blipFill>
        <p:spPr>
          <a:xfrm>
            <a:off x="6267186" y="5081222"/>
            <a:ext cx="2452268" cy="862093"/>
          </a:xfrm>
          <a:prstGeom prst="rect">
            <a:avLst/>
          </a:prstGeom>
        </p:spPr>
      </p:pic>
      <p:sp>
        <p:nvSpPr>
          <p:cNvPr id="76" name="TextBox 75"/>
          <p:cNvSpPr txBox="1"/>
          <p:nvPr/>
        </p:nvSpPr>
        <p:spPr>
          <a:xfrm>
            <a:off x="388449" y="462776"/>
            <a:ext cx="1365866" cy="1208023"/>
          </a:xfrm>
          <a:prstGeom prst="rect">
            <a:avLst/>
          </a:prstGeom>
          <a:noFill/>
        </p:spPr>
        <p:txBody>
          <a:bodyPr wrap="square">
            <a:spAutoFit/>
          </a:bodyPr>
          <a:lstStyle/>
          <a:p>
            <a:pPr fontAlgn="auto">
              <a:lnSpc>
                <a:spcPct val="125000"/>
              </a:lnSpc>
              <a:spcBef>
                <a:spcPts val="300"/>
              </a:spcBef>
              <a:spcAft>
                <a:spcPts val="0"/>
              </a:spcAft>
              <a:defRPr/>
            </a:pPr>
            <a:r>
              <a:rPr lang="en-US" sz="1200" dirty="0">
                <a:latin typeface="Segoe UI" panose="020B0502040204020203" pitchFamily="34" charset="0"/>
                <a:ea typeface="Segoe UI" panose="020B0502040204020203" pitchFamily="34" charset="0"/>
                <a:cs typeface="Segoe UI" panose="020B0502040204020203" pitchFamily="34" charset="0"/>
              </a:rPr>
              <a:t>Forward your phone calls</a:t>
            </a:r>
          </a:p>
          <a:p>
            <a:pPr fontAlgn="auto">
              <a:lnSpc>
                <a:spcPct val="125000"/>
              </a:lnSpc>
              <a:spcBef>
                <a:spcPts val="300"/>
              </a:spcBef>
              <a:spcAft>
                <a:spcPts val="0"/>
              </a:spcAft>
              <a:defRPr/>
            </a:pPr>
            <a:r>
              <a:rPr lang="en-US" sz="800" dirty="0">
                <a:latin typeface="Segoe UI" pitchFamily="34" charset="0"/>
                <a:ea typeface="Segoe UI" pitchFamily="34" charset="0"/>
                <a:cs typeface="Segoe UI" pitchFamily="34" charset="0"/>
              </a:rPr>
              <a:t>Want your calls to go to your Voice Mail or to your cell phone or a hotel room phone?</a:t>
            </a:r>
          </a:p>
        </p:txBody>
      </p:sp>
      <p:sp>
        <p:nvSpPr>
          <p:cNvPr id="119" name="TextBox 118"/>
          <p:cNvSpPr txBox="1"/>
          <p:nvPr/>
        </p:nvSpPr>
        <p:spPr>
          <a:xfrm>
            <a:off x="379080" y="1653557"/>
            <a:ext cx="1690597" cy="1554272"/>
          </a:xfrm>
          <a:prstGeom prst="rect">
            <a:avLst/>
          </a:prstGeom>
          <a:noFill/>
        </p:spPr>
        <p:txBody>
          <a:bodyPr wrap="square">
            <a:spAutoFit/>
          </a:bodyPr>
          <a:lstStyle/>
          <a:p>
            <a:pPr marL="228600" indent="-228600" fontAlgn="auto">
              <a:lnSpc>
                <a:spcPct val="125000"/>
              </a:lnSpc>
              <a:spcBef>
                <a:spcPts val="300"/>
              </a:spcBef>
              <a:spcAft>
                <a:spcPts val="0"/>
              </a:spcAft>
              <a:buFont typeface="+mj-lt"/>
              <a:buAutoNum type="arabicPeriod"/>
              <a:defRPr/>
            </a:pPr>
            <a:r>
              <a:rPr lang="en-US" sz="800" dirty="0">
                <a:latin typeface="Segoe UI" pitchFamily="34" charset="0"/>
                <a:ea typeface="Segoe UI" pitchFamily="34" charset="0"/>
                <a:cs typeface="Segoe UI" pitchFamily="34" charset="0"/>
              </a:rPr>
              <a:t>In the lower-left of the main Skype for Business window, click the </a:t>
            </a:r>
            <a:r>
              <a:rPr lang="en-US" sz="800" b="1" dirty="0">
                <a:latin typeface="Segoe UI" pitchFamily="34" charset="0"/>
                <a:ea typeface="Segoe UI" pitchFamily="34" charset="0"/>
                <a:cs typeface="Segoe UI" pitchFamily="34" charset="0"/>
              </a:rPr>
              <a:t>Call Forwarding </a:t>
            </a:r>
            <a:r>
              <a:rPr lang="en-US" sz="800" dirty="0">
                <a:latin typeface="Segoe UI" pitchFamily="34" charset="0"/>
                <a:ea typeface="Segoe UI" pitchFamily="34" charset="0"/>
                <a:cs typeface="Segoe UI" pitchFamily="34" charset="0"/>
              </a:rPr>
              <a:t>button.</a:t>
            </a:r>
          </a:p>
          <a:p>
            <a:pPr marL="228600" indent="-228600" fontAlgn="auto">
              <a:lnSpc>
                <a:spcPct val="125000"/>
              </a:lnSpc>
              <a:spcBef>
                <a:spcPts val="300"/>
              </a:spcBef>
              <a:spcAft>
                <a:spcPts val="0"/>
              </a:spcAft>
              <a:buFont typeface="+mj-lt"/>
              <a:buAutoNum type="arabicPeriod"/>
              <a:defRPr/>
            </a:pPr>
            <a:r>
              <a:rPr lang="en-US" sz="800" dirty="0">
                <a:latin typeface="Segoe UI" pitchFamily="34" charset="0"/>
                <a:ea typeface="Segoe UI" pitchFamily="34" charset="0"/>
                <a:cs typeface="Segoe UI" pitchFamily="34" charset="0"/>
              </a:rPr>
              <a:t>Select </a:t>
            </a:r>
            <a:r>
              <a:rPr lang="en-US" sz="800" b="1" dirty="0">
                <a:latin typeface="Segoe UI" pitchFamily="34" charset="0"/>
                <a:ea typeface="Segoe UI" pitchFamily="34" charset="0"/>
                <a:cs typeface="Segoe UI" pitchFamily="34" charset="0"/>
              </a:rPr>
              <a:t>Forward Calls To</a:t>
            </a:r>
            <a:r>
              <a:rPr lang="en-US" sz="800" dirty="0">
                <a:latin typeface="Segoe UI" pitchFamily="34" charset="0"/>
                <a:ea typeface="Segoe UI" pitchFamily="34" charset="0"/>
                <a:cs typeface="Segoe UI" pitchFamily="34" charset="0"/>
              </a:rPr>
              <a:t>.</a:t>
            </a:r>
          </a:p>
          <a:p>
            <a:pPr marL="228600" indent="-228600" fontAlgn="auto">
              <a:lnSpc>
                <a:spcPct val="125000"/>
              </a:lnSpc>
              <a:spcBef>
                <a:spcPts val="300"/>
              </a:spcBef>
              <a:spcAft>
                <a:spcPts val="0"/>
              </a:spcAft>
              <a:buFont typeface="+mj-lt"/>
              <a:buAutoNum type="arabicPeriod"/>
              <a:defRPr/>
            </a:pPr>
            <a:r>
              <a:rPr lang="en-US" sz="800" dirty="0">
                <a:latin typeface="Segoe UI" pitchFamily="34" charset="0"/>
                <a:ea typeface="Segoe UI" pitchFamily="34" charset="0"/>
                <a:cs typeface="Segoe UI" pitchFamily="34" charset="0"/>
              </a:rPr>
              <a:t>Select </a:t>
            </a:r>
            <a:r>
              <a:rPr lang="en-US" sz="800" b="1" dirty="0">
                <a:latin typeface="Segoe UI" pitchFamily="34" charset="0"/>
                <a:ea typeface="Segoe UI" pitchFamily="34" charset="0"/>
                <a:cs typeface="Segoe UI" pitchFamily="34" charset="0"/>
              </a:rPr>
              <a:t>New Number or Contact</a:t>
            </a:r>
            <a:r>
              <a:rPr lang="en-US" sz="800" dirty="0">
                <a:latin typeface="Segoe UI" pitchFamily="34" charset="0"/>
                <a:ea typeface="Segoe UI" pitchFamily="34" charset="0"/>
                <a:cs typeface="Segoe UI" pitchFamily="34" charset="0"/>
              </a:rPr>
              <a:t>. Choose a contact, or type a number in the Forward Calls field.</a:t>
            </a:r>
          </a:p>
        </p:txBody>
      </p:sp>
      <p:pic>
        <p:nvPicPr>
          <p:cNvPr id="33" name="Picture 32" descr="Illustration showing how to forward your phone calls. In the lower left corner of the main Skype for Business window, click the Call Forwarding button (which looks like a telephone receiver). Choose Forward Calls To, then pick New Number or Contact." title="Illustration showing how to forward your phone calls. In the lower left corner of the main Skype for Business window, click the Call Forwarding button (which looks like a telephone receiver). Choose Forward Calls To, then pick New Number or Contact."/>
          <p:cNvPicPr>
            <a:picLocks noChangeAspect="1"/>
          </p:cNvPicPr>
          <p:nvPr/>
        </p:nvPicPr>
        <p:blipFill>
          <a:blip r:embed="rId6"/>
          <a:stretch>
            <a:fillRect/>
          </a:stretch>
        </p:blipFill>
        <p:spPr>
          <a:xfrm>
            <a:off x="1701888" y="428360"/>
            <a:ext cx="2472251" cy="1130518"/>
          </a:xfrm>
          <a:prstGeom prst="rect">
            <a:avLst/>
          </a:prstGeom>
        </p:spPr>
      </p:pic>
      <p:pic>
        <p:nvPicPr>
          <p:cNvPr id="34" name="Picture 33" descr="Illustration showing the Forward Calls dialog where you can either type in a phone number in the Search box or Search for and choose a contact." title="Illustration showing the Forward Calls dialog where you can either type in a phone number in the Search box or Search for and choose a contact."/>
          <p:cNvPicPr>
            <a:picLocks noChangeAspect="1"/>
          </p:cNvPicPr>
          <p:nvPr/>
        </p:nvPicPr>
        <p:blipFill>
          <a:blip r:embed="rId7"/>
          <a:stretch>
            <a:fillRect/>
          </a:stretch>
        </p:blipFill>
        <p:spPr>
          <a:xfrm>
            <a:off x="2211030" y="1765037"/>
            <a:ext cx="1730157" cy="1872235"/>
          </a:xfrm>
          <a:prstGeom prst="rect">
            <a:avLst/>
          </a:prstGeom>
        </p:spPr>
      </p:pic>
      <p:sp>
        <p:nvSpPr>
          <p:cNvPr id="77" name="TextBox 76"/>
          <p:cNvSpPr txBox="1"/>
          <p:nvPr/>
        </p:nvSpPr>
        <p:spPr>
          <a:xfrm>
            <a:off x="372823" y="3644977"/>
            <a:ext cx="1860432" cy="300275"/>
          </a:xfrm>
          <a:prstGeom prst="rect">
            <a:avLst/>
          </a:prstGeom>
          <a:noFill/>
        </p:spPr>
        <p:txBody>
          <a:bodyPr wrap="square">
            <a:spAutoFit/>
          </a:bodyPr>
          <a:lstStyle/>
          <a:p>
            <a:pPr fontAlgn="auto">
              <a:lnSpc>
                <a:spcPct val="125000"/>
              </a:lnSpc>
              <a:spcBef>
                <a:spcPts val="300"/>
              </a:spcBef>
              <a:spcAft>
                <a:spcPts val="0"/>
              </a:spcAft>
              <a:defRPr/>
            </a:pPr>
            <a:r>
              <a:rPr lang="en-US" sz="1200" dirty="0">
                <a:latin typeface="Segoe UI" panose="020B0502040204020203" pitchFamily="34" charset="0"/>
                <a:ea typeface="Segoe UI" panose="020B0502040204020203" pitchFamily="34" charset="0"/>
                <a:cs typeface="Segoe UI" panose="020B0502040204020203" pitchFamily="34" charset="0"/>
              </a:rPr>
              <a:t>Turn off call forwarding</a:t>
            </a:r>
          </a:p>
        </p:txBody>
      </p:sp>
      <p:pic>
        <p:nvPicPr>
          <p:cNvPr id="36" name="Picture 35" descr="Illustration showing how to turn on Call Forwarding. If you have Call Forwarding turned on, there will be a notification bar just below the Contacts, Conversations, Dialpad, and Meetings buttons in the main Skype for Business window. That notification bar includes a Turn Off button. Click that button to turn off call forwarding." title="Illustration showing how to turn on Call Forwarding. If you have Call Forwarding turned on, there will be a notification bar just below the Contacts, Conversations, Dialpad, and Meetings buttons in the main Skype for Business window. That notification bar includes a Turn Off button. Click that button to turn off call forwarding."/>
          <p:cNvPicPr>
            <a:picLocks noChangeAspect="1"/>
          </p:cNvPicPr>
          <p:nvPr/>
        </p:nvPicPr>
        <p:blipFill>
          <a:blip r:embed="rId8"/>
          <a:stretch>
            <a:fillRect/>
          </a:stretch>
        </p:blipFill>
        <p:spPr>
          <a:xfrm>
            <a:off x="462840" y="4108278"/>
            <a:ext cx="2768167" cy="972944"/>
          </a:xfrm>
          <a:prstGeom prst="rect">
            <a:avLst/>
          </a:prstGeom>
        </p:spPr>
      </p:pic>
      <p:sp>
        <p:nvSpPr>
          <p:cNvPr id="98" name="TextBox 97"/>
          <p:cNvSpPr txBox="1"/>
          <p:nvPr/>
        </p:nvSpPr>
        <p:spPr>
          <a:xfrm>
            <a:off x="389211" y="5289222"/>
            <a:ext cx="1978427" cy="276999"/>
          </a:xfrm>
          <a:prstGeom prst="rect">
            <a:avLst/>
          </a:prstGeom>
          <a:noFill/>
        </p:spPr>
        <p:txBody>
          <a:bodyPr wrap="none" rtlCol="0">
            <a:spAutoFit/>
          </a:bodyPr>
          <a:lstStyle/>
          <a:p>
            <a:r>
              <a:rPr lang="en-US" sz="1200" dirty="0">
                <a:latin typeface="Segoe UI" panose="020B0502040204020203" pitchFamily="34" charset="0"/>
                <a:cs typeface="Segoe UI" panose="020B0502040204020203" pitchFamily="34" charset="0"/>
              </a:rPr>
              <a:t>Which Skype should I use?</a:t>
            </a:r>
          </a:p>
        </p:txBody>
      </p:sp>
      <p:pic>
        <p:nvPicPr>
          <p:cNvPr id="61" name="Picture 60" descr="Skype for Business logo." title="Skype for Business logo."/>
          <p:cNvPicPr>
            <a:picLocks noChangeAspect="1"/>
          </p:cNvPicPr>
          <p:nvPr/>
        </p:nvPicPr>
        <p:blipFill>
          <a:blip r:embed="rId9"/>
          <a:stretch>
            <a:fillRect/>
          </a:stretch>
        </p:blipFill>
        <p:spPr>
          <a:xfrm>
            <a:off x="469733" y="5587621"/>
            <a:ext cx="162149" cy="197309"/>
          </a:xfrm>
          <a:prstGeom prst="rect">
            <a:avLst/>
          </a:prstGeom>
        </p:spPr>
      </p:pic>
      <p:sp>
        <p:nvSpPr>
          <p:cNvPr id="89" name="TextBox 88"/>
          <p:cNvSpPr txBox="1"/>
          <p:nvPr/>
        </p:nvSpPr>
        <p:spPr>
          <a:xfrm>
            <a:off x="613094" y="5576738"/>
            <a:ext cx="3651851" cy="215444"/>
          </a:xfrm>
          <a:prstGeom prst="rect">
            <a:avLst/>
          </a:prstGeom>
          <a:noFill/>
        </p:spPr>
        <p:txBody>
          <a:bodyPr wrap="square" rtlCol="0">
            <a:spAutoFit/>
          </a:bodyPr>
          <a:lstStyle/>
          <a:p>
            <a:r>
              <a:rPr lang="en-US" sz="800" dirty="0">
                <a:latin typeface="Segoe UI" panose="020B0502040204020203" pitchFamily="34" charset="0"/>
                <a:cs typeface="Segoe UI" panose="020B0502040204020203" pitchFamily="34" charset="0"/>
              </a:rPr>
              <a:t>Skype for Business is for connecting with a co-worker or business associate.</a:t>
            </a:r>
          </a:p>
        </p:txBody>
      </p:sp>
      <p:pic>
        <p:nvPicPr>
          <p:cNvPr id="88" name="Picture 87" descr="Skype logo." title="Skype logo."/>
          <p:cNvPicPr>
            <a:picLocks noChangeAspect="1"/>
          </p:cNvPicPr>
          <p:nvPr/>
        </p:nvPicPr>
        <p:blipFill>
          <a:blip r:embed="rId10"/>
          <a:stretch>
            <a:fillRect/>
          </a:stretch>
        </p:blipFill>
        <p:spPr>
          <a:xfrm>
            <a:off x="462841" y="5809766"/>
            <a:ext cx="170078" cy="206958"/>
          </a:xfrm>
          <a:prstGeom prst="rect">
            <a:avLst/>
          </a:prstGeom>
        </p:spPr>
      </p:pic>
      <p:sp>
        <p:nvSpPr>
          <p:cNvPr id="97" name="TextBox 96"/>
          <p:cNvSpPr txBox="1"/>
          <p:nvPr/>
        </p:nvSpPr>
        <p:spPr>
          <a:xfrm>
            <a:off x="608164" y="5802851"/>
            <a:ext cx="3777947" cy="384914"/>
          </a:xfrm>
          <a:prstGeom prst="rect">
            <a:avLst/>
          </a:prstGeom>
          <a:noFill/>
        </p:spPr>
        <p:txBody>
          <a:bodyPr wrap="square" rtlCol="0">
            <a:spAutoFit/>
          </a:bodyPr>
          <a:lstStyle/>
          <a:p>
            <a:pPr>
              <a:lnSpc>
                <a:spcPct val="125000"/>
              </a:lnSpc>
              <a:spcBef>
                <a:spcPts val="300"/>
              </a:spcBef>
              <a:defRPr/>
            </a:pPr>
            <a:r>
              <a:rPr lang="en-US" sz="800" dirty="0">
                <a:latin typeface="Segoe UI" pitchFamily="34" charset="0"/>
                <a:ea typeface="Segoe UI" pitchFamily="34" charset="0"/>
                <a:cs typeface="Segoe UI" pitchFamily="34" charset="0"/>
              </a:rPr>
              <a:t>Skype is for connecting with your grandma, or chatting with friends while gaming.</a:t>
            </a:r>
          </a:p>
        </p:txBody>
      </p:sp>
      <p:sp>
        <p:nvSpPr>
          <p:cNvPr id="16" name="TextBox 15"/>
          <p:cNvSpPr txBox="1"/>
          <p:nvPr/>
        </p:nvSpPr>
        <p:spPr>
          <a:xfrm>
            <a:off x="75301" y="6426987"/>
            <a:ext cx="2239041" cy="200055"/>
          </a:xfrm>
          <a:prstGeom prst="rect">
            <a:avLst/>
          </a:prstGeom>
          <a:noFill/>
        </p:spPr>
        <p:txBody>
          <a:bodyPr wrap="square" rtlCol="0">
            <a:spAutoFit/>
          </a:bodyPr>
          <a:lstStyle/>
          <a:p>
            <a:r>
              <a:rPr lang="en-US" sz="700" dirty="0">
                <a:solidFill>
                  <a:schemeClr val="tx1">
                    <a:lumMod val="65000"/>
                    <a:lumOff val="35000"/>
                  </a:schemeClr>
                </a:solidFill>
                <a:effectLst/>
              </a:rPr>
              <a:t>© 2015 Microsoft Corporation.  All rights reserved.</a:t>
            </a:r>
            <a:endParaRPr lang="en-US" sz="700" dirty="0">
              <a:solidFill>
                <a:schemeClr val="tx1">
                  <a:lumMod val="65000"/>
                  <a:lumOff val="35000"/>
                </a:schemeClr>
              </a:solidFill>
            </a:endParaRPr>
          </a:p>
        </p:txBody>
      </p:sp>
    </p:spTree>
    <p:extLst>
      <p:ext uri="{BB962C8B-B14F-4D97-AF65-F5344CB8AC3E}">
        <p14:creationId xmlns:p14="http://schemas.microsoft.com/office/powerpoint/2010/main" val="3530550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p:cNvSpPr>
            <a:spLocks noGrp="1"/>
          </p:cNvSpPr>
          <p:nvPr>
            <p:ph type="ctrTitle"/>
          </p:nvPr>
        </p:nvSpPr>
        <p:spPr/>
        <p:txBody>
          <a:bodyPr>
            <a:normAutofit fontScale="90000"/>
          </a:bodyPr>
          <a:lstStyle/>
          <a:p>
            <a:r>
              <a:rPr lang="en-US" dirty="0"/>
              <a:t>Skype for Business Quick Start Guide—Audio Setup and Making Calls—pages 2 and 3</a:t>
            </a:r>
          </a:p>
        </p:txBody>
      </p:sp>
      <p:sp>
        <p:nvSpPr>
          <p:cNvPr id="3" name="Subtitle 2" hidden="1"/>
          <p:cNvSpPr>
            <a:spLocks noGrp="1"/>
          </p:cNvSpPr>
          <p:nvPr>
            <p:ph type="subTitle" idx="1"/>
          </p:nvPr>
        </p:nvSpPr>
        <p:spPr/>
        <p:txBody>
          <a:bodyPr/>
          <a:lstStyle/>
          <a:p>
            <a:r>
              <a:rPr lang="en-US" dirty="0"/>
              <a:t>Pages 2 and 3</a:t>
            </a:r>
          </a:p>
        </p:txBody>
      </p:sp>
      <p:cxnSp>
        <p:nvCxnSpPr>
          <p:cNvPr id="14" name="Straight Connector 13" descr="&quot;&quot;" title="&quot;&quot;"/>
          <p:cNvCxnSpPr/>
          <p:nvPr/>
        </p:nvCxnSpPr>
        <p:spPr>
          <a:xfrm>
            <a:off x="4572000" y="76200"/>
            <a:ext cx="0" cy="670560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76" name="Rectangle 75" descr="Screen shot of person and her name "/>
          <p:cNvSpPr/>
          <p:nvPr/>
        </p:nvSpPr>
        <p:spPr>
          <a:xfrm>
            <a:off x="277381" y="544122"/>
            <a:ext cx="2464216" cy="2362185"/>
          </a:xfrm>
          <a:prstGeom prst="rect">
            <a:avLst/>
          </a:prstGeom>
        </p:spPr>
        <p:txBody>
          <a:bodyPr wrap="square">
            <a:spAutoFit/>
          </a:bodyPr>
          <a:lstStyle/>
          <a:p>
            <a:pPr>
              <a:lnSpc>
                <a:spcPct val="125000"/>
              </a:lnSpc>
              <a:spcBef>
                <a:spcPts val="300"/>
              </a:spcBef>
              <a:defRPr/>
            </a:pPr>
            <a:r>
              <a:rPr lang="en-US" sz="1200" dirty="0">
                <a:latin typeface="Segoe UI" panose="020B0502040204020203" pitchFamily="34" charset="0"/>
                <a:ea typeface="Segoe UI" panose="020B0502040204020203" pitchFamily="34" charset="0"/>
                <a:cs typeface="Segoe UI" panose="020B0502040204020203" pitchFamily="34" charset="0"/>
              </a:rPr>
              <a:t>Answer a call</a:t>
            </a:r>
          </a:p>
          <a:p>
            <a:pPr>
              <a:lnSpc>
                <a:spcPct val="125000"/>
              </a:lnSpc>
              <a:spcBef>
                <a:spcPts val="300"/>
              </a:spcBef>
              <a:defRPr/>
            </a:pPr>
            <a:r>
              <a:rPr lang="en-US" sz="800" dirty="0">
                <a:latin typeface="Segoe UI" pitchFamily="34" charset="0"/>
                <a:ea typeface="Segoe UI" pitchFamily="34" charset="0"/>
                <a:cs typeface="Segoe UI" pitchFamily="34" charset="0"/>
              </a:rPr>
              <a:t>When someone calls you, an alert pops up in the lower-right of your screen. </a:t>
            </a:r>
          </a:p>
          <a:p>
            <a:pPr marL="228600" indent="-228600">
              <a:lnSpc>
                <a:spcPct val="125000"/>
              </a:lnSpc>
              <a:spcBef>
                <a:spcPts val="300"/>
              </a:spcBef>
              <a:buFont typeface="Arial" panose="020B0604020202020204" pitchFamily="34" charset="0"/>
              <a:buChar char="•"/>
              <a:defRPr/>
            </a:pPr>
            <a:r>
              <a:rPr lang="en-US" sz="800" dirty="0">
                <a:latin typeface="Segoe UI" pitchFamily="34" charset="0"/>
                <a:ea typeface="Segoe UI" pitchFamily="34" charset="0"/>
                <a:cs typeface="Segoe UI" pitchFamily="34" charset="0"/>
              </a:rPr>
              <a:t>To answer the call, click anywhere on the photo area. </a:t>
            </a:r>
          </a:p>
          <a:p>
            <a:pPr marL="228600" indent="-228600">
              <a:lnSpc>
                <a:spcPct val="125000"/>
              </a:lnSpc>
              <a:spcBef>
                <a:spcPts val="300"/>
              </a:spcBef>
              <a:buFont typeface="Arial" panose="020B0604020202020204" pitchFamily="34" charset="0"/>
              <a:buChar char="•"/>
              <a:defRPr/>
            </a:pPr>
            <a:r>
              <a:rPr lang="en-US" sz="800" dirty="0">
                <a:latin typeface="Segoe UI" pitchFamily="34" charset="0"/>
                <a:ea typeface="Segoe UI" pitchFamily="34" charset="0"/>
                <a:cs typeface="Segoe UI" pitchFamily="34" charset="0"/>
              </a:rPr>
              <a:t>To reject the call, click </a:t>
            </a:r>
            <a:r>
              <a:rPr lang="en-US" sz="800" b="1" dirty="0">
                <a:latin typeface="Segoe UI" pitchFamily="34" charset="0"/>
                <a:ea typeface="Segoe UI" pitchFamily="34" charset="0"/>
                <a:cs typeface="Segoe UI" pitchFamily="34" charset="0"/>
              </a:rPr>
              <a:t>Ignore</a:t>
            </a:r>
            <a:r>
              <a:rPr lang="en-US" sz="800" dirty="0">
                <a:latin typeface="Segoe UI" pitchFamily="34" charset="0"/>
                <a:ea typeface="Segoe UI" pitchFamily="34" charset="0"/>
                <a:cs typeface="Segoe UI" pitchFamily="34" charset="0"/>
              </a:rPr>
              <a:t>. </a:t>
            </a:r>
          </a:p>
          <a:p>
            <a:pPr marL="228600" indent="-228600">
              <a:lnSpc>
                <a:spcPct val="125000"/>
              </a:lnSpc>
              <a:spcBef>
                <a:spcPts val="300"/>
              </a:spcBef>
              <a:buFont typeface="Arial" panose="020B0604020202020204" pitchFamily="34" charset="0"/>
              <a:buChar char="•"/>
              <a:defRPr/>
            </a:pPr>
            <a:r>
              <a:rPr lang="en-US" sz="800" dirty="0">
                <a:latin typeface="Segoe UI" pitchFamily="34" charset="0"/>
                <a:ea typeface="Segoe UI" pitchFamily="34" charset="0"/>
                <a:cs typeface="Segoe UI" pitchFamily="34" charset="0"/>
              </a:rPr>
              <a:t>To start an instant messaging (IM) conversation with the caller instead of an audio call, click </a:t>
            </a:r>
            <a:r>
              <a:rPr lang="en-US" sz="800" b="1" dirty="0">
                <a:latin typeface="Segoe UI" pitchFamily="34" charset="0"/>
                <a:ea typeface="Segoe UI" pitchFamily="34" charset="0"/>
                <a:cs typeface="Segoe UI" pitchFamily="34" charset="0"/>
              </a:rPr>
              <a:t>Options</a:t>
            </a:r>
            <a:r>
              <a:rPr lang="en-US" sz="800" dirty="0">
                <a:latin typeface="Segoe UI" pitchFamily="34" charset="0"/>
                <a:ea typeface="Segoe UI" pitchFamily="34" charset="0"/>
                <a:cs typeface="Segoe UI" pitchFamily="34" charset="0"/>
              </a:rPr>
              <a:t>, and then </a:t>
            </a:r>
            <a:r>
              <a:rPr lang="en-US" sz="800" b="1" dirty="0">
                <a:latin typeface="Segoe UI" pitchFamily="34" charset="0"/>
                <a:ea typeface="Segoe UI" pitchFamily="34" charset="0"/>
                <a:cs typeface="Segoe UI" pitchFamily="34" charset="0"/>
              </a:rPr>
              <a:t>Reply by IM</a:t>
            </a:r>
            <a:r>
              <a:rPr lang="en-US" sz="800" dirty="0">
                <a:latin typeface="Segoe UI" pitchFamily="34" charset="0"/>
                <a:ea typeface="Segoe UI" pitchFamily="34" charset="0"/>
                <a:cs typeface="Segoe UI" pitchFamily="34" charset="0"/>
              </a:rPr>
              <a:t>.</a:t>
            </a:r>
          </a:p>
          <a:p>
            <a:pPr marL="228600" indent="-228600">
              <a:lnSpc>
                <a:spcPct val="125000"/>
              </a:lnSpc>
              <a:spcBef>
                <a:spcPts val="300"/>
              </a:spcBef>
              <a:buFont typeface="Arial" panose="020B0604020202020204" pitchFamily="34" charset="0"/>
              <a:buChar char="•"/>
              <a:defRPr/>
            </a:pPr>
            <a:r>
              <a:rPr lang="en-US" sz="800" dirty="0">
                <a:latin typeface="Segoe UI" pitchFamily="34" charset="0"/>
                <a:ea typeface="Segoe UI" pitchFamily="34" charset="0"/>
                <a:cs typeface="Segoe UI" pitchFamily="34" charset="0"/>
              </a:rPr>
              <a:t>To reject the call and other calls, until you change your status click </a:t>
            </a:r>
            <a:r>
              <a:rPr lang="en-US" sz="800" b="1" dirty="0">
                <a:latin typeface="Segoe UI" pitchFamily="34" charset="0"/>
                <a:ea typeface="Segoe UI" pitchFamily="34" charset="0"/>
                <a:cs typeface="Segoe UI" pitchFamily="34" charset="0"/>
              </a:rPr>
              <a:t>Options</a:t>
            </a:r>
            <a:r>
              <a:rPr lang="en-US" sz="800" dirty="0">
                <a:latin typeface="Segoe UI" pitchFamily="34" charset="0"/>
                <a:ea typeface="Segoe UI" pitchFamily="34" charset="0"/>
                <a:cs typeface="Segoe UI" pitchFamily="34" charset="0"/>
              </a:rPr>
              <a:t>, and then </a:t>
            </a:r>
            <a:r>
              <a:rPr lang="en-US" sz="800" b="1" dirty="0">
                <a:latin typeface="Segoe UI" pitchFamily="34" charset="0"/>
                <a:ea typeface="Segoe UI" pitchFamily="34" charset="0"/>
                <a:cs typeface="Segoe UI" pitchFamily="34" charset="0"/>
              </a:rPr>
              <a:t>Set to Do not Disturb</a:t>
            </a:r>
            <a:r>
              <a:rPr lang="en-US" sz="800" dirty="0">
                <a:latin typeface="Segoe UI" pitchFamily="34" charset="0"/>
                <a:ea typeface="Segoe UI" pitchFamily="34" charset="0"/>
                <a:cs typeface="Segoe UI" pitchFamily="34" charset="0"/>
              </a:rPr>
              <a:t>. </a:t>
            </a:r>
          </a:p>
        </p:txBody>
      </p:sp>
      <p:pic>
        <p:nvPicPr>
          <p:cNvPr id="18" name="Picture 17" descr="Illustration of the alert you will recieve in the lower right corner of your screen if someone calles you using Skype for Business. It shows the profile picture of the person calling you. To answer the call, tap their picture. To ignore their call, click Ignore in the lower right corner of the alert." title="Illustration of the alert you will recieve in the lower right corner of your screen if someone calles you using Skype for Business. It shows the profile picture of the person calling you. To answer the call, tap their picture. To ignore their call, click Ignore in the lower right corner of the alert."/>
          <p:cNvPicPr>
            <a:picLocks noChangeAspect="1"/>
          </p:cNvPicPr>
          <p:nvPr/>
        </p:nvPicPr>
        <p:blipFill>
          <a:blip r:embed="rId2"/>
          <a:stretch>
            <a:fillRect/>
          </a:stretch>
        </p:blipFill>
        <p:spPr>
          <a:xfrm>
            <a:off x="2774830" y="645727"/>
            <a:ext cx="1416524" cy="1850677"/>
          </a:xfrm>
          <a:prstGeom prst="rect">
            <a:avLst/>
          </a:prstGeom>
        </p:spPr>
      </p:pic>
      <p:sp>
        <p:nvSpPr>
          <p:cNvPr id="154" name="TextBox 153"/>
          <p:cNvSpPr txBox="1"/>
          <p:nvPr/>
        </p:nvSpPr>
        <p:spPr>
          <a:xfrm>
            <a:off x="277381" y="3832631"/>
            <a:ext cx="4189133" cy="300275"/>
          </a:xfrm>
          <a:prstGeom prst="rect">
            <a:avLst/>
          </a:prstGeom>
          <a:noFill/>
        </p:spPr>
        <p:txBody>
          <a:bodyPr wrap="square">
            <a:spAutoFit/>
          </a:bodyPr>
          <a:lstStyle/>
          <a:p>
            <a:pPr fontAlgn="auto">
              <a:lnSpc>
                <a:spcPct val="125000"/>
              </a:lnSpc>
              <a:spcBef>
                <a:spcPts val="300"/>
              </a:spcBef>
              <a:spcAft>
                <a:spcPts val="0"/>
              </a:spcAft>
              <a:defRPr/>
            </a:pPr>
            <a:r>
              <a:rPr lang="en-US" sz="1200" dirty="0">
                <a:latin typeface="Segoe UI" panose="020B0502040204020203" pitchFamily="34" charset="0"/>
                <a:ea typeface="Segoe UI" panose="020B0502040204020203" pitchFamily="34" charset="0"/>
                <a:cs typeface="Segoe UI" panose="020B0502040204020203" pitchFamily="34" charset="0"/>
              </a:rPr>
              <a:t>Invite more people to a call</a:t>
            </a:r>
          </a:p>
        </p:txBody>
      </p:sp>
      <p:sp>
        <p:nvSpPr>
          <p:cNvPr id="153" name="TextBox 152"/>
          <p:cNvSpPr txBox="1"/>
          <p:nvPr/>
        </p:nvSpPr>
        <p:spPr>
          <a:xfrm>
            <a:off x="277382" y="4243104"/>
            <a:ext cx="4072640" cy="1254189"/>
          </a:xfrm>
          <a:prstGeom prst="rect">
            <a:avLst/>
          </a:prstGeom>
          <a:noFill/>
        </p:spPr>
        <p:txBody>
          <a:bodyPr wrap="square">
            <a:spAutoFit/>
          </a:bodyPr>
          <a:lstStyle/>
          <a:p>
            <a:pPr marL="228600" indent="-228600" fontAlgn="auto">
              <a:lnSpc>
                <a:spcPct val="150000"/>
              </a:lnSpc>
              <a:spcBef>
                <a:spcPts val="0"/>
              </a:spcBef>
              <a:spcAft>
                <a:spcPts val="0"/>
              </a:spcAft>
              <a:buFont typeface="+mj-lt"/>
              <a:buAutoNum type="arabicPeriod"/>
              <a:defRPr/>
            </a:pPr>
            <a:r>
              <a:rPr lang="en-US" sz="900" dirty="0">
                <a:latin typeface="Segoe UI" pitchFamily="34" charset="0"/>
                <a:ea typeface="Segoe UI" pitchFamily="34" charset="0"/>
                <a:cs typeface="Segoe UI" pitchFamily="34" charset="0"/>
              </a:rPr>
              <a:t>In the Meeting pane, click              or, in the Participants pane, click </a:t>
            </a:r>
            <a:br>
              <a:rPr lang="en-US" sz="900" dirty="0">
                <a:latin typeface="Segoe UI" pitchFamily="34" charset="0"/>
                <a:ea typeface="Segoe UI" pitchFamily="34" charset="0"/>
                <a:cs typeface="Segoe UI" pitchFamily="34" charset="0"/>
              </a:rPr>
            </a:br>
            <a:br>
              <a:rPr lang="en-US" sz="900" dirty="0">
                <a:latin typeface="Segoe UI" pitchFamily="34" charset="0"/>
                <a:ea typeface="Segoe UI" pitchFamily="34" charset="0"/>
                <a:cs typeface="Segoe UI" pitchFamily="34" charset="0"/>
              </a:rPr>
            </a:br>
            <a:endParaRPr lang="en-US" sz="900" b="1" dirty="0">
              <a:latin typeface="Segoe UI" pitchFamily="34" charset="0"/>
              <a:ea typeface="Segoe UI" pitchFamily="34" charset="0"/>
              <a:cs typeface="Segoe UI" pitchFamily="34" charset="0"/>
            </a:endParaRPr>
          </a:p>
          <a:p>
            <a:pPr marL="228600" indent="-228600" fontAlgn="auto">
              <a:lnSpc>
                <a:spcPct val="125000"/>
              </a:lnSpc>
              <a:spcBef>
                <a:spcPts val="300"/>
              </a:spcBef>
              <a:spcAft>
                <a:spcPts val="0"/>
              </a:spcAft>
              <a:buFont typeface="+mj-lt"/>
              <a:buAutoNum type="arabicPeriod"/>
              <a:defRPr/>
            </a:pPr>
            <a:r>
              <a:rPr lang="en-US" sz="800" dirty="0">
                <a:latin typeface="Segoe UI" pitchFamily="34" charset="0"/>
                <a:ea typeface="Segoe UI" pitchFamily="34" charset="0"/>
                <a:cs typeface="Segoe UI" pitchFamily="34" charset="0"/>
              </a:rPr>
              <a:t>Select or multi-select (Ctrl-click) from your contacts, or type someone’s name or phone number in the Search field, then select them from the results. Click </a:t>
            </a:r>
            <a:r>
              <a:rPr lang="en-US" sz="800" b="1" dirty="0">
                <a:latin typeface="Segoe UI" pitchFamily="34" charset="0"/>
                <a:ea typeface="Segoe UI" pitchFamily="34" charset="0"/>
                <a:cs typeface="Segoe UI" pitchFamily="34" charset="0"/>
              </a:rPr>
              <a:t>OK</a:t>
            </a:r>
            <a:r>
              <a:rPr lang="en-US" sz="800" dirty="0">
                <a:latin typeface="Segoe UI" pitchFamily="34" charset="0"/>
                <a:ea typeface="Segoe UI" pitchFamily="34" charset="0"/>
                <a:cs typeface="Segoe UI" pitchFamily="34" charset="0"/>
              </a:rPr>
              <a:t>. </a:t>
            </a:r>
          </a:p>
          <a:p>
            <a:pPr indent="230188">
              <a:lnSpc>
                <a:spcPct val="125000"/>
              </a:lnSpc>
              <a:spcBef>
                <a:spcPts val="300"/>
              </a:spcBef>
              <a:defRPr/>
            </a:pPr>
            <a:r>
              <a:rPr lang="en-US" sz="800" dirty="0">
                <a:latin typeface="Segoe UI" pitchFamily="34" charset="0"/>
                <a:ea typeface="Segoe UI" pitchFamily="34" charset="0"/>
                <a:cs typeface="Segoe UI" pitchFamily="34" charset="0"/>
              </a:rPr>
              <a:t>Your new invitees receive a request to join your call.  </a:t>
            </a:r>
          </a:p>
        </p:txBody>
      </p:sp>
      <p:pic>
        <p:nvPicPr>
          <p:cNvPr id="12" name="Picture 11" descr="Illustration showing the Add More People button which looks like a person and a plus sign." title="Illustration showing the Add More People button which looks like a person and a plus sign."/>
          <p:cNvPicPr>
            <a:picLocks noChangeAspect="1"/>
          </p:cNvPicPr>
          <p:nvPr/>
        </p:nvPicPr>
        <p:blipFill>
          <a:blip r:embed="rId3"/>
          <a:stretch>
            <a:fillRect/>
          </a:stretch>
        </p:blipFill>
        <p:spPr>
          <a:xfrm>
            <a:off x="1949189" y="4132906"/>
            <a:ext cx="362001" cy="342948"/>
          </a:xfrm>
          <a:prstGeom prst="rect">
            <a:avLst/>
          </a:prstGeom>
        </p:spPr>
      </p:pic>
      <p:pic>
        <p:nvPicPr>
          <p:cNvPr id="13" name="Picture 12" descr="Illustration showing the Invite More People button." title="Illustration showing the Invite More People button."/>
          <p:cNvPicPr>
            <a:picLocks noChangeAspect="1"/>
          </p:cNvPicPr>
          <p:nvPr/>
        </p:nvPicPr>
        <p:blipFill>
          <a:blip r:embed="rId4"/>
          <a:stretch>
            <a:fillRect/>
          </a:stretch>
        </p:blipFill>
        <p:spPr>
          <a:xfrm>
            <a:off x="613050" y="4570024"/>
            <a:ext cx="1133333" cy="276190"/>
          </a:xfrm>
          <a:prstGeom prst="rect">
            <a:avLst/>
          </a:prstGeom>
        </p:spPr>
      </p:pic>
      <p:sp>
        <p:nvSpPr>
          <p:cNvPr id="155" name="Rectangle 154"/>
          <p:cNvSpPr/>
          <p:nvPr/>
        </p:nvSpPr>
        <p:spPr>
          <a:xfrm>
            <a:off x="4891612" y="424672"/>
            <a:ext cx="1723612" cy="938719"/>
          </a:xfrm>
          <a:prstGeom prst="rect">
            <a:avLst/>
          </a:prstGeom>
        </p:spPr>
        <p:txBody>
          <a:bodyPr wrap="square">
            <a:spAutoFit/>
          </a:bodyPr>
          <a:lstStyle/>
          <a:p>
            <a:pPr fontAlgn="auto">
              <a:lnSpc>
                <a:spcPct val="125000"/>
              </a:lnSpc>
              <a:spcBef>
                <a:spcPts val="300"/>
              </a:spcBef>
              <a:spcAft>
                <a:spcPts val="300"/>
              </a:spcAft>
              <a:defRPr/>
            </a:pPr>
            <a:r>
              <a:rPr lang="en-US" sz="1200" dirty="0">
                <a:latin typeface="Segoe UI" panose="020B0502040204020203" pitchFamily="34" charset="0"/>
                <a:ea typeface="Segoe UI" panose="020B0502040204020203" pitchFamily="34" charset="0"/>
                <a:cs typeface="Segoe UI" panose="020B0502040204020203" pitchFamily="34" charset="0"/>
              </a:rPr>
              <a:t>Add audio to an IM conversation</a:t>
            </a:r>
          </a:p>
          <a:p>
            <a:pPr>
              <a:lnSpc>
                <a:spcPct val="125000"/>
              </a:lnSpc>
              <a:spcBef>
                <a:spcPts val="300"/>
              </a:spcBef>
              <a:defRPr/>
            </a:pPr>
            <a:r>
              <a:rPr lang="en-US" sz="800" dirty="0">
                <a:latin typeface="Segoe UI" pitchFamily="34" charset="0"/>
                <a:ea typeface="Segoe UI" pitchFamily="34" charset="0"/>
                <a:cs typeface="Segoe UI" pitchFamily="34" charset="0"/>
              </a:rPr>
              <a:t>In the conversation window, click the </a:t>
            </a:r>
            <a:r>
              <a:rPr lang="en-US" sz="800" b="1" dirty="0">
                <a:latin typeface="Segoe UI" pitchFamily="34" charset="0"/>
                <a:ea typeface="Segoe UI" pitchFamily="34" charset="0"/>
                <a:cs typeface="Segoe UI" pitchFamily="34" charset="0"/>
              </a:rPr>
              <a:t>Phone</a:t>
            </a:r>
            <a:r>
              <a:rPr lang="en-US" sz="800" dirty="0">
                <a:latin typeface="Segoe UI" pitchFamily="34" charset="0"/>
                <a:ea typeface="Segoe UI" pitchFamily="34" charset="0"/>
                <a:cs typeface="Segoe UI" pitchFamily="34" charset="0"/>
              </a:rPr>
              <a:t> button.</a:t>
            </a:r>
          </a:p>
        </p:txBody>
      </p:sp>
      <p:pic>
        <p:nvPicPr>
          <p:cNvPr id="19" name="Picture 18" descr="Illustration showing the Skype for Business IM window and the Phone button. Click the phone button to start an audio call with the person or people you are having an IM conversation with." title="Illustration showing the Skype for Business IM window and the Phone button. Click the phone button to start an audio call with the person or people you are having an IM conversation with."/>
          <p:cNvPicPr>
            <a:picLocks noChangeAspect="1"/>
          </p:cNvPicPr>
          <p:nvPr/>
        </p:nvPicPr>
        <p:blipFill>
          <a:blip r:embed="rId5"/>
          <a:stretch>
            <a:fillRect/>
          </a:stretch>
        </p:blipFill>
        <p:spPr>
          <a:xfrm>
            <a:off x="6647077" y="507546"/>
            <a:ext cx="1966372" cy="2193206"/>
          </a:xfrm>
          <a:prstGeom prst="rect">
            <a:avLst/>
          </a:prstGeom>
        </p:spPr>
      </p:pic>
      <p:sp>
        <p:nvSpPr>
          <p:cNvPr id="156" name="TextBox 155"/>
          <p:cNvSpPr txBox="1"/>
          <p:nvPr/>
        </p:nvSpPr>
        <p:spPr>
          <a:xfrm>
            <a:off x="4891612" y="2776197"/>
            <a:ext cx="3379303" cy="1107996"/>
          </a:xfrm>
          <a:prstGeom prst="rect">
            <a:avLst/>
          </a:prstGeom>
          <a:noFill/>
        </p:spPr>
        <p:txBody>
          <a:bodyPr wrap="square">
            <a:spAutoFit/>
          </a:bodyPr>
          <a:lstStyle/>
          <a:p>
            <a:pPr fontAlgn="auto">
              <a:lnSpc>
                <a:spcPct val="125000"/>
              </a:lnSpc>
              <a:spcBef>
                <a:spcPts val="300"/>
              </a:spcBef>
              <a:spcAft>
                <a:spcPts val="0"/>
              </a:spcAft>
              <a:defRPr/>
            </a:pPr>
            <a:r>
              <a:rPr lang="en-US" sz="1200" dirty="0">
                <a:latin typeface="Segoe UI" panose="020B0502040204020203" pitchFamily="34" charset="0"/>
                <a:ea typeface="Segoe UI" panose="020B0502040204020203" pitchFamily="34" charset="0"/>
                <a:cs typeface="Segoe UI" panose="020B0502040204020203" pitchFamily="34" charset="0"/>
              </a:rPr>
              <a:t>Use audio call controls</a:t>
            </a:r>
          </a:p>
          <a:p>
            <a:pPr lvl="0" fontAlgn="auto">
              <a:lnSpc>
                <a:spcPct val="150000"/>
              </a:lnSpc>
              <a:spcBef>
                <a:spcPts val="300"/>
              </a:spcBef>
              <a:spcAft>
                <a:spcPts val="0"/>
              </a:spcAft>
              <a:defRPr/>
            </a:pPr>
            <a:r>
              <a:rPr lang="en-US" sz="900" dirty="0">
                <a:latin typeface="Segoe UI" pitchFamily="34" charset="0"/>
                <a:ea typeface="Segoe UI" pitchFamily="34" charset="0"/>
                <a:cs typeface="Segoe UI" pitchFamily="34" charset="0"/>
              </a:rPr>
              <a:t>During a call, point to the buttons to do the following:</a:t>
            </a:r>
          </a:p>
          <a:p>
            <a:pPr marL="228600" lvl="0" indent="-228600" fontAlgn="auto">
              <a:lnSpc>
                <a:spcPct val="125000"/>
              </a:lnSpc>
              <a:spcBef>
                <a:spcPts val="300"/>
              </a:spcBef>
              <a:spcAft>
                <a:spcPts val="0"/>
              </a:spcAft>
              <a:buFont typeface="Arial" panose="020B0604020202020204" pitchFamily="34" charset="0"/>
              <a:buChar char="•"/>
              <a:defRPr/>
            </a:pPr>
            <a:r>
              <a:rPr lang="en-US" sz="800" dirty="0">
                <a:latin typeface="Segoe UI" pitchFamily="34" charset="0"/>
                <a:ea typeface="Segoe UI" pitchFamily="34" charset="0"/>
                <a:cs typeface="Segoe UI" pitchFamily="34" charset="0"/>
              </a:rPr>
              <a:t>To put the call on hold, click the </a:t>
            </a:r>
            <a:r>
              <a:rPr lang="en-US" sz="800" b="1" dirty="0">
                <a:latin typeface="Segoe UI" pitchFamily="34" charset="0"/>
                <a:ea typeface="Segoe UI" pitchFamily="34" charset="0"/>
                <a:cs typeface="Segoe UI" pitchFamily="34" charset="0"/>
              </a:rPr>
              <a:t>Hold</a:t>
            </a:r>
            <a:r>
              <a:rPr lang="en-US" sz="800" dirty="0">
                <a:latin typeface="Segoe UI" pitchFamily="34" charset="0"/>
                <a:ea typeface="Segoe UI" pitchFamily="34" charset="0"/>
                <a:cs typeface="Segoe UI" pitchFamily="34" charset="0"/>
              </a:rPr>
              <a:t> button. </a:t>
            </a:r>
          </a:p>
          <a:p>
            <a:pPr marL="228600" lvl="0" indent="-228600" fontAlgn="auto">
              <a:lnSpc>
                <a:spcPct val="125000"/>
              </a:lnSpc>
              <a:spcBef>
                <a:spcPts val="300"/>
              </a:spcBef>
              <a:spcAft>
                <a:spcPts val="0"/>
              </a:spcAft>
              <a:buFont typeface="Arial" panose="020B0604020202020204" pitchFamily="34" charset="0"/>
              <a:buChar char="•"/>
              <a:defRPr/>
            </a:pPr>
            <a:r>
              <a:rPr lang="en-US" sz="800" dirty="0">
                <a:latin typeface="Segoe UI" pitchFamily="34" charset="0"/>
                <a:ea typeface="Segoe UI" pitchFamily="34" charset="0"/>
                <a:cs typeface="Segoe UI" pitchFamily="34" charset="0"/>
              </a:rPr>
              <a:t>To mute your audio, click the </a:t>
            </a:r>
            <a:r>
              <a:rPr lang="en-US" sz="800" b="1" dirty="0">
                <a:latin typeface="Segoe UI" pitchFamily="34" charset="0"/>
                <a:ea typeface="Segoe UI" pitchFamily="34" charset="0"/>
                <a:cs typeface="Segoe UI" pitchFamily="34" charset="0"/>
              </a:rPr>
              <a:t>Mic</a:t>
            </a:r>
            <a:r>
              <a:rPr lang="en-US" sz="800" dirty="0">
                <a:latin typeface="Segoe UI" pitchFamily="34" charset="0"/>
                <a:ea typeface="Segoe UI" pitchFamily="34" charset="0"/>
                <a:cs typeface="Segoe UI" pitchFamily="34" charset="0"/>
              </a:rPr>
              <a:t> button in the conversation window. </a:t>
            </a:r>
          </a:p>
        </p:txBody>
      </p:sp>
      <p:sp>
        <p:nvSpPr>
          <p:cNvPr id="62" name="TextBox 61"/>
          <p:cNvSpPr txBox="1"/>
          <p:nvPr/>
        </p:nvSpPr>
        <p:spPr>
          <a:xfrm>
            <a:off x="4891612" y="3832733"/>
            <a:ext cx="1476381" cy="1515800"/>
          </a:xfrm>
          <a:prstGeom prst="rect">
            <a:avLst/>
          </a:prstGeom>
          <a:noFill/>
        </p:spPr>
        <p:txBody>
          <a:bodyPr wrap="square">
            <a:spAutoFit/>
          </a:bodyPr>
          <a:lstStyle/>
          <a:p>
            <a:pPr marL="228600" indent="-228600">
              <a:lnSpc>
                <a:spcPct val="125000"/>
              </a:lnSpc>
              <a:spcBef>
                <a:spcPts val="300"/>
              </a:spcBef>
              <a:buFont typeface="Arial" panose="020B0604020202020204" pitchFamily="34" charset="0"/>
              <a:buChar char="•"/>
              <a:defRPr/>
            </a:pPr>
            <a:r>
              <a:rPr lang="en-US" sz="800" dirty="0">
                <a:latin typeface="Segoe UI" pitchFamily="34" charset="0"/>
                <a:ea typeface="Segoe UI" pitchFamily="34" charset="0"/>
                <a:cs typeface="Segoe UI" pitchFamily="34" charset="0"/>
              </a:rPr>
              <a:t>If call transferring is available for your account, click the </a:t>
            </a:r>
            <a:r>
              <a:rPr lang="en-US" sz="800" b="1" dirty="0">
                <a:latin typeface="Segoe UI" pitchFamily="34" charset="0"/>
                <a:ea typeface="Segoe UI" pitchFamily="34" charset="0"/>
                <a:cs typeface="Segoe UI" pitchFamily="34" charset="0"/>
              </a:rPr>
              <a:t>Transfer</a:t>
            </a:r>
            <a:r>
              <a:rPr lang="en-US" sz="800" dirty="0">
                <a:latin typeface="Segoe UI" pitchFamily="34" charset="0"/>
                <a:ea typeface="Segoe UI" pitchFamily="34" charset="0"/>
                <a:cs typeface="Segoe UI" pitchFamily="34" charset="0"/>
              </a:rPr>
              <a:t> button, and select the number you want. </a:t>
            </a:r>
          </a:p>
          <a:p>
            <a:pPr marL="228600" indent="-228600">
              <a:lnSpc>
                <a:spcPct val="125000"/>
              </a:lnSpc>
              <a:spcBef>
                <a:spcPts val="300"/>
              </a:spcBef>
              <a:buFont typeface="Arial" panose="020B0604020202020204" pitchFamily="34" charset="0"/>
              <a:buChar char="•"/>
              <a:defRPr/>
            </a:pPr>
            <a:r>
              <a:rPr lang="en-US" sz="800" dirty="0">
                <a:latin typeface="Segoe UI" pitchFamily="34" charset="0"/>
                <a:ea typeface="Segoe UI" pitchFamily="34" charset="0"/>
                <a:cs typeface="Segoe UI" pitchFamily="34" charset="0"/>
              </a:rPr>
              <a:t>To hang up, click the </a:t>
            </a:r>
            <a:r>
              <a:rPr lang="en-US" sz="800" b="1" dirty="0">
                <a:latin typeface="Segoe UI" pitchFamily="34" charset="0"/>
                <a:ea typeface="Segoe UI" pitchFamily="34" charset="0"/>
                <a:cs typeface="Segoe UI" pitchFamily="34" charset="0"/>
              </a:rPr>
              <a:t>Phone</a:t>
            </a:r>
            <a:r>
              <a:rPr lang="en-US" sz="800" dirty="0">
                <a:latin typeface="Segoe UI" pitchFamily="34" charset="0"/>
                <a:ea typeface="Segoe UI" pitchFamily="34" charset="0"/>
                <a:cs typeface="Segoe UI" pitchFamily="34" charset="0"/>
              </a:rPr>
              <a:t> button in the conversation window. </a:t>
            </a:r>
          </a:p>
        </p:txBody>
      </p:sp>
      <p:pic>
        <p:nvPicPr>
          <p:cNvPr id="20" name="Picture 19" descr="Illustration showing the Skype for Business meeting audio controls. Click the Mute button (which looks like a microphone) to toggle your mic. Click the Phone options button to reveal the dialpad, Hold, and Transfer buttons." title="Illustration showing the Skype for Business meeting audio controls. Click the Mute button (which looks like a microphone) to toggle your mic. Click the Phone options button to reveal the dialpad, Hold, and Transfer buttons."/>
          <p:cNvPicPr>
            <a:picLocks noChangeAspect="1"/>
          </p:cNvPicPr>
          <p:nvPr/>
        </p:nvPicPr>
        <p:blipFill>
          <a:blip r:embed="rId6"/>
          <a:stretch>
            <a:fillRect/>
          </a:stretch>
        </p:blipFill>
        <p:spPr>
          <a:xfrm>
            <a:off x="6367993" y="3832631"/>
            <a:ext cx="2318807" cy="2065164"/>
          </a:xfrm>
          <a:prstGeom prst="rect">
            <a:avLst/>
          </a:prstGeom>
        </p:spPr>
      </p:pic>
    </p:spTree>
    <p:extLst>
      <p:ext uri="{BB962C8B-B14F-4D97-AF65-F5344CB8AC3E}">
        <p14:creationId xmlns:p14="http://schemas.microsoft.com/office/powerpoint/2010/main" val="24616199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rgbClr val="FF0097"/>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IntlLangReview xmlns="4873beb7-5857-4685-be1f-d57550cc96cc">false</IntlLangReview>
    <LocLastLocAttemptVersionLookup xmlns="4873beb7-5857-4685-be1f-d57550cc96cc">856206</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ppVerPrimary xmlns="4873beb7-5857-4685-be1f-d57550cc96cc" xsi:nil="true"/>
    <AssetStart xmlns="4873beb7-5857-4685-be1f-d57550cc96cc">2012-10-11T07:00:00+00:00</AssetStart>
    <FriendlyTitle xmlns="4873beb7-5857-4685-be1f-d57550cc96cc" xsi:nil="true"/>
    <MarketSpecific xmlns="4873beb7-5857-4685-be1f-d57550cc96cc">false</MarketSpecific>
    <PublishStatusLookup xmlns="4873beb7-5857-4685-be1f-d57550cc96cc">
      <Value>1621751</Value>
    </PublishStatusLookup>
    <APAuthor xmlns="4873beb7-5857-4685-be1f-d57550cc96cc">
      <UserInfo>
        <DisplayName>System Account</DisplayName>
        <AccountId>1749</AccountId>
        <AccountType/>
      </UserInfo>
    </APAuthor>
    <IntlLangReviewer xmlns="4873beb7-5857-4685-be1f-d57550cc96cc" xsi:nil="true"/>
    <CSXSubmissionDate xmlns="4873beb7-5857-4685-be1f-d57550cc96cc" xsi:nil="true"/>
    <TaxCatchAll xmlns="4873beb7-5857-4685-be1f-d57550cc96cc"/>
    <Manager xmlns="4873beb7-5857-4685-be1f-d57550cc96cc" xsi:nil="true"/>
    <NumericId xmlns="4873beb7-5857-4685-be1f-d57550cc96cc">103455868</NumericId>
    <ParentAssetId xmlns="4873beb7-5857-4685-be1f-d57550cc96cc">AF103015613</ParentAssetId>
    <OriginalSourceMarket xmlns="4873beb7-5857-4685-be1f-d57550cc96cc" xsi:nil="true"/>
    <ApprovalStatus xmlns="4873beb7-5857-4685-be1f-d57550cc96cc">InProgress</ApprovalStatus>
    <EditorialTags xmlns="4873beb7-5857-4685-be1f-d57550cc96cc" xsi:nil="true"/>
    <LocComments xmlns="4873beb7-5857-4685-be1f-d57550cc96cc">Intl_Localizable</LocComments>
    <LocRecommendedHandoff xmlns="4873beb7-5857-4685-be1f-d57550cc96cc">FY13HOJun1</LocRecommendedHandoff>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NA</AssetType>
    <MachineTranslated xmlns="4873beb7-5857-4685-be1f-d57550cc96cc">false</MachineTranslated>
    <OutputCachingOn xmlns="4873beb7-5857-4685-be1f-d57550cc96cc">false</OutputCachingOn>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t:Tier 1,t:Tier 2,t:Tier 3</LocMarketGroupTiers2>
    <ClipArtFilename xmlns="4873beb7-5857-4685-be1f-d57550cc96cc" xsi:nil="true"/>
    <CSXHash xmlns="4873beb7-5857-4685-be1f-d57550cc96cc" xsi:nil="true"/>
    <DirectSourceMarket xmlns="4873beb7-5857-4685-be1f-d57550cc96cc" xsi:nil="true"/>
    <PlannedPubDate xmlns="4873beb7-5857-4685-be1f-d57550cc96cc">2012-09-28T07:00:00+00:00</PlannedPubDate>
    <Size xmlns="4873beb7-5857-4685-be1f-d57550cc96cc">300kb</Size>
    <CategoryTagsTaxHTField11 xmlns="4873beb7-5857-4685-be1f-d57550cc96cc">
      <Terms xmlns="http://schemas.microsoft.com/office/infopath/2007/PartnerControls"/>
    </CategoryTagsTaxHTField11>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imesCloned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pplications xmlns="4873beb7-5857-4685-be1f-d57550cc96cc">
      <Value>1651</Value>
      <Value>1791</Value>
    </Applications>
    <AssetId xmlns="4873beb7-5857-4685-be1f-d57550cc96cc">AF103455868</AssetId>
    <AuthorGroup xmlns="4873beb7-5857-4685-be1f-d57550cc96cc" xsi:nil="true"/>
    <DSATActionTaken xmlns="4873beb7-5857-4685-be1f-d57550cc96cc" xsi:nil="true"/>
    <APEditor xmlns="4873beb7-5857-4685-be1f-d57550cc96cc">
      <UserInfo>
        <DisplayName/>
        <AccountId xsi:nil="true"/>
        <AccountType/>
      </UserInfo>
    </APEditor>
    <OOCacheId xmlns="4873beb7-5857-4685-be1f-d57550cc96cc" xsi:nil="true"/>
    <IsDeleted xmlns="4873beb7-5857-4685-be1f-d57550cc96cc">false</IsDeleted>
    <HiddenCategoryTagsTaxHTField0 xmlns="4873beb7-5857-4685-be1f-d57550cc96cc">
      <Terms xmlns="http://schemas.microsoft.com/office/infopath/2007/PartnerControls"/>
    </HiddenCategoryTagsTaxHTField0>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RTM/RTW</Mileston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APArbitraryFile" ma:contentTypeID="0x0101006EDDDB5EE6D98C44930B742096920B30020100945995BAC74E6347BD6C979F46C6273B" ma:contentTypeVersion="86" ma:contentTypeDescription="Create a new document." ma:contentTypeScope="" ma:versionID="47362dbd0b2e04c99e18350883780ba7">
  <xsd:schema xmlns:xsd="http://www.w3.org/2001/XMLSchema" xmlns:xs="http://www.w3.org/2001/XMLSchema" xmlns:p="http://schemas.microsoft.com/office/2006/metadata/properties" xmlns:ns2="4873beb7-5857-4685-be1f-d57550cc96cc" targetNamespace="http://schemas.microsoft.com/office/2006/metadata/properties" ma:root="true" ma:fieldsID="4d33c9699287bf5bb5d1976bc78824fa" ns2:_="">
    <xsd:import namespace="4873beb7-5857-4685-be1f-d57550cc96cc"/>
    <xsd:element name="properties">
      <xsd:complexType>
        <xsd:sequence>
          <xsd:element name="documentManagement">
            <xsd:complexType>
              <xsd:all>
                <xsd:element ref="ns2:Size"/>
                <xsd:element ref="ns2:AcquiredFrom" minOccurs="0"/>
                <xsd:element ref="ns2:UACurrentWords" minOccurs="0"/>
                <xsd:element ref="ns2:ApplicationCode" minOccurs="0"/>
                <xsd:element ref="ns2:ApplicationId" minOccurs="0"/>
                <xsd:element ref="ns2:Applications" minOccurs="0"/>
                <xsd:element ref="ns2:ApprovalLog" minOccurs="0"/>
                <xsd:element ref="ns2:ApprovalStatus" minOccurs="0"/>
                <xsd:element ref="ns2:FeedAppVer" minOccurs="0"/>
                <xsd:element ref="ns2:AssetStart" minOccurs="0"/>
                <xsd:element ref="ns2:AssetExpire" minOccurs="0"/>
                <xsd:element ref="ns2:AssetId" minOccurs="0"/>
                <xsd:element ref="ns2:IsSearchable" minOccurs="0"/>
                <xsd:element ref="ns2:AssetType" minOccurs="0"/>
                <xsd:element ref="ns2:APAuthor" minOccurs="0"/>
                <xsd:element ref="ns2:AuthorGroup" minOccurs="0"/>
                <xsd:element ref="ns2:AverageRating" minOccurs="0"/>
                <xsd:element ref="ns2:BlockPublish" minOccurs="0"/>
                <xsd:element ref="ns2:BugNumber" minOccurs="0"/>
                <xsd:element ref="ns2:CampaignTagsTaxHTField0" minOccurs="0"/>
                <xsd:element ref="ns2:CategoryTagsTaxHTField11" minOccurs="0"/>
                <xsd:element ref="ns2:ClipArtFilename"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FeatureTagsTaxHTField0" minOccurs="0"/>
                <xsd:element ref="ns2:FriendlyTitle" minOccurs="0"/>
                <xsd:element ref="ns2:HandoffToMSDN" minOccurs="0"/>
                <xsd:element ref="ns2:HiddenCategoryTagsTaxHTField0" minOccurs="0"/>
                <xsd:element ref="ns2:InProjectListLookup"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LegacyData"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NumericId" minOccurs="0"/>
                <xsd:element ref="ns2:NumOfRatingsLookup" minOccurs="0"/>
                <xsd:element ref="ns2:OOCacheId"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AppVerPrimary"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humbnailAssetId" minOccurs="0"/>
                <xsd:element ref="ns2:TimesCloned" minOccurs="0"/>
                <xsd:element ref="ns2:TrustLevel" minOccurs="0"/>
                <xsd:element ref="ns2:UALocComments" minOccurs="0"/>
                <xsd:element ref="ns2:UALocRecommendation" minOccurs="0"/>
                <xsd:element ref="ns2:UANotes"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Size" ma:index="1" ma:displayName="Size of File" ma:default="" ma:internalName="Size" ma:readOnly="false">
      <xsd:simpleType>
        <xsd:restriction base="dms:Text"/>
      </xsd:simpleType>
    </xsd:element>
    <xsd:element name="AcquiredFrom" ma:index="2"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3" nillable="true" ma:displayName="Actual Word Count" ma:default="" ma:internalName="UACurrentWords" ma:readOnly="false">
      <xsd:simpleType>
        <xsd:restriction base="dms:Unknown"/>
      </xsd:simpleType>
    </xsd:element>
    <xsd:element name="ApplicationCode" ma:index="4" nillable="true" ma:displayName="Application Code" ma:default="" ma:list="{3B69E247-3408-4B27-BC34-375E2E9451F9}" ma:internalName="ApplicationCode" ma:readOnly="true" ma:showField="AppVerCod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ApplicationId" ma:index="5" nillable="true" ma:displayName="Application ID" ma:default="" ma:list="{3B69E247-3408-4B27-BC34-375E2E9451F9}" ma:internalName="ApplicationId" ma:readOnly="true" ma:showField="AssetId"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Applications" ma:index="6" nillable="true" ma:displayName="Applications (With Version)" ma:default="" ma:description="Applications this asset is associated with" ma:list="{3B69E247-3408-4B27-BC34-375E2E9451F9}" ma:internalName="Applications" ma:readOnly="false" ma:showField="Titl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ApprovalLog" ma:index="7" nillable="true" ma:displayName="Approval Log" ma:default="" ma:hidden="true" ma:internalName="ApprovalLog" ma:readOnly="false">
      <xsd:simpleType>
        <xsd:restriction base="dms:Note"/>
      </xsd:simpleType>
    </xsd:element>
    <xsd:element name="ApprovalStatus" ma:index="8"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FeedAppVer" ma:index="9" nillable="true" ma:displayName="AppVer" ma:default="" ma:hidden="true" ma:list="{3B69E247-3408-4B27-BC34-375E2E9451F9}" ma:internalName="FeedAppVer" ma:readOnly="true" ma:showField="AppVerForLookup"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AssetStart" ma:index="10" nillable="true" ma:displayName="Asset Begin Date" ma:default="[Today]" ma:internalName="AssetStart" ma:readOnly="false">
      <xsd:simpleType>
        <xsd:restriction base="dms:DateTime"/>
      </xsd:simpleType>
    </xsd:element>
    <xsd:element name="AssetExpire" ma:index="11" nillable="true" ma:displayName="Asset End Date" ma:default="2029-01-01T08:00:00Z" ma:format="DateTime" ma:internalName="AssetExpire" ma:readOnly="false">
      <xsd:simpleType>
        <xsd:restriction base="dms:DateTime"/>
      </xsd:simpleType>
    </xsd:element>
    <xsd:element name="AssetId" ma:index="12" nillable="true" ma:displayName="Asset ID" ma:default="" ma:indexed="true" ma:internalName="AssetId" ma:readOnly="false">
      <xsd:simpleType>
        <xsd:restriction base="dms:Text">
          <xsd:maxLength value="255"/>
        </xsd:restriction>
      </xsd:simpleType>
    </xsd:element>
    <xsd:element name="IsSearchable" ma:index="13" nillable="true" ma:displayName="Asset Searchable?" ma:default="true" ma:internalName="IsSearchable" ma:readOnly="false">
      <xsd:simpleType>
        <xsd:restriction base="dms:Boolean"/>
      </xsd:simpleType>
    </xsd:element>
    <xsd:element name="AssetType" ma:index="14" nillable="true" ma:displayName="Asset Type" ma:default="" ma:internalName="AssetType" ma:readOnly="false">
      <xsd:simpleType>
        <xsd:restriction base="dms:Unknown"/>
      </xsd:simpleType>
    </xsd:element>
    <xsd:element name="APAuthor" ma:index="15"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uthorGroup" ma:index="16" nillable="true" ma:displayName="Author Group" ma:default="" ma:internalName="AuthorGroup" ma:readOnly="false">
      <xsd:simpleType>
        <xsd:restriction base="dms:Choice">
          <xsd:enumeration value="AWSUA"/>
          <xsd:enumeration value="ITProUA"/>
          <xsd:enumeration value="PMG"/>
          <xsd:enumeration value="Partner UA"/>
          <xsd:enumeration value="Acquired"/>
          <xsd:enumeration value="BCM"/>
          <xsd:enumeration value="MSC"/>
          <xsd:enumeration value="Intl Site Management"/>
          <xsd:enumeration value="Other"/>
        </xsd:restriction>
      </xsd:simpleType>
    </xsd:element>
    <xsd:element name="AverageRating" ma:index="17" nillable="true" ma:displayName="Average Rating" ma:internalName="AverageRating" ma:readOnly="false">
      <xsd:simpleType>
        <xsd:restriction base="dms:Text"/>
      </xsd:simpleType>
    </xsd:element>
    <xsd:element name="BlockPublish" ma:index="18" nillable="true" ma:displayName="Block from Publishing?" ma:default="" ma:internalName="BlockPublish" ma:readOnly="false">
      <xsd:simpleType>
        <xsd:restriction base="dms:Boolean"/>
      </xsd:simpleType>
    </xsd:element>
    <xsd:element name="BugNumber" ma:index="19" nillable="true" ma:displayName="Bug Number" ma:default="" ma:internalName="BugNumber" ma:readOnly="false">
      <xsd:simpleType>
        <xsd:restriction base="dms:Text"/>
      </xsd:simpleType>
    </xsd:element>
    <xsd:element name="CampaignTagsTaxHTField0" ma:index="21"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CategoryTagsTaxHTField11" ma:index="23" nillable="true" ma:taxonomy="true" ma:internalName="CategoryTagsTaxHTField11" ma:taxonomyFieldName="CategoryTags" ma:displayName="Category Tags" ma:readOnly="false" ma:default="" ma:fieldId="{24797cbb-132b-4ad7-b1f7-0c1bcff0c38a}" ma:taxonomyMulti="true" ma:sspId="8f79753a-75d3-41f5-8ca3-40b843941b4f" ma:termSetId="52678d52-26de-467b-a7b9-d4d1c4c8b24c" ma:anchorId="00000000-0000-0000-0000-000000000000" ma:open="false" ma:isKeyword="false">
      <xsd:complexType>
        <xsd:sequence>
          <xsd:element ref="pc:Terms" minOccurs="0" maxOccurs="1"/>
        </xsd:sequence>
      </xsd:complexType>
    </xsd:element>
    <xsd:element name="ClipArtFilename" ma:index="24" nillable="true" ma:displayName="Clip Art Name" ma:default="" ma:internalName="ClipArtFilename" ma:readOnly="false">
      <xsd:simpleType>
        <xsd:restriction base="dms:Text"/>
      </xsd:simpleType>
    </xsd:element>
    <xsd:element name="ContentItem" ma:index="25" nillable="true" ma:displayName="Content Item" ma:default="" ma:hidden="true" ma:internalName="ContentItem" ma:readOnly="false">
      <xsd:simpleType>
        <xsd:restriction base="dms:Unknown"/>
      </xsd:simpleType>
    </xsd:element>
    <xsd:element name="CrawlForDependencies" ma:index="27" nillable="true" ma:displayName="Crawl for Dependencies?" ma:default="true" ma:internalName="CrawlForDependencies" ma:readOnly="false">
      <xsd:simpleType>
        <xsd:restriction base="dms:Boolean"/>
      </xsd:simpleType>
    </xsd:element>
    <xsd:element name="CSXHash" ma:index="30" nillable="true" ma:displayName="CSX Hash" ma:default="" ma:internalName="CSXHash" ma:readOnly="false">
      <xsd:simpleType>
        <xsd:restriction base="dms:Text"/>
      </xsd:simpleType>
    </xsd:element>
    <xsd:element name="CSXSubmissionMarket" ma:index="31"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32" nillable="true" ma:displayName="CSX Updated?" ma:default="false" ma:internalName="CSXUpdate" ma:readOnly="false">
      <xsd:simpleType>
        <xsd:restriction base="dms:Boolean"/>
      </xsd:simpleType>
    </xsd:element>
    <xsd:element name="IntlLangReviewDate" ma:index="33" nillable="true" ma:displayName="Date to Complete Intl QA" ma:default="" ma:internalName="IntlLangReviewDate" ma:readOnly="false">
      <xsd:simpleType>
        <xsd:restriction base="dms:DateTime"/>
      </xsd:simpleType>
    </xsd:element>
    <xsd:element name="IsDeleted" ma:index="34" nillable="true" ma:displayName="Deleted?" ma:default="" ma:internalName="IsDeleted" ma:readOnly="false">
      <xsd:simpleType>
        <xsd:restriction base="dms:Boolean"/>
      </xsd:simpleType>
    </xsd:element>
    <xsd:element name="APDescription" ma:index="35" nillable="true" ma:displayName="Description" ma:default="" ma:internalName="APDescription" ma:readOnly="false">
      <xsd:simpleType>
        <xsd:restriction base="dms:Note"/>
      </xsd:simpleType>
    </xsd:element>
    <xsd:element name="DirectSourceMarket" ma:index="36" nillable="true" ma:displayName="Direct Source Market Group" ma:default="" ma:internalName="DirectSourceMarket" ma:readOnly="false">
      <xsd:simpleType>
        <xsd:restriction base="dms:Text"/>
      </xsd:simpleType>
    </xsd:element>
    <xsd:element name="Downloads" ma:index="37" nillable="true" ma:displayName="Downloads" ma:default="0" ma:hidden="true" ma:internalName="Downloads" ma:readOnly="false">
      <xsd:simpleType>
        <xsd:restriction base="dms:Unknown"/>
      </xsd:simpleType>
    </xsd:element>
    <xsd:element name="DSATActionTaken" ma:index="38"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9"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40" nillable="true" ma:displayName="Editorial Status" ma:default="" ma:internalName="EditorialStatus" ma:readOnly="false">
      <xsd:simpleType>
        <xsd:restriction base="dms:Unknown"/>
      </xsd:simpleType>
    </xsd:element>
    <xsd:element name="EditorialTags" ma:index="41" nillable="true" ma:displayName="Editorial Tags" ma:default="" ma:internalName="EditorialTags">
      <xsd:simpleType>
        <xsd:restriction base="dms:Unknown"/>
      </xsd:simpleType>
    </xsd:element>
    <xsd:element name="FeatureTagsTaxHTField0" ma:index="43"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FriendlyTitle" ma:index="44" nillable="true" ma:displayName="Friendly Title" ma:default="" ma:description="Shorter title to be used when displaying search results" ma:internalName="FriendlyTitle" ma:readOnly="false">
      <xsd:simpleType>
        <xsd:restriction base="dms:Text"/>
      </xsd:simpleType>
    </xsd:element>
    <xsd:element name="HandoffToMSDN" ma:index="45" nillable="true" ma:displayName="Handoff To MSDN Date" ma:default="" ma:internalName="HandoffToMSDN" ma:readOnly="false">
      <xsd:simpleType>
        <xsd:restriction base="dms:DateTime"/>
      </xsd:simpleType>
    </xsd:element>
    <xsd:element name="HiddenCategoryTagsTaxHTField0" ma:index="47" nillable="true" ma:taxonomy="true" ma:internalName="HiddenCategoryTagsTaxHTField0" ma:taxonomyFieldName="HiddenCategoryTags" ma:displayName="Hidden Category" ma:readOnly="false" ma:default="" ma:fieldId="{50ad4411-6c46-40b6-a719-09bfd72caf6b}" ma:taxonomyMulti="true" ma:sspId="8f79753a-75d3-41f5-8ca3-40b843941b4f" ma:termSetId="db61d45c-64f2-4e37-a8e3-d5adce206e5d" ma:anchorId="00000000-0000-0000-0000-000000000000" ma:open="false" ma:isKeyword="false">
      <xsd:complexType>
        <xsd:sequence>
          <xsd:element ref="pc:Terms" minOccurs="0" maxOccurs="1"/>
        </xsd:sequence>
      </xsd:complexType>
    </xsd:element>
    <xsd:element name="InProjectListLookup" ma:index="48"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InternalTagsTaxHTField0" ma:index="50"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51" nillable="true" ma:displayName="Intl Lang QA Review Required?" ma:default="" ma:internalName="IntlLangReview" ma:readOnly="false">
      <xsd:simpleType>
        <xsd:restriction base="dms:Boolean"/>
      </xsd:simpleType>
    </xsd:element>
    <xsd:element name="IntlLangReviewer" ma:index="52" nillable="true" ma:displayName="Intl Lang QA Reviewer" ma:default="" ma:internalName="IntlLangReviewer" ma:readOnly="false">
      <xsd:simpleType>
        <xsd:restriction base="dms:Text"/>
      </xsd:simpleType>
    </xsd:element>
    <xsd:element name="MarketSpecific" ma:index="53" nillable="true" ma:displayName="Is Market Specific?" ma:default="" ma:internalName="MarketSpecific" ma:readOnly="false">
      <xsd:simpleType>
        <xsd:restriction base="dms:Boolean"/>
      </xsd:simpleType>
    </xsd:element>
    <xsd:element name="LastCompleteVersionLookup" ma:index="54"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5" nillable="true" ma:displayName="Last Hand-off" ma:default="" ma:internalName="LastHandOff" ma:readOnly="false">
      <xsd:simpleType>
        <xsd:restriction base="dms:DateTime"/>
      </xsd:simpleType>
    </xsd:element>
    <xsd:element name="LastModifiedDateTime" ma:index="56" nillable="true" ma:displayName="Last Modified Date" ma:default="" ma:internalName="LastModifiedDateTime" ma:readOnly="false">
      <xsd:simpleType>
        <xsd:restriction base="dms:DateTime"/>
      </xsd:simpleType>
    </xsd:element>
    <xsd:element name="LastPreviewErrorLookup" ma:index="57"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8"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9"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60"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61"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2"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3"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4"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5"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6"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7"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8"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egacyData" ma:index="69" nillable="true" ma:displayName="Legacy Data" ma:default="" ma:internalName="LegacyData" ma:readOnly="false">
      <xsd:simpleType>
        <xsd:restriction base="dms:Note"/>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NumericId" ma:index="94" nillable="true" ma:displayName="Numeric ID" ma:default="" ma:indexed="true" ma:internalName="NumericId" ma:readOnly="false">
      <xsd:simpleType>
        <xsd:restriction base="dms:Number"/>
      </xsd:simpleType>
    </xsd:element>
    <xsd:element name="NumOfRatingsLookup" ma:index="95"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6" nillable="true" ma:displayName="OOCacheId" ma:internalName="OOCacheId" ma:readOnly="false">
      <xsd:simpleType>
        <xsd:restriction base="dms:Text"/>
      </xsd:simpleType>
    </xsd:element>
    <xsd:element name="OriginAsset" ma:index="97" nillable="true" ma:displayName="Origin Asset" ma:default="" ma:internalName="OriginAsset" ma:readOnly="false">
      <xsd:simpleType>
        <xsd:restriction base="dms:Text"/>
      </xsd:simpleType>
    </xsd:element>
    <xsd:element name="OriginalRelease" ma:index="98"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99" nillable="true" ma:displayName="Original Source Market Group" ma:default="" ma:internalName="OriginalSourceMarket" ma:readOnly="false">
      <xsd:simpleType>
        <xsd:restriction base="dms:Text"/>
      </xsd:simpleType>
    </xsd:element>
    <xsd:element name="OutputCachingOn" ma:index="100" nillable="true" ma:displayName="Output Caching" ma:default="true" ma:hidden="true" ma:internalName="OutputCachingOn" ma:readOnly="false">
      <xsd:simpleType>
        <xsd:restriction base="dms:Boolean"/>
      </xsd:simpleType>
    </xsd:element>
    <xsd:element name="ParentAssetId" ma:index="101" nillable="true" ma:displayName="Parent Asset Id" ma:default="" ma:internalName="ParentAssetId" ma:readOnly="false">
      <xsd:simpleType>
        <xsd:restriction base="dms:Text"/>
      </xsd:simpleType>
    </xsd:element>
    <xsd:element name="PlannedPubDate" ma:index="102" nillable="true" ma:displayName="Planned Publish Date" ma:default="" ma:indexed="true" ma:internalName="PlannedPubDate" ma:readOnly="false">
      <xsd:simpleType>
        <xsd:restriction base="dms:DateTime"/>
      </xsd:simpleType>
    </xsd:element>
    <xsd:element name="PolicheckWords" ma:index="103" nillable="true" ma:displayName="Policheck Words" ma:default="" ma:internalName="PolicheckWords" ma:readOnly="false">
      <xsd:simpleType>
        <xsd:restriction base="dms:Text"/>
      </xsd:simpleType>
    </xsd:element>
    <xsd:element name="AppVerPrimary" ma:index="104" nillable="true" ma:displayName="Primary Application Version" ma:default="" ma:indexed="true" ma:list="{3B69E247-3408-4B27-BC34-375E2E9451F9}" ma:internalName="AppVerPrimary" ma:showField="Title" ma:web="4873beb7-5857-4685-be1f-d57550cc96cc">
      <xsd:simpleType>
        <xsd:restriction base="dms:Lookup"/>
      </xsd:simpleType>
    </xsd:element>
    <xsd:element name="BusinessGroup" ma:index="105" nillable="true" ma:displayName="Product Division Owner" ma:default="" ma:internalName="BusinessGroup" ma:readOnly="false">
      <xsd:simpleType>
        <xsd:restriction base="dms:Unknown"/>
      </xsd:simpleType>
    </xsd:element>
    <xsd:element name="UAProjectedTotalWords" ma:index="106" nillable="true" ma:displayName="Projected Word Count" ma:default="" ma:internalName="UAProjectedTotalWords" ma:readOnly="false">
      <xsd:simpleType>
        <xsd:restriction base="dms:Unknown"/>
      </xsd:simpleType>
    </xsd:element>
    <xsd:element name="Provider" ma:index="107" nillable="true" ma:displayName="Provider" ma:default="" ma:internalName="Provider" ma:readOnly="false">
      <xsd:simpleType>
        <xsd:restriction base="dms:Unknown"/>
      </xsd:simpleType>
    </xsd:element>
    <xsd:element name="Providers" ma:index="108" nillable="true" ma:displayName="Providers" ma:default="" ma:internalName="Providers">
      <xsd:simpleType>
        <xsd:restriction base="dms:Unknown"/>
      </xsd:simpleType>
    </xsd:element>
    <xsd:element name="PublishStatusLookup" ma:index="109"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0" nillable="true" ma:displayName="Publish Target" ma:default="OfficeOnlineVNext" ma:internalName="PublishTargets" ma:readOnly="false">
      <xsd:simpleType>
        <xsd:restriction base="dms:Unknown"/>
      </xsd:simpleType>
    </xsd:element>
    <xsd:element name="RecommendationsModifier" ma:index="111" nillable="true" ma:displayName="Recommendations Modifier" ma:default="" ma:internalName="RecommendationsModifier" ma:readOnly="false">
      <xsd:simpleType>
        <xsd:restriction base="dms:Number"/>
      </xsd:simpleType>
    </xsd:element>
    <xsd:element name="ArtSampleDocs" ma:index="112" nillable="true" ma:displayName="Sample Docs" ma:default="" ma:hidden="true" ma:internalName="ArtSampleDocs" ma:readOnly="false">
      <xsd:simpleType>
        <xsd:restriction base="dms:Text"/>
      </xsd:simpleType>
    </xsd:element>
    <xsd:element name="ScenarioTagsTaxHTField0" ma:index="114"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6"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7" nillable="true" ma:displayName="Source Title" ma:default="" ma:indexed="true" ma:internalName="SourceTitle" ma:readOnly="false">
      <xsd:simpleType>
        <xsd:restriction base="dms:Text"/>
      </xsd:simpleType>
    </xsd:element>
    <xsd:element name="CSXSubmissionDate" ma:index="118" nillable="true" ma:displayName="Submission Date" ma:default="" ma:internalName="CSXSubmissionDate" ma:readOnly="false">
      <xsd:simpleType>
        <xsd:restriction base="dms:DateTime"/>
      </xsd:simpleType>
    </xsd:element>
    <xsd:element name="SubmitterId" ma:index="119" nillable="true" ma:displayName="Submitter ID" ma:default="" ma:internalName="SubmitterId" ma:readOnly="false">
      <xsd:simpleType>
        <xsd:restriction base="dms:Text"/>
      </xsd:simpleType>
    </xsd:element>
    <xsd:element name="TaxCatchAll" ma:index="120"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1"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humbnailAssetId" ma:index="122" nillable="true" ma:displayName="Thumbnail Image Asset" ma:default="" ma:internalName="ThumbnailAssetId" ma:readOnly="false">
      <xsd:simpleType>
        <xsd:restriction base="dms:Text"/>
      </xsd:simpleType>
    </xsd:element>
    <xsd:element name="TimesCloned" ma:index="123" nillable="true" ma:displayName="Times Cloned" ma:default="" ma:internalName="TimesCloned" ma:readOnly="false">
      <xsd:simpleType>
        <xsd:restriction base="dms:Number"/>
      </xsd:simpleType>
    </xsd:element>
    <xsd:element name="TrustLevel" ma:index="125" nillable="true" ma:displayName="Trust Level" ma:default="1 Microsoft Managed Content" ma:internalName="TrustLevel" ma:readOnly="false">
      <xsd:simpleType>
        <xsd:restriction base="dms:Unknown"/>
      </xsd:simpleType>
    </xsd:element>
    <xsd:element name="UALocComments" ma:index="126" nillable="true" ma:displayName="UA Loc Comments" ma:default="" ma:internalName="UALocComments" ma:readOnly="false">
      <xsd:simpleType>
        <xsd:restriction base="dms:Note"/>
      </xsd:simpleType>
    </xsd:element>
    <xsd:element name="UALocRecommendation" ma:index="127"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28" nillable="true" ma:displayName="UA Notes" ma:default="" ma:internalName="UANotes" ma:readOnly="false">
      <xsd:simpleType>
        <xsd:restriction base="dms:Note"/>
      </xsd:simpleType>
    </xsd:element>
    <xsd:element name="VoteCount" ma:index="129"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6" ma:displayName="Content Type"/>
        <xsd:element ref="dc:title" minOccurs="0" maxOccurs="1" ma:index="12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5E7FB4E-27CC-4001-A9F4-BECB9E209651}">
  <ds:schemaRefs>
    <ds:schemaRef ds:uri="http://purl.org/dc/terms/"/>
    <ds:schemaRef ds:uri="http://schemas.microsoft.com/office/2006/documentManagement/types"/>
    <ds:schemaRef ds:uri="http://purl.org/dc/elements/1.1/"/>
    <ds:schemaRef ds:uri="4873beb7-5857-4685-be1f-d57550cc96cc"/>
    <ds:schemaRef ds:uri="http://schemas.openxmlformats.org/package/2006/metadata/core-properties"/>
    <ds:schemaRef ds:uri="http://schemas.microsoft.com/office/infopath/2007/PartnerControls"/>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0520C805-0DCF-4A13-BCC3-BDCCE6C9FE6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C1BD87F-56C0-44A2-9063-DBD812914B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447</Words>
  <Application>Microsoft Office PowerPoint</Application>
  <PresentationFormat>On-screen Show (4:3)</PresentationFormat>
  <Paragraphs>46</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Segoe UI</vt:lpstr>
      <vt:lpstr>Segoe UI Semibold</vt:lpstr>
      <vt:lpstr>Segoe UI Semilight</vt:lpstr>
      <vt:lpstr>Office Theme</vt:lpstr>
      <vt:lpstr>Skype for Business Quick Start Guide—Audio Setup and Making Calls—pages 1 and 4</vt:lpstr>
      <vt:lpstr>Skype for Business Quick Start Guide—Audio Setup and Making Calls—pages 2 and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Quick Reference about instant messaging, presence, and contacts</dc:title>
  <dc:creator/>
  <cp:lastModifiedBy/>
  <cp:revision>1</cp:revision>
  <dcterms:created xsi:type="dcterms:W3CDTF">2012-03-30T15:13:48Z</dcterms:created>
  <dcterms:modified xsi:type="dcterms:W3CDTF">2016-02-04T00:02:49Z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0x0101006EDDDB5EE6D98C44930B742096920B30020100945995BAC74E6347BD6C979F46C6273B</vt:lpwstr>
  </property>
  <property fmtid="{D5CDD505-2E9C-101B-9397-08002B2CF9AE}" pid="3" name="_dlc_DocIdItemGuid">
    <vt:lpwstr>044d57a3-7eea-48dd-a4c9-f2f0e23f34f9</vt:lpwstr>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ScenarioTags">
    <vt:lpwstr/>
  </property>
  <property fmtid="{D5CDD505-2E9C-101B-9397-08002B2CF9AE}" pid="10" name="CampaignTags">
    <vt:lpwstr/>
  </property>
</Properties>
</file>