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56" r:id="rId5"/>
    <p:sldId id="258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F0"/>
    <a:srgbClr val="FFFF00"/>
    <a:srgbClr val="DCF2FA"/>
    <a:srgbClr val="BFE9F9"/>
    <a:srgbClr val="FFFF99"/>
    <a:srgbClr val="FF0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676" autoAdjust="0"/>
  </p:normalViewPr>
  <p:slideViewPr>
    <p:cSldViewPr>
      <p:cViewPr varScale="1">
        <p:scale>
          <a:sx n="77" d="100"/>
          <a:sy n="77" d="100"/>
        </p:scale>
        <p:origin x="67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1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5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2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2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9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5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7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0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45C6-AFD8-462C-BB08-892BD8EA3B9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30A9-0122-41AF-8F6B-B874FA730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5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Contacts, presence, and IM Quick Start Guide, pages 4 and 1</a:t>
            </a:r>
          </a:p>
        </p:txBody>
      </p:sp>
      <p:sp>
        <p:nvSpPr>
          <p:cNvPr id="23" name="Subtitle 22" hidden="1"/>
          <p:cNvSpPr>
            <a:spLocks noGrp="1"/>
          </p:cNvSpPr>
          <p:nvPr>
            <p:ph type="subTitle" idx="1"/>
          </p:nvPr>
        </p:nvSpPr>
        <p:spPr>
          <a:xfrm>
            <a:off x="1386553" y="3883492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9" name="Group 8" descr="Skype for Business Contacts, presence, and IM Quick Start Guide banner." title="Skype for Business Contacts, presence, and IM Quick Start Guide banner"/>
          <p:cNvGrpSpPr/>
          <p:nvPr/>
        </p:nvGrpSpPr>
        <p:grpSpPr>
          <a:xfrm>
            <a:off x="4495800" y="-5564"/>
            <a:ext cx="4648200" cy="1258827"/>
            <a:chOff x="4495800" y="-5564"/>
            <a:chExt cx="4648200" cy="1258827"/>
          </a:xfrm>
        </p:grpSpPr>
        <p:sp>
          <p:nvSpPr>
            <p:cNvPr id="103" name="Rectangle 102" descr="&quot;&quot;" title="&quot;&quot;"/>
            <p:cNvSpPr/>
            <p:nvPr/>
          </p:nvSpPr>
          <p:spPr>
            <a:xfrm>
              <a:off x="4495800" y="-5564"/>
              <a:ext cx="4648200" cy="1258827"/>
            </a:xfrm>
            <a:prstGeom prst="rect">
              <a:avLst/>
            </a:prstGeom>
            <a:solidFill>
              <a:srgbClr val="00A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 descr="Skype for Business Quick Start Guide" title="Skype for Business Quick Start Guid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214" y="61115"/>
              <a:ext cx="2062121" cy="530495"/>
            </a:xfrm>
            <a:prstGeom prst="rect">
              <a:avLst/>
            </a:prstGeom>
          </p:spPr>
        </p:pic>
        <p:sp>
          <p:nvSpPr>
            <p:cNvPr id="105" name="Subtitle 2"/>
            <p:cNvSpPr txBox="1">
              <a:spLocks/>
            </p:cNvSpPr>
            <p:nvPr/>
          </p:nvSpPr>
          <p:spPr bwMode="auto">
            <a:xfrm>
              <a:off x="5072228" y="451184"/>
              <a:ext cx="1066786" cy="23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800"/>
                </a:lnSpc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Quick Start Guide</a:t>
              </a:r>
            </a:p>
          </p:txBody>
        </p:sp>
        <p:sp>
          <p:nvSpPr>
            <p:cNvPr id="104" name="Subtitle 2"/>
            <p:cNvSpPr txBox="1">
              <a:spLocks/>
            </p:cNvSpPr>
            <p:nvPr/>
          </p:nvSpPr>
          <p:spPr>
            <a:xfrm>
              <a:off x="5235922" y="784066"/>
              <a:ext cx="3733690" cy="3885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Contacts, presence, and IM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89479" y="1290251"/>
            <a:ext cx="4126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Find someone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Connect with people in your organization, or with friends who have a Skype account. 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Type a name in the Search box. As soon as you do, the tabs below the Search field change from this:	              to this: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25000"/>
              </a:lnSpc>
              <a:spcBef>
                <a:spcPts val="300"/>
              </a:spcBef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8" name="Picture 27" descr="Illustration showing the GROUPS, STATUS, RELATIONSHIPS, and NEW tabs before you begin to type a name in the Find someone or dial a number field." title="Illustration showing the GROUPS, STATUS, RELATIONSHIPS, and NEW tabs before you begin to type a name in the Find someone or dial a number fiel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929" y="2156310"/>
            <a:ext cx="1792754" cy="273181"/>
          </a:xfrm>
          <a:prstGeom prst="rect">
            <a:avLst/>
          </a:prstGeom>
        </p:spPr>
      </p:pic>
      <p:pic>
        <p:nvPicPr>
          <p:cNvPr id="27" name="Picture 26" descr="Illustration showing how the tabs change to MY CONTACTS and SKYPE DIRECTORY when you begin to type a name in the Find someone or dial a number field." title="Illustration showing how the tabs change to MY CONTACTS and SKYPE DIRECTORY when you begin to type a name in the Find someone or dial a number field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988" y="2159147"/>
            <a:ext cx="1627542" cy="369134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806896" y="2286000"/>
            <a:ext cx="41263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If the person is in your organization, stay on the </a:t>
            </a:r>
            <a:r>
              <a:rPr lang="en-US" sz="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MY CONTACTS tab</a:t>
            </a: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 If not, click on the </a:t>
            </a:r>
            <a:r>
              <a:rPr lang="en-US" sz="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SKYPE DIRECTORY tab</a:t>
            </a: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 It will narrow your search if you know their full name or Skype user name.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en-US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31467" y="3048000"/>
            <a:ext cx="1903801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 a contact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Once you find a person, add them to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your Contacts list for quick access.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Right-click the name in the search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results.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Click </a:t>
            </a:r>
            <a:r>
              <a:rPr lang="en-US" sz="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Add to Contact List.</a:t>
            </a:r>
            <a:endParaRPr lang="en-US" sz="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Pick a group to add your new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contact to.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9" name="Picture 28" descr="Illustration showing how to add a contact by right-clicking their name in the search results, then click Add to Contact List, then pick a group to add them to." title="Illustration showing how to add a contact by right-clicking their name in the search results, then click Add to Contact List, then pick a group to add them to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847" y="3124200"/>
            <a:ext cx="2015683" cy="153850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812999" y="4724400"/>
            <a:ext cx="3433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200" dirty="0">
                <a:latin typeface="Segoe UI" panose="020B0502040204020203" pitchFamily="34" charset="0"/>
                <a:ea typeface="Calibri"/>
                <a:cs typeface="Segoe UI" panose="020B0502040204020203" pitchFamily="34" charset="0"/>
              </a:rPr>
              <a:t>View a contact card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Tap a contact picture.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Tap the Contact Card button to open Contact Card.</a:t>
            </a:r>
          </a:p>
        </p:txBody>
      </p:sp>
      <p:pic>
        <p:nvPicPr>
          <p:cNvPr id="33" name="Picture 32" descr="Illustration showing how to view a contact card by tapping a contact's picture, then tapping the Contact Card button." title="Illustration showing how to view a contact card by tapping a contact's picture, then tapping the Contact Card button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123" y="5471158"/>
            <a:ext cx="3581407" cy="1082042"/>
          </a:xfrm>
          <a:prstGeom prst="rect">
            <a:avLst/>
          </a:prstGeom>
        </p:spPr>
      </p:pic>
      <p:cxnSp>
        <p:nvCxnSpPr>
          <p:cNvPr id="14" name="Straight Connector 13" descr="&quot;&quot;" title="&quot;&quot;"/>
          <p:cNvCxnSpPr/>
          <p:nvPr/>
        </p:nvCxnSpPr>
        <p:spPr>
          <a:xfrm>
            <a:off x="4500890" y="61115"/>
            <a:ext cx="0" cy="6705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3785" y="263688"/>
            <a:ext cx="2728605" cy="300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Want to shut your virtual office door?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33211" y="547624"/>
            <a:ext cx="2515014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Presence is automatically set based on your Outlook calendar but you can change it temporarily if you want to. Presence status is a quick way for other people see whether or not you’re free to chat. Here are the presence settings you can change: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endParaRPr lang="en-US" sz="3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5" name="Picture 34" descr="Illustration showing how to change your presence from Available to Do Not Disturb--or any of the other available options. This overrides the presence indicator set by Outlook." title="Illustration showing how to change your presence from Available to Do Not Disturb--or any of the other available options. This overrides the presence indicator set by Outlook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687" y="260812"/>
            <a:ext cx="1278192" cy="1558089"/>
          </a:xfrm>
          <a:prstGeom prst="rect">
            <a:avLst/>
          </a:prstGeom>
        </p:spPr>
      </p:pic>
      <p:pic>
        <p:nvPicPr>
          <p:cNvPr id="36" name="Picture 35" descr="Illustration showing all of the presence indicators. From top to bottom they are Available (green with a white checkmark); Be Right Back, Away, and Off Work (yellow with clock hands); Busy, In a Call, In a Meeting, and In a Conference Call (solid red); Do not Disturb, Presenting (red with a white horizontal line); Out of Office (purple with a left arrow); Offline (pale blue outline); and Unknown (pale blue outline with a question mark)." title="Illustration showing all of the presence indicators. From top to bottom they are Available (green with a white checkmark); Be Right Back, Away, and Off Work (yellow with clock hands); Busy, In a Call, In a Meeting, and In a Conference Call (solid red); Do not Disturb, Presenting (red with a white horizontal line); Out of Office (purple with a left arrow); Offline (pale blue outline); and Unknown (pale blue outline with a question mark).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858" y="1685795"/>
            <a:ext cx="140742" cy="3386609"/>
          </a:xfrm>
          <a:prstGeom prst="rect">
            <a:avLst/>
          </a:prstGeom>
        </p:spPr>
      </p:pic>
      <p:graphicFrame>
        <p:nvGraphicFramePr>
          <p:cNvPr id="4" name="Table 3" descr="&quot; &quot;" title="&quot; 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166526"/>
              </p:ext>
            </p:extLst>
          </p:nvPr>
        </p:nvGraphicFramePr>
        <p:xfrm>
          <a:off x="623019" y="1516096"/>
          <a:ext cx="3142839" cy="3575138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157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If your presence is:</a:t>
                      </a:r>
                      <a:endParaRPr lang="en-US" sz="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It means you are:</a:t>
                      </a:r>
                      <a:endParaRPr lang="en-US" sz="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552463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Available *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Online and available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 Right Back **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Away from your computer briefly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Away *, **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Logged on, but have been away from computer for a </a:t>
                      </a:r>
                      <a:b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period of time.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Off Work **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Not working or not available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Busy *, **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Hard at work and shouldn’t be interrupted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 a call *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 a Skype for Business call (two-party call)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 a meeting *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 a meeting (using Skype for Business or Outlook)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 a conference call *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 a Skype for Business conference call (Skype meeting with audio)</a:t>
                      </a:r>
                      <a:b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endParaRPr lang="en-US" sz="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 Not Disturb **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 not want to be disturbed. You will see IMs, but only if you’re both in the same Workgroup.</a:t>
                      </a:r>
                      <a:b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endParaRPr lang="en-US" sz="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Presenting *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Giving a presentation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Out of the office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Set to</a:t>
                      </a:r>
                      <a:r>
                        <a:rPr lang="en-US" sz="600" b="0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OOF in your Outlook calendar</a:t>
                      </a:r>
                      <a:endParaRPr lang="en-US" sz="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Offline *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Not signed in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Unknown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Presence can’t be detected</a:t>
                      </a:r>
                    </a:p>
                  </a:txBody>
                  <a:tcPr marL="73152" marR="73152" marT="9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3280467" y="4152341"/>
            <a:ext cx="933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* Set automatically for you based on your keyboard activity or Outlook calendar.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** You can set your presence to this anytime you want.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3220" y="5203268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Which Skype should I use?</a:t>
            </a:r>
          </a:p>
        </p:txBody>
      </p:sp>
      <p:pic>
        <p:nvPicPr>
          <p:cNvPr id="77" name="Picture 76" descr="Skype for Business logo." title="Skype for Business logo.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297" y="5501667"/>
            <a:ext cx="169307" cy="197309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46987" y="5490784"/>
            <a:ext cx="36708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Skype for Business is for connecting with a co-worker or business associate.</a:t>
            </a:r>
          </a:p>
        </p:txBody>
      </p:sp>
      <p:pic>
        <p:nvPicPr>
          <p:cNvPr id="78" name="Picture 77" descr="Skype logo." title="Skype logo.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100" y="5723812"/>
            <a:ext cx="177586" cy="206958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441839" y="5716897"/>
            <a:ext cx="3944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Skype is for connecting with your grandma, or chatting with friends while gaming.</a:t>
            </a:r>
          </a:p>
        </p:txBody>
      </p:sp>
      <p:sp>
        <p:nvSpPr>
          <p:cNvPr id="16" name="TextBox 15" descr="&quot;&quot;"/>
          <p:cNvSpPr txBox="1"/>
          <p:nvPr/>
        </p:nvSpPr>
        <p:spPr>
          <a:xfrm>
            <a:off x="75750" y="6484731"/>
            <a:ext cx="22390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effectLst/>
              </a:rPr>
              <a:t>© 2015 Microsoft Corporation.  All rights reserved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5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Contacts, Presence, and IM Quick Start Guide, pages 2 and 3</a:t>
            </a:r>
          </a:p>
        </p:txBody>
      </p:sp>
      <p:sp>
        <p:nvSpPr>
          <p:cNvPr id="6" name="Subtitle 5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6565" y="596185"/>
            <a:ext cx="4063500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Create a group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Set up a group for each team you work with so you quickly see who’s available, or communicate with the entire team at once.</a:t>
            </a:r>
          </a:p>
          <a:p>
            <a:pPr marL="228600" lvl="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Click the </a:t>
            </a:r>
            <a:r>
              <a:rPr lang="en-US" sz="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Add a Contact </a:t>
            </a: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button.</a:t>
            </a:r>
          </a:p>
          <a:p>
            <a:pPr marL="228600" lvl="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Select </a:t>
            </a:r>
            <a:r>
              <a:rPr lang="en-US" sz="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Create a New Group.</a:t>
            </a:r>
            <a:endParaRPr lang="en-US" sz="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lvl="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Begin typing your new group name.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pic>
        <p:nvPicPr>
          <p:cNvPr id="8" name="Picture 7" descr="Illustration showing how to create a group by clicking the Add a Contact button then selecting the Create a New Group option." title="Illustration showing how to create a group by clicking the Add a Contact button then selecting the Create a New Group optio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72" y="1219200"/>
            <a:ext cx="2036657" cy="966549"/>
          </a:xfrm>
          <a:prstGeom prst="rect">
            <a:avLst/>
          </a:prstGeom>
        </p:spPr>
      </p:pic>
      <p:pic>
        <p:nvPicPr>
          <p:cNvPr id="20" name="Picture 19" descr="Illustration showing where to enter your new group's name--in the New Group field." title="Illustration showing where to enter your new group's name--in the New Group fiel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88" y="2256399"/>
            <a:ext cx="2979426" cy="5334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43252" y="2948331"/>
            <a:ext cx="1959751" cy="30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Send an instant message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276" y="3251495"/>
            <a:ext cx="41000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Use instant messaging (IM) to touch base with your contacts right away.  </a:t>
            </a:r>
          </a:p>
          <a:p>
            <a:pPr marL="228600" lvl="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In your Contacts list, point to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the contact you want to IM. If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you want to IM with more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than one contact, hold down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en-US" sz="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Ctrl</a:t>
            </a: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key and click each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contact name.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Click the IM button. 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Type your message and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press the </a:t>
            </a:r>
            <a:r>
              <a:rPr lang="en-US" sz="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Enter</a:t>
            </a: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key on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your keyboard. </a:t>
            </a:r>
          </a:p>
          <a:p>
            <a:pPr lvl="0">
              <a:lnSpc>
                <a:spcPct val="125000"/>
              </a:lnSpc>
              <a:spcBef>
                <a:spcPts val="300"/>
              </a:spcBef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6" name="Picture 25" descr="Illustration showing how to send an instant message by hovering over the contact's picture, then clicking the IM button." title="Illustration showing how to send an instant message by hovering over the contact's picture, then clicking the IM button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937" y="3642193"/>
            <a:ext cx="1722124" cy="434341"/>
          </a:xfrm>
          <a:prstGeom prst="rect">
            <a:avLst/>
          </a:prstGeom>
        </p:spPr>
      </p:pic>
      <p:pic>
        <p:nvPicPr>
          <p:cNvPr id="32" name="Picture 31" descr="Illustration showing that you type your IM message in the lower box of the IM window. This illustration also shows that you can pull a third person into the conversation by dragging their contact picture into the IM window." title="Illustration showing that you type your IM message in the lower box of the IM window. This illustration also shows that you can pull a third person into the conversation by dragging their contact picture into the IM window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350" y="4467232"/>
            <a:ext cx="2545449" cy="198158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51277" y="5108857"/>
            <a:ext cx="16537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Need to add someone to </a:t>
            </a:r>
            <a:b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IM?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3678" y="5529364"/>
            <a:ext cx="142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From the main Skype for Business window, drag a contact pic onto the IM window.</a:t>
            </a:r>
          </a:p>
        </p:txBody>
      </p:sp>
      <p:cxnSp>
        <p:nvCxnSpPr>
          <p:cNvPr id="14" name="Straight Connector 13" descr="&quot;&quot;" title="&quot;&quot;"/>
          <p:cNvCxnSpPr/>
          <p:nvPr/>
        </p:nvCxnSpPr>
        <p:spPr>
          <a:xfrm>
            <a:off x="4572000" y="68249"/>
            <a:ext cx="0" cy="6705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24400" y="579100"/>
            <a:ext cx="3886200" cy="30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 audio, video and share files in an IM conversation  </a:t>
            </a:r>
          </a:p>
        </p:txBody>
      </p:sp>
      <p:pic>
        <p:nvPicPr>
          <p:cNvPr id="33" name="Picture 32" descr="Illustration of the IM window controls--including the Add video button, the Add audio button, the Present desktop button, and the More options button." title="Illustration of the IM window controls--including the Add video button, the Add audio button, the Present desktop button, and the More options button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950" y="938060"/>
            <a:ext cx="3124206" cy="106680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724400" y="2049449"/>
            <a:ext cx="243840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Switch between conversations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If you have several conversations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or meetings going on at the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same time, Skype for Business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displays them all in one place, so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you can toggle between them.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Click a tab on the left to view an </a:t>
            </a:r>
            <a:b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IM conversation.</a:t>
            </a:r>
          </a:p>
        </p:txBody>
      </p:sp>
      <p:pic>
        <p:nvPicPr>
          <p:cNvPr id="34" name="Picture 33" descr="Illustraton showing how to switch between IM conversations when you have two or more open and active. Click the person's picture and name in the left panel." title="Illustraton showing how to switch between IM conversations when you have two or more open and active. Click the person's picture and name in the left panel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654" y="2397426"/>
            <a:ext cx="2263146" cy="167910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736754" y="4259249"/>
            <a:ext cx="4026246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Find a previous IM conversation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If you use Outlook and Exchange, Skype for Business automatically saves your IM conversation history. To view or continue a previous IM conversation or see an IM request you missed: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36754" y="5084435"/>
            <a:ext cx="19903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Click the Conversations tab.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Click the </a:t>
            </a:r>
            <a:r>
              <a:rPr lang="en-US" sz="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All</a:t>
            </a: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or </a:t>
            </a:r>
            <a:r>
              <a:rPr lang="en-US" sz="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Missed</a:t>
            </a: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tab. If you don’t see the conversation you’re looking for, click </a:t>
            </a:r>
            <a:r>
              <a:rPr lang="en-US" sz="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View More in Outlook</a:t>
            </a: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at the bottom of the list.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Double-click the conversation that you want to open. </a:t>
            </a:r>
          </a:p>
        </p:txBody>
      </p:sp>
      <p:pic>
        <p:nvPicPr>
          <p:cNvPr id="38" name="Picture 37" descr="Illustration showing how to look at your IM conversation history by clicking the Conversations tab (which looks like a clock) then clicking the All tab." title="Illustration showing how to look at your IM conversation history by clicking the Conversations tab (which looks like a clock) then clicking the All tab.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7090" y="5108857"/>
            <a:ext cx="1927864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1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97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PArbitraryFile" ma:contentTypeID="0x0101006EDDDB5EE6D98C44930B742096920B30020100945995BAC74E6347BD6C979F46C6273B" ma:contentTypeVersion="86" ma:contentTypeDescription="Create a new document." ma:contentTypeScope="" ma:versionID="47362dbd0b2e04c99e18350883780ba7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4d33c9699287bf5bb5d1976bc78824fa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Size"/>
                <xsd:element ref="ns2:AcquiredFrom" minOccurs="0"/>
                <xsd:element ref="ns2:UACurrentWords" minOccurs="0"/>
                <xsd:element ref="ns2:ApplicationCode" minOccurs="0"/>
                <xsd:element ref="ns2:ApplicationId" minOccurs="0"/>
                <xsd:element ref="ns2:Applications" minOccurs="0"/>
                <xsd:element ref="ns2:ApprovalLog" minOccurs="0"/>
                <xsd:element ref="ns2:ApprovalStatus" minOccurs="0"/>
                <xsd:element ref="ns2:FeedAppVer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uthorGroup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CategoryTagsTaxHTField11" minOccurs="0"/>
                <xsd:element ref="ns2:ClipArtFilename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FeatureTagsTaxHTField0" minOccurs="0"/>
                <xsd:element ref="ns2:FriendlyTitle" minOccurs="0"/>
                <xsd:element ref="ns2:HandoffToMSDN" minOccurs="0"/>
                <xsd:element ref="ns2:HiddenCategoryTagsTaxHTField0" minOccurs="0"/>
                <xsd:element ref="ns2:InProjectListLookup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LegacyData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NumericId" minOccurs="0"/>
                <xsd:element ref="ns2:NumOfRatingsLookup" minOccurs="0"/>
                <xsd:element ref="ns2:OOCacheId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AppVerPrimary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Size" ma:index="1" ma:displayName="Size of File" ma:default="" ma:internalName="Size" ma:readOnly="false">
      <xsd:simpleType>
        <xsd:restriction base="dms:Text"/>
      </xsd:simpleType>
    </xsd:element>
    <xsd:element name="AcquiredFrom" ma:index="2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3" nillable="true" ma:displayName="Actual Word Count" ma:default="" ma:internalName="UACurrentWords" ma:readOnly="false">
      <xsd:simpleType>
        <xsd:restriction base="dms:Unknown"/>
      </xsd:simpleType>
    </xsd:element>
    <xsd:element name="ApplicationCode" ma:index="4" nillable="true" ma:displayName="Application Code" ma:default="" ma:list="{3B69E247-3408-4B27-BC34-375E2E9451F9}" ma:internalName="ApplicationCode" ma:readOnly="true" ma:showField="AppVerCod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Id" ma:index="5" nillable="true" ma:displayName="Application ID" ma:default="" ma:list="{3B69E247-3408-4B27-BC34-375E2E9451F9}" ma:internalName="ApplicationId" ma:readOnly="true" ma:showField="AssetId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" ma:index="6" nillable="true" ma:displayName="Applications (With Version)" ma:default="" ma:description="Applications this asset is associated with" ma:list="{3B69E247-3408-4B27-BC34-375E2E9451F9}" ma:internalName="Applications" ma:readOnly="false" ma:showField="Titl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rovalLog" ma:index="7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8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FeedAppVer" ma:index="9" nillable="true" ma:displayName="AppVer" ma:default="" ma:hidden="true" ma:list="{3B69E247-3408-4B27-BC34-375E2E9451F9}" ma:internalName="FeedAppVer" ma:readOnly="true" ma:showField="AppVerForLookup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etStart" ma:index="10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11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12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13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4" nillable="true" ma:displayName="Asset Type" ma:default="" ma:internalName="AssetType" ma:readOnly="false">
      <xsd:simpleType>
        <xsd:restriction base="dms:Unknown"/>
      </xsd:simpleType>
    </xsd:element>
    <xsd:element name="APAuthor" ma:index="15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Group" ma:index="16" nillable="true" ma:displayName="Author Group" ma:default="" ma:internalName="AuthorGroup" ma:readOnly="false">
      <xsd:simpleType>
        <xsd:restriction base="dms:Choice">
          <xsd:enumeration value="AWSUA"/>
          <xsd:enumeration value="ITProUA"/>
          <xsd:enumeration value="PMG"/>
          <xsd:enumeration value="Partner UA"/>
          <xsd:enumeration value="Acquired"/>
          <xsd:enumeration value="BCM"/>
          <xsd:enumeration value="MSC"/>
          <xsd:enumeration value="Intl Site Management"/>
          <xsd:enumeration value="Other"/>
        </xsd:restriction>
      </xsd:simpleType>
    </xsd:element>
    <xsd:element name="AverageRating" ma:index="17" nillable="true" ma:displayName="Average Rating" ma:internalName="AverageRating" ma:readOnly="false">
      <xsd:simpleType>
        <xsd:restriction base="dms:Text"/>
      </xsd:simpleType>
    </xsd:element>
    <xsd:element name="BlockPublish" ma:index="18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9" nillable="true" ma:displayName="Bug Number" ma:default="" ma:internalName="BugNumber" ma:readOnly="false">
      <xsd:simpleType>
        <xsd:restriction base="dms:Text"/>
      </xsd:simpleType>
    </xsd:element>
    <xsd:element name="CampaignTagsTaxHTField0" ma:index="21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tegoryTagsTaxHTField11" ma:index="23" nillable="true" ma:taxonomy="true" ma:internalName="CategoryTagsTaxHTField11" ma:taxonomyFieldName="CategoryTags" ma:displayName="Category Tags" ma:readOnly="false" ma:default="" ma:fieldId="{24797cbb-132b-4ad7-b1f7-0c1bcff0c38a}" ma:taxonomyMulti="true" ma:sspId="8f79753a-75d3-41f5-8ca3-40b843941b4f" ma:termSetId="52678d52-26de-467b-a7b9-d4d1c4c8b2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lipArtFilename" ma:index="24" nillable="true" ma:displayName="Clip Art Name" ma:default="" ma:internalName="ClipArtFilename" ma:readOnly="false">
      <xsd:simpleType>
        <xsd:restriction base="dms:Text"/>
      </xsd:simpleType>
    </xsd:element>
    <xsd:element name="ContentItem" ma:index="25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7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30" nillable="true" ma:displayName="CSX Hash" ma:default="" ma:internalName="CSXHash" ma:readOnly="false">
      <xsd:simpleType>
        <xsd:restriction base="dms:Text"/>
      </xsd:simpleType>
    </xsd:element>
    <xsd:element name="CSXSubmissionMarket" ma:index="31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32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33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4" nillable="true" ma:displayName="Deleted?" ma:default="" ma:internalName="IsDeleted" ma:readOnly="false">
      <xsd:simpleType>
        <xsd:restriction base="dms:Boolean"/>
      </xsd:simpleType>
    </xsd:element>
    <xsd:element name="APDescription" ma:index="35" nillable="true" ma:displayName="Description" ma:default="" ma:internalName="APDescription" ma:readOnly="false">
      <xsd:simpleType>
        <xsd:restriction base="dms:Note"/>
      </xsd:simpleType>
    </xsd:element>
    <xsd:element name="DirectSourceMarket" ma:index="36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7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8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9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40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41" nillable="true" ma:displayName="Editorial Tags" ma:default="" ma:internalName="EditorialTags">
      <xsd:simpleType>
        <xsd:restriction base="dms:Unknown"/>
      </xsd:simpleType>
    </xsd:element>
    <xsd:element name="FeatureTagsTaxHTField0" ma:index="43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riendlyTitle" ma:index="44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HandoffToMSDN" ma:index="45" nillable="true" ma:displayName="Handoff To MSDN Date" ma:default="" ma:internalName="HandoffToMSDN" ma:readOnly="false">
      <xsd:simpleType>
        <xsd:restriction base="dms:DateTime"/>
      </xsd:simpleType>
    </xsd:element>
    <xsd:element name="HiddenCategoryTagsTaxHTField0" ma:index="47" nillable="true" ma:taxonomy="true" ma:internalName="HiddenCategoryTagsTaxHTField0" ma:taxonomyFieldName="HiddenCategoryTags" ma:displayName="Hidden Category" ma:readOnly="false" ma:default="" ma:fieldId="{50ad4411-6c46-40b6-a719-09bfd72caf6b}" ma:taxonomyMulti="true" ma:sspId="8f79753a-75d3-41f5-8ca3-40b843941b4f" ma:termSetId="db61d45c-64f2-4e37-a8e3-d5adce206e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ProjectListLookup" ma:index="48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ternalTagsTaxHTField0" ma:index="50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51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2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3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4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5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6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7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8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9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60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61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2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3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4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5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6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7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8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gacyData" ma:index="69" nillable="true" ma:displayName="Legacy Data" ma:default="" ma:internalName="LegacyData" ma:readOnly="false">
      <xsd:simpleType>
        <xsd:restriction base="dms:Note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riginAsset" ma:index="97" nillable="true" ma:displayName="Origin Asset" ma:default="" ma:internalName="OriginAsset" ma:readOnly="false">
      <xsd:simpleType>
        <xsd:restriction base="dms:Text"/>
      </xsd:simpleType>
    </xsd:element>
    <xsd:element name="OriginalRelease" ma:index="98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99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0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1" nillable="true" ma:displayName="Parent Asset Id" ma:default="" ma:internalName="ParentAssetId" ma:readOnly="false">
      <xsd:simpleType>
        <xsd:restriction base="dms:Text"/>
      </xsd:simpleType>
    </xsd:element>
    <xsd:element name="PlannedPubDate" ma:index="102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3" nillable="true" ma:displayName="Policheck Words" ma:default="" ma:internalName="PolicheckWords" ma:readOnly="false">
      <xsd:simpleType>
        <xsd:restriction base="dms:Text"/>
      </xsd:simpleType>
    </xsd:element>
    <xsd:element name="AppVerPrimary" ma:index="104" nillable="true" ma:displayName="Primary Application Version" ma:default="" ma:indexed="true" ma:list="{3B69E247-3408-4B27-BC34-375E2E9451F9}" ma:internalName="AppVerPrimary" ma:showField="Title" ma:web="4873beb7-5857-4685-be1f-d57550cc96cc">
      <xsd:simpleType>
        <xsd:restriction base="dms:Lookup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humbnailAssetId" ma:index="122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3" nillable="true" ma:displayName="Times Cloned" ma:default="" ma:internalName="TimesCloned" ma:readOnly="false">
      <xsd:simpleType>
        <xsd:restriction base="dms:Number"/>
      </xsd:simpleType>
    </xsd:element>
    <xsd:element name="TrustLevel" ma:index="125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6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7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28" nillable="true" ma:displayName="UA Notes" ma:default="" ma:internalName="UANotes" ma:readOnly="false">
      <xsd:simpleType>
        <xsd:restriction base="dms:Note"/>
      </xsd:simpleType>
    </xsd:element>
    <xsd:element name="VoteCount" ma:index="129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index="12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IntlLangReview xmlns="4873beb7-5857-4685-be1f-d57550cc96cc">false</IntlLangReview>
    <LocLastLocAttemptVersionLookup xmlns="4873beb7-5857-4685-be1f-d57550cc96cc">856206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ppVerPrimary xmlns="4873beb7-5857-4685-be1f-d57550cc96cc" xsi:nil="true"/>
    <AssetStart xmlns="4873beb7-5857-4685-be1f-d57550cc96cc">2012-10-11T07:00:00+00:00</AssetStart>
    <FriendlyTitle xmlns="4873beb7-5857-4685-be1f-d57550cc96cc" xsi:nil="true"/>
    <MarketSpecific xmlns="4873beb7-5857-4685-be1f-d57550cc96cc">false</MarketSpecific>
    <PublishStatusLookup xmlns="4873beb7-5857-4685-be1f-d57550cc96cc">
      <Value>1621751</Value>
    </PublishStatusLookup>
    <APAuthor xmlns="4873beb7-5857-4685-be1f-d57550cc96cc">
      <UserInfo>
        <DisplayName>System Account</DisplayName>
        <AccountId>1749</AccountId>
        <AccountType/>
      </UserInfo>
    </APAuthor>
    <IntlLangReviewer xmlns="4873beb7-5857-4685-be1f-d57550cc96cc" xsi:nil="true"/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>103455868</NumericId>
    <ParentAssetId xmlns="4873beb7-5857-4685-be1f-d57550cc96cc">AF103015613</ParentAssetId>
    <OriginalSourceMarket xmlns="4873beb7-5857-4685-be1f-d57550cc96cc" xsi:nil="true"/>
    <ApprovalStatus xmlns="4873beb7-5857-4685-be1f-d57550cc96cc">InProgress</ApprovalStatus>
    <EditorialTags xmlns="4873beb7-5857-4685-be1f-d57550cc96cc" xsi:nil="true"/>
    <LocComments xmlns="4873beb7-5857-4685-be1f-d57550cc96cc">Intl_Localizable</LocComments>
    <LocRecommendedHandoff xmlns="4873beb7-5857-4685-be1f-d57550cc96cc">FY13HOJun1</LocRecommendedHandoff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NA</AssetType>
    <MachineTranslated xmlns="4873beb7-5857-4685-be1f-d57550cc96cc">false</MachineTranslated>
    <OutputCachingOn xmlns="4873beb7-5857-4685-be1f-d57550cc96cc">false</OutputCachingOn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>t:Tier 1,t:Tier 2,t:Tier 3</LocMarketGroupTiers2>
    <ClipArtFilename xmlns="4873beb7-5857-4685-be1f-d57550cc96cc" xsi:nil="true"/>
    <CSXHash xmlns="4873beb7-5857-4685-be1f-d57550cc96cc" xsi:nil="true"/>
    <DirectSourceMarket xmlns="4873beb7-5857-4685-be1f-d57550cc96cc" xsi:nil="true"/>
    <PlannedPubDate xmlns="4873beb7-5857-4685-be1f-d57550cc96cc">2012-09-28T07:00:00+00:00</PlannedPubDate>
    <Size xmlns="4873beb7-5857-4685-be1f-d57550cc96cc">300kb</Size>
    <CategoryTagsTaxHTField11 xmlns="4873beb7-5857-4685-be1f-d57550cc96cc">
      <Terms xmlns="http://schemas.microsoft.com/office/infopath/2007/PartnerControls"/>
    </CategoryTagsTaxHTField11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imesCloned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pplications xmlns="4873beb7-5857-4685-be1f-d57550cc96cc">
      <Value>1651</Value>
      <Value>1791</Value>
    </Applications>
    <AssetId xmlns="4873beb7-5857-4685-be1f-d57550cc96cc">AF103455868</AssetId>
    <AuthorGroup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OOCacheId xmlns="4873beb7-5857-4685-be1f-d57550cc96cc" xsi:nil="true"/>
    <IsDeleted xmlns="4873beb7-5857-4685-be1f-d57550cc96cc">false</IsDeleted>
    <HiddenCategoryTagsTaxHTField0 xmlns="4873beb7-5857-4685-be1f-d57550cc96cc">
      <Terms xmlns="http://schemas.microsoft.com/office/infopath/2007/PartnerControls"/>
    </HiddenCategoryTagsTaxHTField0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>RTM/RTW</Milestone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20C805-0DCF-4A13-BCC3-BDCCE6C9FE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E7FB4E-27CC-4001-A9F4-BECB9E2096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1BD87F-56C0-44A2-9063-DBD812914B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On-screen Show (4:3)</PresentationFormat>
  <Paragraphs>76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Segoe UI</vt:lpstr>
      <vt:lpstr>Segoe UI Semibold</vt:lpstr>
      <vt:lpstr>Segoe UI Semilight</vt:lpstr>
      <vt:lpstr>Office Theme</vt:lpstr>
      <vt:lpstr>Contacts, presence, and IM Quick Start Guide, pages 4 and 1</vt:lpstr>
      <vt:lpstr>Contacts, Presence, and IM Quick Start Guide, pages 2 and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Reference about instant messaging, presence, and contacts</dc:title>
  <dc:creator/>
  <cp:lastModifiedBy/>
  <cp:revision>1</cp:revision>
  <dcterms:created xsi:type="dcterms:W3CDTF">2012-03-30T15:13:48Z</dcterms:created>
  <dcterms:modified xsi:type="dcterms:W3CDTF">2016-02-02T00:25:35Z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0x0101006EDDDB5EE6D98C44930B742096920B30020100945995BAC74E6347BD6C979F46C6273B</vt:lpwstr>
  </property>
  <property fmtid="{D5CDD505-2E9C-101B-9397-08002B2CF9AE}" pid="3" name="_dlc_DocIdItemGuid">
    <vt:lpwstr>044d57a3-7eea-48dd-a4c9-f2f0e23f34f9</vt:lpwstr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ScenarioTags">
    <vt:lpwstr/>
  </property>
  <property fmtid="{D5CDD505-2E9C-101B-9397-08002B2CF9AE}" pid="10" name="CampaignTags">
    <vt:lpwstr/>
  </property>
</Properties>
</file>