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sldIdLst>
    <p:sldId id="256" r:id="rId5"/>
    <p:sldId id="257"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6C0A"/>
    <a:srgbClr val="00ADEB"/>
    <a:srgbClr val="CDE6F7"/>
    <a:srgbClr val="F9E075"/>
    <a:srgbClr val="E8D4C5"/>
    <a:srgbClr val="00AFF0"/>
    <a:srgbClr val="F5FAFC"/>
    <a:srgbClr val="FFFF00"/>
    <a:srgbClr val="DCF2FA"/>
    <a:srgbClr val="BFE9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396" autoAdjust="0"/>
    <p:restoredTop sz="94676" autoAdjust="0"/>
  </p:normalViewPr>
  <p:slideViewPr>
    <p:cSldViewPr>
      <p:cViewPr>
        <p:scale>
          <a:sx n="78" d="100"/>
          <a:sy n="78" d="100"/>
        </p:scale>
        <p:origin x="1046" y="13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C0845C6-AFD8-462C-BB08-892BD8EA3B95}" type="datetimeFigureOut">
              <a:rPr lang="en-US" smtClean="0"/>
              <a:t>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C0130A9-0122-41AF-8F6B-B874FA730328}" type="slidenum">
              <a:rPr lang="en-US" smtClean="0"/>
              <a:t>‹#›</a:t>
            </a:fld>
            <a:endParaRPr lang="en-US" dirty="0"/>
          </a:p>
        </p:txBody>
      </p:sp>
    </p:spTree>
    <p:extLst>
      <p:ext uri="{BB962C8B-B14F-4D97-AF65-F5344CB8AC3E}">
        <p14:creationId xmlns:p14="http://schemas.microsoft.com/office/powerpoint/2010/main" val="2485713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0845C6-AFD8-462C-BB08-892BD8EA3B95}" type="datetimeFigureOut">
              <a:rPr lang="en-US" smtClean="0"/>
              <a:t>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C0130A9-0122-41AF-8F6B-B874FA730328}" type="slidenum">
              <a:rPr lang="en-US" smtClean="0"/>
              <a:t>‹#›</a:t>
            </a:fld>
            <a:endParaRPr lang="en-US" dirty="0"/>
          </a:p>
        </p:txBody>
      </p:sp>
    </p:spTree>
    <p:extLst>
      <p:ext uri="{BB962C8B-B14F-4D97-AF65-F5344CB8AC3E}">
        <p14:creationId xmlns:p14="http://schemas.microsoft.com/office/powerpoint/2010/main" val="3672055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0845C6-AFD8-462C-BB08-892BD8EA3B95}" type="datetimeFigureOut">
              <a:rPr lang="en-US" smtClean="0"/>
              <a:t>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C0130A9-0122-41AF-8F6B-B874FA730328}" type="slidenum">
              <a:rPr lang="en-US" smtClean="0"/>
              <a:t>‹#›</a:t>
            </a:fld>
            <a:endParaRPr lang="en-US" dirty="0"/>
          </a:p>
        </p:txBody>
      </p:sp>
    </p:spTree>
    <p:extLst>
      <p:ext uri="{BB962C8B-B14F-4D97-AF65-F5344CB8AC3E}">
        <p14:creationId xmlns:p14="http://schemas.microsoft.com/office/powerpoint/2010/main" val="3341520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0845C6-AFD8-462C-BB08-892BD8EA3B95}" type="datetimeFigureOut">
              <a:rPr lang="en-US" smtClean="0"/>
              <a:t>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C0130A9-0122-41AF-8F6B-B874FA730328}" type="slidenum">
              <a:rPr lang="en-US" smtClean="0"/>
              <a:t>‹#›</a:t>
            </a:fld>
            <a:endParaRPr lang="en-US" dirty="0"/>
          </a:p>
        </p:txBody>
      </p:sp>
    </p:spTree>
    <p:extLst>
      <p:ext uri="{BB962C8B-B14F-4D97-AF65-F5344CB8AC3E}">
        <p14:creationId xmlns:p14="http://schemas.microsoft.com/office/powerpoint/2010/main" val="1050924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0845C6-AFD8-462C-BB08-892BD8EA3B95}" type="datetimeFigureOut">
              <a:rPr lang="en-US" smtClean="0"/>
              <a:t>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C0130A9-0122-41AF-8F6B-B874FA730328}" type="slidenum">
              <a:rPr lang="en-US" smtClean="0"/>
              <a:t>‹#›</a:t>
            </a:fld>
            <a:endParaRPr lang="en-US" dirty="0"/>
          </a:p>
        </p:txBody>
      </p:sp>
    </p:spTree>
    <p:extLst>
      <p:ext uri="{BB962C8B-B14F-4D97-AF65-F5344CB8AC3E}">
        <p14:creationId xmlns:p14="http://schemas.microsoft.com/office/powerpoint/2010/main" val="1465294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C0845C6-AFD8-462C-BB08-892BD8EA3B95}" type="datetimeFigureOut">
              <a:rPr lang="en-US" smtClean="0"/>
              <a:t>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C0130A9-0122-41AF-8F6B-B874FA730328}" type="slidenum">
              <a:rPr lang="en-US" smtClean="0"/>
              <a:t>‹#›</a:t>
            </a:fld>
            <a:endParaRPr lang="en-US" dirty="0"/>
          </a:p>
        </p:txBody>
      </p:sp>
    </p:spTree>
    <p:extLst>
      <p:ext uri="{BB962C8B-B14F-4D97-AF65-F5344CB8AC3E}">
        <p14:creationId xmlns:p14="http://schemas.microsoft.com/office/powerpoint/2010/main" val="601659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C0845C6-AFD8-462C-BB08-892BD8EA3B95}" type="datetimeFigureOut">
              <a:rPr lang="en-US" smtClean="0"/>
              <a:t>2/3/2016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C0130A9-0122-41AF-8F6B-B874FA730328}" type="slidenum">
              <a:rPr lang="en-US" smtClean="0"/>
              <a:t>‹#›</a:t>
            </a:fld>
            <a:endParaRPr lang="en-US" dirty="0"/>
          </a:p>
        </p:txBody>
      </p:sp>
    </p:spTree>
    <p:extLst>
      <p:ext uri="{BB962C8B-B14F-4D97-AF65-F5344CB8AC3E}">
        <p14:creationId xmlns:p14="http://schemas.microsoft.com/office/powerpoint/2010/main" val="3917174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C0845C6-AFD8-462C-BB08-892BD8EA3B95}" type="datetimeFigureOut">
              <a:rPr lang="en-US" smtClean="0"/>
              <a:t>2/3/2016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C0130A9-0122-41AF-8F6B-B874FA730328}" type="slidenum">
              <a:rPr lang="en-US" smtClean="0"/>
              <a:t>‹#›</a:t>
            </a:fld>
            <a:endParaRPr lang="en-US" dirty="0"/>
          </a:p>
        </p:txBody>
      </p:sp>
    </p:spTree>
    <p:extLst>
      <p:ext uri="{BB962C8B-B14F-4D97-AF65-F5344CB8AC3E}">
        <p14:creationId xmlns:p14="http://schemas.microsoft.com/office/powerpoint/2010/main" val="292931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0845C6-AFD8-462C-BB08-892BD8EA3B95}" type="datetimeFigureOut">
              <a:rPr lang="en-US" smtClean="0"/>
              <a:t>2/3/2016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C0130A9-0122-41AF-8F6B-B874FA730328}" type="slidenum">
              <a:rPr lang="en-US" smtClean="0"/>
              <a:t>‹#›</a:t>
            </a:fld>
            <a:endParaRPr lang="en-US" dirty="0"/>
          </a:p>
        </p:txBody>
      </p:sp>
    </p:spTree>
    <p:extLst>
      <p:ext uri="{BB962C8B-B14F-4D97-AF65-F5344CB8AC3E}">
        <p14:creationId xmlns:p14="http://schemas.microsoft.com/office/powerpoint/2010/main" val="3599286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C0845C6-AFD8-462C-BB08-892BD8EA3B95}" type="datetimeFigureOut">
              <a:rPr lang="en-US" smtClean="0"/>
              <a:t>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C0130A9-0122-41AF-8F6B-B874FA730328}" type="slidenum">
              <a:rPr lang="en-US" smtClean="0"/>
              <a:t>‹#›</a:t>
            </a:fld>
            <a:endParaRPr lang="en-US" dirty="0"/>
          </a:p>
        </p:txBody>
      </p:sp>
    </p:spTree>
    <p:extLst>
      <p:ext uri="{BB962C8B-B14F-4D97-AF65-F5344CB8AC3E}">
        <p14:creationId xmlns:p14="http://schemas.microsoft.com/office/powerpoint/2010/main" val="3963806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C0845C6-AFD8-462C-BB08-892BD8EA3B95}" type="datetimeFigureOut">
              <a:rPr lang="en-US" smtClean="0"/>
              <a:t>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C0130A9-0122-41AF-8F6B-B874FA730328}" type="slidenum">
              <a:rPr lang="en-US" smtClean="0"/>
              <a:t>‹#›</a:t>
            </a:fld>
            <a:endParaRPr lang="en-US" dirty="0"/>
          </a:p>
        </p:txBody>
      </p:sp>
    </p:spTree>
    <p:extLst>
      <p:ext uri="{BB962C8B-B14F-4D97-AF65-F5344CB8AC3E}">
        <p14:creationId xmlns:p14="http://schemas.microsoft.com/office/powerpoint/2010/main" val="400640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0845C6-AFD8-462C-BB08-892BD8EA3B95}" type="datetimeFigureOut">
              <a:rPr lang="en-US" smtClean="0"/>
              <a:t>2/3/2016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0130A9-0122-41AF-8F6B-B874FA730328}" type="slidenum">
              <a:rPr lang="en-US" smtClean="0"/>
              <a:t>‹#›</a:t>
            </a:fld>
            <a:endParaRPr lang="en-US" dirty="0"/>
          </a:p>
        </p:txBody>
      </p:sp>
    </p:spTree>
    <p:extLst>
      <p:ext uri="{BB962C8B-B14F-4D97-AF65-F5344CB8AC3E}">
        <p14:creationId xmlns:p14="http://schemas.microsoft.com/office/powerpoint/2010/main" val="41212583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 Id="rId9" Type="http://schemas.openxmlformats.org/officeDocument/2006/relationships/image" Target="../media/image8.emf"/></Relationships>
</file>

<file path=ppt/slides/_rels/slide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1.xml"/><Relationship Id="rId6" Type="http://schemas.openxmlformats.org/officeDocument/2006/relationships/image" Target="../media/image13.emf"/><Relationship Id="rId5" Type="http://schemas.openxmlformats.org/officeDocument/2006/relationships/image" Target="../media/image12.emf"/><Relationship Id="rId4" Type="http://schemas.openxmlformats.org/officeDocument/2006/relationships/image" Target="../media/image1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hidden="1"/>
          <p:cNvSpPr>
            <a:spLocks noGrp="1"/>
          </p:cNvSpPr>
          <p:nvPr>
            <p:ph type="ctrTitle"/>
          </p:nvPr>
        </p:nvSpPr>
        <p:spPr/>
        <p:txBody>
          <a:bodyPr>
            <a:normAutofit fontScale="90000"/>
          </a:bodyPr>
          <a:lstStyle/>
          <a:p>
            <a:r>
              <a:rPr lang="en-US" dirty="0"/>
              <a:t>Skype for Business Quick Start Guide—Sharing and Collaboration—pages 1 and 4</a:t>
            </a:r>
          </a:p>
        </p:txBody>
      </p:sp>
      <p:sp>
        <p:nvSpPr>
          <p:cNvPr id="8" name="Subtitle 7" hidden="1"/>
          <p:cNvSpPr>
            <a:spLocks noGrp="1"/>
          </p:cNvSpPr>
          <p:nvPr>
            <p:ph type="subTitle" idx="1"/>
          </p:nvPr>
        </p:nvSpPr>
        <p:spPr/>
        <p:txBody>
          <a:bodyPr/>
          <a:lstStyle/>
          <a:p>
            <a:r>
              <a:rPr lang="en-US" dirty="0"/>
              <a:t>Pages 1 and 4</a:t>
            </a:r>
          </a:p>
        </p:txBody>
      </p:sp>
      <p:cxnSp>
        <p:nvCxnSpPr>
          <p:cNvPr id="14" name="Straight Connector 13" descr="&quot;&quot;"/>
          <p:cNvCxnSpPr/>
          <p:nvPr/>
        </p:nvCxnSpPr>
        <p:spPr>
          <a:xfrm>
            <a:off x="4494176" y="76200"/>
            <a:ext cx="0" cy="67056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67" name="Rectangle 66" descr="&quot;&quot;" title="&quot;&quot;"/>
          <p:cNvSpPr/>
          <p:nvPr/>
        </p:nvSpPr>
        <p:spPr>
          <a:xfrm>
            <a:off x="4495800" y="-5564"/>
            <a:ext cx="4648200" cy="1258827"/>
          </a:xfrm>
          <a:prstGeom prst="rect">
            <a:avLst/>
          </a:prstGeom>
          <a:solidFill>
            <a:srgbClr val="00AF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0" name="Picture 69" descr="Skype for Business." title="Skype for Busines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00214" y="61115"/>
            <a:ext cx="2062121" cy="530495"/>
          </a:xfrm>
          <a:prstGeom prst="rect">
            <a:avLst/>
          </a:prstGeom>
        </p:spPr>
      </p:pic>
      <p:sp>
        <p:nvSpPr>
          <p:cNvPr id="69" name="Subtitle 2"/>
          <p:cNvSpPr txBox="1">
            <a:spLocks/>
          </p:cNvSpPr>
          <p:nvPr/>
        </p:nvSpPr>
        <p:spPr bwMode="auto">
          <a:xfrm>
            <a:off x="5072228" y="451184"/>
            <a:ext cx="1066786" cy="234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0" indent="0" algn="ctr" rtl="0" eaLnBrk="0" fontAlgn="base" hangingPunct="0">
              <a:spcBef>
                <a:spcPct val="20000"/>
              </a:spcBef>
              <a:spcAft>
                <a:spcPct val="0"/>
              </a:spcAft>
              <a:buFont typeface="Arial"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lnSpc>
                <a:spcPts val="800"/>
              </a:lnSpc>
              <a:spcBef>
                <a:spcPts val="0"/>
              </a:spcBef>
            </a:pPr>
            <a:r>
              <a:rPr lang="en-US" sz="800" dirty="0">
                <a:solidFill>
                  <a:schemeClr val="bg1"/>
                </a:solidFill>
                <a:latin typeface="Segoe UI Semilight" panose="020B0402040204020203" pitchFamily="34" charset="0"/>
                <a:cs typeface="Segoe UI Semilight" panose="020B0402040204020203" pitchFamily="34" charset="0"/>
              </a:rPr>
              <a:t>Quick Start Guide</a:t>
            </a:r>
          </a:p>
        </p:txBody>
      </p:sp>
      <p:sp>
        <p:nvSpPr>
          <p:cNvPr id="68" name="Subtitle 2"/>
          <p:cNvSpPr txBox="1">
            <a:spLocks/>
          </p:cNvSpPr>
          <p:nvPr/>
        </p:nvSpPr>
        <p:spPr>
          <a:xfrm>
            <a:off x="5219812" y="780666"/>
            <a:ext cx="3733690" cy="38851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r"/>
            <a:r>
              <a:rPr lang="en-US" sz="2000" dirty="0">
                <a:solidFill>
                  <a:schemeClr val="bg1"/>
                </a:solidFill>
                <a:latin typeface="Segoe UI Semibold" panose="020B0702040204020203" pitchFamily="34" charset="0"/>
                <a:cs typeface="Segoe UI Semibold" panose="020B0702040204020203" pitchFamily="34" charset="0"/>
              </a:rPr>
              <a:t>Sharing and collaboration</a:t>
            </a:r>
          </a:p>
        </p:txBody>
      </p:sp>
      <p:sp>
        <p:nvSpPr>
          <p:cNvPr id="120" name="TextBox 119"/>
          <p:cNvSpPr txBox="1"/>
          <p:nvPr/>
        </p:nvSpPr>
        <p:spPr>
          <a:xfrm>
            <a:off x="4704057" y="1501987"/>
            <a:ext cx="2536779" cy="515526"/>
          </a:xfrm>
          <a:prstGeom prst="rect">
            <a:avLst/>
          </a:prstGeom>
          <a:noFill/>
        </p:spPr>
        <p:txBody>
          <a:bodyPr wrap="square">
            <a:spAutoFit/>
          </a:bodyPr>
          <a:lstStyle/>
          <a:p>
            <a:pPr fontAlgn="auto">
              <a:lnSpc>
                <a:spcPct val="125000"/>
              </a:lnSpc>
              <a:spcBef>
                <a:spcPts val="300"/>
              </a:spcBef>
              <a:spcAft>
                <a:spcPts val="0"/>
              </a:spcAft>
              <a:defRPr/>
            </a:pPr>
            <a:r>
              <a:rPr lang="en-US" sz="1200" dirty="0">
                <a:latin typeface="Segoe UI" panose="020B0502040204020203" pitchFamily="34" charset="0"/>
                <a:ea typeface="Segoe UI" panose="020B0502040204020203" pitchFamily="34" charset="0"/>
                <a:cs typeface="Segoe UI" panose="020B0502040204020203" pitchFamily="34" charset="0"/>
              </a:rPr>
              <a:t>Share your desktop or a program</a:t>
            </a:r>
          </a:p>
          <a:p>
            <a:pPr fontAlgn="auto">
              <a:lnSpc>
                <a:spcPct val="125000"/>
              </a:lnSpc>
              <a:spcBef>
                <a:spcPts val="300"/>
              </a:spcBef>
              <a:spcAft>
                <a:spcPts val="0"/>
              </a:spcAft>
              <a:defRPr/>
            </a:pPr>
            <a:r>
              <a:rPr lang="en-US" sz="800" dirty="0">
                <a:latin typeface="Segoe UI" pitchFamily="34" charset="0"/>
                <a:ea typeface="Segoe UI" pitchFamily="34" charset="0"/>
                <a:cs typeface="Segoe UI" pitchFamily="34" charset="0"/>
              </a:rPr>
              <a:t>Need to show everyone what you’re talking about? </a:t>
            </a:r>
          </a:p>
        </p:txBody>
      </p:sp>
      <p:sp>
        <p:nvSpPr>
          <p:cNvPr id="119" name="TextBox 118"/>
          <p:cNvSpPr txBox="1"/>
          <p:nvPr/>
        </p:nvSpPr>
        <p:spPr>
          <a:xfrm>
            <a:off x="4704058" y="2041333"/>
            <a:ext cx="2548419" cy="1284967"/>
          </a:xfrm>
          <a:prstGeom prst="rect">
            <a:avLst/>
          </a:prstGeom>
          <a:noFill/>
        </p:spPr>
        <p:txBody>
          <a:bodyPr wrap="square">
            <a:spAutoFit/>
          </a:bodyPr>
          <a:lstStyle/>
          <a:p>
            <a:pPr marL="228600" indent="-228600" fontAlgn="auto">
              <a:lnSpc>
                <a:spcPct val="125000"/>
              </a:lnSpc>
              <a:spcBef>
                <a:spcPts val="300"/>
              </a:spcBef>
              <a:spcAft>
                <a:spcPts val="0"/>
              </a:spcAft>
              <a:buFont typeface="+mj-lt"/>
              <a:buAutoNum type="arabicPeriod"/>
              <a:defRPr/>
            </a:pPr>
            <a:r>
              <a:rPr lang="en-US" sz="800" dirty="0">
                <a:latin typeface="Segoe UI" pitchFamily="34" charset="0"/>
                <a:ea typeface="Segoe UI" pitchFamily="34" charset="0"/>
                <a:cs typeface="Segoe UI" pitchFamily="34" charset="0"/>
              </a:rPr>
              <a:t>In the meeting window, click the </a:t>
            </a:r>
            <a:r>
              <a:rPr lang="en-US" sz="800" b="1" dirty="0">
                <a:latin typeface="Segoe UI" pitchFamily="34" charset="0"/>
                <a:ea typeface="Segoe UI" pitchFamily="34" charset="0"/>
                <a:cs typeface="Segoe UI" pitchFamily="34" charset="0"/>
              </a:rPr>
              <a:t>Present</a:t>
            </a:r>
            <a:r>
              <a:rPr lang="en-US" sz="800" dirty="0">
                <a:latin typeface="Segoe UI" pitchFamily="34" charset="0"/>
                <a:ea typeface="Segoe UI" pitchFamily="34" charset="0"/>
                <a:cs typeface="Segoe UI" pitchFamily="34" charset="0"/>
              </a:rPr>
              <a:t> button.</a:t>
            </a:r>
          </a:p>
          <a:p>
            <a:pPr marL="228600" indent="-228600">
              <a:lnSpc>
                <a:spcPct val="125000"/>
              </a:lnSpc>
              <a:spcBef>
                <a:spcPts val="300"/>
              </a:spcBef>
              <a:buFont typeface="+mj-lt"/>
              <a:buAutoNum type="arabicPeriod"/>
              <a:defRPr/>
            </a:pPr>
            <a:r>
              <a:rPr lang="en-US" sz="800" dirty="0">
                <a:latin typeface="Segoe UI" pitchFamily="34" charset="0"/>
                <a:ea typeface="Segoe UI" pitchFamily="34" charset="0"/>
                <a:cs typeface="Segoe UI" pitchFamily="34" charset="0"/>
              </a:rPr>
              <a:t>Click </a:t>
            </a:r>
            <a:r>
              <a:rPr lang="en-US" sz="800" b="1" dirty="0">
                <a:latin typeface="Segoe UI" pitchFamily="34" charset="0"/>
                <a:ea typeface="Segoe UI" pitchFamily="34" charset="0"/>
                <a:cs typeface="Segoe UI" pitchFamily="34" charset="0"/>
              </a:rPr>
              <a:t>Present Desktop</a:t>
            </a:r>
            <a:r>
              <a:rPr lang="en-US" sz="800" dirty="0">
                <a:latin typeface="Segoe UI" pitchFamily="34" charset="0"/>
                <a:ea typeface="Segoe UI" pitchFamily="34" charset="0"/>
                <a:cs typeface="Segoe UI" pitchFamily="34" charset="0"/>
              </a:rPr>
              <a:t> to show the entire contents of your desktop…</a:t>
            </a:r>
          </a:p>
          <a:p>
            <a:pPr marL="230188" lvl="1">
              <a:lnSpc>
                <a:spcPct val="125000"/>
              </a:lnSpc>
              <a:spcBef>
                <a:spcPts val="300"/>
              </a:spcBef>
              <a:defRPr/>
            </a:pPr>
            <a:r>
              <a:rPr lang="en-US" sz="800" dirty="0">
                <a:latin typeface="Segoe UI" pitchFamily="34" charset="0"/>
                <a:ea typeface="Segoe UI" pitchFamily="34" charset="0"/>
                <a:cs typeface="Segoe UI" pitchFamily="34" charset="0"/>
              </a:rPr>
              <a:t>or…</a:t>
            </a:r>
          </a:p>
          <a:p>
            <a:pPr marL="230188">
              <a:lnSpc>
                <a:spcPct val="125000"/>
              </a:lnSpc>
              <a:spcBef>
                <a:spcPts val="300"/>
              </a:spcBef>
              <a:defRPr/>
            </a:pPr>
            <a:r>
              <a:rPr lang="en-US" sz="800" dirty="0">
                <a:latin typeface="Segoe UI" pitchFamily="34" charset="0"/>
                <a:ea typeface="Segoe UI" pitchFamily="34" charset="0"/>
                <a:cs typeface="Segoe UI" pitchFamily="34" charset="0"/>
              </a:rPr>
              <a:t>Click </a:t>
            </a:r>
            <a:r>
              <a:rPr lang="en-US" sz="800" b="1" dirty="0">
                <a:latin typeface="Segoe UI" pitchFamily="34" charset="0"/>
                <a:ea typeface="Segoe UI" pitchFamily="34" charset="0"/>
                <a:cs typeface="Segoe UI" pitchFamily="34" charset="0"/>
              </a:rPr>
              <a:t>Present Programs</a:t>
            </a:r>
            <a:r>
              <a:rPr lang="en-US" sz="800" dirty="0">
                <a:latin typeface="Segoe UI" pitchFamily="34" charset="0"/>
                <a:ea typeface="Segoe UI" pitchFamily="34" charset="0"/>
                <a:cs typeface="Segoe UI" pitchFamily="34" charset="0"/>
              </a:rPr>
              <a:t> and double-click the program you want to share.</a:t>
            </a:r>
          </a:p>
        </p:txBody>
      </p:sp>
      <p:pic>
        <p:nvPicPr>
          <p:cNvPr id="2" name="Picture 1" descr="Illustration showing how to present your desktop or a program by clicking the Present button, then choosing either Present Desktop or Present Programs." title="Illustration showing how to present your desktop or a program by clicking the Present button, then choosing either Present Desktop or Present Programs."/>
          <p:cNvPicPr>
            <a:picLocks noChangeAspect="1"/>
          </p:cNvPicPr>
          <p:nvPr/>
        </p:nvPicPr>
        <p:blipFill>
          <a:blip r:embed="rId3"/>
          <a:stretch>
            <a:fillRect/>
          </a:stretch>
        </p:blipFill>
        <p:spPr>
          <a:xfrm>
            <a:off x="7358049" y="1563919"/>
            <a:ext cx="1153061" cy="1929222"/>
          </a:xfrm>
          <a:prstGeom prst="rect">
            <a:avLst/>
          </a:prstGeom>
        </p:spPr>
      </p:pic>
      <p:sp>
        <p:nvSpPr>
          <p:cNvPr id="95" name="TextBox 94"/>
          <p:cNvSpPr txBox="1"/>
          <p:nvPr/>
        </p:nvSpPr>
        <p:spPr>
          <a:xfrm>
            <a:off x="4696374" y="3280397"/>
            <a:ext cx="1925518" cy="900246"/>
          </a:xfrm>
          <a:prstGeom prst="rect">
            <a:avLst/>
          </a:prstGeom>
          <a:noFill/>
        </p:spPr>
        <p:txBody>
          <a:bodyPr wrap="square">
            <a:spAutoFit/>
          </a:bodyPr>
          <a:lstStyle/>
          <a:p>
            <a:pPr marL="230188" indent="-230188">
              <a:lnSpc>
                <a:spcPct val="125000"/>
              </a:lnSpc>
              <a:spcBef>
                <a:spcPts val="300"/>
              </a:spcBef>
              <a:buFont typeface="+mj-lt"/>
              <a:buAutoNum type="arabicPeriod" startAt="3"/>
              <a:defRPr/>
            </a:pPr>
            <a:r>
              <a:rPr lang="en-US" sz="800" dirty="0">
                <a:latin typeface="Segoe UI" pitchFamily="34" charset="0"/>
                <a:ea typeface="Segoe UI" pitchFamily="34" charset="0"/>
                <a:cs typeface="Segoe UI" pitchFamily="34" charset="0"/>
              </a:rPr>
              <a:t>Double-click the program you want to share.</a:t>
            </a:r>
          </a:p>
          <a:p>
            <a:pPr marL="230188" indent="-230188">
              <a:lnSpc>
                <a:spcPct val="125000"/>
              </a:lnSpc>
              <a:spcBef>
                <a:spcPts val="300"/>
              </a:spcBef>
              <a:buFont typeface="+mj-lt"/>
              <a:buAutoNum type="arabicPeriod" startAt="3"/>
              <a:defRPr/>
            </a:pPr>
            <a:r>
              <a:rPr lang="en-US" sz="800" dirty="0">
                <a:latin typeface="Segoe UI" pitchFamily="34" charset="0"/>
                <a:ea typeface="Segoe UI" pitchFamily="34" charset="0"/>
                <a:cs typeface="Segoe UI" pitchFamily="34" charset="0"/>
              </a:rPr>
              <a:t>If you share a program, it will have a yellow border and a </a:t>
            </a:r>
            <a:r>
              <a:rPr lang="en-US" sz="800" b="1" dirty="0">
                <a:latin typeface="Segoe UI" pitchFamily="34" charset="0"/>
                <a:ea typeface="Segoe UI" pitchFamily="34" charset="0"/>
                <a:cs typeface="Segoe UI" pitchFamily="34" charset="0"/>
              </a:rPr>
              <a:t>Now Presenting </a:t>
            </a:r>
            <a:r>
              <a:rPr lang="en-US" sz="800" dirty="0">
                <a:latin typeface="Segoe UI" pitchFamily="34" charset="0"/>
                <a:ea typeface="Segoe UI" pitchFamily="34" charset="0"/>
                <a:cs typeface="Segoe UI" pitchFamily="34" charset="0"/>
              </a:rPr>
              <a:t>tab on your desktop. </a:t>
            </a:r>
          </a:p>
        </p:txBody>
      </p:sp>
      <p:pic>
        <p:nvPicPr>
          <p:cNvPr id="3" name="Picture 2" descr="Illustration showing the programs open on your desktop. Click one of the program thumbnails to share that program with others in your meeting." title="Illustration showing the programs open on your desktop. Click one of the program thumbnails to share that program with others in your meeting."/>
          <p:cNvPicPr>
            <a:picLocks noChangeAspect="1"/>
          </p:cNvPicPr>
          <p:nvPr/>
        </p:nvPicPr>
        <p:blipFill>
          <a:blip r:embed="rId4"/>
          <a:stretch>
            <a:fillRect/>
          </a:stretch>
        </p:blipFill>
        <p:spPr>
          <a:xfrm>
            <a:off x="6752029" y="3630388"/>
            <a:ext cx="1999255" cy="1017812"/>
          </a:xfrm>
          <a:prstGeom prst="rect">
            <a:avLst/>
          </a:prstGeom>
        </p:spPr>
      </p:pic>
      <p:sp>
        <p:nvSpPr>
          <p:cNvPr id="96" name="TextBox 95"/>
          <p:cNvSpPr txBox="1"/>
          <p:nvPr/>
        </p:nvSpPr>
        <p:spPr>
          <a:xfrm>
            <a:off x="4701390" y="4153112"/>
            <a:ext cx="1666874" cy="861774"/>
          </a:xfrm>
          <a:prstGeom prst="rect">
            <a:avLst/>
          </a:prstGeom>
          <a:noFill/>
        </p:spPr>
        <p:txBody>
          <a:bodyPr wrap="square">
            <a:spAutoFit/>
          </a:bodyPr>
          <a:lstStyle/>
          <a:p>
            <a:pPr marL="230188" indent="-230188">
              <a:lnSpc>
                <a:spcPct val="125000"/>
              </a:lnSpc>
              <a:spcBef>
                <a:spcPts val="300"/>
              </a:spcBef>
              <a:buFont typeface="+mj-lt"/>
              <a:buAutoNum type="arabicPeriod" startAt="5"/>
              <a:defRPr/>
            </a:pPr>
            <a:r>
              <a:rPr lang="en-US" sz="800" dirty="0">
                <a:latin typeface="Segoe UI" pitchFamily="34" charset="0"/>
                <a:ea typeface="Segoe UI" pitchFamily="34" charset="0"/>
                <a:cs typeface="Segoe UI" pitchFamily="34" charset="0"/>
              </a:rPr>
              <a:t>To stop sharing, click </a:t>
            </a:r>
            <a:r>
              <a:rPr lang="en-US" sz="800" b="1" dirty="0">
                <a:latin typeface="Segoe UI" pitchFamily="34" charset="0"/>
                <a:ea typeface="Segoe UI" pitchFamily="34" charset="0"/>
                <a:cs typeface="Segoe UI" pitchFamily="34" charset="0"/>
              </a:rPr>
              <a:t>Stop Presenting </a:t>
            </a:r>
            <a:r>
              <a:rPr lang="en-US" sz="800" dirty="0">
                <a:latin typeface="Segoe UI" pitchFamily="34" charset="0"/>
                <a:ea typeface="Segoe UI" pitchFamily="34" charset="0"/>
                <a:cs typeface="Segoe UI" pitchFamily="34" charset="0"/>
              </a:rPr>
              <a:t>on the bar at the top of your screen, or at the top of the conversation window.</a:t>
            </a:r>
          </a:p>
        </p:txBody>
      </p:sp>
      <p:pic>
        <p:nvPicPr>
          <p:cNvPr id="4" name="Picture 3" descr="Illustration showing that the program you are actively sharing will be indicated by a yellow border that says Now Presenting in the upper left of the program. If you want to stop presenting, click the Stop Presenting button in the upper right corner of your screen." title="Illustration showing that the program you are actively sharing will be indicated by a yellow border that says Now Presenting in the upper left of the program. If you want to stop presenting, click the Stop Presenting button in the upper right corner of your screen."/>
          <p:cNvPicPr>
            <a:picLocks noChangeAspect="1"/>
          </p:cNvPicPr>
          <p:nvPr/>
        </p:nvPicPr>
        <p:blipFill>
          <a:blip r:embed="rId5"/>
          <a:stretch>
            <a:fillRect/>
          </a:stretch>
        </p:blipFill>
        <p:spPr>
          <a:xfrm>
            <a:off x="5989287" y="4698527"/>
            <a:ext cx="2521823" cy="1643495"/>
          </a:xfrm>
          <a:prstGeom prst="rect">
            <a:avLst/>
          </a:prstGeom>
        </p:spPr>
      </p:pic>
      <p:sp>
        <p:nvSpPr>
          <p:cNvPr id="133" name="Rectangle 132"/>
          <p:cNvSpPr/>
          <p:nvPr/>
        </p:nvSpPr>
        <p:spPr>
          <a:xfrm>
            <a:off x="324081" y="267992"/>
            <a:ext cx="3803330" cy="1511183"/>
          </a:xfrm>
          <a:prstGeom prst="rect">
            <a:avLst/>
          </a:prstGeom>
        </p:spPr>
        <p:txBody>
          <a:bodyPr wrap="square">
            <a:spAutoFit/>
          </a:bodyPr>
          <a:lstStyle/>
          <a:p>
            <a:pPr lvl="0">
              <a:lnSpc>
                <a:spcPct val="125000"/>
              </a:lnSpc>
              <a:spcBef>
                <a:spcPts val="300"/>
              </a:spcBef>
            </a:pPr>
            <a:r>
              <a:rPr lang="en-US" sz="1200" dirty="0">
                <a:latin typeface="Segoe UI" panose="020B0502040204020203" pitchFamily="34" charset="0"/>
                <a:ea typeface="Segoe UI" panose="020B0502040204020203" pitchFamily="34" charset="0"/>
                <a:cs typeface="Segoe UI" panose="020B0502040204020203" pitchFamily="34" charset="0"/>
              </a:rPr>
              <a:t>Give control to others…</a:t>
            </a:r>
            <a:endParaRPr lang="en-US" sz="800" dirty="0">
              <a:latin typeface="Segoe UI" pitchFamily="34" charset="0"/>
              <a:ea typeface="Segoe UI" pitchFamily="34" charset="0"/>
              <a:cs typeface="Segoe UI" pitchFamily="34" charset="0"/>
            </a:endParaRPr>
          </a:p>
          <a:p>
            <a:pPr lvl="0">
              <a:lnSpc>
                <a:spcPct val="120000"/>
              </a:lnSpc>
              <a:spcBef>
                <a:spcPts val="300"/>
              </a:spcBef>
            </a:pPr>
            <a:r>
              <a:rPr lang="en-US" sz="800" dirty="0">
                <a:latin typeface="Segoe UI" pitchFamily="34" charset="0"/>
                <a:ea typeface="Segoe UI" pitchFamily="34" charset="0"/>
                <a:cs typeface="Segoe UI" pitchFamily="34" charset="0"/>
              </a:rPr>
              <a:t>Allow others to flip through slides, contribute information, and make changes to a whiteboard or OneNote, PowerPoint or other kind of file, or demonstrate a program with just a couple of clicks. Take back control at any time.</a:t>
            </a:r>
          </a:p>
          <a:p>
            <a:pPr marL="228600" lvl="0" indent="-228600">
              <a:lnSpc>
                <a:spcPct val="120000"/>
              </a:lnSpc>
              <a:spcBef>
                <a:spcPts val="300"/>
              </a:spcBef>
              <a:buFont typeface="+mj-lt"/>
              <a:buAutoNum type="arabicPeriod"/>
            </a:pPr>
            <a:r>
              <a:rPr lang="en-US" sz="800" dirty="0">
                <a:latin typeface="Segoe UI" pitchFamily="34" charset="0"/>
                <a:ea typeface="Segoe UI" pitchFamily="34" charset="0"/>
                <a:cs typeface="Segoe UI" pitchFamily="34" charset="0"/>
              </a:rPr>
              <a:t>Click </a:t>
            </a:r>
            <a:r>
              <a:rPr lang="en-US" sz="800" b="1" dirty="0">
                <a:latin typeface="Segoe UI" panose="020B0502040204020203" pitchFamily="34" charset="0"/>
                <a:ea typeface="Segoe UI" panose="020B0502040204020203" pitchFamily="34" charset="0"/>
                <a:cs typeface="Segoe UI" panose="020B0502040204020203" pitchFamily="34" charset="0"/>
              </a:rPr>
              <a:t>Give Control</a:t>
            </a:r>
            <a:r>
              <a:rPr lang="en-US" sz="800" dirty="0">
                <a:latin typeface="Segoe UI" pitchFamily="34" charset="0"/>
                <a:ea typeface="Segoe UI" pitchFamily="34" charset="0"/>
                <a:cs typeface="Segoe UI" pitchFamily="34" charset="0"/>
              </a:rPr>
              <a:t>.</a:t>
            </a:r>
          </a:p>
          <a:p>
            <a:pPr marL="228600" indent="-228600">
              <a:lnSpc>
                <a:spcPct val="120000"/>
              </a:lnSpc>
              <a:spcBef>
                <a:spcPts val="300"/>
              </a:spcBef>
              <a:buFont typeface="+mj-lt"/>
              <a:buAutoNum type="arabicPeriod"/>
            </a:pPr>
            <a:r>
              <a:rPr lang="en-US" sz="800" dirty="0">
                <a:latin typeface="Segoe UI" pitchFamily="34" charset="0"/>
                <a:ea typeface="Segoe UI" pitchFamily="34" charset="0"/>
                <a:cs typeface="Segoe UI" pitchFamily="34" charset="0"/>
              </a:rPr>
              <a:t>Pick a particular person or click </a:t>
            </a:r>
            <a:r>
              <a:rPr lang="en-US" sz="800" b="1" dirty="0">
                <a:latin typeface="Segoe UI" panose="020B0502040204020203" pitchFamily="34" charset="0"/>
                <a:ea typeface="Segoe UI" panose="020B0502040204020203" pitchFamily="34" charset="0"/>
                <a:cs typeface="Segoe UI" panose="020B0502040204020203" pitchFamily="34" charset="0"/>
              </a:rPr>
              <a:t>Give Control </a:t>
            </a:r>
            <a:br>
              <a:rPr lang="en-US" sz="800" b="1" dirty="0">
                <a:latin typeface="Segoe UI" panose="020B0502040204020203" pitchFamily="34" charset="0"/>
                <a:ea typeface="Segoe UI" panose="020B0502040204020203" pitchFamily="34" charset="0"/>
                <a:cs typeface="Segoe UI" panose="020B0502040204020203" pitchFamily="34" charset="0"/>
              </a:rPr>
            </a:br>
            <a:r>
              <a:rPr lang="en-US" sz="800" b="1" dirty="0">
                <a:latin typeface="Segoe UI" panose="020B0502040204020203" pitchFamily="34" charset="0"/>
                <a:ea typeface="Segoe UI" panose="020B0502040204020203" pitchFamily="34" charset="0"/>
                <a:cs typeface="Segoe UI" panose="020B0502040204020203" pitchFamily="34" charset="0"/>
              </a:rPr>
              <a:t>Automatically</a:t>
            </a:r>
            <a:r>
              <a:rPr lang="en-US" sz="800" dirty="0">
                <a:latin typeface="Segoe UI" panose="020B0502040204020203" pitchFamily="34" charset="0"/>
                <a:ea typeface="Segoe UI" panose="020B0502040204020203" pitchFamily="34" charset="0"/>
                <a:cs typeface="Segoe UI" panose="020B0502040204020203" pitchFamily="34" charset="0"/>
              </a:rPr>
              <a:t> to automatically give access to </a:t>
            </a:r>
            <a:br>
              <a:rPr lang="en-US" sz="800" dirty="0">
                <a:latin typeface="Segoe UI" panose="020B0502040204020203" pitchFamily="34" charset="0"/>
                <a:ea typeface="Segoe UI" panose="020B0502040204020203" pitchFamily="34" charset="0"/>
                <a:cs typeface="Segoe UI" panose="020B0502040204020203" pitchFamily="34" charset="0"/>
              </a:rPr>
            </a:br>
            <a:r>
              <a:rPr lang="en-US" sz="800" dirty="0">
                <a:latin typeface="Segoe UI" panose="020B0502040204020203" pitchFamily="34" charset="0"/>
                <a:ea typeface="Segoe UI" panose="020B0502040204020203" pitchFamily="34" charset="0"/>
                <a:cs typeface="Segoe UI" panose="020B0502040204020203" pitchFamily="34" charset="0"/>
              </a:rPr>
              <a:t>anyone who asks for control of your desktop. </a:t>
            </a:r>
          </a:p>
        </p:txBody>
      </p:sp>
      <p:pic>
        <p:nvPicPr>
          <p:cNvPr id="5" name="Picture 4" descr="Illustration showing that you can give control to other participants in your meeting by clicking the Give Control drop-down at the top of your screen. Then choose a particular person or choose Give Control Automatically." title="Illustration showing that you can give control to other participants in your meeting by clicking the Give Control drop-down at the top of your screen. Then choose a particular person or choose Give Control Automatically."/>
          <p:cNvPicPr>
            <a:picLocks noChangeAspect="1"/>
          </p:cNvPicPr>
          <p:nvPr/>
        </p:nvPicPr>
        <p:blipFill>
          <a:blip r:embed="rId6"/>
          <a:stretch>
            <a:fillRect/>
          </a:stretch>
        </p:blipFill>
        <p:spPr>
          <a:xfrm>
            <a:off x="2930539" y="1133106"/>
            <a:ext cx="1263439" cy="558621"/>
          </a:xfrm>
          <a:prstGeom prst="rect">
            <a:avLst/>
          </a:prstGeom>
        </p:spPr>
      </p:pic>
      <p:sp>
        <p:nvSpPr>
          <p:cNvPr id="136" name="Rectangle 135"/>
          <p:cNvSpPr/>
          <p:nvPr/>
        </p:nvSpPr>
        <p:spPr>
          <a:xfrm>
            <a:off x="324080" y="1837807"/>
            <a:ext cx="3803330" cy="821187"/>
          </a:xfrm>
          <a:prstGeom prst="rect">
            <a:avLst/>
          </a:prstGeom>
        </p:spPr>
        <p:txBody>
          <a:bodyPr wrap="square">
            <a:spAutoFit/>
          </a:bodyPr>
          <a:lstStyle/>
          <a:p>
            <a:pPr lvl="0">
              <a:lnSpc>
                <a:spcPct val="125000"/>
              </a:lnSpc>
              <a:spcBef>
                <a:spcPts val="300"/>
              </a:spcBef>
            </a:pPr>
            <a:r>
              <a:rPr lang="en-US" sz="1200" dirty="0">
                <a:latin typeface="Segoe UI" panose="020B0502040204020203" pitchFamily="34" charset="0"/>
                <a:ea typeface="Segoe UI" panose="020B0502040204020203" pitchFamily="34" charset="0"/>
                <a:cs typeface="Segoe UI" panose="020B0502040204020203" pitchFamily="34" charset="0"/>
              </a:rPr>
              <a:t>…and, take back control</a:t>
            </a:r>
          </a:p>
          <a:p>
            <a:pPr marL="228600" lvl="0" indent="-228600">
              <a:lnSpc>
                <a:spcPct val="114000"/>
              </a:lnSpc>
              <a:spcBef>
                <a:spcPts val="300"/>
              </a:spcBef>
              <a:buFont typeface="+mj-lt"/>
              <a:buAutoNum type="arabicPeriod"/>
            </a:pPr>
            <a:r>
              <a:rPr lang="en-US" sz="800" dirty="0">
                <a:latin typeface="Segoe UI" panose="020B0502040204020203" pitchFamily="34" charset="0"/>
                <a:ea typeface="Segoe UI" panose="020B0502040204020203" pitchFamily="34" charset="0"/>
                <a:cs typeface="Segoe UI" panose="020B0502040204020203" pitchFamily="34" charset="0"/>
              </a:rPr>
              <a:t>Click </a:t>
            </a:r>
            <a:r>
              <a:rPr lang="en-US" sz="800" b="1" dirty="0">
                <a:latin typeface="Segoe UI" panose="020B0502040204020203" pitchFamily="34" charset="0"/>
                <a:ea typeface="Segoe UI" panose="020B0502040204020203" pitchFamily="34" charset="0"/>
                <a:cs typeface="Segoe UI" panose="020B0502040204020203" pitchFamily="34" charset="0"/>
              </a:rPr>
              <a:t>Give Control </a:t>
            </a:r>
            <a:r>
              <a:rPr lang="en-US" sz="800" dirty="0">
                <a:latin typeface="Segoe UI" panose="020B0502040204020203" pitchFamily="34" charset="0"/>
                <a:ea typeface="Segoe UI" panose="020B0502040204020203" pitchFamily="34" charset="0"/>
                <a:cs typeface="Segoe UI" panose="020B0502040204020203" pitchFamily="34" charset="0"/>
              </a:rPr>
              <a:t>again. </a:t>
            </a:r>
          </a:p>
          <a:p>
            <a:pPr marL="228600" lvl="0" indent="-228600">
              <a:lnSpc>
                <a:spcPct val="114000"/>
              </a:lnSpc>
              <a:spcBef>
                <a:spcPts val="300"/>
              </a:spcBef>
              <a:buFont typeface="+mj-lt"/>
              <a:buAutoNum type="arabicPeriod"/>
            </a:pPr>
            <a:r>
              <a:rPr lang="en-US" sz="800" dirty="0">
                <a:latin typeface="Segoe UI" panose="020B0502040204020203" pitchFamily="34" charset="0"/>
                <a:ea typeface="Segoe UI" panose="020B0502040204020203" pitchFamily="34" charset="0"/>
                <a:cs typeface="Segoe UI" panose="020B0502040204020203" pitchFamily="34" charset="0"/>
              </a:rPr>
              <a:t>If </a:t>
            </a:r>
            <a:r>
              <a:rPr lang="en-US" sz="800" b="1" dirty="0">
                <a:latin typeface="Segoe UI" panose="020B0502040204020203" pitchFamily="34" charset="0"/>
                <a:ea typeface="Segoe UI" panose="020B0502040204020203" pitchFamily="34" charset="0"/>
                <a:cs typeface="Segoe UI" panose="020B0502040204020203" pitchFamily="34" charset="0"/>
              </a:rPr>
              <a:t>Give</a:t>
            </a:r>
            <a:r>
              <a:rPr lang="en-US" sz="800" dirty="0">
                <a:latin typeface="Segoe UI" panose="020B0502040204020203" pitchFamily="34" charset="0"/>
                <a:ea typeface="Segoe UI" panose="020B0502040204020203" pitchFamily="34" charset="0"/>
                <a:cs typeface="Segoe UI" panose="020B0502040204020203" pitchFamily="34" charset="0"/>
              </a:rPr>
              <a:t> </a:t>
            </a:r>
            <a:r>
              <a:rPr lang="en-US" sz="800" b="1" dirty="0">
                <a:latin typeface="Segoe UI" panose="020B0502040204020203" pitchFamily="34" charset="0"/>
                <a:ea typeface="Segoe UI" panose="020B0502040204020203" pitchFamily="34" charset="0"/>
                <a:cs typeface="Segoe UI" panose="020B0502040204020203" pitchFamily="34" charset="0"/>
              </a:rPr>
              <a:t>Control</a:t>
            </a:r>
            <a:r>
              <a:rPr lang="en-US" sz="800" dirty="0">
                <a:latin typeface="Segoe UI" panose="020B0502040204020203" pitchFamily="34" charset="0"/>
                <a:ea typeface="Segoe UI" panose="020B0502040204020203" pitchFamily="34" charset="0"/>
                <a:cs typeface="Segoe UI" panose="020B0502040204020203" pitchFamily="34" charset="0"/>
              </a:rPr>
              <a:t> </a:t>
            </a:r>
            <a:r>
              <a:rPr lang="en-US" sz="800" b="1" dirty="0">
                <a:latin typeface="Segoe UI" panose="020B0502040204020203" pitchFamily="34" charset="0"/>
                <a:ea typeface="Segoe UI" panose="020B0502040204020203" pitchFamily="34" charset="0"/>
                <a:cs typeface="Segoe UI" panose="020B0502040204020203" pitchFamily="34" charset="0"/>
              </a:rPr>
              <a:t>Automatically </a:t>
            </a:r>
            <a:r>
              <a:rPr lang="en-US" sz="800" dirty="0">
                <a:latin typeface="Segoe UI" panose="020B0502040204020203" pitchFamily="34" charset="0"/>
                <a:ea typeface="Segoe UI" panose="020B0502040204020203" pitchFamily="34" charset="0"/>
                <a:cs typeface="Segoe UI" panose="020B0502040204020203" pitchFamily="34" charset="0"/>
              </a:rPr>
              <a:t>is selected, click it to clear it. Or to take back control from a person, click </a:t>
            </a:r>
            <a:r>
              <a:rPr lang="en-US" sz="800" b="1" dirty="0">
                <a:latin typeface="Segoe UI" panose="020B0502040204020203" pitchFamily="34" charset="0"/>
                <a:ea typeface="Segoe UI" panose="020B0502040204020203" pitchFamily="34" charset="0"/>
                <a:cs typeface="Segoe UI" panose="020B0502040204020203" pitchFamily="34" charset="0"/>
              </a:rPr>
              <a:t>Take Back Control</a:t>
            </a:r>
            <a:r>
              <a:rPr lang="en-US" sz="800" dirty="0">
                <a:latin typeface="Segoe UI" panose="020B0502040204020203" pitchFamily="34" charset="0"/>
                <a:ea typeface="Segoe UI" panose="020B0502040204020203" pitchFamily="34" charset="0"/>
                <a:cs typeface="Segoe UI" panose="020B0502040204020203" pitchFamily="34" charset="0"/>
              </a:rPr>
              <a:t>.</a:t>
            </a:r>
          </a:p>
        </p:txBody>
      </p:sp>
      <p:sp>
        <p:nvSpPr>
          <p:cNvPr id="137" name="Rectangle 136"/>
          <p:cNvSpPr/>
          <p:nvPr/>
        </p:nvSpPr>
        <p:spPr>
          <a:xfrm>
            <a:off x="324081" y="2860703"/>
            <a:ext cx="3803330" cy="1140377"/>
          </a:xfrm>
          <a:prstGeom prst="rect">
            <a:avLst/>
          </a:prstGeom>
        </p:spPr>
        <p:txBody>
          <a:bodyPr wrap="square">
            <a:spAutoFit/>
          </a:bodyPr>
          <a:lstStyle/>
          <a:p>
            <a:pPr lvl="0">
              <a:lnSpc>
                <a:spcPct val="125000"/>
              </a:lnSpc>
              <a:spcBef>
                <a:spcPts val="300"/>
              </a:spcBef>
            </a:pPr>
            <a:r>
              <a:rPr lang="en-US" sz="1200" dirty="0">
                <a:latin typeface="Segoe UI" panose="020B0502040204020203" pitchFamily="34" charset="0"/>
                <a:ea typeface="Segoe UI" panose="020B0502040204020203" pitchFamily="34" charset="0"/>
                <a:cs typeface="Segoe UI" panose="020B0502040204020203" pitchFamily="34" charset="0"/>
              </a:rPr>
              <a:t>Select who can download shared files</a:t>
            </a:r>
          </a:p>
          <a:p>
            <a:pPr lvl="0">
              <a:lnSpc>
                <a:spcPct val="114000"/>
              </a:lnSpc>
              <a:spcBef>
                <a:spcPts val="300"/>
              </a:spcBef>
            </a:pPr>
            <a:r>
              <a:rPr lang="en-US" sz="800" dirty="0">
                <a:latin typeface="Segoe UI" panose="020B0502040204020203" pitchFamily="34" charset="0"/>
                <a:ea typeface="Segoe UI" panose="020B0502040204020203" pitchFamily="34" charset="0"/>
                <a:cs typeface="Segoe UI" panose="020B0502040204020203" pitchFamily="34" charset="0"/>
              </a:rPr>
              <a:t>In a scheduled meeting, you can restrict who can download a copy of a file you’re sharing—like if the information is still a draft or is confidential.</a:t>
            </a:r>
          </a:p>
          <a:p>
            <a:pPr marL="228600" lvl="0" indent="-228600">
              <a:lnSpc>
                <a:spcPct val="114000"/>
              </a:lnSpc>
              <a:spcBef>
                <a:spcPts val="300"/>
              </a:spcBef>
              <a:buFont typeface="+mj-lt"/>
              <a:buAutoNum type="arabicPeriod"/>
            </a:pPr>
            <a:r>
              <a:rPr lang="en-US" sz="800" dirty="0">
                <a:latin typeface="Segoe UI" panose="020B0502040204020203" pitchFamily="34" charset="0"/>
                <a:ea typeface="Segoe UI" panose="020B0502040204020203" pitchFamily="34" charset="0"/>
                <a:cs typeface="Segoe UI" panose="020B0502040204020203" pitchFamily="34" charset="0"/>
              </a:rPr>
              <a:t>Click the </a:t>
            </a:r>
            <a:r>
              <a:rPr lang="en-US" sz="800" b="1" dirty="0">
                <a:latin typeface="Segoe UI" panose="020B0502040204020203" pitchFamily="34" charset="0"/>
                <a:ea typeface="Segoe UI" panose="020B0502040204020203" pitchFamily="34" charset="0"/>
                <a:cs typeface="Segoe UI" panose="020B0502040204020203" pitchFamily="34" charset="0"/>
              </a:rPr>
              <a:t>Present</a:t>
            </a:r>
            <a:r>
              <a:rPr lang="en-US" sz="800" dirty="0">
                <a:latin typeface="Segoe UI" panose="020B0502040204020203" pitchFamily="34" charset="0"/>
                <a:ea typeface="Segoe UI" panose="020B0502040204020203" pitchFamily="34" charset="0"/>
                <a:cs typeface="Segoe UI" panose="020B0502040204020203" pitchFamily="34" charset="0"/>
              </a:rPr>
              <a:t> button, and then click the </a:t>
            </a:r>
            <a:r>
              <a:rPr lang="en-US" sz="800" b="1" dirty="0">
                <a:latin typeface="Segoe UI" panose="020B0502040204020203" pitchFamily="34" charset="0"/>
                <a:ea typeface="Segoe UI" panose="020B0502040204020203" pitchFamily="34" charset="0"/>
                <a:cs typeface="Segoe UI" panose="020B0502040204020203" pitchFamily="34" charset="0"/>
              </a:rPr>
              <a:t>Manage Presentable Content </a:t>
            </a:r>
            <a:r>
              <a:rPr lang="en-US" sz="800" dirty="0">
                <a:latin typeface="Segoe UI" panose="020B0502040204020203" pitchFamily="34" charset="0"/>
                <a:ea typeface="Segoe UI" panose="020B0502040204020203" pitchFamily="34" charset="0"/>
                <a:cs typeface="Segoe UI" panose="020B0502040204020203" pitchFamily="34" charset="0"/>
              </a:rPr>
              <a:t>button. </a:t>
            </a:r>
          </a:p>
          <a:p>
            <a:pPr marL="228600" lvl="0" indent="-228600">
              <a:lnSpc>
                <a:spcPct val="114000"/>
              </a:lnSpc>
              <a:spcBef>
                <a:spcPts val="300"/>
              </a:spcBef>
              <a:buFont typeface="+mj-lt"/>
              <a:buAutoNum type="arabicPeriod"/>
            </a:pPr>
            <a:r>
              <a:rPr lang="en-US" sz="800" dirty="0">
                <a:latin typeface="Segoe UI" panose="020B0502040204020203" pitchFamily="34" charset="0"/>
                <a:ea typeface="Segoe UI" panose="020B0502040204020203" pitchFamily="34" charset="0"/>
                <a:cs typeface="Segoe UI" panose="020B0502040204020203" pitchFamily="34" charset="0"/>
              </a:rPr>
              <a:t>Click the </a:t>
            </a:r>
            <a:r>
              <a:rPr lang="en-US" sz="800" b="1" dirty="0">
                <a:latin typeface="Segoe UI" panose="020B0502040204020203" pitchFamily="34" charset="0"/>
                <a:ea typeface="Segoe UI" panose="020B0502040204020203" pitchFamily="34" charset="0"/>
                <a:cs typeface="Segoe UI" panose="020B0502040204020203" pitchFamily="34" charset="0"/>
              </a:rPr>
              <a:t>Permissions</a:t>
            </a:r>
            <a:r>
              <a:rPr lang="en-US" sz="800" dirty="0">
                <a:latin typeface="Segoe UI" panose="020B0502040204020203" pitchFamily="34" charset="0"/>
                <a:ea typeface="Segoe UI" panose="020B0502040204020203" pitchFamily="34" charset="0"/>
                <a:cs typeface="Segoe UI" panose="020B0502040204020203" pitchFamily="34" charset="0"/>
              </a:rPr>
              <a:t> button, and then select from:</a:t>
            </a:r>
          </a:p>
        </p:txBody>
      </p:sp>
      <p:sp>
        <p:nvSpPr>
          <p:cNvPr id="140" name="Rectangle 139"/>
          <p:cNvSpPr/>
          <p:nvPr/>
        </p:nvSpPr>
        <p:spPr>
          <a:xfrm>
            <a:off x="334114" y="3948232"/>
            <a:ext cx="2338770" cy="871072"/>
          </a:xfrm>
          <a:prstGeom prst="rect">
            <a:avLst/>
          </a:prstGeom>
        </p:spPr>
        <p:txBody>
          <a:bodyPr wrap="square">
            <a:spAutoFit/>
          </a:bodyPr>
          <a:lstStyle/>
          <a:p>
            <a:pPr marL="400050" lvl="1" indent="-171450">
              <a:lnSpc>
                <a:spcPct val="114000"/>
              </a:lnSpc>
              <a:spcBef>
                <a:spcPts val="300"/>
              </a:spcBef>
              <a:buFont typeface="Arial" panose="020B0604020202020204" pitchFamily="34" charset="0"/>
              <a:buChar char="•"/>
            </a:pPr>
            <a:r>
              <a:rPr lang="en-US" sz="800" b="1" dirty="0">
                <a:latin typeface="Segoe UI" panose="020B0502040204020203" pitchFamily="34" charset="0"/>
                <a:ea typeface="Segoe UI" panose="020B0502040204020203" pitchFamily="34" charset="0"/>
                <a:cs typeface="Segoe UI" panose="020B0502040204020203" pitchFamily="34" charset="0"/>
              </a:rPr>
              <a:t>Organizer</a:t>
            </a:r>
            <a:r>
              <a:rPr lang="en-US" sz="800" dirty="0">
                <a:latin typeface="Segoe UI" panose="020B0502040204020203" pitchFamily="34" charset="0"/>
                <a:ea typeface="Segoe UI" panose="020B0502040204020203" pitchFamily="34" charset="0"/>
                <a:cs typeface="Segoe UI" panose="020B0502040204020203" pitchFamily="34" charset="0"/>
              </a:rPr>
              <a:t> - just the person who set up the meeting</a:t>
            </a:r>
            <a:endParaRPr lang="en-US" sz="800" b="1" dirty="0">
              <a:latin typeface="Segoe UI" pitchFamily="34" charset="0"/>
              <a:ea typeface="Segoe UI" pitchFamily="34" charset="0"/>
              <a:cs typeface="Segoe UI" pitchFamily="34" charset="0"/>
            </a:endParaRPr>
          </a:p>
          <a:p>
            <a:pPr marL="400050" lvl="1" indent="-171450">
              <a:lnSpc>
                <a:spcPct val="114000"/>
              </a:lnSpc>
              <a:spcBef>
                <a:spcPts val="300"/>
              </a:spcBef>
              <a:buFont typeface="Arial" panose="020B0604020202020204" pitchFamily="34" charset="0"/>
              <a:buChar char="•"/>
            </a:pPr>
            <a:r>
              <a:rPr lang="en-US" sz="800" b="1" dirty="0">
                <a:latin typeface="Segoe UI" pitchFamily="34" charset="0"/>
                <a:ea typeface="Segoe UI" pitchFamily="34" charset="0"/>
                <a:cs typeface="Segoe UI" pitchFamily="34" charset="0"/>
              </a:rPr>
              <a:t>Presenters</a:t>
            </a:r>
            <a:r>
              <a:rPr lang="en-US" sz="800" dirty="0">
                <a:latin typeface="Segoe UI" panose="020B0502040204020203" pitchFamily="34" charset="0"/>
                <a:ea typeface="Segoe UI" panose="020B0502040204020203" pitchFamily="34" charset="0"/>
                <a:cs typeface="Segoe UI" panose="020B0502040204020203" pitchFamily="34" charset="0"/>
              </a:rPr>
              <a:t> - just the people who the organizer set up as presenters</a:t>
            </a:r>
            <a:endParaRPr lang="en-US" sz="800" b="1" dirty="0">
              <a:latin typeface="Segoe UI" pitchFamily="34" charset="0"/>
              <a:ea typeface="Segoe UI" pitchFamily="34" charset="0"/>
              <a:cs typeface="Segoe UI" pitchFamily="34" charset="0"/>
            </a:endParaRPr>
          </a:p>
          <a:p>
            <a:pPr marL="400050" lvl="1" indent="-171450">
              <a:lnSpc>
                <a:spcPct val="114000"/>
              </a:lnSpc>
              <a:spcBef>
                <a:spcPts val="300"/>
              </a:spcBef>
              <a:buFont typeface="Arial" panose="020B0604020202020204" pitchFamily="34" charset="0"/>
              <a:buChar char="•"/>
            </a:pPr>
            <a:r>
              <a:rPr lang="en-US" sz="800" b="1" dirty="0">
                <a:latin typeface="Segoe UI" pitchFamily="34" charset="0"/>
                <a:ea typeface="Segoe UI" pitchFamily="34" charset="0"/>
                <a:cs typeface="Segoe UI" pitchFamily="34" charset="0"/>
              </a:rPr>
              <a:t>Anyone</a:t>
            </a:r>
            <a:r>
              <a:rPr lang="en-US" sz="800" dirty="0">
                <a:latin typeface="Segoe UI" panose="020B0502040204020203" pitchFamily="34" charset="0"/>
                <a:ea typeface="Segoe UI" panose="020B0502040204020203" pitchFamily="34" charset="0"/>
                <a:cs typeface="Segoe UI" panose="020B0502040204020203" pitchFamily="34" charset="0"/>
              </a:rPr>
              <a:t> - all participants</a:t>
            </a:r>
            <a:endParaRPr lang="en-US" sz="800" b="1" dirty="0">
              <a:latin typeface="Segoe UI" panose="020B0502040204020203" pitchFamily="34" charset="0"/>
              <a:ea typeface="Segoe UI" panose="020B0502040204020203" pitchFamily="34" charset="0"/>
              <a:cs typeface="Segoe UI" panose="020B0502040204020203" pitchFamily="34" charset="0"/>
            </a:endParaRPr>
          </a:p>
        </p:txBody>
      </p:sp>
      <p:pic>
        <p:nvPicPr>
          <p:cNvPr id="6" name="Picture 5" descr="Illustration showing the Present button &gt; Manage Presentable Content &gt; Permissions button. This button allows you to limit who can download a copy of any files you share." title="Illustration showing the Present button &gt; Manage Presentable Content &gt; Permissions button. This button allows you to limit who can download a copy of any files you share."/>
          <p:cNvPicPr>
            <a:picLocks noChangeAspect="1"/>
          </p:cNvPicPr>
          <p:nvPr/>
        </p:nvPicPr>
        <p:blipFill>
          <a:blip r:embed="rId7"/>
          <a:stretch>
            <a:fillRect/>
          </a:stretch>
        </p:blipFill>
        <p:spPr>
          <a:xfrm>
            <a:off x="2625015" y="4059586"/>
            <a:ext cx="1833699" cy="588614"/>
          </a:xfrm>
          <a:prstGeom prst="rect">
            <a:avLst/>
          </a:prstGeom>
        </p:spPr>
      </p:pic>
      <p:sp>
        <p:nvSpPr>
          <p:cNvPr id="98" name="TextBox 97"/>
          <p:cNvSpPr txBox="1"/>
          <p:nvPr/>
        </p:nvSpPr>
        <p:spPr>
          <a:xfrm>
            <a:off x="222776" y="5350013"/>
            <a:ext cx="1978427" cy="276999"/>
          </a:xfrm>
          <a:prstGeom prst="rect">
            <a:avLst/>
          </a:prstGeom>
          <a:noFill/>
        </p:spPr>
        <p:txBody>
          <a:bodyPr wrap="none" rtlCol="0">
            <a:spAutoFit/>
          </a:bodyPr>
          <a:lstStyle/>
          <a:p>
            <a:r>
              <a:rPr lang="en-US" sz="1200" dirty="0">
                <a:latin typeface="Segoe UI" panose="020B0502040204020203" pitchFamily="34" charset="0"/>
                <a:cs typeface="Segoe UI" panose="020B0502040204020203" pitchFamily="34" charset="0"/>
              </a:rPr>
              <a:t>Which Skype should I use?</a:t>
            </a:r>
          </a:p>
        </p:txBody>
      </p:sp>
      <p:pic>
        <p:nvPicPr>
          <p:cNvPr id="61" name="Picture 60" descr="Skype for Business logo." title="Skype for Business logo."/>
          <p:cNvPicPr>
            <a:picLocks noChangeAspect="1"/>
          </p:cNvPicPr>
          <p:nvPr/>
        </p:nvPicPr>
        <p:blipFill>
          <a:blip r:embed="rId8"/>
          <a:stretch>
            <a:fillRect/>
          </a:stretch>
        </p:blipFill>
        <p:spPr>
          <a:xfrm>
            <a:off x="306853" y="5648412"/>
            <a:ext cx="169307" cy="197309"/>
          </a:xfrm>
          <a:prstGeom prst="rect">
            <a:avLst/>
          </a:prstGeom>
        </p:spPr>
      </p:pic>
      <p:sp>
        <p:nvSpPr>
          <p:cNvPr id="89" name="TextBox 88"/>
          <p:cNvSpPr txBox="1"/>
          <p:nvPr/>
        </p:nvSpPr>
        <p:spPr>
          <a:xfrm>
            <a:off x="456543" y="5637529"/>
            <a:ext cx="3670867" cy="215444"/>
          </a:xfrm>
          <a:prstGeom prst="rect">
            <a:avLst/>
          </a:prstGeom>
          <a:noFill/>
        </p:spPr>
        <p:txBody>
          <a:bodyPr wrap="square" rtlCol="0">
            <a:spAutoFit/>
          </a:bodyPr>
          <a:lstStyle/>
          <a:p>
            <a:r>
              <a:rPr lang="en-US" sz="800" dirty="0">
                <a:latin typeface="Segoe UI" panose="020B0502040204020203" pitchFamily="34" charset="0"/>
                <a:cs typeface="Segoe UI" panose="020B0502040204020203" pitchFamily="34" charset="0"/>
              </a:rPr>
              <a:t>Skype for Business is for connecting with a co-worker or business associate.</a:t>
            </a:r>
          </a:p>
        </p:txBody>
      </p:sp>
      <p:pic>
        <p:nvPicPr>
          <p:cNvPr id="88" name="Picture 87" descr="Skype logo." title="Skype logo."/>
          <p:cNvPicPr>
            <a:picLocks noChangeAspect="1"/>
          </p:cNvPicPr>
          <p:nvPr/>
        </p:nvPicPr>
        <p:blipFill>
          <a:blip r:embed="rId9"/>
          <a:stretch>
            <a:fillRect/>
          </a:stretch>
        </p:blipFill>
        <p:spPr>
          <a:xfrm>
            <a:off x="299656" y="5870557"/>
            <a:ext cx="177586" cy="206958"/>
          </a:xfrm>
          <a:prstGeom prst="rect">
            <a:avLst/>
          </a:prstGeom>
        </p:spPr>
      </p:pic>
      <p:sp>
        <p:nvSpPr>
          <p:cNvPr id="97" name="TextBox 96"/>
          <p:cNvSpPr txBox="1"/>
          <p:nvPr/>
        </p:nvSpPr>
        <p:spPr>
          <a:xfrm>
            <a:off x="451395" y="5863642"/>
            <a:ext cx="3944721" cy="215444"/>
          </a:xfrm>
          <a:prstGeom prst="rect">
            <a:avLst/>
          </a:prstGeom>
          <a:noFill/>
        </p:spPr>
        <p:txBody>
          <a:bodyPr wrap="square" rtlCol="0">
            <a:spAutoFit/>
          </a:bodyPr>
          <a:lstStyle/>
          <a:p>
            <a:r>
              <a:rPr lang="en-US" sz="800" dirty="0">
                <a:latin typeface="Segoe UI" panose="020B0502040204020203" pitchFamily="34" charset="0"/>
                <a:cs typeface="Segoe UI" panose="020B0502040204020203" pitchFamily="34" charset="0"/>
              </a:rPr>
              <a:t>Skype is for connecting with your grandma, or chatting with friends while gaming.</a:t>
            </a:r>
          </a:p>
        </p:txBody>
      </p:sp>
      <p:sp>
        <p:nvSpPr>
          <p:cNvPr id="16" name="TextBox 15" descr="&quot;&quot;"/>
          <p:cNvSpPr txBox="1"/>
          <p:nvPr/>
        </p:nvSpPr>
        <p:spPr>
          <a:xfrm>
            <a:off x="75301" y="6499816"/>
            <a:ext cx="2239041" cy="200055"/>
          </a:xfrm>
          <a:prstGeom prst="rect">
            <a:avLst/>
          </a:prstGeom>
          <a:noFill/>
        </p:spPr>
        <p:txBody>
          <a:bodyPr wrap="square" rtlCol="0">
            <a:spAutoFit/>
          </a:bodyPr>
          <a:lstStyle/>
          <a:p>
            <a:r>
              <a:rPr lang="en-US" sz="700" dirty="0">
                <a:solidFill>
                  <a:schemeClr val="tx1">
                    <a:lumMod val="65000"/>
                    <a:lumOff val="35000"/>
                  </a:schemeClr>
                </a:solidFill>
                <a:effectLst/>
              </a:rPr>
              <a:t>© 2015 Microsoft Corporation.  All rights reserved.</a:t>
            </a:r>
            <a:endParaRPr lang="en-US" sz="700" dirty="0">
              <a:solidFill>
                <a:schemeClr val="tx1">
                  <a:lumMod val="65000"/>
                  <a:lumOff val="35000"/>
                </a:schemeClr>
              </a:solidFill>
            </a:endParaRPr>
          </a:p>
        </p:txBody>
      </p:sp>
    </p:spTree>
    <p:extLst>
      <p:ext uri="{BB962C8B-B14F-4D97-AF65-F5344CB8AC3E}">
        <p14:creationId xmlns:p14="http://schemas.microsoft.com/office/powerpoint/2010/main" val="3530550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p:cNvSpPr>
            <a:spLocks noGrp="1"/>
          </p:cNvSpPr>
          <p:nvPr>
            <p:ph type="ctrTitle"/>
          </p:nvPr>
        </p:nvSpPr>
        <p:spPr/>
        <p:txBody>
          <a:bodyPr>
            <a:normAutofit fontScale="90000"/>
          </a:bodyPr>
          <a:lstStyle/>
          <a:p>
            <a:r>
              <a:rPr lang="en-US" dirty="0"/>
              <a:t>Skype for Business Quick Start Guide—Sharing and Collaboration—pages 2 and 3</a:t>
            </a:r>
          </a:p>
        </p:txBody>
      </p:sp>
      <p:sp>
        <p:nvSpPr>
          <p:cNvPr id="6" name="Subtitle 5" hidden="1"/>
          <p:cNvSpPr>
            <a:spLocks noGrp="1"/>
          </p:cNvSpPr>
          <p:nvPr>
            <p:ph type="subTitle" idx="1"/>
          </p:nvPr>
        </p:nvSpPr>
        <p:spPr/>
        <p:txBody>
          <a:bodyPr/>
          <a:lstStyle/>
          <a:p>
            <a:r>
              <a:rPr lang="en-US" dirty="0"/>
              <a:t>Pages 2 and 3</a:t>
            </a:r>
          </a:p>
        </p:txBody>
      </p:sp>
      <p:cxnSp>
        <p:nvCxnSpPr>
          <p:cNvPr id="14" name="Straight Connector 13" descr="&quot;&quot;"/>
          <p:cNvCxnSpPr/>
          <p:nvPr/>
        </p:nvCxnSpPr>
        <p:spPr>
          <a:xfrm>
            <a:off x="4572000" y="76200"/>
            <a:ext cx="0" cy="67056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08" name="TextBox 107"/>
          <p:cNvSpPr txBox="1"/>
          <p:nvPr/>
        </p:nvSpPr>
        <p:spPr>
          <a:xfrm>
            <a:off x="437730" y="217941"/>
            <a:ext cx="2853021" cy="515526"/>
          </a:xfrm>
          <a:prstGeom prst="rect">
            <a:avLst/>
          </a:prstGeom>
          <a:noFill/>
        </p:spPr>
        <p:txBody>
          <a:bodyPr wrap="square">
            <a:spAutoFit/>
          </a:bodyPr>
          <a:lstStyle/>
          <a:p>
            <a:pPr fontAlgn="auto">
              <a:lnSpc>
                <a:spcPct val="125000"/>
              </a:lnSpc>
              <a:spcBef>
                <a:spcPts val="300"/>
              </a:spcBef>
              <a:spcAft>
                <a:spcPts val="0"/>
              </a:spcAft>
              <a:defRPr/>
            </a:pPr>
            <a:r>
              <a:rPr lang="en-US" sz="1200" dirty="0">
                <a:latin typeface="Segoe UI" panose="020B0502040204020203" pitchFamily="34" charset="0"/>
                <a:ea typeface="Segoe UI" panose="020B0502040204020203" pitchFamily="34" charset="0"/>
                <a:cs typeface="Segoe UI" panose="020B0502040204020203" pitchFamily="34" charset="0"/>
              </a:rPr>
              <a:t>Share a PowerPoint presentation</a:t>
            </a:r>
          </a:p>
          <a:p>
            <a:pPr fontAlgn="auto">
              <a:lnSpc>
                <a:spcPct val="125000"/>
              </a:lnSpc>
              <a:spcBef>
                <a:spcPts val="300"/>
              </a:spcBef>
              <a:spcAft>
                <a:spcPts val="0"/>
              </a:spcAft>
              <a:defRPr/>
            </a:pPr>
            <a:endParaRPr lang="en-US" sz="800" dirty="0">
              <a:solidFill>
                <a:schemeClr val="tx1">
                  <a:lumMod val="65000"/>
                  <a:lumOff val="35000"/>
                </a:schemeClr>
              </a:solidFill>
              <a:latin typeface="Segoe UI" pitchFamily="34" charset="0"/>
              <a:ea typeface="Segoe UI" pitchFamily="34" charset="0"/>
              <a:cs typeface="Segoe UI" pitchFamily="34" charset="0"/>
            </a:endParaRPr>
          </a:p>
        </p:txBody>
      </p:sp>
      <p:sp>
        <p:nvSpPr>
          <p:cNvPr id="110" name="TextBox 109"/>
          <p:cNvSpPr txBox="1"/>
          <p:nvPr/>
        </p:nvSpPr>
        <p:spPr>
          <a:xfrm>
            <a:off x="3036828" y="541617"/>
            <a:ext cx="1342901" cy="1592744"/>
          </a:xfrm>
          <a:prstGeom prst="rect">
            <a:avLst/>
          </a:prstGeom>
          <a:noFill/>
        </p:spPr>
        <p:txBody>
          <a:bodyPr wrap="square">
            <a:spAutoFit/>
          </a:bodyPr>
          <a:lstStyle/>
          <a:p>
            <a:pPr marL="228600" indent="-228600" fontAlgn="auto">
              <a:lnSpc>
                <a:spcPct val="125000"/>
              </a:lnSpc>
              <a:spcBef>
                <a:spcPts val="300"/>
              </a:spcBef>
              <a:spcAft>
                <a:spcPts val="0"/>
              </a:spcAft>
              <a:buFont typeface="+mj-lt"/>
              <a:buAutoNum type="arabicPeriod"/>
              <a:defRPr/>
            </a:pPr>
            <a:r>
              <a:rPr lang="en-US" sz="800" dirty="0">
                <a:latin typeface="Segoe UI" pitchFamily="34" charset="0"/>
                <a:ea typeface="Segoe UI" pitchFamily="34" charset="0"/>
                <a:cs typeface="Segoe UI" pitchFamily="34" charset="0"/>
              </a:rPr>
              <a:t>In the meeting window, click the </a:t>
            </a:r>
            <a:r>
              <a:rPr lang="en-US" sz="800" b="1" dirty="0">
                <a:latin typeface="Segoe UI" pitchFamily="34" charset="0"/>
                <a:ea typeface="Segoe UI" pitchFamily="34" charset="0"/>
                <a:cs typeface="Segoe UI" pitchFamily="34" charset="0"/>
              </a:rPr>
              <a:t>Present</a:t>
            </a:r>
            <a:r>
              <a:rPr lang="en-US" sz="800" dirty="0">
                <a:latin typeface="Segoe UI" pitchFamily="34" charset="0"/>
                <a:ea typeface="Segoe UI" pitchFamily="34" charset="0"/>
                <a:cs typeface="Segoe UI" pitchFamily="34" charset="0"/>
              </a:rPr>
              <a:t> button.</a:t>
            </a:r>
          </a:p>
          <a:p>
            <a:pPr marL="228600" indent="-228600">
              <a:lnSpc>
                <a:spcPct val="125000"/>
              </a:lnSpc>
              <a:spcBef>
                <a:spcPts val="300"/>
              </a:spcBef>
              <a:buFont typeface="+mj-lt"/>
              <a:buAutoNum type="arabicPeriod"/>
              <a:defRPr/>
            </a:pPr>
            <a:r>
              <a:rPr lang="en-US" sz="800" dirty="0">
                <a:latin typeface="Segoe UI" pitchFamily="34" charset="0"/>
                <a:ea typeface="Segoe UI" pitchFamily="34" charset="0"/>
                <a:cs typeface="Segoe UI" pitchFamily="34" charset="0"/>
              </a:rPr>
              <a:t>Click </a:t>
            </a:r>
            <a:r>
              <a:rPr lang="en-US" sz="800" b="1" dirty="0">
                <a:latin typeface="Segoe UI" pitchFamily="34" charset="0"/>
                <a:ea typeface="Segoe UI" pitchFamily="34" charset="0"/>
                <a:cs typeface="Segoe UI" pitchFamily="34" charset="0"/>
              </a:rPr>
              <a:t>Present PowerPoint Files</a:t>
            </a:r>
            <a:r>
              <a:rPr lang="en-US" sz="800" dirty="0">
                <a:latin typeface="Segoe UI" pitchFamily="34" charset="0"/>
                <a:ea typeface="Segoe UI" pitchFamily="34" charset="0"/>
                <a:cs typeface="Segoe UI" pitchFamily="34" charset="0"/>
              </a:rPr>
              <a:t>.</a:t>
            </a:r>
          </a:p>
          <a:p>
            <a:pPr marL="228600" indent="-228600">
              <a:lnSpc>
                <a:spcPct val="125000"/>
              </a:lnSpc>
              <a:spcBef>
                <a:spcPts val="300"/>
              </a:spcBef>
              <a:buFont typeface="+mj-lt"/>
              <a:buAutoNum type="arabicPeriod"/>
              <a:defRPr/>
            </a:pPr>
            <a:r>
              <a:rPr lang="en-US" sz="800" dirty="0">
                <a:latin typeface="Segoe UI" pitchFamily="34" charset="0"/>
                <a:ea typeface="Segoe UI" pitchFamily="34" charset="0"/>
                <a:cs typeface="Segoe UI" pitchFamily="34" charset="0"/>
              </a:rPr>
              <a:t>Browse to the file you want to present and click </a:t>
            </a:r>
            <a:r>
              <a:rPr lang="en-US" sz="800" b="1" dirty="0">
                <a:latin typeface="Segoe UI" pitchFamily="34" charset="0"/>
                <a:ea typeface="Segoe UI" pitchFamily="34" charset="0"/>
                <a:cs typeface="Segoe UI" pitchFamily="34" charset="0"/>
              </a:rPr>
              <a:t>OK</a:t>
            </a:r>
            <a:r>
              <a:rPr lang="en-US" sz="800" dirty="0">
                <a:latin typeface="Segoe UI" pitchFamily="34" charset="0"/>
                <a:ea typeface="Segoe UI" pitchFamily="34" charset="0"/>
                <a:cs typeface="Segoe UI" pitchFamily="34" charset="0"/>
              </a:rPr>
              <a:t>. </a:t>
            </a:r>
          </a:p>
          <a:p>
            <a:pPr fontAlgn="auto">
              <a:lnSpc>
                <a:spcPct val="125000"/>
              </a:lnSpc>
              <a:spcBef>
                <a:spcPts val="300"/>
              </a:spcBef>
              <a:spcAft>
                <a:spcPts val="0"/>
              </a:spcAft>
              <a:defRPr/>
            </a:pPr>
            <a:endParaRPr lang="en-US" sz="800" dirty="0">
              <a:solidFill>
                <a:schemeClr val="tx1">
                  <a:lumMod val="65000"/>
                  <a:lumOff val="35000"/>
                </a:schemeClr>
              </a:solidFill>
              <a:latin typeface="Segoe UI" pitchFamily="34" charset="0"/>
              <a:ea typeface="Segoe UI" pitchFamily="34" charset="0"/>
              <a:cs typeface="Segoe UI" pitchFamily="34" charset="0"/>
            </a:endParaRPr>
          </a:p>
        </p:txBody>
      </p:sp>
      <p:pic>
        <p:nvPicPr>
          <p:cNvPr id="3" name="Picture 2" descr="Illustration showing how to advance to the next slide when you are presenting a PowerPoint deck (by pressing the right or left arrows just above the meeting buttons), toggle the slide thumbnails (by clicking THUMBNAILS, or toggle the presenter notes (by clicking NOTES)." title="Illustration showing how to advance to the next slide when you are presenting a PowerPoint deck (by pressing the right or left arrows just above the meeting buttons), toggle the slide thumbnails (by clicking THUMBNAILS, or toggle the presenter notes (by clicking NOTES)."/>
          <p:cNvPicPr>
            <a:picLocks noChangeAspect="1"/>
          </p:cNvPicPr>
          <p:nvPr/>
        </p:nvPicPr>
        <p:blipFill>
          <a:blip r:embed="rId2"/>
          <a:stretch>
            <a:fillRect/>
          </a:stretch>
        </p:blipFill>
        <p:spPr>
          <a:xfrm>
            <a:off x="530198" y="583014"/>
            <a:ext cx="3660802" cy="2738315"/>
          </a:xfrm>
          <a:prstGeom prst="rect">
            <a:avLst/>
          </a:prstGeom>
        </p:spPr>
      </p:pic>
      <p:sp>
        <p:nvSpPr>
          <p:cNvPr id="62" name="TextBox 61"/>
          <p:cNvSpPr txBox="1"/>
          <p:nvPr/>
        </p:nvSpPr>
        <p:spPr>
          <a:xfrm>
            <a:off x="440510" y="3410227"/>
            <a:ext cx="1618128" cy="1361911"/>
          </a:xfrm>
          <a:prstGeom prst="rect">
            <a:avLst/>
          </a:prstGeom>
          <a:noFill/>
        </p:spPr>
        <p:txBody>
          <a:bodyPr wrap="square" rtlCol="0">
            <a:spAutoFit/>
          </a:bodyPr>
          <a:lstStyle/>
          <a:p>
            <a:pPr>
              <a:lnSpc>
                <a:spcPct val="125000"/>
              </a:lnSpc>
              <a:spcBef>
                <a:spcPts val="300"/>
              </a:spcBef>
            </a:pPr>
            <a:r>
              <a:rPr lang="en-US" sz="1200" dirty="0">
                <a:latin typeface="Segoe UI" pitchFamily="34" charset="0"/>
                <a:ea typeface="Segoe UI" pitchFamily="34" charset="0"/>
                <a:cs typeface="Segoe UI" pitchFamily="34" charset="0"/>
              </a:rPr>
              <a:t>Share a file or a picture</a:t>
            </a:r>
          </a:p>
          <a:p>
            <a:pPr>
              <a:lnSpc>
                <a:spcPct val="125000"/>
              </a:lnSpc>
              <a:spcBef>
                <a:spcPts val="300"/>
              </a:spcBef>
            </a:pPr>
            <a:r>
              <a:rPr lang="en-US" sz="800" dirty="0">
                <a:latin typeface="Segoe UI" pitchFamily="34" charset="0"/>
                <a:ea typeface="Segoe UI" pitchFamily="34" charset="0"/>
                <a:cs typeface="Segoe UI" pitchFamily="34" charset="0"/>
              </a:rPr>
              <a:t>If this is a two-person impromptu meeting, the simplest way is to drag and drop—either to the IM area or to a participant’s name.</a:t>
            </a:r>
          </a:p>
        </p:txBody>
      </p:sp>
      <p:pic>
        <p:nvPicPr>
          <p:cNvPr id="4" name="Picture 3" descr="Illustration showing how easy it is to share a copy of a file by dragging it from File Explorer into the IM pane of a Skype for Business meeting." title="Illustration showing how easy it is to share a copy of a file by dragging it from File Explorer into the IM pane of a Skype for Business meeting."/>
          <p:cNvPicPr>
            <a:picLocks noChangeAspect="1"/>
          </p:cNvPicPr>
          <p:nvPr/>
        </p:nvPicPr>
        <p:blipFill>
          <a:blip r:embed="rId3"/>
          <a:stretch>
            <a:fillRect/>
          </a:stretch>
        </p:blipFill>
        <p:spPr>
          <a:xfrm>
            <a:off x="520645" y="3581400"/>
            <a:ext cx="3822755" cy="2311037"/>
          </a:xfrm>
          <a:prstGeom prst="rect">
            <a:avLst/>
          </a:prstGeom>
        </p:spPr>
      </p:pic>
      <p:sp>
        <p:nvSpPr>
          <p:cNvPr id="54" name="TextBox 53"/>
          <p:cNvSpPr txBox="1"/>
          <p:nvPr/>
        </p:nvSpPr>
        <p:spPr>
          <a:xfrm>
            <a:off x="2568356" y="5354198"/>
            <a:ext cx="1793176" cy="553998"/>
          </a:xfrm>
          <a:prstGeom prst="rect">
            <a:avLst/>
          </a:prstGeom>
          <a:noFill/>
        </p:spPr>
        <p:txBody>
          <a:bodyPr wrap="square" rtlCol="0">
            <a:spAutoFit/>
          </a:bodyPr>
          <a:lstStyle/>
          <a:p>
            <a:pPr>
              <a:lnSpc>
                <a:spcPct val="125000"/>
              </a:lnSpc>
              <a:spcBef>
                <a:spcPts val="300"/>
              </a:spcBef>
            </a:pPr>
            <a:r>
              <a:rPr lang="en-US" sz="800" dirty="0">
                <a:latin typeface="Segoe UI" pitchFamily="34" charset="0"/>
                <a:ea typeface="Segoe UI" pitchFamily="34" charset="0"/>
                <a:cs typeface="Segoe UI" pitchFamily="34" charset="0"/>
              </a:rPr>
              <a:t>If you’re in a scheduled meeting, click the </a:t>
            </a:r>
            <a:r>
              <a:rPr lang="en-US" sz="800" b="1" dirty="0">
                <a:latin typeface="Segoe UI" pitchFamily="34" charset="0"/>
                <a:ea typeface="Segoe UI" pitchFamily="34" charset="0"/>
                <a:cs typeface="Segoe UI" pitchFamily="34" charset="0"/>
              </a:rPr>
              <a:t>Present</a:t>
            </a:r>
            <a:r>
              <a:rPr lang="en-US" sz="800" dirty="0">
                <a:latin typeface="Segoe UI" pitchFamily="34" charset="0"/>
                <a:ea typeface="Segoe UI" pitchFamily="34" charset="0"/>
                <a:cs typeface="Segoe UI" pitchFamily="34" charset="0"/>
              </a:rPr>
              <a:t> button, then select </a:t>
            </a:r>
            <a:r>
              <a:rPr lang="en-US" sz="800" b="1" dirty="0">
                <a:latin typeface="Segoe UI" pitchFamily="34" charset="0"/>
                <a:ea typeface="Segoe UI" pitchFamily="34" charset="0"/>
                <a:cs typeface="Segoe UI" pitchFamily="34" charset="0"/>
              </a:rPr>
              <a:t>Add Attachment</a:t>
            </a:r>
            <a:r>
              <a:rPr lang="en-US" sz="800" dirty="0">
                <a:latin typeface="Segoe UI" pitchFamily="34" charset="0"/>
                <a:ea typeface="Segoe UI" pitchFamily="34" charset="0"/>
                <a:cs typeface="Segoe UI" pitchFamily="34" charset="0"/>
              </a:rPr>
              <a:t>.</a:t>
            </a:r>
          </a:p>
        </p:txBody>
      </p:sp>
      <p:sp>
        <p:nvSpPr>
          <p:cNvPr id="46" name="TextBox 45"/>
          <p:cNvSpPr txBox="1"/>
          <p:nvPr/>
        </p:nvSpPr>
        <p:spPr>
          <a:xfrm>
            <a:off x="4993387" y="327583"/>
            <a:ext cx="2254845" cy="2477601"/>
          </a:xfrm>
          <a:prstGeom prst="rect">
            <a:avLst/>
          </a:prstGeom>
          <a:noFill/>
        </p:spPr>
        <p:txBody>
          <a:bodyPr wrap="square" rtlCol="0">
            <a:spAutoFit/>
          </a:bodyPr>
          <a:lstStyle/>
          <a:p>
            <a:pPr>
              <a:lnSpc>
                <a:spcPct val="125000"/>
              </a:lnSpc>
              <a:spcBef>
                <a:spcPts val="300"/>
              </a:spcBef>
            </a:pPr>
            <a:r>
              <a:rPr lang="en-US" sz="1200" dirty="0">
                <a:latin typeface="Segoe UI" pitchFamily="34" charset="0"/>
                <a:ea typeface="Segoe UI" pitchFamily="34" charset="0"/>
                <a:cs typeface="Segoe UI" pitchFamily="34" charset="0"/>
              </a:rPr>
              <a:t>Share notes with OneNote</a:t>
            </a:r>
          </a:p>
          <a:p>
            <a:pPr>
              <a:lnSpc>
                <a:spcPct val="125000"/>
              </a:lnSpc>
              <a:spcBef>
                <a:spcPts val="300"/>
              </a:spcBef>
            </a:pPr>
            <a:r>
              <a:rPr lang="en-US" sz="800" dirty="0">
                <a:latin typeface="Segoe UI" pitchFamily="34" charset="0"/>
                <a:ea typeface="Segoe UI" pitchFamily="34" charset="0"/>
                <a:cs typeface="Segoe UI" pitchFamily="34" charset="0"/>
              </a:rPr>
              <a:t>OneNote is fully integrated with Skype for Business. You, or anyone you’ve given permissions to before the meeting, can have access to the OneNote file and take notes.</a:t>
            </a:r>
          </a:p>
          <a:p>
            <a:pPr marL="228600" indent="-228600">
              <a:lnSpc>
                <a:spcPct val="125000"/>
              </a:lnSpc>
              <a:spcBef>
                <a:spcPts val="300"/>
              </a:spcBef>
              <a:buFont typeface="+mj-lt"/>
              <a:buAutoNum type="arabicPeriod"/>
            </a:pPr>
            <a:r>
              <a:rPr lang="en-US" sz="800" dirty="0">
                <a:latin typeface="Segoe UI" pitchFamily="34" charset="0"/>
                <a:ea typeface="Segoe UI" pitchFamily="34" charset="0"/>
                <a:cs typeface="Segoe UI" pitchFamily="34" charset="0"/>
              </a:rPr>
              <a:t>In the conversation window, click the </a:t>
            </a:r>
            <a:r>
              <a:rPr lang="en-US" sz="800" b="1" dirty="0">
                <a:latin typeface="Segoe UI" pitchFamily="34" charset="0"/>
                <a:ea typeface="Segoe UI" pitchFamily="34" charset="0"/>
                <a:cs typeface="Segoe UI" pitchFamily="34" charset="0"/>
              </a:rPr>
              <a:t>Present</a:t>
            </a:r>
            <a:r>
              <a:rPr lang="en-US" sz="800" dirty="0">
                <a:latin typeface="Segoe UI" pitchFamily="34" charset="0"/>
                <a:ea typeface="Segoe UI" pitchFamily="34" charset="0"/>
                <a:cs typeface="Segoe UI" pitchFamily="34" charset="0"/>
              </a:rPr>
              <a:t> button, and then choose </a:t>
            </a:r>
            <a:r>
              <a:rPr lang="en-US" sz="800" b="1" dirty="0">
                <a:latin typeface="Segoe UI" pitchFamily="34" charset="0"/>
                <a:ea typeface="Segoe UI" pitchFamily="34" charset="0"/>
                <a:cs typeface="Segoe UI" pitchFamily="34" charset="0"/>
              </a:rPr>
              <a:t>Shared Notes.</a:t>
            </a:r>
            <a:endParaRPr lang="en-US" sz="800" dirty="0">
              <a:latin typeface="Segoe UI" pitchFamily="34" charset="0"/>
              <a:ea typeface="Segoe UI" pitchFamily="34" charset="0"/>
              <a:cs typeface="Segoe UI" pitchFamily="34" charset="0"/>
            </a:endParaRPr>
          </a:p>
          <a:p>
            <a:pPr marL="228600" indent="-228600">
              <a:lnSpc>
                <a:spcPct val="125000"/>
              </a:lnSpc>
              <a:spcBef>
                <a:spcPts val="300"/>
              </a:spcBef>
              <a:buFont typeface="+mj-lt"/>
              <a:buAutoNum type="arabicPeriod"/>
            </a:pPr>
            <a:r>
              <a:rPr lang="en-US" sz="800" dirty="0">
                <a:latin typeface="Segoe UI" pitchFamily="34" charset="0"/>
                <a:ea typeface="Segoe UI" pitchFamily="34" charset="0"/>
                <a:cs typeface="Segoe UI" pitchFamily="34" charset="0"/>
              </a:rPr>
              <a:t>Select an existing notebook, or click </a:t>
            </a:r>
            <a:r>
              <a:rPr lang="en-US" sz="800" b="1" dirty="0">
                <a:latin typeface="Segoe UI" pitchFamily="34" charset="0"/>
                <a:ea typeface="Segoe UI" pitchFamily="34" charset="0"/>
                <a:cs typeface="Segoe UI" pitchFamily="34" charset="0"/>
              </a:rPr>
              <a:t>New Notebook </a:t>
            </a:r>
            <a:r>
              <a:rPr lang="en-US" sz="800" dirty="0">
                <a:latin typeface="Segoe UI" pitchFamily="34" charset="0"/>
                <a:ea typeface="Segoe UI" pitchFamily="34" charset="0"/>
                <a:cs typeface="Segoe UI" pitchFamily="34" charset="0"/>
              </a:rPr>
              <a:t>to create a new one.</a:t>
            </a:r>
          </a:p>
          <a:p>
            <a:pPr marL="227013">
              <a:lnSpc>
                <a:spcPct val="125000"/>
              </a:lnSpc>
              <a:spcBef>
                <a:spcPts val="300"/>
              </a:spcBef>
            </a:pPr>
            <a:r>
              <a:rPr lang="en-US" sz="800" dirty="0">
                <a:latin typeface="Segoe UI" pitchFamily="34" charset="0"/>
                <a:ea typeface="Segoe UI" pitchFamily="34" charset="0"/>
                <a:cs typeface="Segoe UI" pitchFamily="34" charset="0"/>
              </a:rPr>
              <a:t>Participants who joined the meeting using Skype for Business are automatically added to an attendee list in the OneNote. </a:t>
            </a:r>
          </a:p>
        </p:txBody>
      </p:sp>
      <p:pic>
        <p:nvPicPr>
          <p:cNvPr id="5" name="Picture 4" descr="Illustration showing how to share meeting notes with OneNote by clicking the Present button, then choosing Shared Notes." title="Illustration showing how to share meeting notes with OneNote by clicking the Present button, then choosing Shared Notes."/>
          <p:cNvPicPr>
            <a:picLocks noChangeAspect="1"/>
          </p:cNvPicPr>
          <p:nvPr/>
        </p:nvPicPr>
        <p:blipFill>
          <a:blip r:embed="rId4"/>
          <a:stretch>
            <a:fillRect/>
          </a:stretch>
        </p:blipFill>
        <p:spPr>
          <a:xfrm>
            <a:off x="7398899" y="504556"/>
            <a:ext cx="1302685" cy="2179562"/>
          </a:xfrm>
          <a:prstGeom prst="rect">
            <a:avLst/>
          </a:prstGeom>
        </p:spPr>
      </p:pic>
      <p:sp>
        <p:nvSpPr>
          <p:cNvPr id="47" name="TextBox 46"/>
          <p:cNvSpPr txBox="1"/>
          <p:nvPr/>
        </p:nvSpPr>
        <p:spPr>
          <a:xfrm>
            <a:off x="4993386" y="3309472"/>
            <a:ext cx="3708199" cy="1310615"/>
          </a:xfrm>
          <a:prstGeom prst="rect">
            <a:avLst/>
          </a:prstGeom>
          <a:noFill/>
        </p:spPr>
        <p:txBody>
          <a:bodyPr wrap="square" rtlCol="0">
            <a:spAutoFit/>
          </a:bodyPr>
          <a:lstStyle/>
          <a:p>
            <a:pPr>
              <a:lnSpc>
                <a:spcPts val="1400"/>
              </a:lnSpc>
            </a:pPr>
            <a:r>
              <a:rPr lang="en-US" sz="1200" dirty="0">
                <a:latin typeface="Segoe UI" pitchFamily="34" charset="0"/>
                <a:ea typeface="Segoe UI" pitchFamily="34" charset="0"/>
                <a:cs typeface="Segoe UI" pitchFamily="34" charset="0"/>
              </a:rPr>
              <a:t>Share a whiteboard </a:t>
            </a:r>
          </a:p>
          <a:p>
            <a:pPr>
              <a:lnSpc>
                <a:spcPct val="125000"/>
              </a:lnSpc>
              <a:spcBef>
                <a:spcPts val="300"/>
              </a:spcBef>
            </a:pPr>
            <a:r>
              <a:rPr lang="en-US" sz="800" dirty="0">
                <a:latin typeface="Segoe UI" pitchFamily="34" charset="0"/>
                <a:ea typeface="Segoe UI" pitchFamily="34" charset="0"/>
                <a:cs typeface="Segoe UI" pitchFamily="34" charset="0"/>
              </a:rPr>
              <a:t>Need to show what you’re talking about? Draw it using the Whiteboard! It’s also great for brainstorming.</a:t>
            </a:r>
          </a:p>
          <a:p>
            <a:pPr marL="228600" indent="-171450">
              <a:lnSpc>
                <a:spcPct val="125000"/>
              </a:lnSpc>
              <a:spcBef>
                <a:spcPts val="300"/>
              </a:spcBef>
              <a:buFont typeface="Arial" pitchFamily="34" charset="0"/>
              <a:buChar char="•"/>
            </a:pPr>
            <a:r>
              <a:rPr lang="en-US" sz="800" dirty="0">
                <a:latin typeface="Segoe UI" pitchFamily="34" charset="0"/>
                <a:ea typeface="Segoe UI" pitchFamily="34" charset="0"/>
                <a:cs typeface="Segoe UI" pitchFamily="34" charset="0"/>
              </a:rPr>
              <a:t>In the conversation window, click the </a:t>
            </a:r>
            <a:r>
              <a:rPr lang="en-US" sz="800" b="1" dirty="0">
                <a:latin typeface="Segoe UI" pitchFamily="34" charset="0"/>
                <a:ea typeface="Segoe UI" pitchFamily="34" charset="0"/>
                <a:cs typeface="Segoe UI" pitchFamily="34" charset="0"/>
              </a:rPr>
              <a:t>Present</a:t>
            </a:r>
            <a:r>
              <a:rPr lang="en-US" sz="800" dirty="0">
                <a:latin typeface="Segoe UI" pitchFamily="34" charset="0"/>
                <a:ea typeface="Segoe UI" pitchFamily="34" charset="0"/>
                <a:cs typeface="Segoe UI" pitchFamily="34" charset="0"/>
              </a:rPr>
              <a:t> button, click </a:t>
            </a:r>
            <a:r>
              <a:rPr lang="en-US" sz="800" b="1" dirty="0">
                <a:latin typeface="Segoe UI" pitchFamily="34" charset="0"/>
                <a:ea typeface="Segoe UI" pitchFamily="34" charset="0"/>
                <a:cs typeface="Segoe UI" pitchFamily="34" charset="0"/>
              </a:rPr>
              <a:t>More</a:t>
            </a:r>
            <a:r>
              <a:rPr lang="en-US" sz="800" dirty="0">
                <a:latin typeface="Segoe UI" pitchFamily="34" charset="0"/>
                <a:ea typeface="Segoe UI" pitchFamily="34" charset="0"/>
                <a:cs typeface="Segoe UI" pitchFamily="34" charset="0"/>
              </a:rPr>
              <a:t>, and then click </a:t>
            </a:r>
            <a:r>
              <a:rPr lang="en-US" sz="800" b="1" dirty="0">
                <a:latin typeface="Segoe UI" pitchFamily="34" charset="0"/>
                <a:ea typeface="Segoe UI" pitchFamily="34" charset="0"/>
                <a:cs typeface="Segoe UI" pitchFamily="34" charset="0"/>
              </a:rPr>
              <a:t>Whiteboard</a:t>
            </a:r>
            <a:r>
              <a:rPr lang="en-US" sz="800" dirty="0">
                <a:latin typeface="Segoe UI" pitchFamily="34" charset="0"/>
                <a:ea typeface="Segoe UI" pitchFamily="34" charset="0"/>
                <a:cs typeface="Segoe UI" pitchFamily="34" charset="0"/>
              </a:rPr>
              <a:t>. </a:t>
            </a:r>
          </a:p>
          <a:p>
            <a:pPr lvl="0">
              <a:lnSpc>
                <a:spcPct val="125000"/>
              </a:lnSpc>
              <a:spcBef>
                <a:spcPts val="300"/>
              </a:spcBef>
            </a:pPr>
            <a:r>
              <a:rPr lang="en-US" sz="800" dirty="0">
                <a:latin typeface="Segoe UI" pitchFamily="34" charset="0"/>
                <a:ea typeface="Segoe UI" pitchFamily="34" charset="0"/>
                <a:cs typeface="Segoe UI" pitchFamily="34" charset="0"/>
              </a:rPr>
              <a:t>Check out the toolset on the right side of the whiteboard. It’s even got a laser pointer.  </a:t>
            </a:r>
          </a:p>
        </p:txBody>
      </p:sp>
      <p:pic>
        <p:nvPicPr>
          <p:cNvPr id="7" name="Picture 6" descr="Illustration showing how to start a Whiteboard session in your meeting. Click the Present button, then click More, and then choose Whiteboard." title="Illustration showing how to start a Whiteboard session in your meeting. Click the Present button, then click More, and then choose Whiteboard."/>
          <p:cNvPicPr>
            <a:picLocks noChangeAspect="1"/>
          </p:cNvPicPr>
          <p:nvPr/>
        </p:nvPicPr>
        <p:blipFill>
          <a:blip r:embed="rId5"/>
          <a:stretch>
            <a:fillRect/>
          </a:stretch>
        </p:blipFill>
        <p:spPr>
          <a:xfrm>
            <a:off x="5081315" y="4724400"/>
            <a:ext cx="1611622" cy="861585"/>
          </a:xfrm>
          <a:prstGeom prst="rect">
            <a:avLst/>
          </a:prstGeom>
        </p:spPr>
      </p:pic>
      <p:pic>
        <p:nvPicPr>
          <p:cNvPr id="8" name="Picture 7" descr="Illustration showing the Whiteboard workspace and toolbar. In this illustration, someone has drawn a box with flaps and a lid, used the Text tool to type the word Box, and used the arrow tool to draw an arrow pointing from word Box to the box." title="Illustration showing the Whiteboard workspace and toolbar. In this illustration, someone has drawn a box with flaps and a lid, used the Text tool to type the word Box, and used the arrow tool to draw an arrow pointing from word Box to the box."/>
          <p:cNvPicPr>
            <a:picLocks noChangeAspect="1"/>
          </p:cNvPicPr>
          <p:nvPr/>
        </p:nvPicPr>
        <p:blipFill>
          <a:blip r:embed="rId6"/>
          <a:stretch>
            <a:fillRect/>
          </a:stretch>
        </p:blipFill>
        <p:spPr>
          <a:xfrm>
            <a:off x="6847485" y="4724400"/>
            <a:ext cx="1854099" cy="1687362"/>
          </a:xfrm>
          <a:prstGeom prst="rect">
            <a:avLst/>
          </a:prstGeom>
        </p:spPr>
      </p:pic>
    </p:spTree>
    <p:extLst>
      <p:ext uri="{BB962C8B-B14F-4D97-AF65-F5344CB8AC3E}">
        <p14:creationId xmlns:p14="http://schemas.microsoft.com/office/powerpoint/2010/main" val="4956602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rgbClr val="FF0097"/>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IntlLangReview xmlns="4873beb7-5857-4685-be1f-d57550cc96cc">false</IntlLangReview>
    <LocLastLocAttemptVersionLookup xmlns="4873beb7-5857-4685-be1f-d57550cc96cc">856206</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ppVerPrimary xmlns="4873beb7-5857-4685-be1f-d57550cc96cc" xsi:nil="true"/>
    <AssetStart xmlns="4873beb7-5857-4685-be1f-d57550cc96cc">2012-10-11T07:00:00+00:00</AssetStart>
    <FriendlyTitle xmlns="4873beb7-5857-4685-be1f-d57550cc96cc" xsi:nil="true"/>
    <MarketSpecific xmlns="4873beb7-5857-4685-be1f-d57550cc96cc">false</MarketSpecific>
    <PublishStatusLookup xmlns="4873beb7-5857-4685-be1f-d57550cc96cc">
      <Value>1621751</Value>
    </PublishStatusLookup>
    <APAuthor xmlns="4873beb7-5857-4685-be1f-d57550cc96cc">
      <UserInfo>
        <DisplayName>System Account</DisplayName>
        <AccountId>1749</AccountId>
        <AccountType/>
      </UserInfo>
    </APAuthor>
    <IntlLangReviewer xmlns="4873beb7-5857-4685-be1f-d57550cc96cc" xsi:nil="true"/>
    <CSXSubmissionDate xmlns="4873beb7-5857-4685-be1f-d57550cc96cc" xsi:nil="true"/>
    <TaxCatchAll xmlns="4873beb7-5857-4685-be1f-d57550cc96cc"/>
    <Manager xmlns="4873beb7-5857-4685-be1f-d57550cc96cc" xsi:nil="true"/>
    <NumericId xmlns="4873beb7-5857-4685-be1f-d57550cc96cc">103455868</NumericId>
    <ParentAssetId xmlns="4873beb7-5857-4685-be1f-d57550cc96cc">AF103015613</ParentAssetId>
    <OriginalSourceMarket xmlns="4873beb7-5857-4685-be1f-d57550cc96cc" xsi:nil="true"/>
    <ApprovalStatus xmlns="4873beb7-5857-4685-be1f-d57550cc96cc">InProgress</ApprovalStatus>
    <EditorialTags xmlns="4873beb7-5857-4685-be1f-d57550cc96cc" xsi:nil="true"/>
    <LocComments xmlns="4873beb7-5857-4685-be1f-d57550cc96cc">Intl_Localizable</LocComments>
    <LocRecommendedHandoff xmlns="4873beb7-5857-4685-be1f-d57550cc96cc">FY13HOJun1</LocRecommendedHandoff>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NA</AssetType>
    <MachineTranslated xmlns="4873beb7-5857-4685-be1f-d57550cc96cc">false</MachineTranslated>
    <OutputCachingOn xmlns="4873beb7-5857-4685-be1f-d57550cc96cc">false</OutputCachingOn>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t:Tier 1,t:Tier 2,t:Tier 3</LocMarketGroupTiers2>
    <ClipArtFilename xmlns="4873beb7-5857-4685-be1f-d57550cc96cc" xsi:nil="true"/>
    <CSXHash xmlns="4873beb7-5857-4685-be1f-d57550cc96cc" xsi:nil="true"/>
    <DirectSourceMarket xmlns="4873beb7-5857-4685-be1f-d57550cc96cc" xsi:nil="true"/>
    <PlannedPubDate xmlns="4873beb7-5857-4685-be1f-d57550cc96cc">2012-09-28T07:00:00+00:00</PlannedPubDate>
    <Size xmlns="4873beb7-5857-4685-be1f-d57550cc96cc">300kb</Size>
    <CategoryTagsTaxHTField11 xmlns="4873beb7-5857-4685-be1f-d57550cc96cc">
      <Terms xmlns="http://schemas.microsoft.com/office/infopath/2007/PartnerControls"/>
    </CategoryTagsTaxHTField11>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imesCloned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pplications xmlns="4873beb7-5857-4685-be1f-d57550cc96cc">
      <Value>1651</Value>
      <Value>1791</Value>
    </Applications>
    <AssetId xmlns="4873beb7-5857-4685-be1f-d57550cc96cc">AF103455868</AssetId>
    <AuthorGroup xmlns="4873beb7-5857-4685-be1f-d57550cc96cc" xsi:nil="true"/>
    <DSATActionTaken xmlns="4873beb7-5857-4685-be1f-d57550cc96cc" xsi:nil="true"/>
    <APEditor xmlns="4873beb7-5857-4685-be1f-d57550cc96cc">
      <UserInfo>
        <DisplayName/>
        <AccountId xsi:nil="true"/>
        <AccountType/>
      </UserInfo>
    </APEditor>
    <OOCacheId xmlns="4873beb7-5857-4685-be1f-d57550cc96cc" xsi:nil="true"/>
    <IsDeleted xmlns="4873beb7-5857-4685-be1f-d57550cc96cc">false</IsDeleted>
    <HiddenCategoryTagsTaxHTField0 xmlns="4873beb7-5857-4685-be1f-d57550cc96cc">
      <Terms xmlns="http://schemas.microsoft.com/office/infopath/2007/PartnerControls"/>
    </HiddenCategoryTagsTaxHTField0>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RTM/RTW</Mileston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APArbitraryFile" ma:contentTypeID="0x0101006EDDDB5EE6D98C44930B742096920B30020100945995BAC74E6347BD6C979F46C6273B" ma:contentTypeVersion="86" ma:contentTypeDescription="Create a new document." ma:contentTypeScope="" ma:versionID="47362dbd0b2e04c99e18350883780ba7">
  <xsd:schema xmlns:xsd="http://www.w3.org/2001/XMLSchema" xmlns:xs="http://www.w3.org/2001/XMLSchema" xmlns:p="http://schemas.microsoft.com/office/2006/metadata/properties" xmlns:ns2="4873beb7-5857-4685-be1f-d57550cc96cc" targetNamespace="http://schemas.microsoft.com/office/2006/metadata/properties" ma:root="true" ma:fieldsID="4d33c9699287bf5bb5d1976bc78824fa" ns2:_="">
    <xsd:import namespace="4873beb7-5857-4685-be1f-d57550cc96cc"/>
    <xsd:element name="properties">
      <xsd:complexType>
        <xsd:sequence>
          <xsd:element name="documentManagement">
            <xsd:complexType>
              <xsd:all>
                <xsd:element ref="ns2:Size"/>
                <xsd:element ref="ns2:AcquiredFrom" minOccurs="0"/>
                <xsd:element ref="ns2:UACurrentWords" minOccurs="0"/>
                <xsd:element ref="ns2:ApplicationCode" minOccurs="0"/>
                <xsd:element ref="ns2:ApplicationId" minOccurs="0"/>
                <xsd:element ref="ns2:Applications" minOccurs="0"/>
                <xsd:element ref="ns2:ApprovalLog" minOccurs="0"/>
                <xsd:element ref="ns2:ApprovalStatus" minOccurs="0"/>
                <xsd:element ref="ns2:FeedAppVer" minOccurs="0"/>
                <xsd:element ref="ns2:AssetStart" minOccurs="0"/>
                <xsd:element ref="ns2:AssetExpire" minOccurs="0"/>
                <xsd:element ref="ns2:AssetId" minOccurs="0"/>
                <xsd:element ref="ns2:IsSearchable" minOccurs="0"/>
                <xsd:element ref="ns2:AssetType" minOccurs="0"/>
                <xsd:element ref="ns2:APAuthor" minOccurs="0"/>
                <xsd:element ref="ns2:AuthorGroup" minOccurs="0"/>
                <xsd:element ref="ns2:AverageRating" minOccurs="0"/>
                <xsd:element ref="ns2:BlockPublish" minOccurs="0"/>
                <xsd:element ref="ns2:BugNumber" minOccurs="0"/>
                <xsd:element ref="ns2:CampaignTagsTaxHTField0" minOccurs="0"/>
                <xsd:element ref="ns2:CategoryTagsTaxHTField11" minOccurs="0"/>
                <xsd:element ref="ns2:ClipArtFilename"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FeatureTagsTaxHTField0" minOccurs="0"/>
                <xsd:element ref="ns2:FriendlyTitle" minOccurs="0"/>
                <xsd:element ref="ns2:HandoffToMSDN" minOccurs="0"/>
                <xsd:element ref="ns2:HiddenCategoryTagsTaxHTField0" minOccurs="0"/>
                <xsd:element ref="ns2:InProjectListLookup"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LegacyData"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NumericId" minOccurs="0"/>
                <xsd:element ref="ns2:NumOfRatingsLookup" minOccurs="0"/>
                <xsd:element ref="ns2:OOCacheId"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AppVerPrimary"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humbnailAssetId" minOccurs="0"/>
                <xsd:element ref="ns2:TimesCloned" minOccurs="0"/>
                <xsd:element ref="ns2:TrustLevel" minOccurs="0"/>
                <xsd:element ref="ns2:UALocComments" minOccurs="0"/>
                <xsd:element ref="ns2:UALocRecommendation" minOccurs="0"/>
                <xsd:element ref="ns2:UANotes"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Size" ma:index="1" ma:displayName="Size of File" ma:default="" ma:internalName="Size" ma:readOnly="false">
      <xsd:simpleType>
        <xsd:restriction base="dms:Text"/>
      </xsd:simpleType>
    </xsd:element>
    <xsd:element name="AcquiredFrom" ma:index="2"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3" nillable="true" ma:displayName="Actual Word Count" ma:default="" ma:internalName="UACurrentWords" ma:readOnly="false">
      <xsd:simpleType>
        <xsd:restriction base="dms:Unknown"/>
      </xsd:simpleType>
    </xsd:element>
    <xsd:element name="ApplicationCode" ma:index="4" nillable="true" ma:displayName="Application Code" ma:default="" ma:list="{3B69E247-3408-4B27-BC34-375E2E9451F9}" ma:internalName="ApplicationCode" ma:readOnly="true" ma:showField="AppVerCod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ApplicationId" ma:index="5" nillable="true" ma:displayName="Application ID" ma:default="" ma:list="{3B69E247-3408-4B27-BC34-375E2E9451F9}" ma:internalName="ApplicationId" ma:readOnly="true" ma:showField="AssetId"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Applications" ma:index="6" nillable="true" ma:displayName="Applications (With Version)" ma:default="" ma:description="Applications this asset is associated with" ma:list="{3B69E247-3408-4B27-BC34-375E2E9451F9}" ma:internalName="Applications" ma:readOnly="false" ma:showField="Titl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ApprovalLog" ma:index="7" nillable="true" ma:displayName="Approval Log" ma:default="" ma:hidden="true" ma:internalName="ApprovalLog" ma:readOnly="false">
      <xsd:simpleType>
        <xsd:restriction base="dms:Note"/>
      </xsd:simpleType>
    </xsd:element>
    <xsd:element name="ApprovalStatus" ma:index="8"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FeedAppVer" ma:index="9" nillable="true" ma:displayName="AppVer" ma:default="" ma:hidden="true" ma:list="{3B69E247-3408-4B27-BC34-375E2E9451F9}" ma:internalName="FeedAppVer" ma:readOnly="true" ma:showField="AppVerForLookup"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AssetStart" ma:index="10" nillable="true" ma:displayName="Asset Begin Date" ma:default="[Today]" ma:internalName="AssetStart" ma:readOnly="false">
      <xsd:simpleType>
        <xsd:restriction base="dms:DateTime"/>
      </xsd:simpleType>
    </xsd:element>
    <xsd:element name="AssetExpire" ma:index="11" nillable="true" ma:displayName="Asset End Date" ma:default="2029-01-01T08:00:00Z" ma:format="DateTime" ma:internalName="AssetExpire" ma:readOnly="false">
      <xsd:simpleType>
        <xsd:restriction base="dms:DateTime"/>
      </xsd:simpleType>
    </xsd:element>
    <xsd:element name="AssetId" ma:index="12" nillable="true" ma:displayName="Asset ID" ma:default="" ma:indexed="true" ma:internalName="AssetId" ma:readOnly="false">
      <xsd:simpleType>
        <xsd:restriction base="dms:Text">
          <xsd:maxLength value="255"/>
        </xsd:restriction>
      </xsd:simpleType>
    </xsd:element>
    <xsd:element name="IsSearchable" ma:index="13" nillable="true" ma:displayName="Asset Searchable?" ma:default="true" ma:internalName="IsSearchable" ma:readOnly="false">
      <xsd:simpleType>
        <xsd:restriction base="dms:Boolean"/>
      </xsd:simpleType>
    </xsd:element>
    <xsd:element name="AssetType" ma:index="14" nillable="true" ma:displayName="Asset Type" ma:default="" ma:internalName="AssetType" ma:readOnly="false">
      <xsd:simpleType>
        <xsd:restriction base="dms:Unknown"/>
      </xsd:simpleType>
    </xsd:element>
    <xsd:element name="APAuthor" ma:index="15"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uthorGroup" ma:index="16" nillable="true" ma:displayName="Author Group" ma:default="" ma:internalName="AuthorGroup" ma:readOnly="false">
      <xsd:simpleType>
        <xsd:restriction base="dms:Choice">
          <xsd:enumeration value="AWSUA"/>
          <xsd:enumeration value="ITProUA"/>
          <xsd:enumeration value="PMG"/>
          <xsd:enumeration value="Partner UA"/>
          <xsd:enumeration value="Acquired"/>
          <xsd:enumeration value="BCM"/>
          <xsd:enumeration value="MSC"/>
          <xsd:enumeration value="Intl Site Management"/>
          <xsd:enumeration value="Other"/>
        </xsd:restriction>
      </xsd:simpleType>
    </xsd:element>
    <xsd:element name="AverageRating" ma:index="17" nillable="true" ma:displayName="Average Rating" ma:internalName="AverageRating" ma:readOnly="false">
      <xsd:simpleType>
        <xsd:restriction base="dms:Text"/>
      </xsd:simpleType>
    </xsd:element>
    <xsd:element name="BlockPublish" ma:index="18" nillable="true" ma:displayName="Block from Publishing?" ma:default="" ma:internalName="BlockPublish" ma:readOnly="false">
      <xsd:simpleType>
        <xsd:restriction base="dms:Boolean"/>
      </xsd:simpleType>
    </xsd:element>
    <xsd:element name="BugNumber" ma:index="19" nillable="true" ma:displayName="Bug Number" ma:default="" ma:internalName="BugNumber" ma:readOnly="false">
      <xsd:simpleType>
        <xsd:restriction base="dms:Text"/>
      </xsd:simpleType>
    </xsd:element>
    <xsd:element name="CampaignTagsTaxHTField0" ma:index="21"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CategoryTagsTaxHTField11" ma:index="23" nillable="true" ma:taxonomy="true" ma:internalName="CategoryTagsTaxHTField11" ma:taxonomyFieldName="CategoryTags" ma:displayName="Category Tags" ma:readOnly="false" ma:default="" ma:fieldId="{24797cbb-132b-4ad7-b1f7-0c1bcff0c38a}" ma:taxonomyMulti="true" ma:sspId="8f79753a-75d3-41f5-8ca3-40b843941b4f" ma:termSetId="52678d52-26de-467b-a7b9-d4d1c4c8b24c" ma:anchorId="00000000-0000-0000-0000-000000000000" ma:open="false" ma:isKeyword="false">
      <xsd:complexType>
        <xsd:sequence>
          <xsd:element ref="pc:Terms" minOccurs="0" maxOccurs="1"/>
        </xsd:sequence>
      </xsd:complexType>
    </xsd:element>
    <xsd:element name="ClipArtFilename" ma:index="24" nillable="true" ma:displayName="Clip Art Name" ma:default="" ma:internalName="ClipArtFilename" ma:readOnly="false">
      <xsd:simpleType>
        <xsd:restriction base="dms:Text"/>
      </xsd:simpleType>
    </xsd:element>
    <xsd:element name="ContentItem" ma:index="25" nillable="true" ma:displayName="Content Item" ma:default="" ma:hidden="true" ma:internalName="ContentItem" ma:readOnly="false">
      <xsd:simpleType>
        <xsd:restriction base="dms:Unknown"/>
      </xsd:simpleType>
    </xsd:element>
    <xsd:element name="CrawlForDependencies" ma:index="27" nillable="true" ma:displayName="Crawl for Dependencies?" ma:default="true" ma:internalName="CrawlForDependencies" ma:readOnly="false">
      <xsd:simpleType>
        <xsd:restriction base="dms:Boolean"/>
      </xsd:simpleType>
    </xsd:element>
    <xsd:element name="CSXHash" ma:index="30" nillable="true" ma:displayName="CSX Hash" ma:default="" ma:internalName="CSXHash" ma:readOnly="false">
      <xsd:simpleType>
        <xsd:restriction base="dms:Text"/>
      </xsd:simpleType>
    </xsd:element>
    <xsd:element name="CSXSubmissionMarket" ma:index="31"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32" nillable="true" ma:displayName="CSX Updated?" ma:default="false" ma:internalName="CSXUpdate" ma:readOnly="false">
      <xsd:simpleType>
        <xsd:restriction base="dms:Boolean"/>
      </xsd:simpleType>
    </xsd:element>
    <xsd:element name="IntlLangReviewDate" ma:index="33" nillable="true" ma:displayName="Date to Complete Intl QA" ma:default="" ma:internalName="IntlLangReviewDate" ma:readOnly="false">
      <xsd:simpleType>
        <xsd:restriction base="dms:DateTime"/>
      </xsd:simpleType>
    </xsd:element>
    <xsd:element name="IsDeleted" ma:index="34" nillable="true" ma:displayName="Deleted?" ma:default="" ma:internalName="IsDeleted" ma:readOnly="false">
      <xsd:simpleType>
        <xsd:restriction base="dms:Boolean"/>
      </xsd:simpleType>
    </xsd:element>
    <xsd:element name="APDescription" ma:index="35" nillable="true" ma:displayName="Description" ma:default="" ma:internalName="APDescription" ma:readOnly="false">
      <xsd:simpleType>
        <xsd:restriction base="dms:Note"/>
      </xsd:simpleType>
    </xsd:element>
    <xsd:element name="DirectSourceMarket" ma:index="36" nillable="true" ma:displayName="Direct Source Market Group" ma:default="" ma:internalName="DirectSourceMarket" ma:readOnly="false">
      <xsd:simpleType>
        <xsd:restriction base="dms:Text"/>
      </xsd:simpleType>
    </xsd:element>
    <xsd:element name="Downloads" ma:index="37" nillable="true" ma:displayName="Downloads" ma:default="0" ma:hidden="true" ma:internalName="Downloads" ma:readOnly="false">
      <xsd:simpleType>
        <xsd:restriction base="dms:Unknown"/>
      </xsd:simpleType>
    </xsd:element>
    <xsd:element name="DSATActionTaken" ma:index="38"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9"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40" nillable="true" ma:displayName="Editorial Status" ma:default="" ma:internalName="EditorialStatus" ma:readOnly="false">
      <xsd:simpleType>
        <xsd:restriction base="dms:Unknown"/>
      </xsd:simpleType>
    </xsd:element>
    <xsd:element name="EditorialTags" ma:index="41" nillable="true" ma:displayName="Editorial Tags" ma:default="" ma:internalName="EditorialTags">
      <xsd:simpleType>
        <xsd:restriction base="dms:Unknown"/>
      </xsd:simpleType>
    </xsd:element>
    <xsd:element name="FeatureTagsTaxHTField0" ma:index="43"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FriendlyTitle" ma:index="44" nillable="true" ma:displayName="Friendly Title" ma:default="" ma:description="Shorter title to be used when displaying search results" ma:internalName="FriendlyTitle" ma:readOnly="false">
      <xsd:simpleType>
        <xsd:restriction base="dms:Text"/>
      </xsd:simpleType>
    </xsd:element>
    <xsd:element name="HandoffToMSDN" ma:index="45" nillable="true" ma:displayName="Handoff To MSDN Date" ma:default="" ma:internalName="HandoffToMSDN" ma:readOnly="false">
      <xsd:simpleType>
        <xsd:restriction base="dms:DateTime"/>
      </xsd:simpleType>
    </xsd:element>
    <xsd:element name="HiddenCategoryTagsTaxHTField0" ma:index="47" nillable="true" ma:taxonomy="true" ma:internalName="HiddenCategoryTagsTaxHTField0" ma:taxonomyFieldName="HiddenCategoryTags" ma:displayName="Hidden Category" ma:readOnly="false" ma:default="" ma:fieldId="{50ad4411-6c46-40b6-a719-09bfd72caf6b}" ma:taxonomyMulti="true" ma:sspId="8f79753a-75d3-41f5-8ca3-40b843941b4f" ma:termSetId="db61d45c-64f2-4e37-a8e3-d5adce206e5d" ma:anchorId="00000000-0000-0000-0000-000000000000" ma:open="false" ma:isKeyword="false">
      <xsd:complexType>
        <xsd:sequence>
          <xsd:element ref="pc:Terms" minOccurs="0" maxOccurs="1"/>
        </xsd:sequence>
      </xsd:complexType>
    </xsd:element>
    <xsd:element name="InProjectListLookup" ma:index="48"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InternalTagsTaxHTField0" ma:index="50"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51" nillable="true" ma:displayName="Intl Lang QA Review Required?" ma:default="" ma:internalName="IntlLangReview" ma:readOnly="false">
      <xsd:simpleType>
        <xsd:restriction base="dms:Boolean"/>
      </xsd:simpleType>
    </xsd:element>
    <xsd:element name="IntlLangReviewer" ma:index="52" nillable="true" ma:displayName="Intl Lang QA Reviewer" ma:default="" ma:internalName="IntlLangReviewer" ma:readOnly="false">
      <xsd:simpleType>
        <xsd:restriction base="dms:Text"/>
      </xsd:simpleType>
    </xsd:element>
    <xsd:element name="MarketSpecific" ma:index="53" nillable="true" ma:displayName="Is Market Specific?" ma:default="" ma:internalName="MarketSpecific" ma:readOnly="false">
      <xsd:simpleType>
        <xsd:restriction base="dms:Boolean"/>
      </xsd:simpleType>
    </xsd:element>
    <xsd:element name="LastCompleteVersionLookup" ma:index="54"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5" nillable="true" ma:displayName="Last Hand-off" ma:default="" ma:internalName="LastHandOff" ma:readOnly="false">
      <xsd:simpleType>
        <xsd:restriction base="dms:DateTime"/>
      </xsd:simpleType>
    </xsd:element>
    <xsd:element name="LastModifiedDateTime" ma:index="56" nillable="true" ma:displayName="Last Modified Date" ma:default="" ma:internalName="LastModifiedDateTime" ma:readOnly="false">
      <xsd:simpleType>
        <xsd:restriction base="dms:DateTime"/>
      </xsd:simpleType>
    </xsd:element>
    <xsd:element name="LastPreviewErrorLookup" ma:index="57"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8"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9"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60"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61"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2"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3"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4"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5"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6"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7"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8"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egacyData" ma:index="69" nillable="true" ma:displayName="Legacy Data" ma:default="" ma:internalName="LegacyData" ma:readOnly="false">
      <xsd:simpleType>
        <xsd:restriction base="dms:Note"/>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NumericId" ma:index="94" nillable="true" ma:displayName="Numeric ID" ma:default="" ma:indexed="true" ma:internalName="NumericId" ma:readOnly="false">
      <xsd:simpleType>
        <xsd:restriction base="dms:Number"/>
      </xsd:simpleType>
    </xsd:element>
    <xsd:element name="NumOfRatingsLookup" ma:index="95"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6" nillable="true" ma:displayName="OOCacheId" ma:internalName="OOCacheId" ma:readOnly="false">
      <xsd:simpleType>
        <xsd:restriction base="dms:Text"/>
      </xsd:simpleType>
    </xsd:element>
    <xsd:element name="OriginAsset" ma:index="97" nillable="true" ma:displayName="Origin Asset" ma:default="" ma:internalName="OriginAsset" ma:readOnly="false">
      <xsd:simpleType>
        <xsd:restriction base="dms:Text"/>
      </xsd:simpleType>
    </xsd:element>
    <xsd:element name="OriginalRelease" ma:index="98"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99" nillable="true" ma:displayName="Original Source Market Group" ma:default="" ma:internalName="OriginalSourceMarket" ma:readOnly="false">
      <xsd:simpleType>
        <xsd:restriction base="dms:Text"/>
      </xsd:simpleType>
    </xsd:element>
    <xsd:element name="OutputCachingOn" ma:index="100" nillable="true" ma:displayName="Output Caching" ma:default="true" ma:hidden="true" ma:internalName="OutputCachingOn" ma:readOnly="false">
      <xsd:simpleType>
        <xsd:restriction base="dms:Boolean"/>
      </xsd:simpleType>
    </xsd:element>
    <xsd:element name="ParentAssetId" ma:index="101" nillable="true" ma:displayName="Parent Asset Id" ma:default="" ma:internalName="ParentAssetId" ma:readOnly="false">
      <xsd:simpleType>
        <xsd:restriction base="dms:Text"/>
      </xsd:simpleType>
    </xsd:element>
    <xsd:element name="PlannedPubDate" ma:index="102" nillable="true" ma:displayName="Planned Publish Date" ma:default="" ma:indexed="true" ma:internalName="PlannedPubDate" ma:readOnly="false">
      <xsd:simpleType>
        <xsd:restriction base="dms:DateTime"/>
      </xsd:simpleType>
    </xsd:element>
    <xsd:element name="PolicheckWords" ma:index="103" nillable="true" ma:displayName="Policheck Words" ma:default="" ma:internalName="PolicheckWords" ma:readOnly="false">
      <xsd:simpleType>
        <xsd:restriction base="dms:Text"/>
      </xsd:simpleType>
    </xsd:element>
    <xsd:element name="AppVerPrimary" ma:index="104" nillable="true" ma:displayName="Primary Application Version" ma:default="" ma:indexed="true" ma:list="{3B69E247-3408-4B27-BC34-375E2E9451F9}" ma:internalName="AppVerPrimary" ma:showField="Title" ma:web="4873beb7-5857-4685-be1f-d57550cc96cc">
      <xsd:simpleType>
        <xsd:restriction base="dms:Lookup"/>
      </xsd:simpleType>
    </xsd:element>
    <xsd:element name="BusinessGroup" ma:index="105" nillable="true" ma:displayName="Product Division Owner" ma:default="" ma:internalName="BusinessGroup" ma:readOnly="false">
      <xsd:simpleType>
        <xsd:restriction base="dms:Unknown"/>
      </xsd:simpleType>
    </xsd:element>
    <xsd:element name="UAProjectedTotalWords" ma:index="106" nillable="true" ma:displayName="Projected Word Count" ma:default="" ma:internalName="UAProjectedTotalWords" ma:readOnly="false">
      <xsd:simpleType>
        <xsd:restriction base="dms:Unknown"/>
      </xsd:simpleType>
    </xsd:element>
    <xsd:element name="Provider" ma:index="107" nillable="true" ma:displayName="Provider" ma:default="" ma:internalName="Provider" ma:readOnly="false">
      <xsd:simpleType>
        <xsd:restriction base="dms:Unknown"/>
      </xsd:simpleType>
    </xsd:element>
    <xsd:element name="Providers" ma:index="108" nillable="true" ma:displayName="Providers" ma:default="" ma:internalName="Providers">
      <xsd:simpleType>
        <xsd:restriction base="dms:Unknown"/>
      </xsd:simpleType>
    </xsd:element>
    <xsd:element name="PublishStatusLookup" ma:index="109"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0" nillable="true" ma:displayName="Publish Target" ma:default="OfficeOnlineVNext" ma:internalName="PublishTargets" ma:readOnly="false">
      <xsd:simpleType>
        <xsd:restriction base="dms:Unknown"/>
      </xsd:simpleType>
    </xsd:element>
    <xsd:element name="RecommendationsModifier" ma:index="111" nillable="true" ma:displayName="Recommendations Modifier" ma:default="" ma:internalName="RecommendationsModifier" ma:readOnly="false">
      <xsd:simpleType>
        <xsd:restriction base="dms:Number"/>
      </xsd:simpleType>
    </xsd:element>
    <xsd:element name="ArtSampleDocs" ma:index="112" nillable="true" ma:displayName="Sample Docs" ma:default="" ma:hidden="true" ma:internalName="ArtSampleDocs" ma:readOnly="false">
      <xsd:simpleType>
        <xsd:restriction base="dms:Text"/>
      </xsd:simpleType>
    </xsd:element>
    <xsd:element name="ScenarioTagsTaxHTField0" ma:index="114"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6"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7" nillable="true" ma:displayName="Source Title" ma:default="" ma:indexed="true" ma:internalName="SourceTitle" ma:readOnly="false">
      <xsd:simpleType>
        <xsd:restriction base="dms:Text"/>
      </xsd:simpleType>
    </xsd:element>
    <xsd:element name="CSXSubmissionDate" ma:index="118" nillable="true" ma:displayName="Submission Date" ma:default="" ma:internalName="CSXSubmissionDate" ma:readOnly="false">
      <xsd:simpleType>
        <xsd:restriction base="dms:DateTime"/>
      </xsd:simpleType>
    </xsd:element>
    <xsd:element name="SubmitterId" ma:index="119" nillable="true" ma:displayName="Submitter ID" ma:default="" ma:internalName="SubmitterId" ma:readOnly="false">
      <xsd:simpleType>
        <xsd:restriction base="dms:Text"/>
      </xsd:simpleType>
    </xsd:element>
    <xsd:element name="TaxCatchAll" ma:index="120"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1"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humbnailAssetId" ma:index="122" nillable="true" ma:displayName="Thumbnail Image Asset" ma:default="" ma:internalName="ThumbnailAssetId" ma:readOnly="false">
      <xsd:simpleType>
        <xsd:restriction base="dms:Text"/>
      </xsd:simpleType>
    </xsd:element>
    <xsd:element name="TimesCloned" ma:index="123" nillable="true" ma:displayName="Times Cloned" ma:default="" ma:internalName="TimesCloned" ma:readOnly="false">
      <xsd:simpleType>
        <xsd:restriction base="dms:Number"/>
      </xsd:simpleType>
    </xsd:element>
    <xsd:element name="TrustLevel" ma:index="125" nillable="true" ma:displayName="Trust Level" ma:default="1 Microsoft Managed Content" ma:internalName="TrustLevel" ma:readOnly="false">
      <xsd:simpleType>
        <xsd:restriction base="dms:Unknown"/>
      </xsd:simpleType>
    </xsd:element>
    <xsd:element name="UALocComments" ma:index="126" nillable="true" ma:displayName="UA Loc Comments" ma:default="" ma:internalName="UALocComments" ma:readOnly="false">
      <xsd:simpleType>
        <xsd:restriction base="dms:Note"/>
      </xsd:simpleType>
    </xsd:element>
    <xsd:element name="UALocRecommendation" ma:index="127"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28" nillable="true" ma:displayName="UA Notes" ma:default="" ma:internalName="UANotes" ma:readOnly="false">
      <xsd:simpleType>
        <xsd:restriction base="dms:Note"/>
      </xsd:simpleType>
    </xsd:element>
    <xsd:element name="VoteCount" ma:index="129"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6" ma:displayName="Content Type"/>
        <xsd:element ref="dc:title" minOccurs="0" maxOccurs="1" ma:index="12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5E7FB4E-27CC-4001-A9F4-BECB9E209651}">
  <ds:schemaRefs>
    <ds:schemaRef ds:uri="http://schemas.microsoft.com/office/2006/metadata/properties"/>
    <ds:schemaRef ds:uri="http://purl.org/dc/elements/1.1/"/>
    <ds:schemaRef ds:uri="4873beb7-5857-4685-be1f-d57550cc96cc"/>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0520C805-0DCF-4A13-BCC3-BDCCE6C9FE6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C1BD87F-56C0-44A2-9063-DBD812914B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596</Words>
  <Application>Microsoft Office PowerPoint</Application>
  <PresentationFormat>On-screen Show (4:3)</PresentationFormat>
  <Paragraphs>49</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Segoe UI</vt:lpstr>
      <vt:lpstr>Segoe UI Semibold</vt:lpstr>
      <vt:lpstr>Segoe UI Semilight</vt:lpstr>
      <vt:lpstr>Office Theme</vt:lpstr>
      <vt:lpstr>Skype for Business Quick Start Guide—Sharing and Collaboration—pages 1 and 4</vt:lpstr>
      <vt:lpstr>Skype for Business Quick Start Guide—Sharing and Collaboration—pages 2 and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Quick Reference about instant messaging, presence, and contacts</dc:title>
  <dc:creator/>
  <cp:lastModifiedBy/>
  <cp:revision>1</cp:revision>
  <dcterms:created xsi:type="dcterms:W3CDTF">2012-03-30T15:13:48Z</dcterms:created>
  <dcterms:modified xsi:type="dcterms:W3CDTF">2016-02-03T22:51:19Z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0x0101006EDDDB5EE6D98C44930B742096920B30020100945995BAC74E6347BD6C979F46C6273B</vt:lpwstr>
  </property>
  <property fmtid="{D5CDD505-2E9C-101B-9397-08002B2CF9AE}" pid="3" name="_dlc_DocIdItemGuid">
    <vt:lpwstr>044d57a3-7eea-48dd-a4c9-f2f0e23f34f9</vt:lpwstr>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ScenarioTags">
    <vt:lpwstr/>
  </property>
  <property fmtid="{D5CDD505-2E9C-101B-9397-08002B2CF9AE}" pid="10" name="CampaignTags">
    <vt:lpwstr/>
  </property>
</Properties>
</file>