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sldIdLst>
    <p:sldId id="256" r:id="rId5"/>
    <p:sldId id="257" r:id="rId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B"/>
    <a:srgbClr val="CDE6F7"/>
    <a:srgbClr val="F9E075"/>
    <a:srgbClr val="E8D4C5"/>
    <a:srgbClr val="00AFF0"/>
    <a:srgbClr val="F5FAFC"/>
    <a:srgbClr val="FFFF00"/>
    <a:srgbClr val="DCF2FA"/>
    <a:srgbClr val="BFE9F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96" autoAdjust="0"/>
    <p:restoredTop sz="94676" autoAdjust="0"/>
  </p:normalViewPr>
  <p:slideViewPr>
    <p:cSldViewPr>
      <p:cViewPr>
        <p:scale>
          <a:sx n="65" d="100"/>
          <a:sy n="65" d="100"/>
        </p:scale>
        <p:origin x="1435" y="38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2485713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367205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334152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105092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146529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60165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391717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29293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359928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396380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0845C6-AFD8-462C-BB08-892BD8EA3B95}" type="datetimeFigureOut">
              <a:rPr lang="en-US" smtClean="0"/>
              <a:t>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0130A9-0122-41AF-8F6B-B874FA730328}" type="slidenum">
              <a:rPr lang="en-US" smtClean="0"/>
              <a:t>‹#›</a:t>
            </a:fld>
            <a:endParaRPr lang="en-US" dirty="0"/>
          </a:p>
        </p:txBody>
      </p:sp>
    </p:spTree>
    <p:extLst>
      <p:ext uri="{BB962C8B-B14F-4D97-AF65-F5344CB8AC3E}">
        <p14:creationId xmlns:p14="http://schemas.microsoft.com/office/powerpoint/2010/main" val="400640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845C6-AFD8-462C-BB08-892BD8EA3B95}" type="datetimeFigureOut">
              <a:rPr lang="en-US" smtClean="0"/>
              <a:t>2/3/2016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130A9-0122-41AF-8F6B-B874FA730328}" type="slidenum">
              <a:rPr lang="en-US" smtClean="0"/>
              <a:t>‹#›</a:t>
            </a:fld>
            <a:endParaRPr lang="en-US" dirty="0"/>
          </a:p>
        </p:txBody>
      </p:sp>
    </p:spTree>
    <p:extLst>
      <p:ext uri="{BB962C8B-B14F-4D97-AF65-F5344CB8AC3E}">
        <p14:creationId xmlns:p14="http://schemas.microsoft.com/office/powerpoint/2010/main" val="4121258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descr="&quot;&quot;" title="&quot;&quot;"/>
          <p:cNvSpPr/>
          <p:nvPr/>
        </p:nvSpPr>
        <p:spPr>
          <a:xfrm>
            <a:off x="4495800" y="-5564"/>
            <a:ext cx="4648200" cy="1258827"/>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hidden="1"/>
          <p:cNvSpPr>
            <a:spLocks noGrp="1"/>
          </p:cNvSpPr>
          <p:nvPr>
            <p:ph type="ctrTitle"/>
          </p:nvPr>
        </p:nvSpPr>
        <p:spPr/>
        <p:txBody>
          <a:bodyPr/>
          <a:lstStyle/>
          <a:p>
            <a:r>
              <a:rPr lang="en-US" dirty="0"/>
              <a:t>Skype for Business Video Quick Start Guide—pages 1 and 4</a:t>
            </a:r>
          </a:p>
        </p:txBody>
      </p:sp>
      <p:sp>
        <p:nvSpPr>
          <p:cNvPr id="13" name="Subtitle 12" hidden="1"/>
          <p:cNvSpPr>
            <a:spLocks noGrp="1"/>
          </p:cNvSpPr>
          <p:nvPr>
            <p:ph type="subTitle" idx="1"/>
          </p:nvPr>
        </p:nvSpPr>
        <p:spPr/>
        <p:txBody>
          <a:bodyPr/>
          <a:lstStyle/>
          <a:p>
            <a:r>
              <a:rPr lang="en-US" dirty="0"/>
              <a:t>Pages 1 and 4</a:t>
            </a:r>
          </a:p>
        </p:txBody>
      </p:sp>
      <p:cxnSp>
        <p:nvCxnSpPr>
          <p:cNvPr id="14" name="Straight Connector 13" descr="&quot;&quot;" title="&quot;&quot;"/>
          <p:cNvCxnSpPr/>
          <p:nvPr/>
        </p:nvCxnSpPr>
        <p:spPr>
          <a:xfrm>
            <a:off x="4495800" y="99552"/>
            <a:ext cx="0" cy="6705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1" name="Picture 70" descr="Skype for Business" title="Skype for Busine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214" y="61115"/>
            <a:ext cx="2062121" cy="530495"/>
          </a:xfrm>
          <a:prstGeom prst="rect">
            <a:avLst/>
          </a:prstGeom>
        </p:spPr>
      </p:pic>
      <p:sp>
        <p:nvSpPr>
          <p:cNvPr id="70" name="Subtitle 2"/>
          <p:cNvSpPr txBox="1">
            <a:spLocks/>
          </p:cNvSpPr>
          <p:nvPr/>
        </p:nvSpPr>
        <p:spPr bwMode="auto">
          <a:xfrm>
            <a:off x="5072228" y="451184"/>
            <a:ext cx="1066786" cy="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ts val="800"/>
              </a:lnSpc>
              <a:spcBef>
                <a:spcPts val="0"/>
              </a:spcBef>
            </a:pPr>
            <a:r>
              <a:rPr lang="en-US" sz="800" dirty="0">
                <a:solidFill>
                  <a:schemeClr val="bg1"/>
                </a:solidFill>
                <a:latin typeface="Segoe UI Semilight" panose="020B0402040204020203" pitchFamily="34" charset="0"/>
                <a:cs typeface="Segoe UI Semilight" panose="020B0402040204020203" pitchFamily="34" charset="0"/>
              </a:rPr>
              <a:t>Quick Start Guide</a:t>
            </a:r>
          </a:p>
        </p:txBody>
      </p:sp>
      <p:sp>
        <p:nvSpPr>
          <p:cNvPr id="69" name="Subtitle 2"/>
          <p:cNvSpPr txBox="1">
            <a:spLocks/>
          </p:cNvSpPr>
          <p:nvPr/>
        </p:nvSpPr>
        <p:spPr>
          <a:xfrm>
            <a:off x="5219812" y="780666"/>
            <a:ext cx="3733690" cy="38851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2000" dirty="0">
                <a:solidFill>
                  <a:schemeClr val="bg1"/>
                </a:solidFill>
                <a:latin typeface="Segoe UI Semibold" panose="020B0702040204020203" pitchFamily="34" charset="0"/>
                <a:cs typeface="Segoe UI Semibold" panose="020B0702040204020203" pitchFamily="34" charset="0"/>
              </a:rPr>
              <a:t>Video</a:t>
            </a:r>
          </a:p>
        </p:txBody>
      </p:sp>
      <p:sp>
        <p:nvSpPr>
          <p:cNvPr id="84" name="TextBox 83"/>
          <p:cNvSpPr txBox="1"/>
          <p:nvPr/>
        </p:nvSpPr>
        <p:spPr>
          <a:xfrm>
            <a:off x="4781678" y="1560746"/>
            <a:ext cx="2040491" cy="1715854"/>
          </a:xfrm>
          <a:prstGeom prst="rect">
            <a:avLst/>
          </a:prstGeom>
          <a:noFill/>
        </p:spPr>
        <p:txBody>
          <a:bodyPr wrap="square">
            <a:spAutoFit/>
          </a:bodyPr>
          <a:lstStyle/>
          <a:p>
            <a:pPr fontAlgn="auto">
              <a:lnSpc>
                <a:spcPct val="150000"/>
              </a:lnSpc>
              <a:spcBef>
                <a:spcPts val="0"/>
              </a:spcBef>
              <a:spcAft>
                <a:spcPts val="0"/>
              </a:spcAft>
              <a:defRPr/>
            </a:pPr>
            <a:r>
              <a:rPr lang="en-US" sz="1200" dirty="0">
                <a:latin typeface="Segoe UI" pitchFamily="34" charset="0"/>
                <a:ea typeface="Segoe UI" pitchFamily="34" charset="0"/>
                <a:cs typeface="Segoe UI" pitchFamily="34" charset="0"/>
              </a:rPr>
              <a:t>Set up your video device</a:t>
            </a:r>
          </a:p>
          <a:p>
            <a:pPr fontAlgn="auto">
              <a:lnSpc>
                <a:spcPct val="125000"/>
              </a:lnSpc>
              <a:spcBef>
                <a:spcPts val="300"/>
              </a:spcBef>
              <a:spcAft>
                <a:spcPts val="0"/>
              </a:spcAft>
              <a:defRPr/>
            </a:pPr>
            <a:r>
              <a:rPr lang="en-US" sz="800" dirty="0">
                <a:latin typeface="Segoe UI" pitchFamily="34" charset="0"/>
                <a:ea typeface="Segoe UI" pitchFamily="34" charset="0"/>
                <a:cs typeface="Segoe UI" pitchFamily="34" charset="0"/>
              </a:rPr>
              <a:t>You need a camera to share video of yourself, but you don’t need one to see someone else’s video. </a:t>
            </a:r>
          </a:p>
          <a:p>
            <a:pPr marL="171450" indent="-171450">
              <a:lnSpc>
                <a:spcPct val="125000"/>
              </a:lnSpc>
              <a:spcBef>
                <a:spcPts val="300"/>
              </a:spcBef>
              <a:buFont typeface="Arial" panose="020B0604020202020204" pitchFamily="34" charset="0"/>
              <a:buChar char="•"/>
              <a:defRPr/>
            </a:pPr>
            <a:r>
              <a:rPr lang="en-US" sz="800" dirty="0">
                <a:latin typeface="Segoe UI" pitchFamily="34" charset="0"/>
                <a:ea typeface="Segoe UI" pitchFamily="34" charset="0"/>
                <a:cs typeface="Segoe UI" pitchFamily="34" charset="0"/>
              </a:rPr>
              <a:t>From the main screen, click          </a:t>
            </a:r>
            <a:r>
              <a:rPr lang="en-US" sz="800" b="1" dirty="0">
                <a:latin typeface="Segoe UI" pitchFamily="34" charset="0"/>
                <a:ea typeface="Segoe UI" pitchFamily="34" charset="0"/>
                <a:cs typeface="Segoe UI" pitchFamily="34" charset="0"/>
              </a:rPr>
              <a:t>Tools</a:t>
            </a:r>
            <a:r>
              <a:rPr lang="en-US" sz="800" dirty="0">
                <a:latin typeface="Segoe UI" pitchFamily="34" charset="0"/>
                <a:ea typeface="Segoe UI" pitchFamily="34" charset="0"/>
                <a:cs typeface="Segoe UI" pitchFamily="34" charset="0"/>
              </a:rPr>
              <a:t> then </a:t>
            </a:r>
            <a:r>
              <a:rPr lang="en-US" sz="800" b="1" dirty="0">
                <a:latin typeface="Segoe UI" pitchFamily="34" charset="0"/>
                <a:ea typeface="Segoe UI" pitchFamily="34" charset="0"/>
                <a:cs typeface="Segoe UI" pitchFamily="34" charset="0"/>
              </a:rPr>
              <a:t>Video Device Settings</a:t>
            </a:r>
            <a:r>
              <a:rPr lang="en-US" sz="800" dirty="0">
                <a:latin typeface="Segoe UI" pitchFamily="34" charset="0"/>
                <a:ea typeface="Segoe UI" pitchFamily="34" charset="0"/>
                <a:cs typeface="Segoe UI" pitchFamily="34" charset="0"/>
              </a:rPr>
              <a:t>.</a:t>
            </a:r>
          </a:p>
          <a:p>
            <a:pPr marL="171450" indent="-171450">
              <a:lnSpc>
                <a:spcPct val="125000"/>
              </a:lnSpc>
              <a:spcBef>
                <a:spcPts val="300"/>
              </a:spcBef>
              <a:buFont typeface="Arial" panose="020B0604020202020204" pitchFamily="34" charset="0"/>
              <a:buChar char="•"/>
              <a:defRPr/>
            </a:pPr>
            <a:r>
              <a:rPr lang="en-US" sz="800" dirty="0">
                <a:latin typeface="Segoe UI" pitchFamily="34" charset="0"/>
                <a:ea typeface="Segoe UI" pitchFamily="34" charset="0"/>
                <a:cs typeface="Segoe UI" pitchFamily="34" charset="0"/>
              </a:rPr>
              <a:t>If you see you, you’re set! If not, make adjustments. Click </a:t>
            </a:r>
            <a:r>
              <a:rPr lang="en-US" sz="800" b="1" dirty="0">
                <a:latin typeface="Segoe UI" pitchFamily="34" charset="0"/>
                <a:ea typeface="Segoe UI" pitchFamily="34" charset="0"/>
                <a:cs typeface="Segoe UI" pitchFamily="34" charset="0"/>
              </a:rPr>
              <a:t>Camera </a:t>
            </a:r>
            <a:br>
              <a:rPr lang="en-US" sz="800" b="1" dirty="0">
                <a:latin typeface="Segoe UI" pitchFamily="34" charset="0"/>
                <a:ea typeface="Segoe UI" pitchFamily="34" charset="0"/>
                <a:cs typeface="Segoe UI" pitchFamily="34" charset="0"/>
              </a:rPr>
            </a:br>
            <a:r>
              <a:rPr lang="en-US" sz="800" b="1" dirty="0">
                <a:latin typeface="Segoe UI" pitchFamily="34" charset="0"/>
                <a:ea typeface="Segoe UI" pitchFamily="34" charset="0"/>
                <a:cs typeface="Segoe UI" pitchFamily="34" charset="0"/>
              </a:rPr>
              <a:t>Settings</a:t>
            </a:r>
            <a:r>
              <a:rPr lang="en-US" sz="800" dirty="0">
                <a:latin typeface="Segoe UI" pitchFamily="34" charset="0"/>
                <a:ea typeface="Segoe UI" pitchFamily="34" charset="0"/>
                <a:cs typeface="Segoe UI" pitchFamily="34" charset="0"/>
              </a:rPr>
              <a:t>.</a:t>
            </a:r>
            <a:r>
              <a:rPr lang="en-US" sz="800" b="1" dirty="0">
                <a:latin typeface="Segoe UI" pitchFamily="34" charset="0"/>
                <a:ea typeface="Segoe UI" pitchFamily="34" charset="0"/>
                <a:cs typeface="Segoe UI" pitchFamily="34" charset="0"/>
              </a:rPr>
              <a:t> </a:t>
            </a:r>
          </a:p>
        </p:txBody>
      </p:sp>
      <p:pic>
        <p:nvPicPr>
          <p:cNvPr id="6" name="Picture 5" descr="The Settings button." title="The Settings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815" y="2418266"/>
            <a:ext cx="189132" cy="131342"/>
          </a:xfrm>
          <a:prstGeom prst="rect">
            <a:avLst/>
          </a:prstGeom>
        </p:spPr>
      </p:pic>
      <p:pic>
        <p:nvPicPr>
          <p:cNvPr id="3" name="Picture 2" descr="Illustration of the Video Device Settings window, with the Camera Settings button highlighted." title="Illustration of the Video Device Settings window, with the Camera Settings button highlighted."/>
          <p:cNvPicPr>
            <a:picLocks noChangeAspect="1"/>
          </p:cNvPicPr>
          <p:nvPr/>
        </p:nvPicPr>
        <p:blipFill>
          <a:blip r:embed="rId4"/>
          <a:stretch>
            <a:fillRect/>
          </a:stretch>
        </p:blipFill>
        <p:spPr>
          <a:xfrm>
            <a:off x="6908729" y="1675403"/>
            <a:ext cx="1817618" cy="1959546"/>
          </a:xfrm>
          <a:prstGeom prst="rect">
            <a:avLst/>
          </a:prstGeom>
        </p:spPr>
      </p:pic>
      <p:sp>
        <p:nvSpPr>
          <p:cNvPr id="96" name="TextBox 95"/>
          <p:cNvSpPr txBox="1"/>
          <p:nvPr/>
        </p:nvSpPr>
        <p:spPr>
          <a:xfrm>
            <a:off x="4775579" y="3897377"/>
            <a:ext cx="1446947" cy="1208023"/>
          </a:xfrm>
          <a:prstGeom prst="rect">
            <a:avLst/>
          </a:prstGeom>
          <a:noFill/>
        </p:spPr>
        <p:txBody>
          <a:bodyPr wrap="square" rtlCol="0">
            <a:spAutoFit/>
          </a:bodyPr>
          <a:lstStyle/>
          <a:p>
            <a:pPr>
              <a:lnSpc>
                <a:spcPct val="125000"/>
              </a:lnSpc>
              <a:spcBef>
                <a:spcPts val="300"/>
              </a:spcBef>
            </a:pPr>
            <a:r>
              <a:rPr lang="en-US" sz="1200" dirty="0">
                <a:latin typeface="Segoe UI" panose="020B0502040204020203" pitchFamily="34" charset="0"/>
                <a:ea typeface="Calibri"/>
                <a:cs typeface="Segoe UI" panose="020B0502040204020203" pitchFamily="34" charset="0"/>
              </a:rPr>
              <a:t>Start a video call</a:t>
            </a:r>
          </a:p>
          <a:p>
            <a:pPr marL="228600" indent="-228600">
              <a:lnSpc>
                <a:spcPct val="125000"/>
              </a:lnSpc>
              <a:spcBef>
                <a:spcPts val="300"/>
              </a:spcBef>
              <a:buFont typeface="+mj-lt"/>
              <a:buAutoNum type="arabicPeriod"/>
              <a:defRPr/>
            </a:pPr>
            <a:r>
              <a:rPr lang="en-US" sz="800" dirty="0">
                <a:latin typeface="Segoe UI" pitchFamily="34" charset="0"/>
                <a:ea typeface="Segoe UI" pitchFamily="34" charset="0"/>
                <a:cs typeface="Segoe UI" pitchFamily="34" charset="0"/>
              </a:rPr>
              <a:t>Tap a contact’s picture.</a:t>
            </a:r>
          </a:p>
          <a:p>
            <a:pPr marL="228600" indent="-228600">
              <a:lnSpc>
                <a:spcPct val="125000"/>
              </a:lnSpc>
              <a:spcBef>
                <a:spcPts val="300"/>
              </a:spcBef>
              <a:buFont typeface="+mj-lt"/>
              <a:buAutoNum type="arabicPeriod"/>
              <a:defRPr/>
            </a:pPr>
            <a:r>
              <a:rPr lang="en-US" sz="800" dirty="0">
                <a:latin typeface="Segoe UI" pitchFamily="34" charset="0"/>
                <a:ea typeface="Segoe UI" pitchFamily="34" charset="0"/>
                <a:cs typeface="Segoe UI" pitchFamily="34" charset="0"/>
              </a:rPr>
              <a:t>Tap the </a:t>
            </a:r>
            <a:r>
              <a:rPr lang="en-US" sz="800" b="1" dirty="0">
                <a:latin typeface="Segoe UI" pitchFamily="34" charset="0"/>
                <a:ea typeface="Segoe UI" pitchFamily="34" charset="0"/>
                <a:cs typeface="Segoe UI" pitchFamily="34" charset="0"/>
              </a:rPr>
              <a:t>Video</a:t>
            </a:r>
            <a:r>
              <a:rPr lang="en-US" sz="800" dirty="0">
                <a:latin typeface="Segoe UI" pitchFamily="34" charset="0"/>
                <a:ea typeface="Segoe UI" pitchFamily="34" charset="0"/>
                <a:cs typeface="Segoe UI" pitchFamily="34" charset="0"/>
              </a:rPr>
              <a:t> button. </a:t>
            </a:r>
          </a:p>
          <a:p>
            <a:pPr marL="230188" lvl="1">
              <a:lnSpc>
                <a:spcPct val="125000"/>
              </a:lnSpc>
              <a:spcBef>
                <a:spcPts val="300"/>
              </a:spcBef>
              <a:defRPr/>
            </a:pPr>
            <a:r>
              <a:rPr lang="en-US" sz="800" dirty="0">
                <a:latin typeface="Segoe UI" pitchFamily="34" charset="0"/>
                <a:ea typeface="Segoe UI" pitchFamily="34" charset="0"/>
                <a:cs typeface="Segoe UI" pitchFamily="34" charset="0"/>
              </a:rPr>
              <a:t>A message pops up on  the other person’s </a:t>
            </a:r>
          </a:p>
        </p:txBody>
      </p:sp>
      <p:pic>
        <p:nvPicPr>
          <p:cNvPr id="8" name="Picture 7" descr="Illustration of the Skype for Business quick menu showing how to start a video call with a contact by tapping their picture, then tapping the Video button." title="Illustration of the Skype for Business quick menu showing how to start a video call with a contact by tapping their picture, then tapping the Video button."/>
          <p:cNvPicPr>
            <a:picLocks noChangeAspect="1"/>
          </p:cNvPicPr>
          <p:nvPr/>
        </p:nvPicPr>
        <p:blipFill>
          <a:blip r:embed="rId5"/>
          <a:stretch>
            <a:fillRect/>
          </a:stretch>
        </p:blipFill>
        <p:spPr>
          <a:xfrm>
            <a:off x="6295623" y="4298442"/>
            <a:ext cx="2571668" cy="453828"/>
          </a:xfrm>
          <a:prstGeom prst="rect">
            <a:avLst/>
          </a:prstGeom>
        </p:spPr>
      </p:pic>
      <p:sp>
        <p:nvSpPr>
          <p:cNvPr id="110" name="Rectangle 109"/>
          <p:cNvSpPr/>
          <p:nvPr/>
        </p:nvSpPr>
        <p:spPr>
          <a:xfrm>
            <a:off x="4992923" y="5004881"/>
            <a:ext cx="3441609" cy="938719"/>
          </a:xfrm>
          <a:prstGeom prst="rect">
            <a:avLst/>
          </a:prstGeom>
        </p:spPr>
        <p:txBody>
          <a:bodyPr wrap="square">
            <a:spAutoFit/>
          </a:bodyPr>
          <a:lstStyle/>
          <a:p>
            <a:pPr>
              <a:lnSpc>
                <a:spcPct val="125000"/>
              </a:lnSpc>
              <a:spcBef>
                <a:spcPts val="300"/>
              </a:spcBef>
              <a:defRPr/>
            </a:pPr>
            <a:r>
              <a:rPr lang="en-US" sz="800" dirty="0">
                <a:latin typeface="Segoe UI" pitchFamily="34" charset="0"/>
                <a:ea typeface="Segoe UI" pitchFamily="34" charset="0"/>
                <a:cs typeface="Segoe UI" pitchFamily="34" charset="0"/>
              </a:rPr>
              <a:t>screen asking if they want to accept your call. (To stop showing video of you at any point, just click the </a:t>
            </a:r>
            <a:r>
              <a:rPr lang="en-US" sz="800" b="1" dirty="0">
                <a:latin typeface="Segoe UI" pitchFamily="34" charset="0"/>
                <a:ea typeface="Segoe UI" pitchFamily="34" charset="0"/>
                <a:cs typeface="Segoe UI" pitchFamily="34" charset="0"/>
              </a:rPr>
              <a:t>Video</a:t>
            </a:r>
            <a:r>
              <a:rPr lang="en-US" sz="800" dirty="0">
                <a:latin typeface="Segoe UI" pitchFamily="34" charset="0"/>
                <a:ea typeface="Segoe UI" pitchFamily="34" charset="0"/>
                <a:cs typeface="Segoe UI" pitchFamily="34" charset="0"/>
              </a:rPr>
              <a:t> button again.)</a:t>
            </a:r>
          </a:p>
          <a:p>
            <a:pPr>
              <a:lnSpc>
                <a:spcPct val="125000"/>
              </a:lnSpc>
              <a:spcBef>
                <a:spcPts val="300"/>
              </a:spcBef>
              <a:defRPr/>
            </a:pPr>
            <a:endParaRPr lang="en-US" sz="800" dirty="0">
              <a:latin typeface="Segoe UI" pitchFamily="34" charset="0"/>
              <a:ea typeface="Segoe UI" pitchFamily="34" charset="0"/>
              <a:cs typeface="Segoe UI" pitchFamily="34" charset="0"/>
            </a:endParaRPr>
          </a:p>
          <a:p>
            <a:pPr fontAlgn="auto">
              <a:lnSpc>
                <a:spcPct val="125000"/>
              </a:lnSpc>
              <a:spcBef>
                <a:spcPts val="300"/>
              </a:spcBef>
              <a:spcAft>
                <a:spcPts val="0"/>
              </a:spcAft>
              <a:defRPr/>
            </a:pPr>
            <a:r>
              <a:rPr lang="en-US" sz="800" b="1" dirty="0">
                <a:latin typeface="Segoe UI" pitchFamily="34" charset="0"/>
                <a:ea typeface="Segoe UI" pitchFamily="34" charset="0"/>
                <a:cs typeface="Segoe UI" pitchFamily="34" charset="0"/>
              </a:rPr>
              <a:t>TIP</a:t>
            </a:r>
            <a:r>
              <a:rPr lang="en-US" sz="800" dirty="0">
                <a:latin typeface="Segoe UI" pitchFamily="34" charset="0"/>
                <a:ea typeface="Segoe UI" pitchFamily="34" charset="0"/>
                <a:cs typeface="Segoe UI" pitchFamily="34" charset="0"/>
              </a:rPr>
              <a:t> During an IM or Skype for Business audio call, click the </a:t>
            </a:r>
            <a:r>
              <a:rPr lang="en-US" sz="800" b="1" dirty="0">
                <a:latin typeface="Segoe UI" pitchFamily="34" charset="0"/>
                <a:ea typeface="Segoe UI" pitchFamily="34" charset="0"/>
                <a:cs typeface="Segoe UI" pitchFamily="34" charset="0"/>
              </a:rPr>
              <a:t>Video </a:t>
            </a:r>
            <a:r>
              <a:rPr lang="en-US" sz="800" dirty="0">
                <a:latin typeface="Segoe UI" pitchFamily="34" charset="0"/>
                <a:ea typeface="Segoe UI" pitchFamily="34" charset="0"/>
                <a:cs typeface="Segoe UI" pitchFamily="34" charset="0"/>
              </a:rPr>
              <a:t>button to make it a video call.</a:t>
            </a:r>
          </a:p>
        </p:txBody>
      </p:sp>
      <p:sp>
        <p:nvSpPr>
          <p:cNvPr id="138" name="TextBox 137"/>
          <p:cNvSpPr txBox="1"/>
          <p:nvPr/>
        </p:nvSpPr>
        <p:spPr>
          <a:xfrm>
            <a:off x="302833" y="579984"/>
            <a:ext cx="2025972" cy="707886"/>
          </a:xfrm>
          <a:prstGeom prst="rect">
            <a:avLst/>
          </a:prstGeom>
          <a:noFill/>
        </p:spPr>
        <p:txBody>
          <a:bodyPr wrap="square">
            <a:spAutoFit/>
          </a:bodyPr>
          <a:lstStyle/>
          <a:p>
            <a:pPr fontAlgn="auto">
              <a:lnSpc>
                <a:spcPct val="125000"/>
              </a:lnSpc>
              <a:spcBef>
                <a:spcPts val="300"/>
              </a:spcBef>
              <a:spcAft>
                <a:spcPts val="0"/>
              </a:spcAft>
              <a:defRPr/>
            </a:pPr>
            <a:r>
              <a:rPr lang="en-US" sz="1400" dirty="0">
                <a:latin typeface="Segoe UI" pitchFamily="34" charset="0"/>
                <a:ea typeface="Segoe UI" pitchFamily="34" charset="0"/>
                <a:cs typeface="Segoe UI" pitchFamily="34" charset="0"/>
              </a:rPr>
              <a:t>Choose your view</a:t>
            </a:r>
            <a:endParaRPr lang="en-US" sz="900" dirty="0">
              <a:latin typeface="Segoe UI" pitchFamily="34" charset="0"/>
              <a:ea typeface="Segoe UI" pitchFamily="34" charset="0"/>
              <a:cs typeface="Segoe UI" pitchFamily="34" charset="0"/>
            </a:endParaRPr>
          </a:p>
          <a:p>
            <a:pPr marL="228600" indent="-228600">
              <a:lnSpc>
                <a:spcPct val="125000"/>
              </a:lnSpc>
              <a:spcBef>
                <a:spcPts val="300"/>
              </a:spcBef>
              <a:buFont typeface="+mj-lt"/>
              <a:buAutoNum type="arabicPeriod"/>
              <a:defRPr/>
            </a:pPr>
            <a:r>
              <a:rPr lang="en-US" sz="800" dirty="0">
                <a:latin typeface="Segoe UI" pitchFamily="34" charset="0"/>
                <a:ea typeface="Segoe UI" pitchFamily="34" charset="0"/>
                <a:cs typeface="Segoe UI" pitchFamily="34" charset="0"/>
              </a:rPr>
              <a:t>In the conversation window, click the </a:t>
            </a:r>
            <a:r>
              <a:rPr lang="en-US" sz="800" b="1" dirty="0">
                <a:latin typeface="Segoe UI" pitchFamily="34" charset="0"/>
                <a:ea typeface="Segoe UI" pitchFamily="34" charset="0"/>
                <a:cs typeface="Segoe UI" pitchFamily="34" charset="0"/>
              </a:rPr>
              <a:t>Pop out video gallery</a:t>
            </a:r>
            <a:r>
              <a:rPr lang="en-US" sz="800" dirty="0">
                <a:latin typeface="Segoe UI" pitchFamily="34" charset="0"/>
                <a:ea typeface="Segoe UI" pitchFamily="34" charset="0"/>
                <a:cs typeface="Segoe UI" pitchFamily="34" charset="0"/>
              </a:rPr>
              <a:t> arrow.</a:t>
            </a:r>
          </a:p>
        </p:txBody>
      </p:sp>
      <p:pic>
        <p:nvPicPr>
          <p:cNvPr id="9" name="Picture 8" descr="Illustration showing how to pop out the video gallery by clicking the Pick a Layout button which looks like an arrow pointing northeast." title="Illustration showing how to pop out the video gallery by clicking the Pick a Layout button which looks like an arrow pointing northeast."/>
          <p:cNvPicPr>
            <a:picLocks noChangeAspect="1"/>
          </p:cNvPicPr>
          <p:nvPr/>
        </p:nvPicPr>
        <p:blipFill>
          <a:blip r:embed="rId6"/>
          <a:stretch>
            <a:fillRect/>
          </a:stretch>
        </p:blipFill>
        <p:spPr>
          <a:xfrm>
            <a:off x="2503953" y="652272"/>
            <a:ext cx="1494725" cy="1853156"/>
          </a:xfrm>
          <a:prstGeom prst="rect">
            <a:avLst/>
          </a:prstGeom>
        </p:spPr>
      </p:pic>
      <p:sp>
        <p:nvSpPr>
          <p:cNvPr id="167" name="TextBox 166"/>
          <p:cNvSpPr txBox="1"/>
          <p:nvPr/>
        </p:nvSpPr>
        <p:spPr>
          <a:xfrm>
            <a:off x="300899" y="1276569"/>
            <a:ext cx="2261687" cy="1438855"/>
          </a:xfrm>
          <a:prstGeom prst="rect">
            <a:avLst/>
          </a:prstGeom>
          <a:noFill/>
        </p:spPr>
        <p:txBody>
          <a:bodyPr wrap="square">
            <a:spAutoFit/>
          </a:bodyPr>
          <a:lstStyle/>
          <a:p>
            <a:pPr marL="228600" indent="-228600">
              <a:lnSpc>
                <a:spcPct val="125000"/>
              </a:lnSpc>
              <a:spcBef>
                <a:spcPts val="300"/>
              </a:spcBef>
              <a:buFont typeface="+mj-lt"/>
              <a:buAutoNum type="arabicPeriod" startAt="2"/>
              <a:defRPr/>
            </a:pPr>
            <a:r>
              <a:rPr lang="en-US" sz="800" dirty="0">
                <a:latin typeface="Segoe UI" pitchFamily="34" charset="0"/>
                <a:ea typeface="Segoe UI" pitchFamily="34" charset="0"/>
                <a:cs typeface="Segoe UI" pitchFamily="34" charset="0"/>
              </a:rPr>
              <a:t>Click the </a:t>
            </a:r>
            <a:r>
              <a:rPr lang="en-US" sz="800" b="1" dirty="0">
                <a:latin typeface="Segoe UI" pitchFamily="34" charset="0"/>
                <a:ea typeface="Segoe UI" pitchFamily="34" charset="0"/>
                <a:cs typeface="Segoe UI" pitchFamily="34" charset="0"/>
              </a:rPr>
              <a:t>Pick a layout </a:t>
            </a:r>
            <a:r>
              <a:rPr lang="en-US" sz="800" dirty="0">
                <a:latin typeface="Segoe UI" pitchFamily="34" charset="0"/>
                <a:ea typeface="Segoe UI" pitchFamily="34" charset="0"/>
                <a:cs typeface="Segoe UI" pitchFamily="34" charset="0"/>
              </a:rPr>
              <a:t>button and choose a view:</a:t>
            </a:r>
          </a:p>
          <a:p>
            <a:pPr marL="401638" indent="-171450">
              <a:lnSpc>
                <a:spcPct val="125000"/>
              </a:lnSpc>
              <a:spcBef>
                <a:spcPts val="300"/>
              </a:spcBef>
              <a:buFont typeface="Arial" panose="020B0604020202020204" pitchFamily="34" charset="0"/>
              <a:buChar char="•"/>
              <a:defRPr/>
            </a:pPr>
            <a:r>
              <a:rPr lang="en-US" sz="800" b="1" dirty="0">
                <a:latin typeface="Segoe UI" pitchFamily="34" charset="0"/>
                <a:ea typeface="Segoe UI" pitchFamily="34" charset="0"/>
                <a:cs typeface="Segoe UI" pitchFamily="34" charset="0"/>
              </a:rPr>
              <a:t>Gallery View </a:t>
            </a:r>
            <a:r>
              <a:rPr lang="en-US" sz="800" dirty="0">
                <a:latin typeface="Segoe UI" pitchFamily="34" charset="0"/>
                <a:ea typeface="Segoe UI" pitchFamily="34" charset="0"/>
                <a:cs typeface="Segoe UI" pitchFamily="34" charset="0"/>
              </a:rPr>
              <a:t>to show all the participants’ video streams. </a:t>
            </a:r>
          </a:p>
          <a:p>
            <a:pPr marL="401638" indent="-171450">
              <a:lnSpc>
                <a:spcPct val="125000"/>
              </a:lnSpc>
              <a:spcBef>
                <a:spcPts val="300"/>
              </a:spcBef>
              <a:buFont typeface="Arial" panose="020B0604020202020204" pitchFamily="34" charset="0"/>
              <a:buChar char="•"/>
              <a:defRPr/>
            </a:pPr>
            <a:r>
              <a:rPr lang="en-US" sz="800" b="1" dirty="0">
                <a:latin typeface="Segoe UI" pitchFamily="34" charset="0"/>
                <a:ea typeface="Segoe UI" pitchFamily="34" charset="0"/>
                <a:cs typeface="Segoe UI" pitchFamily="34" charset="0"/>
              </a:rPr>
              <a:t>Speaker View </a:t>
            </a:r>
            <a:r>
              <a:rPr lang="en-US" sz="800" dirty="0">
                <a:latin typeface="Segoe UI" pitchFamily="34" charset="0"/>
                <a:ea typeface="Segoe UI" pitchFamily="34" charset="0"/>
                <a:cs typeface="Segoe UI" pitchFamily="34" charset="0"/>
              </a:rPr>
              <a:t>to show only the presenter’s.  </a:t>
            </a:r>
          </a:p>
          <a:p>
            <a:pPr marL="401638" indent="-171450">
              <a:lnSpc>
                <a:spcPct val="125000"/>
              </a:lnSpc>
              <a:spcBef>
                <a:spcPts val="300"/>
              </a:spcBef>
              <a:buFont typeface="Arial" panose="020B0604020202020204" pitchFamily="34" charset="0"/>
              <a:buChar char="•"/>
              <a:defRPr/>
            </a:pPr>
            <a:r>
              <a:rPr lang="en-US" sz="800" b="1" dirty="0">
                <a:latin typeface="Segoe UI" pitchFamily="34" charset="0"/>
                <a:ea typeface="Segoe UI" pitchFamily="34" charset="0"/>
                <a:cs typeface="Segoe UI" pitchFamily="34" charset="0"/>
              </a:rPr>
              <a:t>Content View </a:t>
            </a:r>
            <a:r>
              <a:rPr lang="en-US" sz="800" dirty="0">
                <a:latin typeface="Segoe UI" pitchFamily="34" charset="0"/>
                <a:ea typeface="Segoe UI" pitchFamily="34" charset="0"/>
                <a:cs typeface="Segoe UI" pitchFamily="34" charset="0"/>
              </a:rPr>
              <a:t>to show only the meeting content. </a:t>
            </a:r>
          </a:p>
        </p:txBody>
      </p:sp>
      <p:sp>
        <p:nvSpPr>
          <p:cNvPr id="162" name="TextBox 161"/>
          <p:cNvSpPr txBox="1"/>
          <p:nvPr/>
        </p:nvSpPr>
        <p:spPr>
          <a:xfrm>
            <a:off x="301893" y="2667522"/>
            <a:ext cx="4018759" cy="784830"/>
          </a:xfrm>
          <a:prstGeom prst="rect">
            <a:avLst/>
          </a:prstGeom>
          <a:noFill/>
        </p:spPr>
        <p:txBody>
          <a:bodyPr wrap="square">
            <a:spAutoFit/>
          </a:bodyPr>
          <a:lstStyle/>
          <a:p>
            <a:pPr marL="401638" indent="-171450">
              <a:lnSpc>
                <a:spcPct val="125000"/>
              </a:lnSpc>
              <a:spcBef>
                <a:spcPts val="300"/>
              </a:spcBef>
              <a:buFont typeface="Arial" panose="020B0604020202020204" pitchFamily="34" charset="0"/>
              <a:buChar char="•"/>
              <a:defRPr/>
            </a:pPr>
            <a:r>
              <a:rPr lang="en-US" sz="800" b="1" dirty="0">
                <a:latin typeface="Segoe UI" pitchFamily="34" charset="0"/>
                <a:ea typeface="Segoe UI" pitchFamily="34" charset="0"/>
                <a:cs typeface="Segoe UI" pitchFamily="34" charset="0"/>
              </a:rPr>
              <a:t>Compact View </a:t>
            </a:r>
            <a:r>
              <a:rPr lang="en-US" sz="800" dirty="0">
                <a:latin typeface="Segoe UI" pitchFamily="34" charset="0"/>
                <a:ea typeface="Segoe UI" pitchFamily="34" charset="0"/>
                <a:cs typeface="Segoe UI" pitchFamily="34" charset="0"/>
              </a:rPr>
              <a:t>to show pics of the participants in a compact window.</a:t>
            </a:r>
          </a:p>
          <a:p>
            <a:pPr marL="228600" indent="-228600">
              <a:lnSpc>
                <a:spcPct val="125000"/>
              </a:lnSpc>
              <a:spcBef>
                <a:spcPts val="300"/>
              </a:spcBef>
              <a:buFont typeface="+mj-lt"/>
              <a:buAutoNum type="arabicPeriod" startAt="3"/>
              <a:defRPr/>
            </a:pPr>
            <a:r>
              <a:rPr lang="en-US" sz="800" dirty="0">
                <a:latin typeface="Segoe UI" pitchFamily="34" charset="0"/>
                <a:ea typeface="Segoe UI" pitchFamily="34" charset="0"/>
                <a:cs typeface="Segoe UI" pitchFamily="34" charset="0"/>
              </a:rPr>
              <a:t>Click </a:t>
            </a:r>
            <a:r>
              <a:rPr lang="en-US" sz="800" b="1" dirty="0">
                <a:latin typeface="Segoe UI" pitchFamily="34" charset="0"/>
                <a:ea typeface="Segoe UI" pitchFamily="34" charset="0"/>
                <a:cs typeface="Segoe UI" pitchFamily="34" charset="0"/>
              </a:rPr>
              <a:t>Full Screen View </a:t>
            </a:r>
            <a:r>
              <a:rPr lang="en-US" sz="800" dirty="0">
                <a:latin typeface="Segoe UI" pitchFamily="34" charset="0"/>
                <a:ea typeface="Segoe UI" pitchFamily="34" charset="0"/>
                <a:cs typeface="Segoe UI" pitchFamily="34" charset="0"/>
              </a:rPr>
              <a:t>for a large view of the video streams. </a:t>
            </a:r>
          </a:p>
          <a:p>
            <a:pPr marL="228600" indent="-228600">
              <a:lnSpc>
                <a:spcPct val="125000"/>
              </a:lnSpc>
              <a:spcBef>
                <a:spcPts val="300"/>
              </a:spcBef>
              <a:buFont typeface="+mj-lt"/>
              <a:buAutoNum type="arabicPeriod" startAt="4"/>
              <a:defRPr/>
            </a:pPr>
            <a:r>
              <a:rPr lang="en-US" sz="800" dirty="0">
                <a:latin typeface="Segoe UI" pitchFamily="34" charset="0"/>
                <a:ea typeface="Segoe UI" pitchFamily="34" charset="0"/>
                <a:cs typeface="Segoe UI" pitchFamily="34" charset="0"/>
              </a:rPr>
              <a:t>Click </a:t>
            </a:r>
            <a:r>
              <a:rPr lang="en-US" sz="800" b="1" dirty="0">
                <a:latin typeface="Segoe UI" pitchFamily="34" charset="0"/>
                <a:ea typeface="Segoe UI" pitchFamily="34" charset="0"/>
                <a:cs typeface="Segoe UI" pitchFamily="34" charset="0"/>
              </a:rPr>
              <a:t>Pop in  the video gallery </a:t>
            </a:r>
            <a:r>
              <a:rPr lang="en-US" sz="800" dirty="0">
                <a:latin typeface="Segoe UI" pitchFamily="34" charset="0"/>
                <a:ea typeface="Segoe UI" pitchFamily="34" charset="0"/>
                <a:cs typeface="Segoe UI" pitchFamily="34" charset="0"/>
              </a:rPr>
              <a:t>to show the gallery in the conversation window again.</a:t>
            </a:r>
          </a:p>
        </p:txBody>
      </p:sp>
      <p:pic>
        <p:nvPicPr>
          <p:cNvPr id="10" name="Picture 9" descr="Illustration showing the Pick a Layout button (which looks like a person on the left and a left-facing arrow on the right), the Full Screen View button (which looks like two arrows pointing northeast and southwest), and the Pop in the Video Gallery button (which looks like an arrow pointing southwest beneath a corner)." title="Illustration showing the Pick a Layout button (which looks like a person on the left and a left-facing arrow on the right), the Full Screen View button (which looks like two arrows pointing northeast and southwest), and the Pop in the Video Gallery button (which looks like an arrow pointing southwest beneath a corner)."/>
          <p:cNvPicPr>
            <a:picLocks noChangeAspect="1"/>
          </p:cNvPicPr>
          <p:nvPr/>
        </p:nvPicPr>
        <p:blipFill>
          <a:blip r:embed="rId7"/>
          <a:stretch>
            <a:fillRect/>
          </a:stretch>
        </p:blipFill>
        <p:spPr>
          <a:xfrm>
            <a:off x="604215" y="3429000"/>
            <a:ext cx="3281985" cy="1198105"/>
          </a:xfrm>
          <a:prstGeom prst="rect">
            <a:avLst/>
          </a:prstGeom>
        </p:spPr>
      </p:pic>
      <p:sp>
        <p:nvSpPr>
          <p:cNvPr id="98" name="TextBox 97"/>
          <p:cNvSpPr txBox="1"/>
          <p:nvPr/>
        </p:nvSpPr>
        <p:spPr>
          <a:xfrm>
            <a:off x="233184" y="5521649"/>
            <a:ext cx="1978427"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Which Skype should I use?</a:t>
            </a:r>
          </a:p>
        </p:txBody>
      </p:sp>
      <p:pic>
        <p:nvPicPr>
          <p:cNvPr id="61" name="Picture 60" descr="Skype for Business logo." title="Skype for Business logo."/>
          <p:cNvPicPr>
            <a:picLocks noChangeAspect="1"/>
          </p:cNvPicPr>
          <p:nvPr/>
        </p:nvPicPr>
        <p:blipFill>
          <a:blip r:embed="rId8"/>
          <a:stretch>
            <a:fillRect/>
          </a:stretch>
        </p:blipFill>
        <p:spPr>
          <a:xfrm>
            <a:off x="317261" y="5820048"/>
            <a:ext cx="169307" cy="197309"/>
          </a:xfrm>
          <a:prstGeom prst="rect">
            <a:avLst/>
          </a:prstGeom>
        </p:spPr>
      </p:pic>
      <p:sp>
        <p:nvSpPr>
          <p:cNvPr id="89" name="TextBox 88"/>
          <p:cNvSpPr txBox="1"/>
          <p:nvPr/>
        </p:nvSpPr>
        <p:spPr>
          <a:xfrm>
            <a:off x="466951" y="5809165"/>
            <a:ext cx="3670867" cy="215444"/>
          </a:xfrm>
          <a:prstGeom prst="rect">
            <a:avLst/>
          </a:prstGeom>
          <a:noFill/>
        </p:spPr>
        <p:txBody>
          <a:bodyPr wrap="square" rtlCol="0">
            <a:spAutoFit/>
          </a:bodyPr>
          <a:lstStyle/>
          <a:p>
            <a:r>
              <a:rPr lang="en-US" sz="800" dirty="0">
                <a:latin typeface="Segoe UI" panose="020B0502040204020203" pitchFamily="34" charset="0"/>
                <a:cs typeface="Segoe UI" panose="020B0502040204020203" pitchFamily="34" charset="0"/>
              </a:rPr>
              <a:t>Skype for Business is for connecting with a co-worker or business associate.</a:t>
            </a:r>
          </a:p>
        </p:txBody>
      </p:sp>
      <p:pic>
        <p:nvPicPr>
          <p:cNvPr id="88" name="Picture 87" descr="Skype logo." title="Skype logo."/>
          <p:cNvPicPr>
            <a:picLocks noChangeAspect="1"/>
          </p:cNvPicPr>
          <p:nvPr/>
        </p:nvPicPr>
        <p:blipFill>
          <a:blip r:embed="rId9"/>
          <a:stretch>
            <a:fillRect/>
          </a:stretch>
        </p:blipFill>
        <p:spPr>
          <a:xfrm>
            <a:off x="310064" y="6042193"/>
            <a:ext cx="177586" cy="206958"/>
          </a:xfrm>
          <a:prstGeom prst="rect">
            <a:avLst/>
          </a:prstGeom>
        </p:spPr>
      </p:pic>
      <p:sp>
        <p:nvSpPr>
          <p:cNvPr id="97" name="TextBox 96"/>
          <p:cNvSpPr txBox="1"/>
          <p:nvPr/>
        </p:nvSpPr>
        <p:spPr>
          <a:xfrm>
            <a:off x="461803" y="6035278"/>
            <a:ext cx="3944721" cy="215444"/>
          </a:xfrm>
          <a:prstGeom prst="rect">
            <a:avLst/>
          </a:prstGeom>
          <a:noFill/>
        </p:spPr>
        <p:txBody>
          <a:bodyPr wrap="square" rtlCol="0">
            <a:spAutoFit/>
          </a:bodyPr>
          <a:lstStyle/>
          <a:p>
            <a:r>
              <a:rPr lang="en-US" sz="800" dirty="0">
                <a:latin typeface="Segoe UI" panose="020B0502040204020203" pitchFamily="34" charset="0"/>
                <a:cs typeface="Segoe UI" panose="020B0502040204020203" pitchFamily="34" charset="0"/>
              </a:rPr>
              <a:t>Skype is for connecting with your grandma, or chatting with friends while gaming.</a:t>
            </a:r>
          </a:p>
        </p:txBody>
      </p:sp>
      <p:sp>
        <p:nvSpPr>
          <p:cNvPr id="16" name="TextBox 15" descr="&quot;&quot;"/>
          <p:cNvSpPr txBox="1"/>
          <p:nvPr/>
        </p:nvSpPr>
        <p:spPr>
          <a:xfrm>
            <a:off x="67811" y="6499816"/>
            <a:ext cx="2239041" cy="200055"/>
          </a:xfrm>
          <a:prstGeom prst="rect">
            <a:avLst/>
          </a:prstGeom>
          <a:noFill/>
        </p:spPr>
        <p:txBody>
          <a:bodyPr wrap="square" rtlCol="0">
            <a:spAutoFit/>
          </a:bodyPr>
          <a:lstStyle/>
          <a:p>
            <a:r>
              <a:rPr lang="en-US" sz="700" dirty="0">
                <a:effectLst/>
              </a:rPr>
              <a:t>© 2015 Microsoft Corporation.  All rights reserved.</a:t>
            </a:r>
            <a:endParaRPr lang="en-US" sz="700" dirty="0"/>
          </a:p>
        </p:txBody>
      </p:sp>
    </p:spTree>
    <p:extLst>
      <p:ext uri="{BB962C8B-B14F-4D97-AF65-F5344CB8AC3E}">
        <p14:creationId xmlns:p14="http://schemas.microsoft.com/office/powerpoint/2010/main" val="3530550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US" dirty="0"/>
              <a:t>Skype for Business Video Quick Start Guide—pages 2 and 3</a:t>
            </a:r>
          </a:p>
        </p:txBody>
      </p:sp>
      <p:sp>
        <p:nvSpPr>
          <p:cNvPr id="9" name="Subtitle 8" hidden="1"/>
          <p:cNvSpPr>
            <a:spLocks noGrp="1"/>
          </p:cNvSpPr>
          <p:nvPr>
            <p:ph type="subTitle" idx="1"/>
          </p:nvPr>
        </p:nvSpPr>
        <p:spPr/>
        <p:txBody>
          <a:bodyPr/>
          <a:lstStyle/>
          <a:p>
            <a:r>
              <a:rPr lang="en-US" dirty="0"/>
              <a:t>s 2 and 3</a:t>
            </a:r>
          </a:p>
        </p:txBody>
      </p:sp>
      <p:cxnSp>
        <p:nvCxnSpPr>
          <p:cNvPr id="14" name="Straight Connector 13" descr="&quot;&quot;"/>
          <p:cNvCxnSpPr/>
          <p:nvPr/>
        </p:nvCxnSpPr>
        <p:spPr>
          <a:xfrm>
            <a:off x="4572000" y="76200"/>
            <a:ext cx="0" cy="67056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27960" y="500550"/>
            <a:ext cx="2887627" cy="2062103"/>
          </a:xfrm>
          <a:prstGeom prst="rect">
            <a:avLst/>
          </a:prstGeom>
          <a:noFill/>
        </p:spPr>
        <p:txBody>
          <a:bodyPr wrap="square" rtlCol="0">
            <a:spAutoFit/>
          </a:bodyPr>
          <a:lstStyle/>
          <a:p>
            <a:pPr>
              <a:lnSpc>
                <a:spcPct val="150000"/>
              </a:lnSpc>
              <a:defRPr/>
            </a:pPr>
            <a:r>
              <a:rPr lang="en-US" sz="1200" dirty="0">
                <a:latin typeface="Segoe UI" pitchFamily="34" charset="0"/>
                <a:ea typeface="Segoe UI" pitchFamily="34" charset="0"/>
                <a:cs typeface="Segoe UI" pitchFamily="34" charset="0"/>
              </a:rPr>
              <a:t>Answer a video call</a:t>
            </a:r>
          </a:p>
          <a:p>
            <a:pPr>
              <a:lnSpc>
                <a:spcPct val="125000"/>
              </a:lnSpc>
              <a:spcBef>
                <a:spcPts val="300"/>
              </a:spcBef>
              <a:defRPr/>
            </a:pPr>
            <a:r>
              <a:rPr lang="en-US" sz="800" dirty="0">
                <a:latin typeface="Segoe UI" pitchFamily="34" charset="0"/>
                <a:ea typeface="Segoe UI" pitchFamily="34" charset="0"/>
                <a:cs typeface="Segoe UI" pitchFamily="34" charset="0"/>
              </a:rPr>
              <a:t>When someone calls you, you’ll get an alert in the lower right of your desktop. Make sure you aren’t wearing pajamas and that you don’t have lettuce in your teeth! </a:t>
            </a:r>
          </a:p>
          <a:p>
            <a:pPr marL="228600" indent="-228600">
              <a:lnSpc>
                <a:spcPct val="125000"/>
              </a:lnSpc>
              <a:spcBef>
                <a:spcPts val="300"/>
              </a:spcBef>
              <a:buFont typeface="Arial" panose="020B0604020202020204" pitchFamily="34" charset="0"/>
              <a:buChar char="•"/>
              <a:defRPr/>
            </a:pPr>
            <a:r>
              <a:rPr lang="en-US" sz="800" dirty="0">
                <a:latin typeface="Segoe UI" pitchFamily="34" charset="0"/>
                <a:ea typeface="Segoe UI" pitchFamily="34" charset="0"/>
                <a:cs typeface="Segoe UI" pitchFamily="34" charset="0"/>
              </a:rPr>
              <a:t>To answer, click their pic. </a:t>
            </a:r>
          </a:p>
          <a:p>
            <a:pPr marL="228600" indent="-228600">
              <a:lnSpc>
                <a:spcPct val="125000"/>
              </a:lnSpc>
              <a:spcBef>
                <a:spcPts val="300"/>
              </a:spcBef>
              <a:buFont typeface="Arial" panose="020B0604020202020204" pitchFamily="34" charset="0"/>
              <a:buChar char="•"/>
              <a:defRPr/>
            </a:pPr>
            <a:r>
              <a:rPr lang="en-US" sz="800" dirty="0">
                <a:latin typeface="Segoe UI" pitchFamily="34" charset="0"/>
                <a:ea typeface="Segoe UI" pitchFamily="34" charset="0"/>
                <a:cs typeface="Segoe UI" pitchFamily="34" charset="0"/>
              </a:rPr>
              <a:t>To ignore, click </a:t>
            </a:r>
            <a:r>
              <a:rPr lang="en-US" sz="800" b="1" dirty="0">
                <a:latin typeface="Segoe UI" pitchFamily="34" charset="0"/>
                <a:ea typeface="Segoe UI" pitchFamily="34" charset="0"/>
                <a:cs typeface="Segoe UI" pitchFamily="34" charset="0"/>
              </a:rPr>
              <a:t>Ignore</a:t>
            </a:r>
            <a:r>
              <a:rPr lang="en-US" sz="800" dirty="0">
                <a:latin typeface="Segoe UI" pitchFamily="34" charset="0"/>
                <a:ea typeface="Segoe UI" pitchFamily="34" charset="0"/>
                <a:cs typeface="Segoe UI" pitchFamily="34" charset="0"/>
              </a:rPr>
              <a:t>. </a:t>
            </a:r>
          </a:p>
          <a:p>
            <a:pPr marL="228600" indent="-228600">
              <a:lnSpc>
                <a:spcPct val="125000"/>
              </a:lnSpc>
              <a:spcBef>
                <a:spcPts val="300"/>
              </a:spcBef>
              <a:buFont typeface="Arial" panose="020B0604020202020204" pitchFamily="34" charset="0"/>
              <a:buChar char="•"/>
              <a:defRPr/>
            </a:pPr>
            <a:r>
              <a:rPr lang="en-US" sz="800" dirty="0">
                <a:latin typeface="Segoe UI" pitchFamily="34" charset="0"/>
                <a:ea typeface="Segoe UI" pitchFamily="34" charset="0"/>
                <a:cs typeface="Segoe UI" pitchFamily="34" charset="0"/>
              </a:rPr>
              <a:t>To start an instant messaging (IM) conversation with the caller instead of an audio call, click </a:t>
            </a:r>
            <a:r>
              <a:rPr lang="en-US" sz="800" b="1" dirty="0">
                <a:latin typeface="Segoe UI" pitchFamily="34" charset="0"/>
                <a:ea typeface="Segoe UI" pitchFamily="34" charset="0"/>
                <a:cs typeface="Segoe UI" pitchFamily="34" charset="0"/>
              </a:rPr>
              <a:t>Options</a:t>
            </a:r>
            <a:r>
              <a:rPr lang="en-US" sz="800" dirty="0">
                <a:latin typeface="Segoe UI" pitchFamily="34" charset="0"/>
                <a:ea typeface="Segoe UI" pitchFamily="34" charset="0"/>
                <a:cs typeface="Segoe UI" pitchFamily="34" charset="0"/>
              </a:rPr>
              <a:t>, and then </a:t>
            </a:r>
            <a:r>
              <a:rPr lang="en-US" sz="800" b="1" dirty="0">
                <a:latin typeface="Segoe UI" pitchFamily="34" charset="0"/>
                <a:ea typeface="Segoe UI" pitchFamily="34" charset="0"/>
                <a:cs typeface="Segoe UI" pitchFamily="34" charset="0"/>
              </a:rPr>
              <a:t>Reply by IM</a:t>
            </a:r>
            <a:r>
              <a:rPr lang="en-US" sz="800" dirty="0">
                <a:latin typeface="Segoe UI" pitchFamily="34" charset="0"/>
                <a:ea typeface="Segoe UI" pitchFamily="34" charset="0"/>
                <a:cs typeface="Segoe UI" pitchFamily="34" charset="0"/>
              </a:rPr>
              <a:t>. To reject the call and other calls, until you change your status, click </a:t>
            </a:r>
            <a:r>
              <a:rPr lang="en-US" sz="800" b="1" dirty="0">
                <a:latin typeface="Segoe UI" pitchFamily="34" charset="0"/>
                <a:ea typeface="Segoe UI" pitchFamily="34" charset="0"/>
                <a:cs typeface="Segoe UI" pitchFamily="34" charset="0"/>
              </a:rPr>
              <a:t>Options</a:t>
            </a:r>
            <a:r>
              <a:rPr lang="en-US" sz="800" dirty="0">
                <a:latin typeface="Segoe UI" pitchFamily="34" charset="0"/>
                <a:ea typeface="Segoe UI" pitchFamily="34" charset="0"/>
                <a:cs typeface="Segoe UI" pitchFamily="34" charset="0"/>
              </a:rPr>
              <a:t>, and then </a:t>
            </a:r>
            <a:r>
              <a:rPr lang="en-US" sz="800" b="1" dirty="0">
                <a:latin typeface="Segoe UI" pitchFamily="34" charset="0"/>
                <a:ea typeface="Segoe UI" pitchFamily="34" charset="0"/>
                <a:cs typeface="Segoe UI" pitchFamily="34" charset="0"/>
              </a:rPr>
              <a:t>Set to Do not Disturb</a:t>
            </a:r>
            <a:r>
              <a:rPr lang="en-US" sz="800" dirty="0">
                <a:latin typeface="Segoe UI" pitchFamily="34" charset="0"/>
                <a:ea typeface="Segoe UI" pitchFamily="34" charset="0"/>
                <a:cs typeface="Segoe UI" pitchFamily="34" charset="0"/>
              </a:rPr>
              <a:t>. </a:t>
            </a:r>
          </a:p>
        </p:txBody>
      </p:sp>
      <p:pic>
        <p:nvPicPr>
          <p:cNvPr id="3" name="Picture 2" descr="Illustration showing the alert you will get if someone calls you. It shows their profile pic, name, and title. Click their pic to accept the call; click Ignore to ignore it." title="Illustration showing the alert you will get if someone calls you. It shows their profile pic, name, and title. Click their pic to accept the call; click Ignore to ignore it."/>
          <p:cNvPicPr>
            <a:picLocks noChangeAspect="1"/>
          </p:cNvPicPr>
          <p:nvPr/>
        </p:nvPicPr>
        <p:blipFill>
          <a:blip r:embed="rId2"/>
          <a:stretch>
            <a:fillRect/>
          </a:stretch>
        </p:blipFill>
        <p:spPr>
          <a:xfrm>
            <a:off x="3150726" y="746354"/>
            <a:ext cx="1098293" cy="1454426"/>
          </a:xfrm>
          <a:prstGeom prst="rect">
            <a:avLst/>
          </a:prstGeom>
        </p:spPr>
      </p:pic>
      <p:sp>
        <p:nvSpPr>
          <p:cNvPr id="94" name="TextBox 93"/>
          <p:cNvSpPr txBox="1"/>
          <p:nvPr/>
        </p:nvSpPr>
        <p:spPr>
          <a:xfrm>
            <a:off x="324368" y="2945427"/>
            <a:ext cx="2415240" cy="334900"/>
          </a:xfrm>
          <a:prstGeom prst="rect">
            <a:avLst/>
          </a:prstGeom>
          <a:noFill/>
        </p:spPr>
        <p:txBody>
          <a:bodyPr wrap="square">
            <a:spAutoFit/>
          </a:bodyPr>
          <a:lstStyle/>
          <a:p>
            <a:pPr>
              <a:lnSpc>
                <a:spcPct val="150000"/>
              </a:lnSpc>
              <a:defRPr/>
            </a:pPr>
            <a:r>
              <a:rPr lang="en-US" sz="1200" dirty="0">
                <a:latin typeface="Segoe UI" pitchFamily="34" charset="0"/>
                <a:ea typeface="Segoe UI" pitchFamily="34" charset="0"/>
                <a:cs typeface="Segoe UI" pitchFamily="34" charset="0"/>
              </a:rPr>
              <a:t>Add video to an IM conversation</a:t>
            </a:r>
          </a:p>
        </p:txBody>
      </p:sp>
      <p:sp>
        <p:nvSpPr>
          <p:cNvPr id="59" name="TextBox 58"/>
          <p:cNvSpPr txBox="1"/>
          <p:nvPr/>
        </p:nvSpPr>
        <p:spPr>
          <a:xfrm>
            <a:off x="327960" y="3256051"/>
            <a:ext cx="1870311" cy="1400383"/>
          </a:xfrm>
          <a:prstGeom prst="rect">
            <a:avLst/>
          </a:prstGeom>
          <a:noFill/>
        </p:spPr>
        <p:txBody>
          <a:bodyPr wrap="square">
            <a:spAutoFit/>
          </a:bodyPr>
          <a:lstStyle/>
          <a:p>
            <a:pPr marL="228600" lvl="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In the conversation window, </a:t>
            </a:r>
            <a:br>
              <a:rPr lang="en-US" sz="800" dirty="0">
                <a:latin typeface="Segoe UI" pitchFamily="34" charset="0"/>
                <a:ea typeface="Segoe UI" pitchFamily="34" charset="0"/>
                <a:cs typeface="Segoe UI" pitchFamily="34" charset="0"/>
              </a:rPr>
            </a:br>
            <a:r>
              <a:rPr lang="en-US" sz="800" dirty="0">
                <a:latin typeface="Segoe UI" pitchFamily="34" charset="0"/>
                <a:ea typeface="Segoe UI" pitchFamily="34" charset="0"/>
                <a:cs typeface="Segoe UI" pitchFamily="34" charset="0"/>
              </a:rPr>
              <a:t>click the camera icon. It shows you preview.</a:t>
            </a:r>
          </a:p>
          <a:p>
            <a:pPr marL="228600" lvl="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Adjust your camera (or yourself), </a:t>
            </a:r>
            <a:br>
              <a:rPr lang="en-US" sz="800" dirty="0">
                <a:latin typeface="Segoe UI" pitchFamily="34" charset="0"/>
                <a:ea typeface="Segoe UI" pitchFamily="34" charset="0"/>
                <a:cs typeface="Segoe UI" pitchFamily="34" charset="0"/>
              </a:rPr>
            </a:br>
            <a:r>
              <a:rPr lang="en-US" sz="800" dirty="0">
                <a:latin typeface="Segoe UI" pitchFamily="34" charset="0"/>
                <a:ea typeface="Segoe UI" pitchFamily="34" charset="0"/>
                <a:cs typeface="Segoe UI" pitchFamily="34" charset="0"/>
              </a:rPr>
              <a:t>and click </a:t>
            </a:r>
            <a:r>
              <a:rPr lang="en-US" sz="800" b="1" dirty="0">
                <a:latin typeface="Segoe UI" pitchFamily="34" charset="0"/>
                <a:ea typeface="Segoe UI" pitchFamily="34" charset="0"/>
                <a:cs typeface="Segoe UI" pitchFamily="34" charset="0"/>
              </a:rPr>
              <a:t>Start My Video</a:t>
            </a:r>
            <a:r>
              <a:rPr lang="en-US" sz="800" dirty="0">
                <a:latin typeface="Segoe UI" pitchFamily="34" charset="0"/>
                <a:ea typeface="Segoe UI" pitchFamily="34" charset="0"/>
                <a:cs typeface="Segoe UI" pitchFamily="34" charset="0"/>
              </a:rPr>
              <a:t>.</a:t>
            </a:r>
          </a:p>
          <a:p>
            <a:pPr marL="228600" lvl="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To stop sharing your video, click </a:t>
            </a:r>
            <a:br>
              <a:rPr lang="en-US" sz="800" dirty="0">
                <a:latin typeface="Segoe UI" pitchFamily="34" charset="0"/>
                <a:ea typeface="Segoe UI" pitchFamily="34" charset="0"/>
                <a:cs typeface="Segoe UI" pitchFamily="34" charset="0"/>
              </a:rPr>
            </a:br>
            <a:r>
              <a:rPr lang="en-US" sz="800" b="1" dirty="0">
                <a:latin typeface="Segoe UI" pitchFamily="34" charset="0"/>
                <a:ea typeface="Segoe UI" pitchFamily="34" charset="0"/>
                <a:cs typeface="Segoe UI" pitchFamily="34" charset="0"/>
              </a:rPr>
              <a:t>Stop My Video </a:t>
            </a:r>
            <a:r>
              <a:rPr lang="en-US" sz="800" dirty="0">
                <a:latin typeface="Segoe UI" pitchFamily="34" charset="0"/>
                <a:ea typeface="Segoe UI" pitchFamily="34" charset="0"/>
                <a:cs typeface="Segoe UI" pitchFamily="34" charset="0"/>
              </a:rPr>
              <a:t>again.</a:t>
            </a:r>
          </a:p>
        </p:txBody>
      </p:sp>
      <p:pic>
        <p:nvPicPr>
          <p:cNvPr id="4" name="Picture 3" descr="Illustration showing a preview of the live video stream others will see of you. Make sure you like it, then click the Start My Video button." title="Illustration showing a preview of the live video stream others will see of you. Make sure you like it, then click the Start My Video button."/>
          <p:cNvPicPr>
            <a:picLocks noChangeAspect="1"/>
          </p:cNvPicPr>
          <p:nvPr/>
        </p:nvPicPr>
        <p:blipFill>
          <a:blip r:embed="rId3"/>
          <a:stretch>
            <a:fillRect/>
          </a:stretch>
        </p:blipFill>
        <p:spPr>
          <a:xfrm>
            <a:off x="2318166" y="3365346"/>
            <a:ext cx="1920660" cy="1892453"/>
          </a:xfrm>
          <a:prstGeom prst="rect">
            <a:avLst/>
          </a:prstGeom>
        </p:spPr>
      </p:pic>
      <p:sp>
        <p:nvSpPr>
          <p:cNvPr id="61" name="TextBox 60"/>
          <p:cNvSpPr txBox="1"/>
          <p:nvPr/>
        </p:nvSpPr>
        <p:spPr>
          <a:xfrm>
            <a:off x="548608" y="4754874"/>
            <a:ext cx="1752879" cy="707886"/>
          </a:xfrm>
          <a:prstGeom prst="rect">
            <a:avLst/>
          </a:prstGeom>
          <a:noFill/>
        </p:spPr>
        <p:txBody>
          <a:bodyPr wrap="square" rtlCol="0">
            <a:spAutoFit/>
          </a:bodyPr>
          <a:lstStyle/>
          <a:p>
            <a:pPr>
              <a:lnSpc>
                <a:spcPct val="125000"/>
              </a:lnSpc>
              <a:spcBef>
                <a:spcPts val="300"/>
              </a:spcBef>
              <a:defRPr/>
            </a:pPr>
            <a:r>
              <a:rPr lang="en-US" sz="800" b="1" dirty="0">
                <a:latin typeface="Segoe UI" pitchFamily="34" charset="0"/>
                <a:ea typeface="Segoe UI" pitchFamily="34" charset="0"/>
                <a:cs typeface="Segoe UI" pitchFamily="34" charset="0"/>
              </a:rPr>
              <a:t>TIP</a:t>
            </a:r>
            <a:r>
              <a:rPr lang="en-US" sz="800" dirty="0">
                <a:latin typeface="Segoe UI" pitchFamily="34" charset="0"/>
                <a:ea typeface="Segoe UI" pitchFamily="34" charset="0"/>
                <a:cs typeface="Segoe UI" pitchFamily="34" charset="0"/>
              </a:rPr>
              <a:t>  Click </a:t>
            </a:r>
            <a:r>
              <a:rPr lang="en-US" sz="800" b="1" dirty="0">
                <a:latin typeface="Segoe UI" pitchFamily="34" charset="0"/>
                <a:ea typeface="Segoe UI" pitchFamily="34" charset="0"/>
                <a:cs typeface="Segoe UI" pitchFamily="34" charset="0"/>
              </a:rPr>
              <a:t>End Video </a:t>
            </a:r>
            <a:r>
              <a:rPr lang="en-US" sz="800" dirty="0">
                <a:latin typeface="Segoe UI" pitchFamily="34" charset="0"/>
                <a:ea typeface="Segoe UI" pitchFamily="34" charset="0"/>
                <a:cs typeface="Segoe UI" pitchFamily="34" charset="0"/>
              </a:rPr>
              <a:t>to stop sharing your video with others AND to end their video feeds to you.</a:t>
            </a:r>
          </a:p>
        </p:txBody>
      </p:sp>
      <p:sp>
        <p:nvSpPr>
          <p:cNvPr id="143" name="TextBox 142"/>
          <p:cNvSpPr txBox="1"/>
          <p:nvPr/>
        </p:nvSpPr>
        <p:spPr>
          <a:xfrm>
            <a:off x="349803" y="5812776"/>
            <a:ext cx="2603819" cy="719428"/>
          </a:xfrm>
          <a:prstGeom prst="rect">
            <a:avLst/>
          </a:prstGeom>
          <a:noFill/>
        </p:spPr>
        <p:txBody>
          <a:bodyPr wrap="square">
            <a:spAutoFit/>
          </a:bodyPr>
          <a:lstStyle/>
          <a:p>
            <a:pPr>
              <a:lnSpc>
                <a:spcPct val="150000"/>
              </a:lnSpc>
              <a:defRPr/>
            </a:pPr>
            <a:r>
              <a:rPr lang="en-US" sz="1000" dirty="0">
                <a:latin typeface="Segoe UI" pitchFamily="34" charset="0"/>
                <a:ea typeface="Segoe UI" pitchFamily="34" charset="0"/>
                <a:cs typeface="Segoe UI" pitchFamily="34" charset="0"/>
              </a:rPr>
              <a:t>Need to invite more people?</a:t>
            </a:r>
          </a:p>
          <a:p>
            <a:pPr fontAlgn="auto">
              <a:lnSpc>
                <a:spcPct val="125000"/>
              </a:lnSpc>
              <a:spcBef>
                <a:spcPts val="300"/>
              </a:spcBef>
              <a:spcAft>
                <a:spcPts val="0"/>
              </a:spcAft>
              <a:defRPr/>
            </a:pPr>
            <a:r>
              <a:rPr lang="en-US" sz="800" dirty="0">
                <a:latin typeface="Segoe UI" panose="020B0502040204020203" pitchFamily="34" charset="0"/>
                <a:ea typeface="Segoe UI" panose="020B0502040204020203" pitchFamily="34" charset="0"/>
                <a:cs typeface="Segoe UI" panose="020B0502040204020203" pitchFamily="34" charset="0"/>
              </a:rPr>
              <a:t>Click this: </a:t>
            </a:r>
          </a:p>
          <a:p>
            <a:pPr fontAlgn="auto">
              <a:lnSpc>
                <a:spcPct val="125000"/>
              </a:lnSpc>
              <a:spcBef>
                <a:spcPts val="300"/>
              </a:spcBef>
              <a:spcAft>
                <a:spcPts val="0"/>
              </a:spcAft>
              <a:defRPr/>
            </a:pPr>
            <a:endParaRPr lang="en-US" sz="800" dirty="0">
              <a:solidFill>
                <a:schemeClr val="tx1">
                  <a:lumMod val="65000"/>
                  <a:lumOff val="35000"/>
                </a:schemeClr>
              </a:solidFill>
              <a:latin typeface="Segoe UI" pitchFamily="34" charset="0"/>
              <a:ea typeface="Segoe UI" pitchFamily="34" charset="0"/>
              <a:cs typeface="Segoe UI" pitchFamily="34" charset="0"/>
            </a:endParaRPr>
          </a:p>
        </p:txBody>
      </p:sp>
      <p:pic>
        <p:nvPicPr>
          <p:cNvPr id="39" name="Picture 38" descr="Illustration of the Invite More People button." title="Illustration of the Invite More People button."/>
          <p:cNvPicPr>
            <a:picLocks noChangeAspect="1"/>
          </p:cNvPicPr>
          <p:nvPr/>
        </p:nvPicPr>
        <p:blipFill>
          <a:blip r:embed="rId4"/>
          <a:stretch>
            <a:fillRect/>
          </a:stretch>
        </p:blipFill>
        <p:spPr>
          <a:xfrm>
            <a:off x="929171" y="6097167"/>
            <a:ext cx="842602" cy="199564"/>
          </a:xfrm>
          <a:prstGeom prst="rect">
            <a:avLst/>
          </a:prstGeom>
        </p:spPr>
      </p:pic>
      <p:sp>
        <p:nvSpPr>
          <p:cNvPr id="63" name="TextBox 62"/>
          <p:cNvSpPr txBox="1"/>
          <p:nvPr/>
        </p:nvSpPr>
        <p:spPr>
          <a:xfrm>
            <a:off x="4861561" y="503858"/>
            <a:ext cx="1726664" cy="2793072"/>
          </a:xfrm>
          <a:prstGeom prst="rect">
            <a:avLst/>
          </a:prstGeom>
          <a:noFill/>
        </p:spPr>
        <p:txBody>
          <a:bodyPr wrap="square">
            <a:spAutoFit/>
          </a:bodyPr>
          <a:lstStyle/>
          <a:p>
            <a:pPr>
              <a:lnSpc>
                <a:spcPct val="150000"/>
              </a:lnSpc>
              <a:defRPr/>
            </a:pPr>
            <a:r>
              <a:rPr lang="en-US" sz="1200" dirty="0">
                <a:latin typeface="Segoe UI" pitchFamily="34" charset="0"/>
                <a:ea typeface="Segoe UI" pitchFamily="34" charset="0"/>
                <a:cs typeface="Segoe UI" pitchFamily="34" charset="0"/>
              </a:rPr>
              <a:t>Start a video meeting</a:t>
            </a:r>
          </a:p>
          <a:p>
            <a:pPr>
              <a:lnSpc>
                <a:spcPct val="125000"/>
              </a:lnSpc>
              <a:spcBef>
                <a:spcPts val="300"/>
              </a:spcBef>
              <a:defRPr/>
            </a:pPr>
            <a:r>
              <a:rPr lang="en-US" sz="800" dirty="0">
                <a:latin typeface="Segoe UI" pitchFamily="34" charset="0"/>
                <a:ea typeface="Segoe UI" pitchFamily="34" charset="0"/>
                <a:cs typeface="Segoe UI" pitchFamily="34" charset="0"/>
              </a:rPr>
              <a:t>You can start an ad-hoc video meeting any time. If people are available you can bring them into a meeting now instead of scheduling one for later.</a:t>
            </a:r>
          </a:p>
          <a:p>
            <a:pPr marL="22860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In your Contacts list, select multiple contacts by holding the </a:t>
            </a:r>
            <a:r>
              <a:rPr lang="en-US" sz="800" b="1" dirty="0">
                <a:latin typeface="Segoe UI" pitchFamily="34" charset="0"/>
                <a:ea typeface="Segoe UI" pitchFamily="34" charset="0"/>
                <a:cs typeface="Segoe UI" pitchFamily="34" charset="0"/>
              </a:rPr>
              <a:t>Ctrl</a:t>
            </a:r>
            <a:r>
              <a:rPr lang="en-US" sz="800" dirty="0">
                <a:latin typeface="Segoe UI" pitchFamily="34" charset="0"/>
                <a:ea typeface="Segoe UI" pitchFamily="34" charset="0"/>
                <a:cs typeface="Segoe UI" pitchFamily="34" charset="0"/>
              </a:rPr>
              <a:t> key and clicking their pics. </a:t>
            </a:r>
          </a:p>
          <a:p>
            <a:pPr marL="22860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Right-click one of the selected names, and click </a:t>
            </a:r>
            <a:r>
              <a:rPr lang="en-US" sz="800" b="1" dirty="0">
                <a:latin typeface="Segoe UI" pitchFamily="34" charset="0"/>
                <a:ea typeface="Segoe UI" pitchFamily="34" charset="0"/>
                <a:cs typeface="Segoe UI" pitchFamily="34" charset="0"/>
              </a:rPr>
              <a:t>Start a Video Call</a:t>
            </a:r>
            <a:r>
              <a:rPr lang="en-US" sz="800" dirty="0">
                <a:latin typeface="Segoe UI" pitchFamily="34" charset="0"/>
                <a:ea typeface="Segoe UI" pitchFamily="34" charset="0"/>
                <a:cs typeface="Segoe UI" pitchFamily="34" charset="0"/>
              </a:rPr>
              <a:t>. When you start a video call, you automatically use Skype for Business computer audio. </a:t>
            </a:r>
          </a:p>
        </p:txBody>
      </p:sp>
      <p:pic>
        <p:nvPicPr>
          <p:cNvPr id="6" name="Picture 5" descr="Illustration showing the meeting window for an ad-hoc meeting. " title="Illustration showing the meeting window for an ad-hoc meeting. "/>
          <p:cNvPicPr>
            <a:picLocks noChangeAspect="1"/>
          </p:cNvPicPr>
          <p:nvPr/>
        </p:nvPicPr>
        <p:blipFill>
          <a:blip r:embed="rId5"/>
          <a:stretch>
            <a:fillRect/>
          </a:stretch>
        </p:blipFill>
        <p:spPr>
          <a:xfrm>
            <a:off x="6705600" y="909958"/>
            <a:ext cx="2003665" cy="1757042"/>
          </a:xfrm>
          <a:prstGeom prst="rect">
            <a:avLst/>
          </a:prstGeom>
        </p:spPr>
      </p:pic>
      <p:sp>
        <p:nvSpPr>
          <p:cNvPr id="86" name="TextBox 85"/>
          <p:cNvSpPr txBox="1"/>
          <p:nvPr/>
        </p:nvSpPr>
        <p:spPr>
          <a:xfrm>
            <a:off x="4859614" y="3629157"/>
            <a:ext cx="3479482" cy="300275"/>
          </a:xfrm>
          <a:prstGeom prst="rect">
            <a:avLst/>
          </a:prstGeom>
          <a:noFill/>
        </p:spPr>
        <p:txBody>
          <a:bodyPr wrap="square">
            <a:spAutoFit/>
          </a:bodyPr>
          <a:lstStyle/>
          <a:p>
            <a:pPr fontAlgn="auto">
              <a:lnSpc>
                <a:spcPct val="125000"/>
              </a:lnSpc>
              <a:spcBef>
                <a:spcPts val="300"/>
              </a:spcBef>
              <a:spcAft>
                <a:spcPts val="0"/>
              </a:spcAft>
              <a:defRPr/>
            </a:pPr>
            <a:r>
              <a:rPr lang="en-US" sz="1200" dirty="0">
                <a:latin typeface="Segoe UI" panose="020B0502040204020203" pitchFamily="34" charset="0"/>
                <a:ea typeface="Segoe UI" panose="020B0502040204020203" pitchFamily="34" charset="0"/>
                <a:cs typeface="Segoe UI" panose="020B0502040204020203" pitchFamily="34" charset="0"/>
              </a:rPr>
              <a:t>Manage meeting participants</a:t>
            </a:r>
          </a:p>
        </p:txBody>
      </p:sp>
      <p:sp>
        <p:nvSpPr>
          <p:cNvPr id="87" name="TextBox 86"/>
          <p:cNvSpPr txBox="1"/>
          <p:nvPr/>
        </p:nvSpPr>
        <p:spPr>
          <a:xfrm>
            <a:off x="4876293" y="3917464"/>
            <a:ext cx="3889495" cy="784830"/>
          </a:xfrm>
          <a:prstGeom prst="rect">
            <a:avLst/>
          </a:prstGeom>
          <a:noFill/>
        </p:spPr>
        <p:txBody>
          <a:bodyPr wrap="square">
            <a:spAutoFit/>
          </a:bodyPr>
          <a:lstStyle/>
          <a:p>
            <a:pPr fontAlgn="auto">
              <a:lnSpc>
                <a:spcPct val="125000"/>
              </a:lnSpc>
              <a:spcBef>
                <a:spcPts val="300"/>
              </a:spcBef>
              <a:spcAft>
                <a:spcPts val="0"/>
              </a:spcAft>
              <a:defRPr/>
            </a:pPr>
            <a:r>
              <a:rPr lang="en-US" sz="800" dirty="0">
                <a:latin typeface="Segoe UI" pitchFamily="34" charset="0"/>
                <a:ea typeface="Segoe UI" pitchFamily="34" charset="0"/>
                <a:cs typeface="Segoe UI" pitchFamily="34" charset="0"/>
              </a:rPr>
              <a:t>Meeting getting unruly? If you’re the presenter, you are in control. </a:t>
            </a:r>
          </a:p>
          <a:p>
            <a:pPr marL="22860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Click the </a:t>
            </a:r>
            <a:r>
              <a:rPr lang="en-US" sz="800" b="1" dirty="0">
                <a:latin typeface="Segoe UI" pitchFamily="34" charset="0"/>
                <a:ea typeface="Segoe UI" pitchFamily="34" charset="0"/>
                <a:cs typeface="Segoe UI" pitchFamily="34" charset="0"/>
              </a:rPr>
              <a:t>Participants</a:t>
            </a:r>
            <a:r>
              <a:rPr lang="en-US" sz="800" dirty="0">
                <a:latin typeface="Segoe UI" pitchFamily="34" charset="0"/>
                <a:ea typeface="Segoe UI" pitchFamily="34" charset="0"/>
                <a:cs typeface="Segoe UI" pitchFamily="34" charset="0"/>
              </a:rPr>
              <a:t> button to open the Participants pane so you can see a list of everyone in the meeting.  </a:t>
            </a:r>
          </a:p>
          <a:p>
            <a:pPr marL="228600" indent="-228600" fontAlgn="auto">
              <a:lnSpc>
                <a:spcPct val="125000"/>
              </a:lnSpc>
              <a:spcBef>
                <a:spcPts val="300"/>
              </a:spcBef>
              <a:spcAft>
                <a:spcPts val="0"/>
              </a:spcAft>
              <a:buFont typeface="+mj-lt"/>
              <a:buAutoNum type="arabicPeriod"/>
              <a:defRPr/>
            </a:pPr>
            <a:r>
              <a:rPr lang="en-US" sz="800" dirty="0">
                <a:latin typeface="Segoe UI" pitchFamily="34" charset="0"/>
                <a:ea typeface="Segoe UI" pitchFamily="34" charset="0"/>
                <a:cs typeface="Segoe UI" pitchFamily="34" charset="0"/>
              </a:rPr>
              <a:t>Click the </a:t>
            </a:r>
            <a:r>
              <a:rPr lang="en-US" sz="800" b="1" dirty="0">
                <a:latin typeface="Segoe UI" pitchFamily="34" charset="0"/>
                <a:ea typeface="Segoe UI" pitchFamily="34" charset="0"/>
                <a:cs typeface="Segoe UI" pitchFamily="34" charset="0"/>
              </a:rPr>
              <a:t>Participant Actions </a:t>
            </a:r>
            <a:r>
              <a:rPr lang="en-US" sz="800" dirty="0">
                <a:latin typeface="Segoe UI" pitchFamily="34" charset="0"/>
                <a:ea typeface="Segoe UI" pitchFamily="34" charset="0"/>
                <a:cs typeface="Segoe UI" pitchFamily="34" charset="0"/>
              </a:rPr>
              <a:t>button.</a:t>
            </a:r>
          </a:p>
        </p:txBody>
      </p:sp>
      <p:pic>
        <p:nvPicPr>
          <p:cNvPr id="89" name="Picture 88" descr="Illustration of the Participants button." title="Illustration of the Participants button."/>
          <p:cNvPicPr>
            <a:picLocks noChangeAspect="1"/>
          </p:cNvPicPr>
          <p:nvPr/>
        </p:nvPicPr>
        <p:blipFill>
          <a:blip r:embed="rId6"/>
          <a:stretch>
            <a:fillRect/>
          </a:stretch>
        </p:blipFill>
        <p:spPr>
          <a:xfrm>
            <a:off x="8030683" y="3761864"/>
            <a:ext cx="371527" cy="371527"/>
          </a:xfrm>
          <a:prstGeom prst="rect">
            <a:avLst/>
          </a:prstGeom>
        </p:spPr>
      </p:pic>
      <p:sp>
        <p:nvSpPr>
          <p:cNvPr id="90" name="TextBox 89"/>
          <p:cNvSpPr txBox="1"/>
          <p:nvPr/>
        </p:nvSpPr>
        <p:spPr>
          <a:xfrm>
            <a:off x="4876706" y="4648951"/>
            <a:ext cx="3657694" cy="246221"/>
          </a:xfrm>
          <a:prstGeom prst="rect">
            <a:avLst/>
          </a:prstGeom>
          <a:noFill/>
        </p:spPr>
        <p:txBody>
          <a:bodyPr wrap="square">
            <a:spAutoFit/>
          </a:bodyPr>
          <a:lstStyle/>
          <a:p>
            <a:pPr marL="228600" indent="-228600" fontAlgn="auto">
              <a:lnSpc>
                <a:spcPct val="125000"/>
              </a:lnSpc>
              <a:spcBef>
                <a:spcPts val="300"/>
              </a:spcBef>
              <a:spcAft>
                <a:spcPts val="0"/>
              </a:spcAft>
              <a:buFont typeface="+mj-lt"/>
              <a:buAutoNum type="arabicPeriod" startAt="3"/>
              <a:defRPr/>
            </a:pPr>
            <a:r>
              <a:rPr lang="en-US" sz="800" dirty="0">
                <a:latin typeface="Segoe UI" pitchFamily="34" charset="0"/>
                <a:ea typeface="Segoe UI" pitchFamily="34" charset="0"/>
                <a:cs typeface="Segoe UI" pitchFamily="34" charset="0"/>
              </a:rPr>
              <a:t>Click one or multiple buttons to apply these settings to all attendees.   </a:t>
            </a:r>
          </a:p>
        </p:txBody>
      </p:sp>
      <p:pic>
        <p:nvPicPr>
          <p:cNvPr id="7" name="Picture 6" descr="Illustration of the Participant Actions button and menu options, including Mute Audience, No Meeting IM, No Attendee Video, Hide Names, Everyone an Attendee, and Invite by Email." title="Illustration of the Participant Actions button and menu options, including Mute Audience, No Meeting IM, No Attendee Video, Hide Names, Everyone an Attendee, and Invite by Email."/>
          <p:cNvPicPr>
            <a:picLocks noChangeAspect="1"/>
          </p:cNvPicPr>
          <p:nvPr/>
        </p:nvPicPr>
        <p:blipFill>
          <a:blip r:embed="rId7"/>
          <a:stretch>
            <a:fillRect/>
          </a:stretch>
        </p:blipFill>
        <p:spPr>
          <a:xfrm>
            <a:off x="5529458" y="4989080"/>
            <a:ext cx="2547741" cy="1333211"/>
          </a:xfrm>
          <a:prstGeom prst="rect">
            <a:avLst/>
          </a:prstGeom>
        </p:spPr>
      </p:pic>
    </p:spTree>
    <p:extLst>
      <p:ext uri="{BB962C8B-B14F-4D97-AF65-F5344CB8AC3E}">
        <p14:creationId xmlns:p14="http://schemas.microsoft.com/office/powerpoint/2010/main" val="495660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97"/>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IntlLangReview xmlns="4873beb7-5857-4685-be1f-d57550cc96cc">false</IntlLangReview>
    <LocLastLocAttemptVersionLookup xmlns="4873beb7-5857-4685-be1f-d57550cc96cc">856206</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ppVerPrimary xmlns="4873beb7-5857-4685-be1f-d57550cc96cc" xsi:nil="true"/>
    <AssetStart xmlns="4873beb7-5857-4685-be1f-d57550cc96cc">2012-10-11T07:00:00+00:00</AssetStart>
    <FriendlyTitle xmlns="4873beb7-5857-4685-be1f-d57550cc96cc" xsi:nil="true"/>
    <MarketSpecific xmlns="4873beb7-5857-4685-be1f-d57550cc96cc">false</MarketSpecific>
    <PublishStatusLookup xmlns="4873beb7-5857-4685-be1f-d57550cc96cc">
      <Value>1621751</Value>
    </PublishStatusLookup>
    <APAuthor xmlns="4873beb7-5857-4685-be1f-d57550cc96cc">
      <UserInfo>
        <DisplayName>System Account</DisplayName>
        <AccountId>1749</AccountId>
        <AccountType/>
      </UserInfo>
    </APAuthor>
    <IntlLangReviewer xmlns="4873beb7-5857-4685-be1f-d57550cc96cc" xsi:nil="true"/>
    <CSXSubmissionDate xmlns="4873beb7-5857-4685-be1f-d57550cc96cc" xsi:nil="true"/>
    <TaxCatchAll xmlns="4873beb7-5857-4685-be1f-d57550cc96cc"/>
    <Manager xmlns="4873beb7-5857-4685-be1f-d57550cc96cc" xsi:nil="true"/>
    <NumericId xmlns="4873beb7-5857-4685-be1f-d57550cc96cc">103455868</NumericId>
    <ParentAssetId xmlns="4873beb7-5857-4685-be1f-d57550cc96cc">AF103015613</ParentAssetId>
    <OriginalSourceMarket xmlns="4873beb7-5857-4685-be1f-d57550cc96cc" xsi:nil="true"/>
    <ApprovalStatus xmlns="4873beb7-5857-4685-be1f-d57550cc96cc">InProgress</ApprovalStatus>
    <EditorialTags xmlns="4873beb7-5857-4685-be1f-d57550cc96cc" xsi:nil="true"/>
    <LocComments xmlns="4873beb7-5857-4685-be1f-d57550cc96cc">Intl_Localizable</LocComments>
    <LocRecommendedHandoff xmlns="4873beb7-5857-4685-be1f-d57550cc96cc">FY13HOJun1</LocRecommendedHandoff>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NA</AssetType>
    <MachineTranslated xmlns="4873beb7-5857-4685-be1f-d57550cc96cc">false</MachineTranslated>
    <OutputCachingOn xmlns="4873beb7-5857-4685-be1f-d57550cc96cc">false</OutputCachingOn>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t:Tier 1,t:Tier 2,t:Tier 3</LocMarketGroupTiers2>
    <ClipArtFilename xmlns="4873beb7-5857-4685-be1f-d57550cc96cc" xsi:nil="true"/>
    <CSXHash xmlns="4873beb7-5857-4685-be1f-d57550cc96cc" xsi:nil="true"/>
    <DirectSourceMarket xmlns="4873beb7-5857-4685-be1f-d57550cc96cc" xsi:nil="true"/>
    <PlannedPubDate xmlns="4873beb7-5857-4685-be1f-d57550cc96cc">2012-09-28T07:00:00+00:00</PlannedPubDate>
    <Size xmlns="4873beb7-5857-4685-be1f-d57550cc96cc">300kb</Size>
    <CategoryTagsTaxHTField11 xmlns="4873beb7-5857-4685-be1f-d57550cc96cc">
      <Terms xmlns="http://schemas.microsoft.com/office/infopath/2007/PartnerControls"/>
    </CategoryTagsTaxHTField11>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imesCloned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pplications xmlns="4873beb7-5857-4685-be1f-d57550cc96cc">
      <Value>1651</Value>
      <Value>1791</Value>
    </Applications>
    <AssetId xmlns="4873beb7-5857-4685-be1f-d57550cc96cc">AF103455868</AssetId>
    <AuthorGroup xmlns="4873beb7-5857-4685-be1f-d57550cc96cc" xsi:nil="true"/>
    <DSATActionTaken xmlns="4873beb7-5857-4685-be1f-d57550cc96cc" xsi:nil="true"/>
    <APEditor xmlns="4873beb7-5857-4685-be1f-d57550cc96cc">
      <UserInfo>
        <DisplayName/>
        <AccountId xsi:nil="true"/>
        <AccountType/>
      </UserInfo>
    </APEditor>
    <OOCacheId xmlns="4873beb7-5857-4685-be1f-d57550cc96cc" xsi:nil="true"/>
    <IsDeleted xmlns="4873beb7-5857-4685-be1f-d57550cc96cc">false</IsDeleted>
    <HiddenCategoryTagsTaxHTField0 xmlns="4873beb7-5857-4685-be1f-d57550cc96cc">
      <Terms xmlns="http://schemas.microsoft.com/office/infopath/2007/PartnerControls"/>
    </HiddenCategoryTagsTaxHTField0>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RTM/RTW</Mileston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PArbitraryFile" ma:contentTypeID="0x0101006EDDDB5EE6D98C44930B742096920B30020100945995BAC74E6347BD6C979F46C6273B" ma:contentTypeVersion="86" ma:contentTypeDescription="Create a new document." ma:contentTypeScope="" ma:versionID="47362dbd0b2e04c99e18350883780ba7">
  <xsd:schema xmlns:xsd="http://www.w3.org/2001/XMLSchema" xmlns:xs="http://www.w3.org/2001/XMLSchema" xmlns:p="http://schemas.microsoft.com/office/2006/metadata/properties" xmlns:ns2="4873beb7-5857-4685-be1f-d57550cc96cc" targetNamespace="http://schemas.microsoft.com/office/2006/metadata/properties" ma:root="true" ma:fieldsID="4d33c9699287bf5bb5d1976bc78824fa" ns2:_="">
    <xsd:import namespace="4873beb7-5857-4685-be1f-d57550cc96cc"/>
    <xsd:element name="properties">
      <xsd:complexType>
        <xsd:sequence>
          <xsd:element name="documentManagement">
            <xsd:complexType>
              <xsd:all>
                <xsd:element ref="ns2:Size"/>
                <xsd:element ref="ns2:AcquiredFrom" minOccurs="0"/>
                <xsd:element ref="ns2:UACurrentWords" minOccurs="0"/>
                <xsd:element ref="ns2:ApplicationCode" minOccurs="0"/>
                <xsd:element ref="ns2:ApplicationId" minOccurs="0"/>
                <xsd:element ref="ns2:Applications" minOccurs="0"/>
                <xsd:element ref="ns2:ApprovalLog" minOccurs="0"/>
                <xsd:element ref="ns2:ApprovalStatus" minOccurs="0"/>
                <xsd:element ref="ns2:FeedAppVer" minOccurs="0"/>
                <xsd:element ref="ns2:AssetStart" minOccurs="0"/>
                <xsd:element ref="ns2:AssetExpire" minOccurs="0"/>
                <xsd:element ref="ns2:AssetId" minOccurs="0"/>
                <xsd:element ref="ns2:IsSearchable" minOccurs="0"/>
                <xsd:element ref="ns2:AssetType" minOccurs="0"/>
                <xsd:element ref="ns2:APAuthor" minOccurs="0"/>
                <xsd:element ref="ns2:AuthorGroup" minOccurs="0"/>
                <xsd:element ref="ns2:AverageRating" minOccurs="0"/>
                <xsd:element ref="ns2:BlockPublish" minOccurs="0"/>
                <xsd:element ref="ns2:BugNumber" minOccurs="0"/>
                <xsd:element ref="ns2:CampaignTagsTaxHTField0" minOccurs="0"/>
                <xsd:element ref="ns2:CategoryTagsTaxHTField11" minOccurs="0"/>
                <xsd:element ref="ns2:ClipArtFilename"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FeatureTagsTaxHTField0" minOccurs="0"/>
                <xsd:element ref="ns2:FriendlyTitle" minOccurs="0"/>
                <xsd:element ref="ns2:HandoffToMSDN" minOccurs="0"/>
                <xsd:element ref="ns2:HiddenCategoryTagsTaxHTField0" minOccurs="0"/>
                <xsd:element ref="ns2:InProjectListLookup"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LegacyData"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NumericId" minOccurs="0"/>
                <xsd:element ref="ns2:NumOfRatingsLookup" minOccurs="0"/>
                <xsd:element ref="ns2:OOCacheId"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AppVerPrimary"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humbnailAssetId" minOccurs="0"/>
                <xsd:element ref="ns2:TimesCloned" minOccurs="0"/>
                <xsd:element ref="ns2:TrustLevel" minOccurs="0"/>
                <xsd:element ref="ns2:UALocComments" minOccurs="0"/>
                <xsd:element ref="ns2:UALocRecommendation" minOccurs="0"/>
                <xsd:element ref="ns2:UANotes"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Size" ma:index="1" ma:displayName="Size of File" ma:default="" ma:internalName="Size" ma:readOnly="false">
      <xsd:simpleType>
        <xsd:restriction base="dms:Text"/>
      </xsd:simpleType>
    </xsd:element>
    <xsd:element name="AcquiredFrom" ma:index="2"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3" nillable="true" ma:displayName="Actual Word Count" ma:default="" ma:internalName="UACurrentWords" ma:readOnly="false">
      <xsd:simpleType>
        <xsd:restriction base="dms:Unknown"/>
      </xsd:simpleType>
    </xsd:element>
    <xsd:element name="ApplicationCode" ma:index="4" nillable="true" ma:displayName="Application Code" ma:default="" ma:list="{3B69E247-3408-4B27-BC34-375E2E9451F9}" ma:internalName="ApplicationCode" ma:readOnly="true" ma:showField="AppVerCod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Id" ma:index="5" nillable="true" ma:displayName="Application ID" ma:default="" ma:list="{3B69E247-3408-4B27-BC34-375E2E9451F9}" ma:internalName="ApplicationId" ma:readOnly="true" ma:showField="AssetId"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s" ma:index="6" nillable="true" ma:displayName="Applications (With Version)" ma:default="" ma:description="Applications this asset is associated with" ma:list="{3B69E247-3408-4B27-BC34-375E2E9451F9}" ma:internalName="Applications" ma:readOnly="false" ma:showField="Titl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rovalLog" ma:index="7" nillable="true" ma:displayName="Approval Log" ma:default="" ma:hidden="true" ma:internalName="ApprovalLog" ma:readOnly="false">
      <xsd:simpleType>
        <xsd:restriction base="dms:Note"/>
      </xsd:simpleType>
    </xsd:element>
    <xsd:element name="ApprovalStatus" ma:index="8"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FeedAppVer" ma:index="9" nillable="true" ma:displayName="AppVer" ma:default="" ma:hidden="true" ma:list="{3B69E247-3408-4B27-BC34-375E2E9451F9}" ma:internalName="FeedAppVer" ma:readOnly="true" ma:showField="AppVerForLookup"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ssetStart" ma:index="10" nillable="true" ma:displayName="Asset Begin Date" ma:default="[Today]" ma:internalName="AssetStart" ma:readOnly="false">
      <xsd:simpleType>
        <xsd:restriction base="dms:DateTime"/>
      </xsd:simpleType>
    </xsd:element>
    <xsd:element name="AssetExpire" ma:index="11" nillable="true" ma:displayName="Asset End Date" ma:default="2029-01-01T08:00:00Z" ma:format="DateTime" ma:internalName="AssetExpire" ma:readOnly="false">
      <xsd:simpleType>
        <xsd:restriction base="dms:DateTime"/>
      </xsd:simpleType>
    </xsd:element>
    <xsd:element name="AssetId" ma:index="12" nillable="true" ma:displayName="Asset ID" ma:default="" ma:indexed="true" ma:internalName="AssetId" ma:readOnly="false">
      <xsd:simpleType>
        <xsd:restriction base="dms:Text">
          <xsd:maxLength value="255"/>
        </xsd:restriction>
      </xsd:simpleType>
    </xsd:element>
    <xsd:element name="IsSearchable" ma:index="13" nillable="true" ma:displayName="Asset Searchable?" ma:default="true" ma:internalName="IsSearchable" ma:readOnly="false">
      <xsd:simpleType>
        <xsd:restriction base="dms:Boolean"/>
      </xsd:simpleType>
    </xsd:element>
    <xsd:element name="AssetType" ma:index="14" nillable="true" ma:displayName="Asset Type" ma:default="" ma:internalName="AssetType" ma:readOnly="false">
      <xsd:simpleType>
        <xsd:restriction base="dms:Unknown"/>
      </xsd:simpleType>
    </xsd:element>
    <xsd:element name="APAuthor" ma:index="15"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Group" ma:index="16" nillable="true" ma:displayName="Author Group" ma:default="" ma:internalName="AuthorGroup" ma:readOnly="false">
      <xsd:simpleType>
        <xsd:restriction base="dms:Choice">
          <xsd:enumeration value="AWSUA"/>
          <xsd:enumeration value="ITProUA"/>
          <xsd:enumeration value="PMG"/>
          <xsd:enumeration value="Partner UA"/>
          <xsd:enumeration value="Acquired"/>
          <xsd:enumeration value="BCM"/>
          <xsd:enumeration value="MSC"/>
          <xsd:enumeration value="Intl Site Management"/>
          <xsd:enumeration value="Other"/>
        </xsd:restriction>
      </xsd:simpleType>
    </xsd:element>
    <xsd:element name="AverageRating" ma:index="17" nillable="true" ma:displayName="Average Rating" ma:internalName="AverageRating" ma:readOnly="false">
      <xsd:simpleType>
        <xsd:restriction base="dms:Text"/>
      </xsd:simpleType>
    </xsd:element>
    <xsd:element name="BlockPublish" ma:index="18" nillable="true" ma:displayName="Block from Publishing?" ma:default="" ma:internalName="BlockPublish" ma:readOnly="false">
      <xsd:simpleType>
        <xsd:restriction base="dms:Boolean"/>
      </xsd:simpleType>
    </xsd:element>
    <xsd:element name="BugNumber" ma:index="19" nillable="true" ma:displayName="Bug Number" ma:default="" ma:internalName="BugNumber" ma:readOnly="false">
      <xsd:simpleType>
        <xsd:restriction base="dms:Text"/>
      </xsd:simpleType>
    </xsd:element>
    <xsd:element name="CampaignTagsTaxHTField0" ma:index="21"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CategoryTagsTaxHTField11" ma:index="23" nillable="true" ma:taxonomy="true" ma:internalName="CategoryTagsTaxHTField11" ma:taxonomyFieldName="CategoryTags" ma:displayName="Category Tags" ma:readOnly="false" ma:default="" ma:fieldId="{24797cbb-132b-4ad7-b1f7-0c1bcff0c38a}" ma:taxonomyMulti="true" ma:sspId="8f79753a-75d3-41f5-8ca3-40b843941b4f" ma:termSetId="52678d52-26de-467b-a7b9-d4d1c4c8b24c" ma:anchorId="00000000-0000-0000-0000-000000000000" ma:open="false" ma:isKeyword="false">
      <xsd:complexType>
        <xsd:sequence>
          <xsd:element ref="pc:Terms" minOccurs="0" maxOccurs="1"/>
        </xsd:sequence>
      </xsd:complexType>
    </xsd:element>
    <xsd:element name="ClipArtFilename" ma:index="24" nillable="true" ma:displayName="Clip Art Name" ma:default="" ma:internalName="ClipArtFilename" ma:readOnly="false">
      <xsd:simpleType>
        <xsd:restriction base="dms:Text"/>
      </xsd:simpleType>
    </xsd:element>
    <xsd:element name="ContentItem" ma:index="25" nillable="true" ma:displayName="Content Item" ma:default="" ma:hidden="true" ma:internalName="ContentItem" ma:readOnly="false">
      <xsd:simpleType>
        <xsd:restriction base="dms:Unknown"/>
      </xsd:simpleType>
    </xsd:element>
    <xsd:element name="CrawlForDependencies" ma:index="27" nillable="true" ma:displayName="Crawl for Dependencies?" ma:default="true" ma:internalName="CrawlForDependencies" ma:readOnly="false">
      <xsd:simpleType>
        <xsd:restriction base="dms:Boolean"/>
      </xsd:simpleType>
    </xsd:element>
    <xsd:element name="CSXHash" ma:index="30" nillable="true" ma:displayName="CSX Hash" ma:default="" ma:internalName="CSXHash" ma:readOnly="false">
      <xsd:simpleType>
        <xsd:restriction base="dms:Text"/>
      </xsd:simpleType>
    </xsd:element>
    <xsd:element name="CSXSubmissionMarket" ma:index="31"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32" nillable="true" ma:displayName="CSX Updated?" ma:default="false" ma:internalName="CSXUpdate" ma:readOnly="false">
      <xsd:simpleType>
        <xsd:restriction base="dms:Boolean"/>
      </xsd:simpleType>
    </xsd:element>
    <xsd:element name="IntlLangReviewDate" ma:index="33" nillable="true" ma:displayName="Date to Complete Intl QA" ma:default="" ma:internalName="IntlLangReviewDate" ma:readOnly="false">
      <xsd:simpleType>
        <xsd:restriction base="dms:DateTime"/>
      </xsd:simpleType>
    </xsd:element>
    <xsd:element name="IsDeleted" ma:index="34" nillable="true" ma:displayName="Deleted?" ma:default="" ma:internalName="IsDeleted" ma:readOnly="false">
      <xsd:simpleType>
        <xsd:restriction base="dms:Boolean"/>
      </xsd:simpleType>
    </xsd:element>
    <xsd:element name="APDescription" ma:index="35" nillable="true" ma:displayName="Description" ma:default="" ma:internalName="APDescription" ma:readOnly="false">
      <xsd:simpleType>
        <xsd:restriction base="dms:Note"/>
      </xsd:simpleType>
    </xsd:element>
    <xsd:element name="DirectSourceMarket" ma:index="36" nillable="true" ma:displayName="Direct Source Market Group" ma:default="" ma:internalName="DirectSourceMarket" ma:readOnly="false">
      <xsd:simpleType>
        <xsd:restriction base="dms:Text"/>
      </xsd:simpleType>
    </xsd:element>
    <xsd:element name="Downloads" ma:index="37" nillable="true" ma:displayName="Downloads" ma:default="0" ma:hidden="true" ma:internalName="Downloads" ma:readOnly="false">
      <xsd:simpleType>
        <xsd:restriction base="dms:Unknown"/>
      </xsd:simpleType>
    </xsd:element>
    <xsd:element name="DSATActionTaken" ma:index="38"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9"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40" nillable="true" ma:displayName="Editorial Status" ma:default="" ma:internalName="EditorialStatus" ma:readOnly="false">
      <xsd:simpleType>
        <xsd:restriction base="dms:Unknown"/>
      </xsd:simpleType>
    </xsd:element>
    <xsd:element name="EditorialTags" ma:index="41" nillable="true" ma:displayName="Editorial Tags" ma:default="" ma:internalName="EditorialTags">
      <xsd:simpleType>
        <xsd:restriction base="dms:Unknown"/>
      </xsd:simpleType>
    </xsd:element>
    <xsd:element name="FeatureTagsTaxHTField0" ma:index="43"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FriendlyTitle" ma:index="44" nillable="true" ma:displayName="Friendly Title" ma:default="" ma:description="Shorter title to be used when displaying search results" ma:internalName="FriendlyTitle" ma:readOnly="false">
      <xsd:simpleType>
        <xsd:restriction base="dms:Text"/>
      </xsd:simpleType>
    </xsd:element>
    <xsd:element name="HandoffToMSDN" ma:index="45" nillable="true" ma:displayName="Handoff To MSDN Date" ma:default="" ma:internalName="HandoffToMSDN" ma:readOnly="false">
      <xsd:simpleType>
        <xsd:restriction base="dms:DateTime"/>
      </xsd:simpleType>
    </xsd:element>
    <xsd:element name="HiddenCategoryTagsTaxHTField0" ma:index="47" nillable="true" ma:taxonomy="true" ma:internalName="HiddenCategoryTagsTaxHTField0" ma:taxonomyFieldName="HiddenCategoryTags" ma:displayName="Hidden Category" ma:readOnly="false" ma:default="" ma:fieldId="{50ad4411-6c46-40b6-a719-09bfd72caf6b}" ma:taxonomyMulti="true" ma:sspId="8f79753a-75d3-41f5-8ca3-40b843941b4f" ma:termSetId="db61d45c-64f2-4e37-a8e3-d5adce206e5d" ma:anchorId="00000000-0000-0000-0000-000000000000" ma:open="false" ma:isKeyword="false">
      <xsd:complexType>
        <xsd:sequence>
          <xsd:element ref="pc:Terms" minOccurs="0" maxOccurs="1"/>
        </xsd:sequence>
      </xsd:complexType>
    </xsd:element>
    <xsd:element name="InProjectListLookup" ma:index="48"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InternalTagsTaxHTField0" ma:index="50"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51" nillable="true" ma:displayName="Intl Lang QA Review Required?" ma:default="" ma:internalName="IntlLangReview" ma:readOnly="false">
      <xsd:simpleType>
        <xsd:restriction base="dms:Boolean"/>
      </xsd:simpleType>
    </xsd:element>
    <xsd:element name="IntlLangReviewer" ma:index="52" nillable="true" ma:displayName="Intl Lang QA Reviewer" ma:default="" ma:internalName="IntlLangReviewer" ma:readOnly="false">
      <xsd:simpleType>
        <xsd:restriction base="dms:Text"/>
      </xsd:simpleType>
    </xsd:element>
    <xsd:element name="MarketSpecific" ma:index="53" nillable="true" ma:displayName="Is Market Specific?" ma:default="" ma:internalName="MarketSpecific" ma:readOnly="false">
      <xsd:simpleType>
        <xsd:restriction base="dms:Boolean"/>
      </xsd:simpleType>
    </xsd:element>
    <xsd:element name="LastCompleteVersionLookup" ma:index="54"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5" nillable="true" ma:displayName="Last Hand-off" ma:default="" ma:internalName="LastHandOff" ma:readOnly="false">
      <xsd:simpleType>
        <xsd:restriction base="dms:DateTime"/>
      </xsd:simpleType>
    </xsd:element>
    <xsd:element name="LastModifiedDateTime" ma:index="56" nillable="true" ma:displayName="Last Modified Date" ma:default="" ma:internalName="LastModifiedDateTime" ma:readOnly="false">
      <xsd:simpleType>
        <xsd:restriction base="dms:DateTime"/>
      </xsd:simpleType>
    </xsd:element>
    <xsd:element name="LastPreviewErrorLookup" ma:index="57"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8"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9"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60"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61"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2"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3"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4"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5"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6"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7"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8"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egacyData" ma:index="69" nillable="true" ma:displayName="Legacy Data" ma:default="" ma:internalName="LegacyData" ma:readOnly="false">
      <xsd:simpleType>
        <xsd:restriction base="dms:Note"/>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NumericId" ma:index="94" nillable="true" ma:displayName="Numeric ID" ma:default="" ma:indexed="true" ma:internalName="NumericId" ma:readOnly="false">
      <xsd:simpleType>
        <xsd:restriction base="dms:Number"/>
      </xsd:simpleType>
    </xsd:element>
    <xsd:element name="NumOfRatingsLookup" ma:index="95"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6" nillable="true" ma:displayName="OOCacheId" ma:internalName="OOCacheId" ma:readOnly="false">
      <xsd:simpleType>
        <xsd:restriction base="dms:Text"/>
      </xsd:simpleType>
    </xsd:element>
    <xsd:element name="OriginAsset" ma:index="97" nillable="true" ma:displayName="Origin Asset" ma:default="" ma:internalName="OriginAsset" ma:readOnly="false">
      <xsd:simpleType>
        <xsd:restriction base="dms:Text"/>
      </xsd:simpleType>
    </xsd:element>
    <xsd:element name="OriginalRelease" ma:index="98"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99" nillable="true" ma:displayName="Original Source Market Group" ma:default="" ma:internalName="OriginalSourceMarket" ma:readOnly="false">
      <xsd:simpleType>
        <xsd:restriction base="dms:Text"/>
      </xsd:simpleType>
    </xsd:element>
    <xsd:element name="OutputCachingOn" ma:index="100" nillable="true" ma:displayName="Output Caching" ma:default="true" ma:hidden="true" ma:internalName="OutputCachingOn" ma:readOnly="false">
      <xsd:simpleType>
        <xsd:restriction base="dms:Boolean"/>
      </xsd:simpleType>
    </xsd:element>
    <xsd:element name="ParentAssetId" ma:index="101" nillable="true" ma:displayName="Parent Asset Id" ma:default="" ma:internalName="ParentAssetId" ma:readOnly="false">
      <xsd:simpleType>
        <xsd:restriction base="dms:Text"/>
      </xsd:simpleType>
    </xsd:element>
    <xsd:element name="PlannedPubDate" ma:index="102" nillable="true" ma:displayName="Planned Publish Date" ma:default="" ma:indexed="true" ma:internalName="PlannedPubDate" ma:readOnly="false">
      <xsd:simpleType>
        <xsd:restriction base="dms:DateTime"/>
      </xsd:simpleType>
    </xsd:element>
    <xsd:element name="PolicheckWords" ma:index="103" nillable="true" ma:displayName="Policheck Words" ma:default="" ma:internalName="PolicheckWords" ma:readOnly="false">
      <xsd:simpleType>
        <xsd:restriction base="dms:Text"/>
      </xsd:simpleType>
    </xsd:element>
    <xsd:element name="AppVerPrimary" ma:index="104" nillable="true" ma:displayName="Primary Application Version" ma:default="" ma:indexed="true" ma:list="{3B69E247-3408-4B27-BC34-375E2E9451F9}" ma:internalName="AppVerPrimary" ma:showField="Title" ma:web="4873beb7-5857-4685-be1f-d57550cc96cc">
      <xsd:simpleType>
        <xsd:restriction base="dms:Lookup"/>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ma:readOnly="false">
      <xsd:simpleType>
        <xsd:restriction base="dms:Unknown"/>
      </xsd:simpleType>
    </xsd:element>
    <xsd:element name="Providers" ma:index="108" nillable="true" ma:displayName="Providers" ma:default="" ma:internalName="Providers">
      <xsd:simpleType>
        <xsd:restriction base="dms:Unknown"/>
      </xsd:simpleType>
    </xsd:element>
    <xsd:element name="PublishStatusLookup" ma:index="109"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VNext" ma:internalName="PublishTargets" ma:readOnly="false">
      <xsd:simpleType>
        <xsd:restriction base="dms:Unknown"/>
      </xsd:simpleType>
    </xsd:element>
    <xsd:element name="RecommendationsModifier" ma:index="111" nillable="true" ma:displayName="Recommendations Modifier" ma:default="" ma:internalName="RecommendationsModifier" ma:readOnly="false">
      <xsd:simpleType>
        <xsd:restriction base="dms:Number"/>
      </xsd:simpleType>
    </xsd:element>
    <xsd:element name="ArtSampleDocs" ma:index="112" nillable="true" ma:displayName="Sample Docs" ma:default=""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default="" ma:indexed="true" ma:internalName="SourceTitle" ma:readOnly="false">
      <xsd:simpleType>
        <xsd:restriction base="dms:Text"/>
      </xsd:simpleType>
    </xsd:element>
    <xsd:element name="CSXSubmissionDate" ma:index="118" nillable="true" ma:displayName="Submission Date" ma:default=""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humbnailAssetId" ma:index="122" nillable="true" ma:displayName="Thumbnail Image Asset" ma:default="" ma:internalName="ThumbnailAssetId" ma:readOnly="false">
      <xsd:simpleType>
        <xsd:restriction base="dms:Text"/>
      </xsd:simpleType>
    </xsd:element>
    <xsd:element name="TimesCloned" ma:index="123" nillable="true" ma:displayName="Times Cloned" ma:default="" ma:internalName="TimesCloned" ma:readOnly="false">
      <xsd:simpleType>
        <xsd:restriction base="dms:Number"/>
      </xsd:simpleType>
    </xsd:element>
    <xsd:element name="TrustLevel" ma:index="125" nillable="true" ma:displayName="Trust Level" ma:default="1 Microsoft Managed Content" ma:internalName="TrustLevel" ma:readOnly="false">
      <xsd:simpleType>
        <xsd:restriction base="dms:Unknown"/>
      </xsd:simpleType>
    </xsd:element>
    <xsd:element name="UALocComments" ma:index="126" nillable="true" ma:displayName="UA Loc Comments" ma:default="" ma:internalName="UALocComments" ma:readOnly="false">
      <xsd:simpleType>
        <xsd:restriction base="dms:Note"/>
      </xsd:simpleType>
    </xsd:element>
    <xsd:element name="UALocRecommendation" ma:index="127"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28" nillable="true" ma:displayName="UA Notes" ma:default="" ma:internalName="UANotes" ma:readOnly="false">
      <xsd:simpleType>
        <xsd:restriction base="dms:Note"/>
      </xsd:simpleType>
    </xsd:element>
    <xsd:element name="VoteCount" ma:index="129"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2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E7FB4E-27CC-4001-A9F4-BECB9E209651}">
  <ds:schemaRef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terms/"/>
    <ds:schemaRef ds:uri="http://schemas.microsoft.com/office/2006/documentManagement/types"/>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1C1BD87F-56C0-44A2-9063-DBD812914BAE}">
  <ds:schemaRefs>
    <ds:schemaRef ds:uri="http://schemas.microsoft.com/sharepoint/v3/contenttype/forms"/>
  </ds:schemaRefs>
</ds:datastoreItem>
</file>

<file path=customXml/itemProps3.xml><?xml version="1.0" encoding="utf-8"?>
<ds:datastoreItem xmlns:ds="http://schemas.openxmlformats.org/officeDocument/2006/customXml" ds:itemID="{0520C805-0DCF-4A13-BCC3-BDCCE6C9FE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578</Words>
  <Application>Microsoft Office PowerPoint</Application>
  <PresentationFormat>On-screen Show (4:3)</PresentationFormat>
  <Paragraphs>51</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Segoe UI</vt:lpstr>
      <vt:lpstr>Segoe UI Semibold</vt:lpstr>
      <vt:lpstr>Segoe UI Semilight</vt:lpstr>
      <vt:lpstr>Office Theme</vt:lpstr>
      <vt:lpstr>Skype for Business Video Quick Start Guide—pages 1 and 4</vt:lpstr>
      <vt:lpstr>Skype for Business Video Quick Start Guide—pages 2 and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Reference about instant messaging, presence, and contacts</dc:title>
  <dc:creator/>
  <cp:lastModifiedBy/>
  <cp:revision>1</cp:revision>
  <dcterms:created xsi:type="dcterms:W3CDTF">2012-03-30T15:13:48Z</dcterms:created>
  <dcterms:modified xsi:type="dcterms:W3CDTF">2016-02-03T19:37:07Z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044d57a3-7eea-48dd-a4c9-f2f0e23f34f9</vt:lpwstr>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ScenarioTags">
    <vt:lpwstr/>
  </property>
  <property fmtid="{D5CDD505-2E9C-101B-9397-08002B2CF9AE}" pid="10" name="CampaignTags">
    <vt:lpwstr/>
  </property>
</Properties>
</file>