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handoutMasterIdLst>
    <p:handoutMasterId r:id="rId21"/>
  </p:handoutMasterIdLst>
  <p:sldIdLst>
    <p:sldId id="258" r:id="rId3"/>
    <p:sldId id="280" r:id="rId4"/>
    <p:sldId id="262" r:id="rId5"/>
    <p:sldId id="264" r:id="rId6"/>
    <p:sldId id="272" r:id="rId7"/>
    <p:sldId id="276" r:id="rId8"/>
    <p:sldId id="278" r:id="rId9"/>
    <p:sldId id="275" r:id="rId10"/>
    <p:sldId id="277" r:id="rId11"/>
    <p:sldId id="267" r:id="rId12"/>
    <p:sldId id="268" r:id="rId13"/>
    <p:sldId id="269" r:id="rId14"/>
    <p:sldId id="270" r:id="rId15"/>
    <p:sldId id="271" r:id="rId16"/>
    <p:sldId id="274" r:id="rId17"/>
    <p:sldId id="265" r:id="rId18"/>
    <p:sldId id="266" r:id="rId19"/>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17" autoAdjust="0"/>
    <p:restoredTop sz="94660"/>
  </p:normalViewPr>
  <p:slideViewPr>
    <p:cSldViewPr>
      <p:cViewPr>
        <p:scale>
          <a:sx n="93" d="100"/>
          <a:sy n="93" d="100"/>
        </p:scale>
        <p:origin x="-2154" y="-48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14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1484"/>
          </a:xfrm>
          <a:prstGeom prst="rect">
            <a:avLst/>
          </a:prstGeom>
        </p:spPr>
        <p:txBody>
          <a:bodyPr vert="horz" lIns="91440" tIns="45720" rIns="91440" bIns="45720" rtlCol="0"/>
          <a:lstStyle>
            <a:lvl1pPr algn="r">
              <a:defRPr sz="1200"/>
            </a:lvl1pPr>
          </a:lstStyle>
          <a:p>
            <a:fld id="{B1233F9A-F438-4F9E-A10F-7E4C3F0AECED}" type="datetimeFigureOut">
              <a:rPr lang="en-US" smtClean="0"/>
              <a:pPr/>
              <a:t>5/15/2013</a:t>
            </a:fld>
            <a:endParaRPr lang="en-US"/>
          </a:p>
        </p:txBody>
      </p:sp>
      <p:sp>
        <p:nvSpPr>
          <p:cNvPr id="4" name="Footer Placeholder 3"/>
          <p:cNvSpPr>
            <a:spLocks noGrp="1"/>
          </p:cNvSpPr>
          <p:nvPr>
            <p:ph type="ftr" sz="quarter" idx="2"/>
          </p:nvPr>
        </p:nvSpPr>
        <p:spPr>
          <a:xfrm>
            <a:off x="1" y="8760316"/>
            <a:ext cx="3038475" cy="4614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760316"/>
            <a:ext cx="3038475" cy="461484"/>
          </a:xfrm>
          <a:prstGeom prst="rect">
            <a:avLst/>
          </a:prstGeom>
        </p:spPr>
        <p:txBody>
          <a:bodyPr vert="horz" lIns="91440" tIns="45720" rIns="91440" bIns="45720" rtlCol="0" anchor="b"/>
          <a:lstStyle>
            <a:lvl1pPr algn="r">
              <a:defRPr sz="1200"/>
            </a:lvl1pPr>
          </a:lstStyle>
          <a:p>
            <a:fld id="{8D40E17B-9B36-499F-B0DF-A566EE61A80B}" type="slidenum">
              <a:rPr lang="en-US" smtClean="0"/>
              <a:pPr/>
              <a:t>‹#›</a:t>
            </a:fld>
            <a:endParaRPr lang="en-US"/>
          </a:p>
        </p:txBody>
      </p:sp>
    </p:spTree>
    <p:extLst>
      <p:ext uri="{BB962C8B-B14F-4D97-AF65-F5344CB8AC3E}">
        <p14:creationId xmlns:p14="http://schemas.microsoft.com/office/powerpoint/2010/main" val="159613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14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1484"/>
          </a:xfrm>
          <a:prstGeom prst="rect">
            <a:avLst/>
          </a:prstGeom>
        </p:spPr>
        <p:txBody>
          <a:bodyPr vert="horz" lIns="91440" tIns="45720" rIns="91440" bIns="45720" rtlCol="0"/>
          <a:lstStyle>
            <a:lvl1pPr algn="r">
              <a:defRPr sz="1200"/>
            </a:lvl1pPr>
          </a:lstStyle>
          <a:p>
            <a:fld id="{0B191E7A-0E70-44E2-A2DE-7BF2A06B6E60}" type="datetimeFigureOut">
              <a:rPr lang="en-US" smtClean="0"/>
              <a:t>5/15/2013</a:t>
            </a:fld>
            <a:endParaRPr lang="en-US"/>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1735"/>
            <a:ext cx="5607050" cy="415020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60316"/>
            <a:ext cx="3038475" cy="4614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60316"/>
            <a:ext cx="3038475" cy="461484"/>
          </a:xfrm>
          <a:prstGeom prst="rect">
            <a:avLst/>
          </a:prstGeom>
        </p:spPr>
        <p:txBody>
          <a:bodyPr vert="horz" lIns="91440" tIns="45720" rIns="91440" bIns="45720" rtlCol="0" anchor="b"/>
          <a:lstStyle>
            <a:lvl1pPr algn="r">
              <a:defRPr sz="1200"/>
            </a:lvl1pPr>
          </a:lstStyle>
          <a:p>
            <a:fld id="{5D3FDCB7-F18B-46D9-AA99-7A0C58888150}" type="slidenum">
              <a:rPr lang="en-US" smtClean="0"/>
              <a:t>‹#›</a:t>
            </a:fld>
            <a:endParaRPr lang="en-US"/>
          </a:p>
        </p:txBody>
      </p:sp>
    </p:spTree>
    <p:extLst>
      <p:ext uri="{BB962C8B-B14F-4D97-AF65-F5344CB8AC3E}">
        <p14:creationId xmlns:p14="http://schemas.microsoft.com/office/powerpoint/2010/main" val="2945857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Pgs</a:t>
            </a:r>
            <a:r>
              <a:rPr lang="en-US" baseline="0" dirty="0" smtClean="0"/>
              <a:t> 27-28, lines 773-796</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33, lines 935-936 and 948-950</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33, lines 951-957</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33, lines 929-935</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30, lines</a:t>
            </a:r>
            <a:r>
              <a:rPr lang="en-US" baseline="0" dirty="0" smtClean="0"/>
              <a:t> 854-857</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30, lines 858-870</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33, lines 937-942</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24, lines</a:t>
            </a:r>
            <a:r>
              <a:rPr lang="en-US" baseline="0" dirty="0" smtClean="0"/>
              <a:t> 674-685</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10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25, lines 714-725</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31, lines 871-876</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Pg 32, lines 918-928</a:t>
            </a:r>
            <a:endParaRPr lang="en-US" dirty="0"/>
          </a:p>
        </p:txBody>
      </p:sp>
      <p:sp>
        <p:nvSpPr>
          <p:cNvPr id="4" name="Slide Number Placeholder 3"/>
          <p:cNvSpPr>
            <a:spLocks noGrp="1"/>
          </p:cNvSpPr>
          <p:nvPr>
            <p:ph type="sldNum" sz="quarter" idx="10"/>
          </p:nvPr>
        </p:nvSpPr>
        <p:spPr/>
        <p:txBody>
          <a:bodyPr/>
          <a:lstStyle/>
          <a:p>
            <a:fld id="{5D3FDCB7-F18B-46D9-AA99-7A0C58888150}" type="slidenum">
              <a:rPr lang="en-US" smtClean="0"/>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0169B0-1676-44D7-9311-90A799D0B22F}"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17420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169B0-1676-44D7-9311-90A799D0B22F}"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151451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169B0-1676-44D7-9311-90A799D0B22F}"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4210529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3FC7F-BB59-49AE-A858-3D9562CEAF2C}"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4044209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3FC7F-BB59-49AE-A858-3D9562CEAF2C}"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29900343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3FC7F-BB59-49AE-A858-3D9562CEAF2C}"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530710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3FC7F-BB59-49AE-A858-3D9562CEAF2C}" type="datetimeFigureOut">
              <a:rPr lang="en-US" smtClean="0"/>
              <a:pPr/>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2744431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3FC7F-BB59-49AE-A858-3D9562CEAF2C}" type="datetimeFigureOut">
              <a:rPr lang="en-US" smtClean="0"/>
              <a:pPr/>
              <a:t>5/15/2013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2090012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3FC7F-BB59-49AE-A858-3D9562CEAF2C}" type="datetimeFigureOut">
              <a:rPr lang="en-US" smtClean="0"/>
              <a:pPr/>
              <a:t>5/15/2013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39643220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3FC7F-BB59-49AE-A858-3D9562CEAF2C}" type="datetimeFigureOut">
              <a:rPr lang="en-US" smtClean="0"/>
              <a:pPr/>
              <a:t>5/15/2013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25894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3FC7F-BB59-49AE-A858-3D9562CEAF2C}" type="datetimeFigureOut">
              <a:rPr lang="en-US" smtClean="0"/>
              <a:pPr/>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22652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169B0-1676-44D7-9311-90A799D0B22F}"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28962163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3FC7F-BB59-49AE-A858-3D9562CEAF2C}" type="datetimeFigureOut">
              <a:rPr lang="en-US" smtClean="0"/>
              <a:pPr/>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3755968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3FC7F-BB59-49AE-A858-3D9562CEAF2C}"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3168491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3FC7F-BB59-49AE-A858-3D9562CEAF2C}"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947AC1-330B-4D78-9DAE-2A17147F34A1}" type="slidenum">
              <a:rPr lang="en-US" smtClean="0"/>
              <a:pPr/>
              <a:t>‹#›</a:t>
            </a:fld>
            <a:endParaRPr lang="en-US"/>
          </a:p>
        </p:txBody>
      </p:sp>
    </p:spTree>
    <p:extLst>
      <p:ext uri="{BB962C8B-B14F-4D97-AF65-F5344CB8AC3E}">
        <p14:creationId xmlns:p14="http://schemas.microsoft.com/office/powerpoint/2010/main" val="4241868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0169B0-1676-44D7-9311-90A799D0B22F}" type="datetimeFigureOut">
              <a:rPr lang="en-US" smtClean="0"/>
              <a:pPr/>
              <a:t>5/15/2013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3936405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0169B0-1676-44D7-9311-90A799D0B22F}" type="datetimeFigureOut">
              <a:rPr lang="en-US" smtClean="0"/>
              <a:pPr/>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2864904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0169B0-1676-44D7-9311-90A799D0B22F}" type="datetimeFigureOut">
              <a:rPr lang="en-US" smtClean="0"/>
              <a:pPr/>
              <a:t>5/15/2013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168698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0169B0-1676-44D7-9311-90A799D0B22F}" type="datetimeFigureOut">
              <a:rPr lang="en-US" smtClean="0"/>
              <a:pPr/>
              <a:t>5/15/2013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706120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169B0-1676-44D7-9311-90A799D0B22F}" type="datetimeFigureOut">
              <a:rPr lang="en-US" smtClean="0"/>
              <a:pPr/>
              <a:t>5/15/2013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3163797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169B0-1676-44D7-9311-90A799D0B22F}" type="datetimeFigureOut">
              <a:rPr lang="en-US" smtClean="0"/>
              <a:pPr/>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43242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169B0-1676-44D7-9311-90A799D0B22F}" type="datetimeFigureOut">
              <a:rPr lang="en-US" smtClean="0"/>
              <a:pPr/>
              <a:t>5/15/2013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D351CB-7B7F-4776-A39B-D1BE6EB1D4A5}" type="slidenum">
              <a:rPr lang="en-US" smtClean="0"/>
              <a:pPr/>
              <a:t>‹#›</a:t>
            </a:fld>
            <a:endParaRPr lang="en-US"/>
          </a:p>
        </p:txBody>
      </p:sp>
    </p:spTree>
    <p:extLst>
      <p:ext uri="{BB962C8B-B14F-4D97-AF65-F5344CB8AC3E}">
        <p14:creationId xmlns:p14="http://schemas.microsoft.com/office/powerpoint/2010/main" val="4138471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169B0-1676-44D7-9311-90A799D0B22F}" type="datetimeFigureOut">
              <a:rPr lang="en-US" smtClean="0"/>
              <a:pPr/>
              <a:t>5/15/2013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D351CB-7B7F-4776-A39B-D1BE6EB1D4A5}" type="slidenum">
              <a:rPr lang="en-US" smtClean="0"/>
              <a:pPr/>
              <a:t>‹#›</a:t>
            </a:fld>
            <a:endParaRPr lang="en-US"/>
          </a:p>
        </p:txBody>
      </p:sp>
      <p:pic>
        <p:nvPicPr>
          <p:cNvPr id="7" name="Picture 6" descr="fcs logo horiz jpg.jpg"/>
          <p:cNvPicPr>
            <a:picLocks noChangeAspect="1"/>
          </p:cNvPicPr>
          <p:nvPr userDrawn="1"/>
        </p:nvPicPr>
        <p:blipFill>
          <a:blip r:embed="rId14" cstate="print">
            <a:clrChange>
              <a:clrFrom>
                <a:srgbClr val="FDFDFD"/>
              </a:clrFrom>
              <a:clrTo>
                <a:srgbClr val="FDFDFD">
                  <a:alpha val="0"/>
                </a:srgbClr>
              </a:clrTo>
            </a:clrChange>
          </a:blip>
          <a:stretch>
            <a:fillRect/>
          </a:stretch>
        </p:blipFill>
        <p:spPr>
          <a:xfrm>
            <a:off x="7914132" y="76200"/>
            <a:ext cx="1153668" cy="1001296"/>
          </a:xfrm>
          <a:prstGeom prst="rect">
            <a:avLst/>
          </a:prstGeom>
        </p:spPr>
      </p:pic>
    </p:spTree>
    <p:extLst>
      <p:ext uri="{BB962C8B-B14F-4D97-AF65-F5344CB8AC3E}">
        <p14:creationId xmlns:p14="http://schemas.microsoft.com/office/powerpoint/2010/main" val="242483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3FC7F-BB59-49AE-A858-3D9562CEAF2C}" type="datetimeFigureOut">
              <a:rPr lang="en-US" smtClean="0"/>
              <a:pPr/>
              <a:t>5/15/2013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947AC1-330B-4D78-9DAE-2A17147F34A1}" type="slidenum">
              <a:rPr lang="en-US" smtClean="0"/>
              <a:pPr/>
              <a:t>‹#›</a:t>
            </a:fld>
            <a:endParaRPr lang="en-US"/>
          </a:p>
        </p:txBody>
      </p:sp>
      <p:pic>
        <p:nvPicPr>
          <p:cNvPr id="7" name="Picture 6" descr="fcs logo horiz jpg.jpg"/>
          <p:cNvPicPr>
            <a:picLocks noChangeAspect="1"/>
          </p:cNvPicPr>
          <p:nvPr userDrawn="1"/>
        </p:nvPicPr>
        <p:blipFill>
          <a:blip r:embed="rId14" cstate="print">
            <a:clrChange>
              <a:clrFrom>
                <a:srgbClr val="FDFDFD"/>
              </a:clrFrom>
              <a:clrTo>
                <a:srgbClr val="FDFDFD">
                  <a:alpha val="0"/>
                </a:srgbClr>
              </a:clrTo>
            </a:clrChange>
          </a:blip>
          <a:stretch>
            <a:fillRect/>
          </a:stretch>
        </p:blipFill>
        <p:spPr>
          <a:xfrm>
            <a:off x="7914132" y="5932904"/>
            <a:ext cx="1153668" cy="1001296"/>
          </a:xfrm>
          <a:prstGeom prst="rect">
            <a:avLst/>
          </a:prstGeom>
        </p:spPr>
      </p:pic>
    </p:spTree>
    <p:extLst>
      <p:ext uri="{BB962C8B-B14F-4D97-AF65-F5344CB8AC3E}">
        <p14:creationId xmlns:p14="http://schemas.microsoft.com/office/powerpoint/2010/main" val="14959562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www.flsenate.gov/Session/Bill/2013/1720/BillText/er/PDF"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US" sz="4000" b="1" dirty="0" smtClean="0"/>
              <a:t>Senate Bill 1720</a:t>
            </a:r>
            <a:br>
              <a:rPr lang="en-US" sz="4000" b="1" dirty="0" smtClean="0"/>
            </a:br>
            <a:r>
              <a:rPr lang="en-US" sz="4000" b="1" dirty="0" smtClean="0"/>
              <a:t>Developmental Education</a:t>
            </a:r>
            <a:endParaRPr lang="en-US" sz="4000" b="1" dirty="0"/>
          </a:p>
        </p:txBody>
      </p:sp>
      <p:sp>
        <p:nvSpPr>
          <p:cNvPr id="7" name="Subtitle 6"/>
          <p:cNvSpPr>
            <a:spLocks noGrp="1"/>
          </p:cNvSpPr>
          <p:nvPr>
            <p:ph type="subTitle" idx="1"/>
          </p:nvPr>
        </p:nvSpPr>
        <p:spPr>
          <a:xfrm>
            <a:off x="914400" y="3886200"/>
            <a:ext cx="7467600" cy="1752600"/>
          </a:xfrm>
        </p:spPr>
        <p:txBody>
          <a:bodyPr>
            <a:normAutofit/>
          </a:bodyPr>
          <a:lstStyle/>
          <a:p>
            <a:r>
              <a:rPr lang="en-US" dirty="0" smtClean="0"/>
              <a:t>Division of Florida Colleges</a:t>
            </a:r>
          </a:p>
          <a:p>
            <a:r>
              <a:rPr lang="en-US" dirty="0" smtClean="0"/>
              <a:t>May 2013</a:t>
            </a:r>
          </a:p>
        </p:txBody>
      </p:sp>
    </p:spTree>
    <p:extLst>
      <p:ext uri="{BB962C8B-B14F-4D97-AF65-F5344CB8AC3E}">
        <p14:creationId xmlns:p14="http://schemas.microsoft.com/office/powerpoint/2010/main" val="972019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Advising</a:t>
            </a:r>
            <a:r>
              <a:rPr lang="en-US" sz="2000" b="1" dirty="0" smtClean="0"/>
              <a:t/>
            </a:r>
            <a:br>
              <a:rPr lang="en-US" sz="2000" b="1" dirty="0" smtClean="0"/>
            </a:br>
            <a:r>
              <a:rPr lang="en-US" sz="2000" b="1" dirty="0" smtClean="0"/>
              <a:t> </a:t>
            </a:r>
            <a:r>
              <a:rPr lang="en-US" sz="2000" dirty="0" smtClean="0"/>
              <a:t>1007.263 Florida College System institutions; admissions of students</a:t>
            </a:r>
            <a:endParaRPr lang="en-US" sz="2000" dirty="0"/>
          </a:p>
        </p:txBody>
      </p:sp>
      <p:sp>
        <p:nvSpPr>
          <p:cNvPr id="3" name="Content Placeholder 2"/>
          <p:cNvSpPr>
            <a:spLocks noGrp="1"/>
          </p:cNvSpPr>
          <p:nvPr>
            <p:ph idx="1"/>
          </p:nvPr>
        </p:nvSpPr>
        <p:spPr>
          <a:xfrm>
            <a:off x="533400" y="1676400"/>
            <a:ext cx="8229600" cy="4525963"/>
          </a:xfrm>
        </p:spPr>
        <p:txBody>
          <a:bodyPr>
            <a:normAutofit fontScale="77500" lnSpcReduction="20000"/>
          </a:bodyPr>
          <a:lstStyle/>
          <a:p>
            <a:pPr marL="514350" indent="-514350">
              <a:buAutoNum type="arabicParenBoth"/>
            </a:pPr>
            <a:r>
              <a:rPr lang="en-US" dirty="0" smtClean="0"/>
              <a:t>Admissions counseling shall be provided to all students entering college or career credit programs. </a:t>
            </a:r>
            <a:r>
              <a:rPr lang="en-US" u="sng" dirty="0" smtClean="0"/>
              <a:t>For students who are not otherwise exempt from testing under s. 1008.30, counseling must use</a:t>
            </a:r>
            <a:r>
              <a:rPr lang="en-US" dirty="0" smtClean="0"/>
              <a:t> </a:t>
            </a:r>
            <a:r>
              <a:rPr lang="en-US" strike="sngStrike" dirty="0" smtClean="0"/>
              <a:t>Counseling shall utilize </a:t>
            </a:r>
            <a:r>
              <a:rPr lang="en-US" dirty="0" smtClean="0"/>
              <a:t>tests to measure achievement of college-level communication and computation competencies by all students entering college credit programs or tests to measure achievement of basic skills for career </a:t>
            </a:r>
            <a:r>
              <a:rPr lang="en-US" u="sng" dirty="0" smtClean="0"/>
              <a:t>education</a:t>
            </a:r>
            <a:r>
              <a:rPr lang="en-US" dirty="0" smtClean="0"/>
              <a:t> programs as prescribed in s. 1004.91. </a:t>
            </a:r>
            <a:r>
              <a:rPr lang="en-US" u="sng" dirty="0" smtClean="0"/>
              <a:t>Counseling includes providing developmental education options for students whose assessment results, determined under s. 1008.30, indicate that they need to improve communication or computation skills that are essential to perform college-level work. </a:t>
            </a:r>
          </a:p>
          <a:p>
            <a:pPr marL="514350" indent="-514350">
              <a:buNone/>
            </a:pPr>
            <a:endParaRPr lang="en-US" u="sn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Advising</a:t>
            </a:r>
            <a:r>
              <a:rPr lang="en-US" sz="2000" b="1" dirty="0" smtClean="0"/>
              <a:t/>
            </a:r>
            <a:br>
              <a:rPr lang="en-US" sz="2000" b="1" dirty="0" smtClean="0"/>
            </a:br>
            <a:r>
              <a:rPr lang="en-US" sz="2000" b="1" dirty="0" smtClean="0"/>
              <a:t> </a:t>
            </a:r>
            <a:r>
              <a:rPr lang="en-US" sz="2000" dirty="0" smtClean="0"/>
              <a:t>1007.263 Florida College System institutions; admissions of students</a:t>
            </a:r>
            <a:endParaRPr lang="en-US" sz="2000"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Each board of trustees shall establish policies that notify students about </a:t>
            </a:r>
            <a:r>
              <a:rPr lang="en-US" u="sng" dirty="0" smtClean="0"/>
              <a:t>developmental education options for improving their communication or computation skills that are essential to performing college-level work, including tutoring, extended time in gateway courses, free online courses </a:t>
            </a:r>
            <a:r>
              <a:rPr lang="en-US" strike="sngStrike" dirty="0" smtClean="0"/>
              <a:t>and place students into</a:t>
            </a:r>
            <a:r>
              <a:rPr lang="en-US" dirty="0" smtClean="0"/>
              <a:t>, adult basic education, adult secondary education, or </a:t>
            </a:r>
            <a:r>
              <a:rPr lang="en-US" strike="sngStrike" dirty="0" smtClean="0"/>
              <a:t>other instructional programs that provide students with alternatives to traditional college-preparatory instruction, including </a:t>
            </a:r>
            <a:r>
              <a:rPr lang="en-US" dirty="0" smtClean="0"/>
              <a:t>private provider instruction. </a:t>
            </a:r>
            <a:r>
              <a:rPr lang="en-US" strike="sngStrike" dirty="0" smtClean="0"/>
              <a:t>A student is prohibited from enrolling in additional college-level courses until the student scores above the cut-score on all sections of the common placement test. </a:t>
            </a:r>
            <a:endParaRPr lang="en-US" strike="sngStrik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Advising</a:t>
            </a:r>
            <a:r>
              <a:rPr lang="en-US" sz="2000" b="1" dirty="0" smtClean="0"/>
              <a:t/>
            </a:r>
            <a:br>
              <a:rPr lang="en-US" sz="2000" b="1" dirty="0" smtClean="0"/>
            </a:br>
            <a:r>
              <a:rPr lang="en-US" sz="2000" b="1" dirty="0" smtClean="0"/>
              <a:t> </a:t>
            </a:r>
            <a:r>
              <a:rPr lang="en-US" sz="2000" dirty="0" smtClean="0"/>
              <a:t>1008.30 Common placement testing for public postsecondary education</a:t>
            </a:r>
            <a:endParaRPr lang="en-US" sz="2000" dirty="0"/>
          </a:p>
        </p:txBody>
      </p:sp>
      <p:sp>
        <p:nvSpPr>
          <p:cNvPr id="3" name="Content Placeholder 2"/>
          <p:cNvSpPr>
            <a:spLocks noGrp="1"/>
          </p:cNvSpPr>
          <p:nvPr>
            <p:ph idx="1"/>
          </p:nvPr>
        </p:nvSpPr>
        <p:spPr/>
        <p:txBody>
          <a:bodyPr>
            <a:normAutofit/>
          </a:bodyPr>
          <a:lstStyle/>
          <a:p>
            <a:pPr>
              <a:buNone/>
            </a:pPr>
            <a:r>
              <a:rPr lang="en-US" sz="2800" u="sng" dirty="0" smtClean="0"/>
              <a:t>4(b) A student who takes the common placement test and whose score on the test indicates a need for developmental education must be advised of all the developmental education options offered at the institution and, after advisement, shall be allowed to enroll in the developmental education option of his or her choice. </a:t>
            </a:r>
            <a:endParaRPr lang="en-US" sz="2800" u="sn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noAutofit/>
          </a:bodyPr>
          <a:lstStyle/>
          <a:p>
            <a:pPr>
              <a:buNone/>
            </a:pPr>
            <a:r>
              <a:rPr lang="en-US" sz="2500" u="sng" dirty="0" smtClean="0"/>
              <a:t>(5) By December 31, 2013, the State Board of Education, in consultation with the Board of Governors, shall approve a series of </a:t>
            </a:r>
            <a:r>
              <a:rPr lang="en-US" sz="2500" u="sng" dirty="0" smtClean="0">
                <a:solidFill>
                  <a:srgbClr val="FF0000"/>
                </a:solidFill>
              </a:rPr>
              <a:t>meta-majors and the academic pathways that identify the gateway </a:t>
            </a:r>
            <a:r>
              <a:rPr lang="en-US" sz="2500" u="sng" dirty="0" smtClean="0"/>
              <a:t>courses associated with each meta-major. Florida College System institutions shall use placement test results to determine the extent to which each student demonstrates sufficient communication and computation skills to indicate readiness for his or her chosen meta-major. Florida College System institutions shall counsel students into college credit courses as quickly as possible, with developmental education limited to that content needed for success in the meta-major. </a:t>
            </a:r>
            <a:endParaRPr lang="en-US" sz="2500" u="sng" dirty="0"/>
          </a:p>
        </p:txBody>
      </p:sp>
      <p:sp>
        <p:nvSpPr>
          <p:cNvPr id="4" name="Title 1"/>
          <p:cNvSpPr>
            <a:spLocks noGrp="1"/>
          </p:cNvSpPr>
          <p:nvPr>
            <p:ph type="title"/>
          </p:nvPr>
        </p:nvSpPr>
        <p:spPr>
          <a:xfrm>
            <a:off x="457200" y="274638"/>
            <a:ext cx="8229600" cy="1143000"/>
          </a:xfrm>
        </p:spPr>
        <p:txBody>
          <a:bodyPr>
            <a:noAutofit/>
          </a:bodyPr>
          <a:lstStyle/>
          <a:p>
            <a:r>
              <a:rPr lang="en-US" sz="3200" b="1" dirty="0" smtClean="0"/>
              <a:t>Advising</a:t>
            </a:r>
            <a:r>
              <a:rPr lang="en-US" sz="2000" b="1" dirty="0" smtClean="0"/>
              <a:t/>
            </a:r>
            <a:br>
              <a:rPr lang="en-US" sz="2000" b="1" dirty="0" smtClean="0"/>
            </a:br>
            <a:r>
              <a:rPr lang="en-US" sz="2000" b="1" dirty="0" smtClean="0"/>
              <a:t> </a:t>
            </a:r>
            <a:r>
              <a:rPr lang="en-US" sz="2000" dirty="0" smtClean="0"/>
              <a:t>1008.30 Common placement testing for public postsecondary education</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3600" u="sng" dirty="0" smtClean="0"/>
              <a:t>6(a) …Each plan must include, at a minimum, local policies that outline: </a:t>
            </a:r>
          </a:p>
          <a:p>
            <a:pPr lvl="1">
              <a:buNone/>
            </a:pPr>
            <a:r>
              <a:rPr lang="en-US" sz="3600" dirty="0" smtClean="0"/>
              <a:t>	</a:t>
            </a:r>
            <a:r>
              <a:rPr lang="en-US" sz="3600" u="sng" dirty="0" smtClean="0"/>
              <a:t>5. A comprehensive plan for advising students into appropriate developmental education strategies based on student success data. </a:t>
            </a:r>
          </a:p>
        </p:txBody>
      </p:sp>
      <p:sp>
        <p:nvSpPr>
          <p:cNvPr id="4" name="Title 1"/>
          <p:cNvSpPr>
            <a:spLocks noGrp="1"/>
          </p:cNvSpPr>
          <p:nvPr>
            <p:ph type="title"/>
          </p:nvPr>
        </p:nvSpPr>
        <p:spPr>
          <a:xfrm>
            <a:off x="457200" y="274638"/>
            <a:ext cx="8229600" cy="1143000"/>
          </a:xfrm>
        </p:spPr>
        <p:txBody>
          <a:bodyPr>
            <a:noAutofit/>
          </a:bodyPr>
          <a:lstStyle/>
          <a:p>
            <a:r>
              <a:rPr lang="en-US" sz="3200" b="1" dirty="0" smtClean="0"/>
              <a:t>Advising</a:t>
            </a:r>
            <a:r>
              <a:rPr lang="en-US" sz="2000" b="1" dirty="0" smtClean="0"/>
              <a:t/>
            </a:r>
            <a:br>
              <a:rPr lang="en-US" sz="2000" b="1" dirty="0" smtClean="0"/>
            </a:br>
            <a:r>
              <a:rPr lang="en-US" sz="2000" b="1" dirty="0" smtClean="0"/>
              <a:t> </a:t>
            </a:r>
            <a:r>
              <a:rPr lang="en-US" sz="2000" dirty="0" smtClean="0"/>
              <a:t>1008.30 Common placement testing for public postsecondary education</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8229600" cy="4525963"/>
          </a:xfrm>
        </p:spPr>
        <p:txBody>
          <a:bodyPr>
            <a:normAutofit/>
          </a:bodyPr>
          <a:lstStyle/>
          <a:p>
            <a:pPr>
              <a:buNone/>
            </a:pPr>
            <a:r>
              <a:rPr lang="en-US" sz="2800" u="sng" dirty="0" smtClean="0"/>
              <a:t>6(b) Beginning October 31, 2015, each Florida College System institution shall annually prepare an accountability report that includes student success data relating to each developmental education strategy implemented by the institution. The report shall be submitted to the Division of Florida Colleges by October 31 in a format determined by the Chancellor of the Florida College System. </a:t>
            </a:r>
            <a:endParaRPr lang="en-US" sz="2800" u="sng" dirty="0"/>
          </a:p>
        </p:txBody>
      </p:sp>
      <p:sp>
        <p:nvSpPr>
          <p:cNvPr id="4" name="Title 1"/>
          <p:cNvSpPr>
            <a:spLocks noGrp="1"/>
          </p:cNvSpPr>
          <p:nvPr>
            <p:ph type="title"/>
          </p:nvPr>
        </p:nvSpPr>
        <p:spPr>
          <a:xfrm>
            <a:off x="152400" y="274638"/>
            <a:ext cx="8839200" cy="1143000"/>
          </a:xfrm>
        </p:spPr>
        <p:txBody>
          <a:bodyPr>
            <a:noAutofit/>
          </a:bodyPr>
          <a:lstStyle/>
          <a:p>
            <a:r>
              <a:rPr lang="en-US" sz="3200" b="1" dirty="0" smtClean="0"/>
              <a:t>Reporting</a:t>
            </a:r>
            <a:r>
              <a:rPr lang="en-US" sz="2000" b="1" dirty="0" smtClean="0"/>
              <a:t/>
            </a:r>
            <a:br>
              <a:rPr lang="en-US" sz="2000" b="1" dirty="0" smtClean="0"/>
            </a:br>
            <a:r>
              <a:rPr lang="en-US" sz="2000" b="1" dirty="0" smtClean="0"/>
              <a:t> </a:t>
            </a:r>
            <a:r>
              <a:rPr lang="en-US" sz="2000" dirty="0" smtClean="0"/>
              <a:t>1008.30 Common placement testing for public postsecondary education</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Dates</a:t>
            </a:r>
            <a:endParaRPr lang="en-US" dirty="0"/>
          </a:p>
        </p:txBody>
      </p:sp>
      <p:graphicFrame>
        <p:nvGraphicFramePr>
          <p:cNvPr id="4" name="Table 3"/>
          <p:cNvGraphicFramePr>
            <a:graphicFrameLocks noGrp="1"/>
          </p:cNvGraphicFramePr>
          <p:nvPr/>
        </p:nvGraphicFramePr>
        <p:xfrm>
          <a:off x="533400" y="1295400"/>
          <a:ext cx="8153400" cy="4724400"/>
        </p:xfrm>
        <a:graphic>
          <a:graphicData uri="http://schemas.openxmlformats.org/drawingml/2006/table">
            <a:tbl>
              <a:tblPr/>
              <a:tblGrid>
                <a:gridCol w="2093357"/>
                <a:gridCol w="6060043"/>
              </a:tblGrid>
              <a:tr h="792814">
                <a:tc>
                  <a:txBody>
                    <a:bodyPr/>
                    <a:lstStyle/>
                    <a:p>
                      <a:pPr marL="0" marR="0" lvl="0" algn="l">
                        <a:spcBef>
                          <a:spcPts val="0"/>
                        </a:spcBef>
                        <a:spcAft>
                          <a:spcPts val="0"/>
                        </a:spcAft>
                      </a:pPr>
                      <a:r>
                        <a:rPr lang="en-US" sz="1800" dirty="0">
                          <a:solidFill>
                            <a:srgbClr val="000000"/>
                          </a:solidFill>
                          <a:latin typeface="+mn-lt"/>
                          <a:ea typeface="Calibri"/>
                          <a:cs typeface="Times New Roman"/>
                        </a:rPr>
                        <a:t>October 31, 2013</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algn="l">
                        <a:spcBef>
                          <a:spcPts val="0"/>
                        </a:spcBef>
                        <a:spcAft>
                          <a:spcPts val="0"/>
                        </a:spcAft>
                      </a:pPr>
                      <a:r>
                        <a:rPr lang="en-US" sz="1800" dirty="0">
                          <a:solidFill>
                            <a:srgbClr val="000000"/>
                          </a:solidFill>
                          <a:latin typeface="+mn-lt"/>
                          <a:ea typeface="Calibri"/>
                          <a:cs typeface="Times New Roman"/>
                        </a:rPr>
                        <a:t>State Board rule to establish testing and developmental education exemption for </a:t>
                      </a:r>
                      <a:r>
                        <a:rPr lang="en-US" sz="1800" dirty="0" smtClean="0">
                          <a:solidFill>
                            <a:srgbClr val="000000"/>
                          </a:solidFill>
                          <a:latin typeface="+mn-lt"/>
                          <a:ea typeface="Calibri"/>
                          <a:cs typeface="Times New Roman"/>
                        </a:rPr>
                        <a:t>Florida</a:t>
                      </a:r>
                      <a:r>
                        <a:rPr lang="en-US" sz="1800" baseline="0" dirty="0" smtClean="0">
                          <a:solidFill>
                            <a:srgbClr val="000000"/>
                          </a:solidFill>
                          <a:latin typeface="+mn-lt"/>
                          <a:ea typeface="Calibri"/>
                          <a:cs typeface="Times New Roman"/>
                        </a:rPr>
                        <a:t> standard high school </a:t>
                      </a:r>
                      <a:r>
                        <a:rPr lang="en-US" sz="1800" dirty="0" smtClean="0">
                          <a:solidFill>
                            <a:srgbClr val="000000"/>
                          </a:solidFill>
                          <a:latin typeface="+mn-lt"/>
                          <a:ea typeface="Calibri"/>
                          <a:cs typeface="Times New Roman"/>
                        </a:rPr>
                        <a:t> diploma recipients who entered a Florida public high school in 2003-04</a:t>
                      </a:r>
                      <a:r>
                        <a:rPr lang="en-US" sz="1800" baseline="0" dirty="0" smtClean="0">
                          <a:solidFill>
                            <a:srgbClr val="000000"/>
                          </a:solidFill>
                          <a:latin typeface="+mn-lt"/>
                          <a:ea typeface="Calibri"/>
                          <a:cs typeface="Times New Roman"/>
                        </a:rPr>
                        <a:t> or thereafter</a:t>
                      </a:r>
                      <a:r>
                        <a:rPr lang="en-US" sz="1800" dirty="0" smtClean="0">
                          <a:solidFill>
                            <a:srgbClr val="000000"/>
                          </a:solidFill>
                          <a:latin typeface="+mn-lt"/>
                          <a:ea typeface="Calibri"/>
                          <a:cs typeface="Times New Roman"/>
                        </a:rPr>
                        <a:t> and </a:t>
                      </a:r>
                      <a:r>
                        <a:rPr lang="en-US" sz="1800" dirty="0">
                          <a:solidFill>
                            <a:srgbClr val="000000"/>
                          </a:solidFill>
                          <a:latin typeface="+mn-lt"/>
                          <a:ea typeface="Calibri"/>
                          <a:cs typeface="Times New Roman"/>
                        </a:rPr>
                        <a:t>active duty military</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53101">
                <a:tc>
                  <a:txBody>
                    <a:bodyPr/>
                    <a:lstStyle/>
                    <a:p>
                      <a:pPr marL="0" marR="0" lvl="0" algn="l">
                        <a:spcBef>
                          <a:spcPts val="0"/>
                        </a:spcBef>
                        <a:spcAft>
                          <a:spcPts val="0"/>
                        </a:spcAft>
                      </a:pPr>
                      <a:r>
                        <a:rPr lang="en-US" sz="1800">
                          <a:solidFill>
                            <a:srgbClr val="000000"/>
                          </a:solidFill>
                          <a:latin typeface="+mn-lt"/>
                          <a:ea typeface="Calibri"/>
                          <a:cs typeface="Times New Roman"/>
                        </a:rPr>
                        <a:t>December 31, 2013</a:t>
                      </a:r>
                      <a:endParaRPr lang="en-US" sz="180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algn="l">
                        <a:spcBef>
                          <a:spcPts val="0"/>
                        </a:spcBef>
                        <a:spcAft>
                          <a:spcPts val="0"/>
                        </a:spcAft>
                      </a:pPr>
                      <a:r>
                        <a:rPr lang="en-US" sz="1800" dirty="0">
                          <a:solidFill>
                            <a:srgbClr val="000000"/>
                          </a:solidFill>
                          <a:latin typeface="+mn-lt"/>
                          <a:ea typeface="Calibri"/>
                          <a:cs typeface="Times New Roman"/>
                        </a:rPr>
                        <a:t>State Board rule to establish meta-majors and academic pathways</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72957">
                <a:tc>
                  <a:txBody>
                    <a:bodyPr/>
                    <a:lstStyle/>
                    <a:p>
                      <a:pPr marL="0" marR="0" lvl="0" algn="l">
                        <a:spcBef>
                          <a:spcPts val="0"/>
                        </a:spcBef>
                        <a:spcAft>
                          <a:spcPts val="0"/>
                        </a:spcAft>
                      </a:pPr>
                      <a:r>
                        <a:rPr lang="en-US" sz="1800">
                          <a:solidFill>
                            <a:srgbClr val="000000"/>
                          </a:solidFill>
                          <a:latin typeface="+mn-lt"/>
                          <a:ea typeface="Calibri"/>
                          <a:cs typeface="Times New Roman"/>
                        </a:rPr>
                        <a:t>March 1, 2014</a:t>
                      </a:r>
                      <a:endParaRPr lang="en-US" sz="180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algn="l">
                        <a:spcBef>
                          <a:spcPts val="0"/>
                        </a:spcBef>
                        <a:spcAft>
                          <a:spcPts val="0"/>
                        </a:spcAft>
                      </a:pPr>
                      <a:r>
                        <a:rPr lang="en-US" sz="1800" dirty="0">
                          <a:solidFill>
                            <a:srgbClr val="000000"/>
                          </a:solidFill>
                          <a:latin typeface="+mn-lt"/>
                          <a:ea typeface="Calibri"/>
                          <a:cs typeface="Times New Roman"/>
                        </a:rPr>
                        <a:t>Each Florida College System institution to submit a developmental education plan to the Chancellor for approval </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72957">
                <a:tc>
                  <a:txBody>
                    <a:bodyPr/>
                    <a:lstStyle/>
                    <a:p>
                      <a:pPr marL="0" marR="0" lvl="0" algn="l">
                        <a:spcBef>
                          <a:spcPts val="0"/>
                        </a:spcBef>
                        <a:spcAft>
                          <a:spcPts val="0"/>
                        </a:spcAft>
                      </a:pPr>
                      <a:r>
                        <a:rPr lang="en-US" sz="1800">
                          <a:solidFill>
                            <a:srgbClr val="000000"/>
                          </a:solidFill>
                          <a:latin typeface="+mn-lt"/>
                          <a:ea typeface="Calibri"/>
                          <a:cs typeface="Times New Roman"/>
                        </a:rPr>
                        <a:t>Fall 2014</a:t>
                      </a:r>
                      <a:endParaRPr lang="en-US" sz="180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algn="l">
                        <a:spcBef>
                          <a:spcPts val="0"/>
                        </a:spcBef>
                        <a:spcAft>
                          <a:spcPts val="0"/>
                        </a:spcAft>
                      </a:pPr>
                      <a:r>
                        <a:rPr lang="en-US" sz="1800" dirty="0">
                          <a:solidFill>
                            <a:srgbClr val="000000"/>
                          </a:solidFill>
                          <a:latin typeface="+mn-lt"/>
                          <a:ea typeface="Calibri"/>
                          <a:cs typeface="Times New Roman"/>
                        </a:rPr>
                        <a:t>All Florida College System institutions to implement developmental education plan</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72957">
                <a:tc>
                  <a:txBody>
                    <a:bodyPr/>
                    <a:lstStyle/>
                    <a:p>
                      <a:pPr marL="0" marR="0" lvl="0" algn="l">
                        <a:spcBef>
                          <a:spcPts val="0"/>
                        </a:spcBef>
                        <a:spcAft>
                          <a:spcPts val="0"/>
                        </a:spcAft>
                      </a:pPr>
                      <a:r>
                        <a:rPr lang="en-US" sz="1800">
                          <a:solidFill>
                            <a:srgbClr val="000000"/>
                          </a:solidFill>
                          <a:latin typeface="+mn-lt"/>
                          <a:ea typeface="Calibri"/>
                          <a:cs typeface="Times New Roman"/>
                        </a:rPr>
                        <a:t>October 31, 2015</a:t>
                      </a:r>
                      <a:endParaRPr lang="en-US" sz="180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algn="l">
                        <a:spcBef>
                          <a:spcPts val="0"/>
                        </a:spcBef>
                        <a:spcAft>
                          <a:spcPts val="0"/>
                        </a:spcAft>
                      </a:pPr>
                      <a:r>
                        <a:rPr lang="en-US" sz="1800" dirty="0">
                          <a:solidFill>
                            <a:srgbClr val="000000"/>
                          </a:solidFill>
                          <a:latin typeface="+mn-lt"/>
                          <a:ea typeface="Calibri"/>
                          <a:cs typeface="Times New Roman"/>
                        </a:rPr>
                        <a:t>All Florida College System institutions to submit to the Chancellor an annual accountability report </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792814">
                <a:tc>
                  <a:txBody>
                    <a:bodyPr/>
                    <a:lstStyle/>
                    <a:p>
                      <a:pPr marL="0" marR="0" lvl="0" algn="l">
                        <a:spcBef>
                          <a:spcPts val="0"/>
                        </a:spcBef>
                        <a:spcAft>
                          <a:spcPts val="0"/>
                        </a:spcAft>
                      </a:pPr>
                      <a:r>
                        <a:rPr lang="en-US" sz="1800" dirty="0">
                          <a:solidFill>
                            <a:srgbClr val="000000"/>
                          </a:solidFill>
                          <a:latin typeface="+mn-lt"/>
                          <a:ea typeface="Calibri"/>
                          <a:cs typeface="Times New Roman"/>
                        </a:rPr>
                        <a:t>December 31, 2015</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algn="l">
                        <a:spcBef>
                          <a:spcPts val="0"/>
                        </a:spcBef>
                        <a:spcAft>
                          <a:spcPts val="0"/>
                        </a:spcAft>
                      </a:pPr>
                      <a:r>
                        <a:rPr lang="en-US" sz="1800" dirty="0">
                          <a:solidFill>
                            <a:srgbClr val="000000"/>
                          </a:solidFill>
                          <a:latin typeface="+mn-lt"/>
                          <a:ea typeface="Calibri"/>
                          <a:cs typeface="Times New Roman"/>
                        </a:rPr>
                        <a:t>Chancellor to submit compiled annual accountability report to the Governor, President of the Senate, Speaker of the House of Representatives and State Board of Education</a:t>
                      </a:r>
                      <a:endParaRPr lang="en-US" sz="1800" dirty="0">
                        <a:latin typeface="+mn-lt"/>
                        <a:ea typeface="Calibri"/>
                        <a:cs typeface="Times New Roman"/>
                      </a:endParaRPr>
                    </a:p>
                  </a:txBody>
                  <a:tcPr marL="0" marR="0" marT="50800" marB="50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1143000"/>
            <a:ext cx="8229600" cy="4906963"/>
          </a:xfrm>
        </p:spPr>
        <p:txBody>
          <a:bodyPr>
            <a:noAutofit/>
          </a:bodyPr>
          <a:lstStyle/>
          <a:p>
            <a:r>
              <a:rPr lang="en-US" sz="1600" dirty="0" smtClean="0"/>
              <a:t>Are colleges permitted to implement changes for fall 2013?</a:t>
            </a:r>
          </a:p>
          <a:p>
            <a:r>
              <a:rPr lang="en-US" sz="1600" dirty="0" smtClean="0"/>
              <a:t>When does the testing and developmental education exemption become effective?</a:t>
            </a:r>
          </a:p>
          <a:p>
            <a:r>
              <a:rPr lang="en-US" sz="1600" dirty="0"/>
              <a:t>Do we have to </a:t>
            </a:r>
            <a:r>
              <a:rPr lang="en-US" sz="1600" dirty="0" smtClean="0"/>
              <a:t>confirm high school entry in 2003 or </a:t>
            </a:r>
            <a:r>
              <a:rPr lang="en-US" sz="1600" dirty="0"/>
              <a:t>can we just look for 2007 </a:t>
            </a:r>
            <a:r>
              <a:rPr lang="en-US" sz="1600" dirty="0" smtClean="0"/>
              <a:t>graduates and beyond?</a:t>
            </a:r>
          </a:p>
          <a:p>
            <a:r>
              <a:rPr lang="en-US" sz="1600" dirty="0" smtClean="0"/>
              <a:t>Are colleges still able to offer the lower and upper level developmental education courses for 3 developmental credits each? </a:t>
            </a:r>
          </a:p>
          <a:p>
            <a:r>
              <a:rPr lang="en-US" sz="1600" dirty="0" smtClean="0"/>
              <a:t>Does Senate Bill 1720 apply to English for Academic purposes?</a:t>
            </a:r>
          </a:p>
          <a:p>
            <a:r>
              <a:rPr lang="en-US" sz="1600" dirty="0" smtClean="0"/>
              <a:t>Are charter high school students considered public school students for the purposes of the testing and developmental education exemption?</a:t>
            </a:r>
          </a:p>
          <a:p>
            <a:r>
              <a:rPr lang="en-US" sz="1600" dirty="0" smtClean="0"/>
              <a:t>Are GED recipients, home education and/or out-state high school graduates eligible for the testing and developmental education exemption?</a:t>
            </a:r>
          </a:p>
          <a:p>
            <a:r>
              <a:rPr lang="en-US" sz="1600" dirty="0" smtClean="0"/>
              <a:t>If the college decides to use high school GPA as a “documented student achievement” for a placement decision, should the </a:t>
            </a:r>
            <a:r>
              <a:rPr lang="en-US" sz="1600" dirty="0" err="1" smtClean="0"/>
              <a:t>unweighted</a:t>
            </a:r>
            <a:r>
              <a:rPr lang="en-US" sz="1600" dirty="0" smtClean="0"/>
              <a:t> or weighted HS GPA be used?</a:t>
            </a:r>
          </a:p>
          <a:p>
            <a:r>
              <a:rPr lang="en-US" sz="1600" dirty="0" smtClean="0"/>
              <a:t>Are CPT/PERT-Eligible Certificate of Completion recipients (W8A) still eligible to take a placement test and enroll in an associate degree program?</a:t>
            </a:r>
          </a:p>
          <a:p>
            <a:r>
              <a:rPr lang="en-US" sz="1600" dirty="0" smtClean="0"/>
              <a:t>Will the FCAT Reading 2.0 college ready score in Rule 6A-10.0315 still be applicable?</a:t>
            </a:r>
          </a:p>
          <a:p>
            <a:r>
              <a:rPr lang="en-US" sz="1600" dirty="0" smtClean="0"/>
              <a:t>How will students who are exempted from testing be determined ready for a meta-major</a:t>
            </a:r>
          </a:p>
          <a:p>
            <a:r>
              <a:rPr lang="en-US" sz="1600" dirty="0" smtClean="0"/>
              <a:t>Will there be developmental education courses developed that are specific to meta-majors?</a:t>
            </a:r>
          </a:p>
          <a:p>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we begin…</a:t>
            </a:r>
            <a:endParaRPr lang="en-US" dirty="0"/>
          </a:p>
        </p:txBody>
      </p:sp>
      <p:sp>
        <p:nvSpPr>
          <p:cNvPr id="3" name="Content Placeholder 2"/>
          <p:cNvSpPr>
            <a:spLocks noGrp="1"/>
          </p:cNvSpPr>
          <p:nvPr>
            <p:ph idx="1"/>
          </p:nvPr>
        </p:nvSpPr>
        <p:spPr>
          <a:xfrm>
            <a:off x="457200" y="1371600"/>
            <a:ext cx="8229600" cy="4525963"/>
          </a:xfrm>
        </p:spPr>
        <p:txBody>
          <a:bodyPr>
            <a:normAutofit fontScale="92500" lnSpcReduction="20000"/>
          </a:bodyPr>
          <a:lstStyle/>
          <a:p>
            <a:r>
              <a:rPr lang="en-US" dirty="0" smtClean="0"/>
              <a:t>In addition to logging in to the webinar, please call:</a:t>
            </a:r>
          </a:p>
          <a:p>
            <a:pPr lvl="1"/>
            <a:r>
              <a:rPr lang="en-US" dirty="0" smtClean="0"/>
              <a:t>Telephone:	888-670-3525</a:t>
            </a:r>
          </a:p>
          <a:p>
            <a:pPr lvl="1"/>
            <a:r>
              <a:rPr lang="en-US" dirty="0" err="1" smtClean="0"/>
              <a:t>Passcode</a:t>
            </a:r>
            <a:r>
              <a:rPr lang="en-US" dirty="0" smtClean="0"/>
              <a:t>: 	2911873488#</a:t>
            </a:r>
          </a:p>
          <a:p>
            <a:r>
              <a:rPr lang="en-US" dirty="0" smtClean="0"/>
              <a:t>Your line will be muted until designated Q&amp;A stop points scheduled during the presentation.</a:t>
            </a:r>
          </a:p>
          <a:p>
            <a:r>
              <a:rPr lang="en-US" dirty="0" smtClean="0"/>
              <a:t>If you are having trouble accessing the webinar, you may need to install or update JAVA on your computer.</a:t>
            </a:r>
          </a:p>
          <a:p>
            <a:r>
              <a:rPr lang="en-US" dirty="0" smtClean="0"/>
              <a:t>Please submit questions through the chat function of the webinar.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Senate Bill 1720 </a:t>
            </a:r>
            <a:br>
              <a:rPr lang="en-US" dirty="0" smtClean="0"/>
            </a:br>
            <a:r>
              <a:rPr lang="en-US" dirty="0" smtClean="0"/>
              <a:t>Relating to Education</a:t>
            </a:r>
            <a:endParaRPr lang="en-US" dirty="0"/>
          </a:p>
        </p:txBody>
      </p:sp>
      <p:sp>
        <p:nvSpPr>
          <p:cNvPr id="3" name="Content Placeholder 2"/>
          <p:cNvSpPr>
            <a:spLocks noGrp="1"/>
          </p:cNvSpPr>
          <p:nvPr>
            <p:ph idx="1"/>
          </p:nvPr>
        </p:nvSpPr>
        <p:spPr>
          <a:xfrm>
            <a:off x="457200" y="1143000"/>
            <a:ext cx="8229600" cy="4525963"/>
          </a:xfrm>
        </p:spPr>
        <p:txBody>
          <a:bodyPr anchor="ctr">
            <a:normAutofit/>
          </a:bodyPr>
          <a:lstStyle/>
          <a:p>
            <a:pPr algn="ctr">
              <a:buNone/>
            </a:pPr>
            <a:r>
              <a:rPr lang="en-US" sz="2400" dirty="0" smtClean="0">
                <a:hlinkClick r:id="rId2"/>
              </a:rPr>
              <a:t>http://www.flsenate.gov/Session/Bill/2013/1720/BillText/er/PDF</a:t>
            </a:r>
            <a:endParaRPr lang="en-US" sz="2400" dirty="0" smtClean="0"/>
          </a:p>
        </p:txBody>
      </p:sp>
      <p:sp>
        <p:nvSpPr>
          <p:cNvPr id="4" name="TextBox 3"/>
          <p:cNvSpPr txBox="1"/>
          <p:nvPr/>
        </p:nvSpPr>
        <p:spPr>
          <a:xfrm>
            <a:off x="457201" y="4495800"/>
            <a:ext cx="8077200" cy="1200329"/>
          </a:xfrm>
          <a:prstGeom prst="rect">
            <a:avLst/>
          </a:prstGeom>
          <a:noFill/>
        </p:spPr>
        <p:txBody>
          <a:bodyPr wrap="square" rtlCol="0">
            <a:spAutoFit/>
          </a:bodyPr>
          <a:lstStyle/>
          <a:p>
            <a:r>
              <a:rPr lang="en-US" i="1" dirty="0" smtClean="0"/>
              <a:t>Strikethrough = existing language being deleted</a:t>
            </a:r>
          </a:p>
          <a:p>
            <a:r>
              <a:rPr lang="en-US" i="1" dirty="0" smtClean="0"/>
              <a:t>Underline = new language</a:t>
            </a:r>
          </a:p>
          <a:p>
            <a:r>
              <a:rPr lang="en-US" i="1" dirty="0" smtClean="0"/>
              <a:t>No strikethrough or underline = current language</a:t>
            </a:r>
          </a:p>
          <a:p>
            <a:endParaRPr lang="en-US"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Bill Sections Related to </a:t>
            </a:r>
            <a:br>
              <a:rPr lang="en-US" dirty="0" smtClean="0"/>
            </a:br>
            <a:r>
              <a:rPr lang="en-US" dirty="0" smtClean="0"/>
              <a:t>Developmental Education </a:t>
            </a:r>
            <a:endParaRPr lang="en-US" dirty="0"/>
          </a:p>
        </p:txBody>
      </p:sp>
      <p:graphicFrame>
        <p:nvGraphicFramePr>
          <p:cNvPr id="5" name="Table 4"/>
          <p:cNvGraphicFramePr>
            <a:graphicFrameLocks noGrp="1"/>
          </p:cNvGraphicFramePr>
          <p:nvPr/>
        </p:nvGraphicFramePr>
        <p:xfrm>
          <a:off x="838200" y="1972340"/>
          <a:ext cx="7467600" cy="3285460"/>
        </p:xfrm>
        <a:graphic>
          <a:graphicData uri="http://schemas.openxmlformats.org/drawingml/2006/table">
            <a:tbl>
              <a:tblPr/>
              <a:tblGrid>
                <a:gridCol w="3634353"/>
                <a:gridCol w="3833247"/>
              </a:tblGrid>
              <a:tr h="381000">
                <a:tc>
                  <a:txBody>
                    <a:bodyPr/>
                    <a:lstStyle/>
                    <a:p>
                      <a:pPr algn="ctr" rtl="0" fontAlgn="b"/>
                      <a:r>
                        <a:rPr lang="en-US" sz="2000" b="1" i="0" u="none" strike="noStrike" dirty="0" smtClean="0">
                          <a:solidFill>
                            <a:srgbClr val="000000"/>
                          </a:solidFill>
                          <a:latin typeface="Calibri"/>
                        </a:rPr>
                        <a:t>Policy</a:t>
                      </a:r>
                      <a:r>
                        <a:rPr lang="en-US" sz="2000" b="1" i="0" u="none" strike="noStrike" baseline="0" dirty="0" smtClean="0">
                          <a:solidFill>
                            <a:srgbClr val="000000"/>
                          </a:solidFill>
                          <a:latin typeface="Calibri"/>
                        </a:rPr>
                        <a:t> Areas</a:t>
                      </a:r>
                      <a:endParaRPr lang="en-US" sz="2000" b="1" i="0" u="none" strike="noStrike" dirty="0">
                        <a:solidFill>
                          <a:srgbClr val="000000"/>
                        </a:solidFill>
                        <a:latin typeface="Calibri"/>
                      </a:endParaRP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c>
                  <a:txBody>
                    <a:bodyPr/>
                    <a:lstStyle/>
                    <a:p>
                      <a:pPr algn="ctr" fontAlgn="b"/>
                      <a:r>
                        <a:rPr lang="en-US" sz="2000" b="1" i="0" u="none" strike="noStrike" dirty="0">
                          <a:solidFill>
                            <a:srgbClr val="000000"/>
                          </a:solidFill>
                          <a:latin typeface="Calibri"/>
                        </a:rPr>
                        <a:t>Section(s)</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D8D8"/>
                    </a:solidFill>
                  </a:tcPr>
                </a:tc>
              </a:tr>
              <a:tr h="381000">
                <a:tc>
                  <a:txBody>
                    <a:bodyPr/>
                    <a:lstStyle/>
                    <a:p>
                      <a:pPr algn="l" fontAlgn="b"/>
                      <a:r>
                        <a:rPr lang="en-US" sz="2000" b="0" i="0" u="none" strike="noStrike" dirty="0">
                          <a:solidFill>
                            <a:srgbClr val="000000"/>
                          </a:solidFill>
                          <a:latin typeface="Calibri"/>
                        </a:rPr>
                        <a:t>Advising</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a:rPr>
                        <a:t>16, 19</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2000" b="0" i="0" u="none" strike="noStrike" dirty="0">
                          <a:solidFill>
                            <a:srgbClr val="000000"/>
                          </a:solidFill>
                          <a:latin typeface="Calibri"/>
                        </a:rPr>
                        <a:t>Developmental education </a:t>
                      </a:r>
                      <a:r>
                        <a:rPr lang="en-US" sz="2000" b="0" i="0" u="none" strike="noStrike" dirty="0" smtClean="0">
                          <a:solidFill>
                            <a:srgbClr val="000000"/>
                          </a:solidFill>
                          <a:latin typeface="Calibri"/>
                        </a:rPr>
                        <a:t>options</a:t>
                      </a:r>
                      <a:endParaRPr lang="en-US" sz="2000" b="0" i="0" u="none" strike="noStrike" dirty="0">
                        <a:solidFill>
                          <a:srgbClr val="000000"/>
                        </a:solidFill>
                        <a:latin typeface="Calibri"/>
                      </a:endParaRP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a:rPr>
                        <a:t>18, 19</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2000" b="0" i="0" u="none" strike="noStrike">
                          <a:solidFill>
                            <a:srgbClr val="000000"/>
                          </a:solidFill>
                          <a:latin typeface="Calibri"/>
                        </a:rPr>
                        <a:t>Gateway course</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a:rPr>
                        <a:t>18, 19</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2000" b="0" i="0" u="none" strike="noStrike">
                          <a:solidFill>
                            <a:srgbClr val="000000"/>
                          </a:solidFill>
                          <a:latin typeface="Calibri"/>
                        </a:rPr>
                        <a:t>Meta-major</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a:rPr>
                        <a:t>18, 19</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2000" b="0" i="0" u="none" strike="noStrike">
                          <a:solidFill>
                            <a:srgbClr val="000000"/>
                          </a:solidFill>
                          <a:latin typeface="Calibri"/>
                        </a:rPr>
                        <a:t>Reporting</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a:rPr>
                        <a:t>19, 37</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mn-lt"/>
                        </a:rPr>
                        <a:t>Terminology revision to developmental education</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mn-lt"/>
                        </a:rPr>
                        <a:t>4, 5, 6, 7, 9, 12, 17, 25, 27, 28, 30, 31, 32, 34</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2000" b="0" i="0" u="none" strike="noStrike">
                          <a:solidFill>
                            <a:srgbClr val="000000"/>
                          </a:solidFill>
                          <a:latin typeface="Calibri"/>
                        </a:rPr>
                        <a:t>Testing and Placement</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a:rPr>
                        <a:t>19</a:t>
                      </a:r>
                    </a:p>
                  </a:txBody>
                  <a:tcPr marL="8860" marR="8860" marT="88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5237"/>
            <a:ext cx="8229600" cy="4525963"/>
          </a:xfrm>
        </p:spPr>
        <p:txBody>
          <a:bodyPr>
            <a:normAutofit fontScale="70000" lnSpcReduction="20000"/>
          </a:bodyPr>
          <a:lstStyle/>
          <a:p>
            <a:pPr>
              <a:buNone/>
            </a:pPr>
            <a:r>
              <a:rPr lang="en-US" u="sng" dirty="0" smtClean="0"/>
              <a:t>1008.02 Definitions</a:t>
            </a:r>
          </a:p>
          <a:p>
            <a:pPr>
              <a:buNone/>
            </a:pPr>
            <a:r>
              <a:rPr lang="en-US" u="sng" dirty="0" smtClean="0"/>
              <a:t>(1) “</a:t>
            </a:r>
            <a:r>
              <a:rPr lang="en-US" sz="3100" u="sng" dirty="0" smtClean="0"/>
              <a:t>Developmental education” means instruction </a:t>
            </a:r>
            <a:r>
              <a:rPr lang="en-US" u="sng" dirty="0" smtClean="0"/>
              <a:t>through which a high school graduate who applies for any college credit program may attain the communication and computation skills necessary to successfully complete college credit instruction. Developmental education may be delivered through a variety of accelerated and </a:t>
            </a:r>
            <a:r>
              <a:rPr lang="en-US" u="sng" dirty="0" err="1" smtClean="0"/>
              <a:t>corequisite</a:t>
            </a:r>
            <a:r>
              <a:rPr lang="en-US" u="sng" dirty="0" smtClean="0"/>
              <a:t> strategies and includes any of the following: </a:t>
            </a:r>
          </a:p>
          <a:p>
            <a:pPr lvl="1">
              <a:buNone/>
            </a:pPr>
            <a:r>
              <a:rPr lang="en-US" u="sng" dirty="0" smtClean="0"/>
              <a:t>(a) </a:t>
            </a:r>
            <a:r>
              <a:rPr lang="en-US" u="sng" dirty="0" smtClean="0">
                <a:solidFill>
                  <a:srgbClr val="FF0000"/>
                </a:solidFill>
              </a:rPr>
              <a:t>Modularized</a:t>
            </a:r>
            <a:r>
              <a:rPr lang="en-US" u="sng" dirty="0" smtClean="0"/>
              <a:t> instruction that is customized and targeted 781 to address specific skills gaps.  </a:t>
            </a:r>
          </a:p>
          <a:p>
            <a:pPr lvl="1">
              <a:buNone/>
            </a:pPr>
            <a:r>
              <a:rPr lang="en-US" u="sng" dirty="0" smtClean="0"/>
              <a:t>(b) </a:t>
            </a:r>
            <a:r>
              <a:rPr lang="en-US" u="sng" dirty="0" smtClean="0">
                <a:solidFill>
                  <a:srgbClr val="FF0000"/>
                </a:solidFill>
              </a:rPr>
              <a:t>Compressed</a:t>
            </a:r>
            <a:r>
              <a:rPr lang="en-US" u="sng" dirty="0" smtClean="0"/>
              <a:t> course structures that accelerate student progression from developmental instruction to college-level coursework.</a:t>
            </a:r>
          </a:p>
          <a:p>
            <a:pPr lvl="1">
              <a:buNone/>
            </a:pPr>
            <a:r>
              <a:rPr lang="en-US" u="sng" dirty="0" smtClean="0"/>
              <a:t>(c)</a:t>
            </a:r>
            <a:r>
              <a:rPr lang="en-US" u="sng" dirty="0" smtClean="0">
                <a:solidFill>
                  <a:srgbClr val="FF0000"/>
                </a:solidFill>
              </a:rPr>
              <a:t> Contextualized </a:t>
            </a:r>
            <a:r>
              <a:rPr lang="en-US" u="sng" dirty="0" smtClean="0"/>
              <a:t>developmental instruction that is related to meta-majors.</a:t>
            </a:r>
          </a:p>
          <a:p>
            <a:pPr lvl="1">
              <a:buNone/>
            </a:pPr>
            <a:r>
              <a:rPr lang="en-US" u="sng" dirty="0" smtClean="0"/>
              <a:t>(d) </a:t>
            </a:r>
            <a:r>
              <a:rPr lang="en-US" u="sng" dirty="0" err="1" smtClean="0">
                <a:solidFill>
                  <a:srgbClr val="FF0000"/>
                </a:solidFill>
              </a:rPr>
              <a:t>Corequisite</a:t>
            </a:r>
            <a:r>
              <a:rPr lang="en-US" u="sng" dirty="0" smtClean="0">
                <a:solidFill>
                  <a:srgbClr val="FF0000"/>
                </a:solidFill>
              </a:rPr>
              <a:t> </a:t>
            </a:r>
            <a:r>
              <a:rPr lang="en-US" u="sng" dirty="0" smtClean="0"/>
              <a:t>developmental instruction or tutoring that supplements credit instruction while a student is concurrently enrolled in a credit-bearing course. </a:t>
            </a:r>
          </a:p>
        </p:txBody>
      </p:sp>
      <p:sp>
        <p:nvSpPr>
          <p:cNvPr id="5" name="Title 1"/>
          <p:cNvSpPr>
            <a:spLocks noGrp="1"/>
          </p:cNvSpPr>
          <p:nvPr>
            <p:ph type="title"/>
          </p:nvPr>
        </p:nvSpPr>
        <p:spPr>
          <a:xfrm>
            <a:off x="152400" y="274638"/>
            <a:ext cx="8839200" cy="1143000"/>
          </a:xfrm>
        </p:spPr>
        <p:txBody>
          <a:bodyPr>
            <a:noAutofit/>
          </a:bodyPr>
          <a:lstStyle/>
          <a:p>
            <a:r>
              <a:rPr lang="en-US" sz="3200" b="1" dirty="0" smtClean="0"/>
              <a:t>Developmental Education Delivery </a:t>
            </a:r>
            <a:br>
              <a:rPr lang="en-US" sz="3200" b="1" dirty="0" smtClean="0"/>
            </a:br>
            <a:r>
              <a:rPr lang="en-US" sz="2000" dirty="0" smtClean="0"/>
              <a:t>1008.02 Definitions</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8229600" cy="4525963"/>
          </a:xfrm>
        </p:spPr>
        <p:txBody>
          <a:bodyPr>
            <a:normAutofit/>
          </a:bodyPr>
          <a:lstStyle/>
          <a:p>
            <a:pPr>
              <a:buNone/>
            </a:pPr>
            <a:r>
              <a:rPr lang="en-US" sz="2800" u="sng" dirty="0" smtClean="0"/>
              <a:t>(6)(a) Each Florida College System institution board of trustees shall develop a plan to implement the developmental education strategies defined in s. 1008.02 and rules established by the State Board of Education. The plan must be submitted to the Chancellor of the Florida College System for approval no later than March 1, 2014, for implementation no later than the fall semester 2014.</a:t>
            </a:r>
            <a:endParaRPr lang="en-US" sz="2800" u="sng" dirty="0"/>
          </a:p>
        </p:txBody>
      </p:sp>
      <p:sp>
        <p:nvSpPr>
          <p:cNvPr id="4" name="Title 1"/>
          <p:cNvSpPr>
            <a:spLocks noGrp="1"/>
          </p:cNvSpPr>
          <p:nvPr>
            <p:ph type="title"/>
          </p:nvPr>
        </p:nvSpPr>
        <p:spPr>
          <a:xfrm>
            <a:off x="457200" y="274638"/>
            <a:ext cx="8229600" cy="1143000"/>
          </a:xfrm>
        </p:spPr>
        <p:txBody>
          <a:bodyPr anchor="ctr">
            <a:noAutofit/>
          </a:bodyPr>
          <a:lstStyle/>
          <a:p>
            <a:r>
              <a:rPr lang="en-US" sz="3200" b="1" dirty="0" smtClean="0"/>
              <a:t>Developmental Education Plan</a:t>
            </a:r>
            <a:r>
              <a:rPr lang="en-US" sz="2000" b="1" dirty="0" smtClean="0"/>
              <a:t/>
            </a:r>
            <a:br>
              <a:rPr lang="en-US" sz="2000" b="1" dirty="0" smtClean="0"/>
            </a:br>
            <a:r>
              <a:rPr lang="en-US" sz="2000" b="1" dirty="0" smtClean="0"/>
              <a:t> </a:t>
            </a:r>
            <a:r>
              <a:rPr lang="en-US" sz="2000" dirty="0" smtClean="0"/>
              <a:t>1008.30 Common placement testing for public postsecondary education</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sz="3200" b="1" dirty="0" smtClean="0"/>
              <a:t>Testing &amp; Placement </a:t>
            </a:r>
            <a:br>
              <a:rPr lang="en-US" sz="3200" b="1" dirty="0" smtClean="0"/>
            </a:br>
            <a:r>
              <a:rPr lang="en-US" sz="2000" dirty="0" smtClean="0"/>
              <a:t>1008.30 Common placement testing for public postsecondary education</a:t>
            </a:r>
            <a:endParaRPr lang="en-US" sz="2000" dirty="0"/>
          </a:p>
        </p:txBody>
      </p:sp>
      <p:sp>
        <p:nvSpPr>
          <p:cNvPr id="3" name="Content Placeholder 2"/>
          <p:cNvSpPr>
            <a:spLocks noGrp="1"/>
          </p:cNvSpPr>
          <p:nvPr>
            <p:ph idx="1"/>
          </p:nvPr>
        </p:nvSpPr>
        <p:spPr/>
        <p:txBody>
          <a:bodyPr>
            <a:normAutofit/>
          </a:bodyPr>
          <a:lstStyle/>
          <a:p>
            <a:pPr>
              <a:buNone/>
            </a:pPr>
            <a:r>
              <a:rPr lang="en-US" u="sng" dirty="0" smtClean="0"/>
              <a:t>(4) By </a:t>
            </a:r>
            <a:r>
              <a:rPr lang="en-US" u="sng" dirty="0"/>
              <a:t>October 31, 2013, the State Board of Education </a:t>
            </a:r>
            <a:r>
              <a:rPr lang="en-US" u="sng" dirty="0" smtClean="0"/>
              <a:t>shall establish </a:t>
            </a:r>
            <a:r>
              <a:rPr lang="en-US" u="sng" dirty="0"/>
              <a:t>by rule the test scores a student must achieve </a:t>
            </a:r>
            <a:r>
              <a:rPr lang="en-US" u="sng" dirty="0" smtClean="0"/>
              <a:t>to demonstrate </a:t>
            </a:r>
            <a:r>
              <a:rPr lang="en-US" u="sng" dirty="0"/>
              <a:t>readiness to perform college-level work, and </a:t>
            </a:r>
            <a:r>
              <a:rPr lang="en-US" u="sng" dirty="0" smtClean="0"/>
              <a:t>the rules </a:t>
            </a:r>
            <a:r>
              <a:rPr lang="en-US" u="sng" dirty="0"/>
              <a:t>must specify the following:</a:t>
            </a:r>
            <a:r>
              <a:rPr lang="en-US" dirty="0"/>
              <a:t> </a:t>
            </a:r>
            <a:endParaRPr lang="en-US" u="sng" dirty="0"/>
          </a:p>
        </p:txBody>
      </p:sp>
    </p:spTree>
    <p:extLst>
      <p:ext uri="{BB962C8B-B14F-4D97-AF65-F5344CB8AC3E}">
        <p14:creationId xmlns:p14="http://schemas.microsoft.com/office/powerpoint/2010/main" val="1385622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US" sz="3200" b="1" dirty="0" smtClean="0"/>
              <a:t>Testing &amp; Placement </a:t>
            </a:r>
            <a:br>
              <a:rPr lang="en-US" sz="3200" b="1" dirty="0" smtClean="0"/>
            </a:br>
            <a:r>
              <a:rPr lang="en-US" sz="2000" dirty="0" smtClean="0"/>
              <a:t>1008.30 Common placement testing for public postsecondary education</a:t>
            </a:r>
            <a:endParaRPr lang="en-US" sz="2000" dirty="0"/>
          </a:p>
        </p:txBody>
      </p:sp>
      <p:sp>
        <p:nvSpPr>
          <p:cNvPr id="3" name="Content Placeholder 2"/>
          <p:cNvSpPr>
            <a:spLocks noGrp="1"/>
          </p:cNvSpPr>
          <p:nvPr>
            <p:ph idx="1"/>
          </p:nvPr>
        </p:nvSpPr>
        <p:spPr/>
        <p:txBody>
          <a:bodyPr>
            <a:normAutofit fontScale="77500" lnSpcReduction="20000"/>
          </a:bodyPr>
          <a:lstStyle/>
          <a:p>
            <a:pPr>
              <a:buNone/>
            </a:pPr>
            <a:r>
              <a:rPr lang="en-US" u="sng" dirty="0" smtClean="0"/>
              <a:t>4(a) A student who entered 9th grade in a Florida public school in the 2003-2004 school year, or any year thereafter, and earned a Florida standard high school diploma or a student who is serving as an active duty member of any branch of the United States Armed Services </a:t>
            </a:r>
            <a:r>
              <a:rPr lang="en-US" u="sng" dirty="0" smtClean="0">
                <a:solidFill>
                  <a:srgbClr val="FF0000"/>
                </a:solidFill>
              </a:rPr>
              <a:t>shall not be required to take the common placement test and shall not be required to enroll in developmental education </a:t>
            </a:r>
            <a:r>
              <a:rPr lang="en-US" u="sng" dirty="0" smtClean="0"/>
              <a:t>instruction in a Florida College System institution. However, a student who is not required to take the common placement test and is not required to enroll in developmental education under this paragraph may opt to be assessed and to enroll in developmental education instruction, and the college shall provide such assessment and instruction upon the student’s request.</a:t>
            </a:r>
            <a:endParaRPr lang="en-US"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229600" cy="4525963"/>
          </a:xfrm>
        </p:spPr>
        <p:txBody>
          <a:bodyPr>
            <a:normAutofit/>
          </a:bodyPr>
          <a:lstStyle/>
          <a:p>
            <a:pPr>
              <a:buNone/>
            </a:pPr>
            <a:r>
              <a:rPr lang="en-US" sz="2800" u="sng" dirty="0" smtClean="0"/>
              <a:t>6(a)1. Documented student achievements such as grade point averages, work history, military experience, participation in juried competitions, career interests, degree major declaration, or any combination of such achievements that the institution may consider, in addition to common placement test scores, for advising students regarding enrollment options.</a:t>
            </a:r>
            <a:r>
              <a:rPr lang="en-US" u="sng" dirty="0" smtClean="0"/>
              <a:t> </a:t>
            </a:r>
            <a:endParaRPr lang="en-US" u="sng" dirty="0"/>
          </a:p>
        </p:txBody>
      </p:sp>
      <p:sp>
        <p:nvSpPr>
          <p:cNvPr id="5" name="Title 1"/>
          <p:cNvSpPr>
            <a:spLocks noGrp="1"/>
          </p:cNvSpPr>
          <p:nvPr>
            <p:ph type="title"/>
          </p:nvPr>
        </p:nvSpPr>
        <p:spPr>
          <a:xfrm>
            <a:off x="152400" y="274638"/>
            <a:ext cx="8839200" cy="1143000"/>
          </a:xfrm>
        </p:spPr>
        <p:txBody>
          <a:bodyPr>
            <a:noAutofit/>
          </a:bodyPr>
          <a:lstStyle/>
          <a:p>
            <a:r>
              <a:rPr lang="en-US" sz="3200" b="1" dirty="0" smtClean="0"/>
              <a:t>Testing &amp; Placement </a:t>
            </a:r>
            <a:br>
              <a:rPr lang="en-US" sz="3200" b="1" dirty="0" smtClean="0"/>
            </a:br>
            <a:r>
              <a:rPr lang="en-US" sz="2000" dirty="0" smtClean="0"/>
              <a:t>1008.30 Common placement testing for public postsecondary education</a:t>
            </a: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3861</TotalTime>
  <Words>1425</Words>
  <Application>Microsoft Office PowerPoint</Application>
  <PresentationFormat>On-screen Show (4:3)</PresentationFormat>
  <Paragraphs>108</Paragraphs>
  <Slides>17</Slides>
  <Notes>11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Custom Design</vt:lpstr>
      <vt:lpstr>Senate Bill 1720 Developmental Education</vt:lpstr>
      <vt:lpstr>Before we begin…</vt:lpstr>
      <vt:lpstr>Senate Bill 1720  Relating to Education</vt:lpstr>
      <vt:lpstr>Bill Sections Related to  Developmental Education </vt:lpstr>
      <vt:lpstr>Developmental Education Delivery  1008.02 Definitions</vt:lpstr>
      <vt:lpstr>Developmental Education Plan  1008.30 Common placement testing for public postsecondary education</vt:lpstr>
      <vt:lpstr>Testing &amp; Placement  1008.30 Common placement testing for public postsecondary education</vt:lpstr>
      <vt:lpstr>Testing &amp; Placement  1008.30 Common placement testing for public postsecondary education</vt:lpstr>
      <vt:lpstr>Testing &amp; Placement  1008.30 Common placement testing for public postsecondary education</vt:lpstr>
      <vt:lpstr>Advising  1007.263 Florida College System institutions; admissions of students</vt:lpstr>
      <vt:lpstr>Advising  1007.263 Florida College System institutions; admissions of students</vt:lpstr>
      <vt:lpstr>Advising  1008.30 Common placement testing for public postsecondary education</vt:lpstr>
      <vt:lpstr>Advising  1008.30 Common placement testing for public postsecondary education</vt:lpstr>
      <vt:lpstr>Advising  1008.30 Common placement testing for public postsecondary education</vt:lpstr>
      <vt:lpstr>Reporting  1008.30 Common placement testing for public postsecondary education</vt:lpstr>
      <vt:lpstr>Key Dates</vt:lpstr>
      <vt:lpstr>Questions</vt:lpstr>
    </vt:vector>
  </TitlesOfParts>
  <Company>Florida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Florida Department of Education</dc:creator>
  <cp:lastModifiedBy>Administrator</cp:lastModifiedBy>
  <cp:revision>221</cp:revision>
  <cp:lastPrinted>2013-05-15T13:09:09Z</cp:lastPrinted>
  <dcterms:created xsi:type="dcterms:W3CDTF">2013-02-28T15:55:32Z</dcterms:created>
  <dcterms:modified xsi:type="dcterms:W3CDTF">2013-05-15T20:20:14Z</dcterms:modified>
</cp:coreProperties>
</file>