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4" r:id="rId2"/>
    <p:sldId id="263" r:id="rId3"/>
    <p:sldId id="266" r:id="rId4"/>
    <p:sldId id="274" r:id="rId5"/>
    <p:sldId id="275" r:id="rId6"/>
    <p:sldId id="280" r:id="rId7"/>
    <p:sldId id="277" r:id="rId8"/>
    <p:sldId id="279" r:id="rId9"/>
    <p:sldId id="264" r:id="rId10"/>
    <p:sldId id="268" r:id="rId11"/>
    <p:sldId id="269" r:id="rId12"/>
    <p:sldId id="270" r:id="rId13"/>
    <p:sldId id="261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25" autoAdjust="0"/>
  </p:normalViewPr>
  <p:slideViewPr>
    <p:cSldViewPr>
      <p:cViewPr varScale="1">
        <p:scale>
          <a:sx n="55" d="100"/>
          <a:sy n="55" d="100"/>
        </p:scale>
        <p:origin x="-9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brown75\My%20Documents\TIME%20over%20Time%202009081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brown75\Local%20Settings\Temporary%20Internet%20Files\Content.Outlook\Y3CG1DGM\TIME%20over%20Time%202009081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brown75\My%20Documents\TIME%20over%20Time%20200908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/>
            </a:pPr>
            <a:r>
              <a:rPr lang="en-US" sz="2000" dirty="0" smtClean="0"/>
              <a:t>Fall 2008</a:t>
            </a:r>
            <a:endParaRPr lang="en-US" sz="2000" dirty="0"/>
          </a:p>
        </c:rich>
      </c:tx>
      <c:layout>
        <c:manualLayout>
          <c:xMode val="edge"/>
          <c:yMode val="edge"/>
          <c:x val="0.4356558034412365"/>
          <c:y val="5.6603787600601113E-2"/>
        </c:manualLayout>
      </c:layout>
    </c:title>
    <c:plotArea>
      <c:layout>
        <c:manualLayout>
          <c:layoutTarget val="inner"/>
          <c:xMode val="edge"/>
          <c:yMode val="edge"/>
          <c:x val="8.3639059006513181E-2"/>
          <c:y val="0.18043607515130047"/>
          <c:w val="0.3702303878681833"/>
          <c:h val="0.673193307148118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spPr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7.3184358899581997E-2"/>
                  <c:y val="0.12324139636139314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-9.4691114999514006E-2"/>
                  <c:y val="-6.4057085751695548E-3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-7.0931029454651531E-2"/>
                  <c:y val="-0.12632427618166564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-1.1284388062603351E-2"/>
                  <c:y val="-0.13948081325454917"/>
                </c:manualLayout>
              </c:layout>
              <c:dLblPos val="bestFit"/>
              <c:showPercent val="1"/>
            </c:dLbl>
            <c:dLbl>
              <c:idx val="4"/>
              <c:layout>
                <c:manualLayout>
                  <c:x val="0.12153300281909206"/>
                  <c:y val="2.9840058347803563E-2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bestFit"/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New to College: First Term</c:v>
                </c:pt>
                <c:pt idx="1">
                  <c:v>New to College, Beyond first term w/less than 15 Valencia college level hours</c:v>
                </c:pt>
                <c:pt idx="2">
                  <c:v>New to Valencia, Transfer w/less than 15 transfer hours</c:v>
                </c:pt>
                <c:pt idx="3">
                  <c:v>New to Valencia, Transfer w/15 or more transfer hours</c:v>
                </c:pt>
                <c:pt idx="4">
                  <c:v>Continuing, 15 or more Valencia college level hours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0.17080000000000001</c:v>
                </c:pt>
                <c:pt idx="1">
                  <c:v>0.16800000000000004</c:v>
                </c:pt>
                <c:pt idx="2">
                  <c:v>9.950000000000038E-2</c:v>
                </c:pt>
                <c:pt idx="3">
                  <c:v>9.5100000000000018E-2</c:v>
                </c:pt>
                <c:pt idx="4">
                  <c:v>0.46650000000000008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684854534028362"/>
          <c:y val="0.17091691207738638"/>
          <c:w val="0.40906694761746593"/>
          <c:h val="0.66191990484380137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3551456448654702E-2"/>
          <c:y val="2.7510411198600176E-2"/>
          <c:w val="0.87514633323120061"/>
          <c:h val="0.81775009373828333"/>
        </c:manualLayout>
      </c:layout>
      <c:lineChart>
        <c:grouping val="standard"/>
        <c:ser>
          <c:idx val="3"/>
          <c:order val="0"/>
          <c:tx>
            <c:strRef>
              <c:f>TIME_Data!$C$4116</c:f>
              <c:strCache>
                <c:ptCount val="1"/>
                <c:pt idx="0">
                  <c:v>College Prep - All Ethnicities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triangle"/>
            <c:size val="1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6.9113140679750051E-2"/>
                  <c:y val="-6.8904813386783505E-3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1.4312455866874521E-3"/>
                  <c:y val="1.7410695777244124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9.891482473320376E-3"/>
                  <c:y val="1.7410855234833319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8092272095429855E-2"/>
                  <c:y val="5.3862860095100509E-2"/>
                </c:manualLayout>
              </c:layout>
              <c:dLblPos val="r"/>
              <c:showVal val="1"/>
            </c:dLbl>
            <c:dLbl>
              <c:idx val="4"/>
              <c:layout/>
              <c:dLblPos val="b"/>
              <c:showVal val="1"/>
            </c:dLbl>
            <c:dLbl>
              <c:idx val="5"/>
              <c:layout>
                <c:manualLayout>
                  <c:x val="-3.8092272095429904E-2"/>
                  <c:y val="4.3737303189470694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3.5272193133218756E-2"/>
                  <c:y val="3.7661969046092814E-2"/>
                </c:manualLayout>
              </c:layout>
              <c:dLblPos val="r"/>
              <c:showVal val="1"/>
            </c:dLbl>
            <c:dLbl>
              <c:idx val="7"/>
              <c:layout/>
              <c:dLblPos val="r"/>
              <c:showVal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ysClr val="windowText" lastClr="000000"/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TIME_Data!$O$4112:$V$4112</c:f>
              <c:strCache>
                <c:ptCount val="8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</c:strCache>
            </c:strRef>
          </c:cat>
          <c:val>
            <c:numRef>
              <c:f>TIME_Data!$O$4116:$V$4116</c:f>
              <c:numCache>
                <c:formatCode>0.0%</c:formatCode>
                <c:ptCount val="8"/>
                <c:pt idx="0">
                  <c:v>0.15099009900990112</c:v>
                </c:pt>
                <c:pt idx="1">
                  <c:v>0.15676401477005716</c:v>
                </c:pt>
                <c:pt idx="2">
                  <c:v>0.15061808718282399</c:v>
                </c:pt>
                <c:pt idx="3">
                  <c:v>0.14750619030774684</c:v>
                </c:pt>
                <c:pt idx="4">
                  <c:v>0.1371994342291373</c:v>
                </c:pt>
                <c:pt idx="5">
                  <c:v>0.14422369389256823</c:v>
                </c:pt>
                <c:pt idx="6">
                  <c:v>0.15371024734982353</c:v>
                </c:pt>
                <c:pt idx="7">
                  <c:v>0.15469613259668527</c:v>
                </c:pt>
              </c:numCache>
            </c:numRef>
          </c:val>
        </c:ser>
        <c:ser>
          <c:idx val="0"/>
          <c:order val="1"/>
          <c:tx>
            <c:strRef>
              <c:f>TIME_Data!$C$4115</c:f>
              <c:strCache>
                <c:ptCount val="1"/>
                <c:pt idx="0">
                  <c:v>College Prep - Caucasian</c:v>
                </c:pt>
              </c:strCache>
            </c:strRef>
          </c:tx>
          <c:spPr>
            <a:ln w="38100">
              <a:solidFill>
                <a:schemeClr val="accent6">
                  <a:lumMod val="75000"/>
                </a:schemeClr>
              </a:solidFill>
            </a:ln>
          </c:spPr>
          <c:marker>
            <c:symbol val="circle"/>
            <c:size val="10"/>
            <c:spPr>
              <a:solidFill>
                <a:srgbClr val="FFFF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4"/>
              <c:layout>
                <c:manualLayout>
                  <c:x val="-3.8071065989847802E-2"/>
                  <c:y val="-4.4552609842360709E-2"/>
                </c:manualLayout>
              </c:layout>
              <c:dLblPos val="r"/>
              <c:showVal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TIME_Data!$O$4112:$V$4112</c:f>
              <c:strCache>
                <c:ptCount val="8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</c:strCache>
            </c:strRef>
          </c:cat>
          <c:val>
            <c:numRef>
              <c:f>TIME_Data!$O$4115:$V$4115</c:f>
              <c:numCache>
                <c:formatCode>0.0%</c:formatCode>
                <c:ptCount val="8"/>
                <c:pt idx="0">
                  <c:v>0.16666666666666666</c:v>
                </c:pt>
                <c:pt idx="1">
                  <c:v>0.16517857142857123</c:v>
                </c:pt>
                <c:pt idx="2">
                  <c:v>0.17022574740695545</c:v>
                </c:pt>
                <c:pt idx="3">
                  <c:v>0.16448726772195468</c:v>
                </c:pt>
                <c:pt idx="4">
                  <c:v>0.1415929203539823</c:v>
                </c:pt>
                <c:pt idx="5">
                  <c:v>0.15548780487804889</c:v>
                </c:pt>
                <c:pt idx="6">
                  <c:v>0.16131621187800971</c:v>
                </c:pt>
                <c:pt idx="7">
                  <c:v>0.15663801337153774</c:v>
                </c:pt>
              </c:numCache>
            </c:numRef>
          </c:val>
        </c:ser>
        <c:ser>
          <c:idx val="2"/>
          <c:order val="2"/>
          <c:tx>
            <c:strRef>
              <c:f>TIME_Data!$C$4114</c:f>
              <c:strCache>
                <c:ptCount val="1"/>
                <c:pt idx="0">
                  <c:v>College Prep - Hispanic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square"/>
            <c:size val="1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3"/>
              <c:layout>
                <c:manualLayout>
                  <c:x val="-3.9502311576535255E-2"/>
                  <c:y val="6.3593600010205434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8092272095429904E-2"/>
                  <c:y val="-5.7518265866827414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8092272095429904E-2"/>
                  <c:y val="5.3468043104575549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3.66822326143246E-2"/>
                  <c:y val="6.1568488629079307E-2"/>
                </c:manualLayout>
              </c:layout>
              <c:dLblPos val="r"/>
              <c:showVal val="1"/>
            </c:dLbl>
            <c:dLbl>
              <c:idx val="7"/>
              <c:layout/>
              <c:dLblPos val="r"/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  <a:latin typeface="+mn-lt"/>
                  </a:defRPr>
                </a:pPr>
                <a:endParaRPr lang="en-US"/>
              </a:p>
            </c:txPr>
            <c:dLblPos val="b"/>
            <c:showVal val="1"/>
          </c:dLbls>
          <c:cat>
            <c:strRef>
              <c:f>TIME_Data!$O$4112:$V$4112</c:f>
              <c:strCache>
                <c:ptCount val="8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</c:strCache>
            </c:strRef>
          </c:cat>
          <c:val>
            <c:numRef>
              <c:f>TIME_Data!$O$4114:$V$4114</c:f>
              <c:numCache>
                <c:formatCode>0.0%</c:formatCode>
                <c:ptCount val="8"/>
                <c:pt idx="0">
                  <c:v>0.14776632302405499</c:v>
                </c:pt>
                <c:pt idx="1">
                  <c:v>0.14368650217706821</c:v>
                </c:pt>
                <c:pt idx="2">
                  <c:v>0.1304347826086957</c:v>
                </c:pt>
                <c:pt idx="3">
                  <c:v>0.13513513513513528</c:v>
                </c:pt>
                <c:pt idx="4">
                  <c:v>0.15111111111111125</c:v>
                </c:pt>
                <c:pt idx="5">
                  <c:v>0.13406940063091491</c:v>
                </c:pt>
                <c:pt idx="6">
                  <c:v>0.14859437751004029</c:v>
                </c:pt>
                <c:pt idx="7">
                  <c:v>0.13975903614457841</c:v>
                </c:pt>
              </c:numCache>
            </c:numRef>
          </c:val>
        </c:ser>
        <c:ser>
          <c:idx val="1"/>
          <c:order val="3"/>
          <c:tx>
            <c:strRef>
              <c:f>TIME_Data!$C$4113</c:f>
              <c:strCache>
                <c:ptCount val="1"/>
                <c:pt idx="0">
                  <c:v>College Prep - African American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diamond"/>
            <c:size val="1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6"/>
              <c:layout>
                <c:manualLayout>
                  <c:x val="-3.6682232614324642E-2"/>
                  <c:y val="4.1317374817819934E-2"/>
                </c:manualLayout>
              </c:layout>
              <c:dLblPos val="r"/>
              <c:showVal val="1"/>
            </c:dLbl>
            <c:dLbl>
              <c:idx val="7"/>
              <c:layout/>
              <c:dLblPos val="r"/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B050"/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b"/>
            <c:showVal val="1"/>
          </c:dLbls>
          <c:cat>
            <c:strRef>
              <c:f>TIME_Data!$O$4112:$V$4112</c:f>
              <c:strCache>
                <c:ptCount val="8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</c:strCache>
            </c:strRef>
          </c:cat>
          <c:val>
            <c:numRef>
              <c:f>TIME_Data!$O$4113:$V$4113</c:f>
              <c:numCache>
                <c:formatCode>0.0%</c:formatCode>
                <c:ptCount val="8"/>
                <c:pt idx="0">
                  <c:v>7.8602620087336345E-2</c:v>
                </c:pt>
                <c:pt idx="1">
                  <c:v>0.1026200873362446</c:v>
                </c:pt>
                <c:pt idx="2">
                  <c:v>8.4188911704312114E-2</c:v>
                </c:pt>
                <c:pt idx="3">
                  <c:v>7.8512396694214892E-2</c:v>
                </c:pt>
                <c:pt idx="4">
                  <c:v>9.2631578947368468E-2</c:v>
                </c:pt>
                <c:pt idx="5">
                  <c:v>8.4210526315789527E-2</c:v>
                </c:pt>
                <c:pt idx="6">
                  <c:v>7.6109936575052856E-2</c:v>
                </c:pt>
                <c:pt idx="7">
                  <c:v>0.125</c:v>
                </c:pt>
              </c:numCache>
            </c:numRef>
          </c:val>
        </c:ser>
        <c:dLbls>
          <c:showVal val="1"/>
        </c:dLbls>
        <c:marker val="1"/>
        <c:axId val="57619584"/>
        <c:axId val="57621504"/>
      </c:lineChart>
      <c:catAx>
        <c:axId val="57619584"/>
        <c:scaling>
          <c:orientation val="minMax"/>
        </c:scaling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600" b="1" i="0" u="none" strike="noStrike" kern="1200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600" b="1" i="0" kern="1200" baseline="0" dirty="0" smtClean="0">
                    <a:solidFill>
                      <a:srgbClr val="000000"/>
                    </a:solidFill>
                    <a:ea typeface="Arial"/>
                    <a:cs typeface="Arial"/>
                  </a:rPr>
                  <a:t>Four Year Fall to Summer Cohorts </a:t>
                </a:r>
                <a:endParaRPr lang="en-US" sz="1600" b="1" i="0" kern="1200" baseline="0" dirty="0">
                  <a:solidFill>
                    <a:srgbClr val="000000"/>
                  </a:solidFill>
                  <a:ea typeface="Arial"/>
                  <a:cs typeface="Arial"/>
                </a:endParaRPr>
              </a:p>
            </c:rich>
          </c:tx>
          <c:layout>
            <c:manualLayout>
              <c:xMode val="edge"/>
              <c:yMode val="edge"/>
              <c:x val="0.32960072567071275"/>
              <c:y val="0.92095975503062122"/>
            </c:manualLayout>
          </c:layout>
          <c:spPr>
            <a:noFill/>
            <a:ln w="635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57621504"/>
        <c:crosses val="autoZero"/>
        <c:auto val="1"/>
        <c:lblAlgn val="ctr"/>
        <c:lblOffset val="100"/>
        <c:tickLblSkip val="1"/>
        <c:tickMarkSkip val="1"/>
      </c:catAx>
      <c:valAx>
        <c:axId val="57621504"/>
        <c:scaling>
          <c:orientation val="minMax"/>
          <c:max val="0.4"/>
          <c:min val="0"/>
        </c:scaling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>
                    <a:latin typeface="+mn-lt"/>
                  </a:rPr>
                  <a:t>% of Starting Cohort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57619584"/>
        <c:crosses val="autoZero"/>
        <c:crossBetween val="between"/>
        <c:majorUnit val="0.05"/>
      </c:valAx>
      <c:spPr>
        <a:noFill/>
        <a:ln w="635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32261703327693181"/>
          <c:y val="0.13476167979002623"/>
          <c:w val="0.40320078962210942"/>
          <c:h val="0.200220689303266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+mn-lt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'Sheet1'!$B$1</c:f>
              <c:strCache>
                <c:ptCount val="1"/>
                <c:pt idx="0">
                  <c:v>Less than 15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Lbls>
            <c:showVal val="1"/>
          </c:dLbls>
          <c:cat>
            <c:strRef>
              <c:f>'Sheet1'!$A$2:$A$8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'Sheet1'!$B$2:$B$8</c:f>
              <c:numCache>
                <c:formatCode>0%</c:formatCode>
                <c:ptCount val="7"/>
                <c:pt idx="0">
                  <c:v>0.5504</c:v>
                </c:pt>
                <c:pt idx="1">
                  <c:v>0.487400000000001</c:v>
                </c:pt>
                <c:pt idx="2">
                  <c:v>0.45679999999999998</c:v>
                </c:pt>
                <c:pt idx="3">
                  <c:v>0.47450000000000031</c:v>
                </c:pt>
                <c:pt idx="4">
                  <c:v>0.49190000000000111</c:v>
                </c:pt>
                <c:pt idx="5">
                  <c:v>0.52410000000000001</c:v>
                </c:pt>
                <c:pt idx="6">
                  <c:v>0.49150000000000038</c:v>
                </c:pt>
              </c:numCache>
            </c:numRef>
          </c:val>
        </c:ser>
        <c:ser>
          <c:idx val="1"/>
          <c:order val="1"/>
          <c:tx>
            <c:strRef>
              <c:f>'Sheet1'!$C$1</c:f>
              <c:strCache>
                <c:ptCount val="1"/>
                <c:pt idx="0">
                  <c:v>15-29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showVal val="1"/>
          </c:dLbls>
          <c:cat>
            <c:strRef>
              <c:f>'Sheet1'!$A$2:$A$8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'Sheet1'!$C$2:$C$8</c:f>
              <c:numCache>
                <c:formatCode>0%</c:formatCode>
                <c:ptCount val="7"/>
                <c:pt idx="0">
                  <c:v>0.21320000000000044</c:v>
                </c:pt>
                <c:pt idx="1">
                  <c:v>0.23840000000000044</c:v>
                </c:pt>
                <c:pt idx="2">
                  <c:v>0.27580000000000032</c:v>
                </c:pt>
                <c:pt idx="3">
                  <c:v>0.25640000000000002</c:v>
                </c:pt>
                <c:pt idx="4">
                  <c:v>0.24910000000000004</c:v>
                </c:pt>
                <c:pt idx="5">
                  <c:v>0.23680000000000001</c:v>
                </c:pt>
                <c:pt idx="6">
                  <c:v>0.2601</c:v>
                </c:pt>
              </c:numCache>
            </c:numRef>
          </c:val>
        </c:ser>
        <c:ser>
          <c:idx val="2"/>
          <c:order val="2"/>
          <c:tx>
            <c:strRef>
              <c:f>'Sheet1'!$D$1</c:f>
              <c:strCache>
                <c:ptCount val="1"/>
                <c:pt idx="0">
                  <c:v>Greater than 30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showVal val="1"/>
          </c:dLbls>
          <c:cat>
            <c:strRef>
              <c:f>'Sheet1'!$A$2:$A$8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'Sheet1'!$D$2:$D$8</c:f>
              <c:numCache>
                <c:formatCode>0%</c:formatCode>
                <c:ptCount val="7"/>
                <c:pt idx="0">
                  <c:v>0.23640000000000044</c:v>
                </c:pt>
                <c:pt idx="1">
                  <c:v>0.2742</c:v>
                </c:pt>
                <c:pt idx="2">
                  <c:v>0.26740000000000008</c:v>
                </c:pt>
                <c:pt idx="3">
                  <c:v>0.26910000000000001</c:v>
                </c:pt>
                <c:pt idx="4">
                  <c:v>0.2591</c:v>
                </c:pt>
                <c:pt idx="5">
                  <c:v>0.23910000000000001</c:v>
                </c:pt>
                <c:pt idx="6">
                  <c:v>0.24840000000000062</c:v>
                </c:pt>
              </c:numCache>
            </c:numRef>
          </c:val>
        </c:ser>
        <c:gapWidth val="75"/>
        <c:overlap val="100"/>
        <c:axId val="104430208"/>
        <c:axId val="104503552"/>
      </c:barChart>
      <c:catAx>
        <c:axId val="1044302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4503552"/>
        <c:crosses val="autoZero"/>
        <c:auto val="1"/>
        <c:lblAlgn val="ctr"/>
        <c:lblOffset val="100"/>
      </c:catAx>
      <c:valAx>
        <c:axId val="104503552"/>
        <c:scaling>
          <c:orientation val="minMax"/>
          <c:max val="1"/>
          <c:min val="0"/>
        </c:scaling>
        <c:axPos val="l"/>
        <c:majorGridlines/>
        <c:numFmt formatCode="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04430208"/>
        <c:crosses val="autoZero"/>
        <c:crossBetween val="between"/>
        <c:majorUnit val="0.1"/>
        <c:minorUnit val="2.0000000000000011E-2"/>
      </c:valAx>
    </c:plotArea>
    <c:legend>
      <c:legendPos val="b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Fall 2008 Enrollment Mix</a:t>
            </a:r>
            <a:endParaRPr lang="en-US" sz="1400" dirty="0"/>
          </a:p>
        </c:rich>
      </c:tx>
    </c:title>
    <c:plotArea>
      <c:layout>
        <c:manualLayout>
          <c:layoutTarget val="inner"/>
          <c:xMode val="edge"/>
          <c:yMode val="edge"/>
          <c:x val="7.8751149696031586E-2"/>
          <c:y val="0.11481220657276996"/>
          <c:w val="0.73351952800771658"/>
          <c:h val="0.7887599349377102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New, Placed into college credit courses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ENC1101</c:v>
                </c:pt>
                <c:pt idx="1">
                  <c:v>HUM1020</c:v>
                </c:pt>
                <c:pt idx="2">
                  <c:v>MAC1105</c:v>
                </c:pt>
                <c:pt idx="3">
                  <c:v>POS2041</c:v>
                </c:pt>
                <c:pt idx="4">
                  <c:v>PSY1012</c:v>
                </c:pt>
                <c:pt idx="5">
                  <c:v>SLS1122</c:v>
                </c:pt>
                <c:pt idx="6">
                  <c:v>SPC1608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0.45040000000000002</c:v>
                </c:pt>
                <c:pt idx="1">
                  <c:v>0.32670000000000032</c:v>
                </c:pt>
                <c:pt idx="2">
                  <c:v>0.41750000000000032</c:v>
                </c:pt>
                <c:pt idx="3">
                  <c:v>0.36110000000000031</c:v>
                </c:pt>
                <c:pt idx="4">
                  <c:v>0.27240000000000031</c:v>
                </c:pt>
                <c:pt idx="5">
                  <c:v>0.16470000000000001</c:v>
                </c:pt>
                <c:pt idx="6">
                  <c:v>0.35690000000000033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New, Placed into preparatory courses</c:v>
                </c:pt>
              </c:strCache>
            </c:strRef>
          </c:tx>
          <c:spPr>
            <a:solidFill>
              <a:srgbClr val="1F497D">
                <a:lumMod val="20000"/>
                <a:lumOff val="80000"/>
              </a:srgbClr>
            </a:solidFill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ENC1101</c:v>
                </c:pt>
                <c:pt idx="1">
                  <c:v>HUM1020</c:v>
                </c:pt>
                <c:pt idx="2">
                  <c:v>MAC1105</c:v>
                </c:pt>
                <c:pt idx="3">
                  <c:v>POS2041</c:v>
                </c:pt>
                <c:pt idx="4">
                  <c:v>PSY1012</c:v>
                </c:pt>
                <c:pt idx="5">
                  <c:v>SLS1122</c:v>
                </c:pt>
                <c:pt idx="6">
                  <c:v>SPC1608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0.42950000000000038</c:v>
                </c:pt>
                <c:pt idx="1">
                  <c:v>0.42250000000000032</c:v>
                </c:pt>
                <c:pt idx="2">
                  <c:v>0.18210000000000001</c:v>
                </c:pt>
                <c:pt idx="3">
                  <c:v>0.34300000000000008</c:v>
                </c:pt>
                <c:pt idx="4">
                  <c:v>0.43180000000000046</c:v>
                </c:pt>
                <c:pt idx="5">
                  <c:v>0.75770000000000093</c:v>
                </c:pt>
                <c:pt idx="6">
                  <c:v>0.35150000000000031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Continuing, 15 or more credits</c:v>
                </c:pt>
              </c:strCache>
            </c:strRef>
          </c:tx>
          <c:spPr>
            <a:solidFill>
              <a:srgbClr val="C0504D"/>
            </a:solidFill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ENC1101</c:v>
                </c:pt>
                <c:pt idx="1">
                  <c:v>HUM1020</c:v>
                </c:pt>
                <c:pt idx="2">
                  <c:v>MAC1105</c:v>
                </c:pt>
                <c:pt idx="3">
                  <c:v>POS2041</c:v>
                </c:pt>
                <c:pt idx="4">
                  <c:v>PSY1012</c:v>
                </c:pt>
                <c:pt idx="5">
                  <c:v>SLS1122</c:v>
                </c:pt>
                <c:pt idx="6">
                  <c:v>SPC1608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0.12000000000000002</c:v>
                </c:pt>
                <c:pt idx="1">
                  <c:v>0.25080000000000002</c:v>
                </c:pt>
                <c:pt idx="2">
                  <c:v>0.40030000000000032</c:v>
                </c:pt>
                <c:pt idx="3">
                  <c:v>0.29590000000000033</c:v>
                </c:pt>
                <c:pt idx="4">
                  <c:v>0.2958000000000004</c:v>
                </c:pt>
                <c:pt idx="5">
                  <c:v>7.7600000000000002E-2</c:v>
                </c:pt>
                <c:pt idx="6">
                  <c:v>0.29160000000000008</c:v>
                </c:pt>
              </c:numCache>
            </c:numRef>
          </c:val>
        </c:ser>
        <c:gapWidth val="55"/>
        <c:overlap val="100"/>
        <c:axId val="106608896"/>
        <c:axId val="106622976"/>
      </c:barChart>
      <c:catAx>
        <c:axId val="1066088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6622976"/>
        <c:crosses val="autoZero"/>
        <c:auto val="1"/>
        <c:lblAlgn val="ctr"/>
        <c:lblOffset val="100"/>
      </c:catAx>
      <c:valAx>
        <c:axId val="10662297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6608896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84503421046728189"/>
          <c:y val="0.26831928579350156"/>
          <c:w val="0.14641878098571037"/>
          <c:h val="0.37443749325854864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/>
            </a:pPr>
            <a:r>
              <a:rPr lang="en-US" sz="1400" b="1" i="0" u="none" strike="noStrike" baseline="0" dirty="0" smtClean="0"/>
              <a:t>% of DFWI Grades during the 2008-2009 Academic Year</a:t>
            </a:r>
            <a:endParaRPr lang="en-US" sz="1400" b="1" dirty="0"/>
          </a:p>
        </c:rich>
      </c:tx>
      <c:layout>
        <c:manualLayout>
          <c:xMode val="edge"/>
          <c:yMode val="edge"/>
          <c:x val="0.26953075122366471"/>
          <c:y val="3.5714318037831476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New to College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inEnd"/>
            <c:showVal val="1"/>
          </c:dLbls>
          <c:cat>
            <c:strRef>
              <c:f>Sheet1!$A$2:$A$11</c:f>
              <c:strCache>
                <c:ptCount val="10"/>
                <c:pt idx="0">
                  <c:v>ENC1101</c:v>
                </c:pt>
                <c:pt idx="1">
                  <c:v>POS2041</c:v>
                </c:pt>
                <c:pt idx="2">
                  <c:v>SLS1122</c:v>
                </c:pt>
                <c:pt idx="3">
                  <c:v>SPC1600</c:v>
                </c:pt>
                <c:pt idx="4">
                  <c:v>MAT0024C</c:v>
                </c:pt>
                <c:pt idx="5">
                  <c:v>PSY1012</c:v>
                </c:pt>
                <c:pt idx="6">
                  <c:v>MAC1105</c:v>
                </c:pt>
                <c:pt idx="7">
                  <c:v>MAT0012C</c:v>
                </c:pt>
                <c:pt idx="8">
                  <c:v>HUM1020</c:v>
                </c:pt>
                <c:pt idx="9">
                  <c:v>MAT1033C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0.24632887948141291</c:v>
                </c:pt>
                <c:pt idx="1">
                  <c:v>0.26231130908191047</c:v>
                </c:pt>
                <c:pt idx="2">
                  <c:v>0.35990410548396873</c:v>
                </c:pt>
                <c:pt idx="3">
                  <c:v>0.45797351755901078</c:v>
                </c:pt>
                <c:pt idx="4">
                  <c:v>0.48512541318296848</c:v>
                </c:pt>
                <c:pt idx="5">
                  <c:v>0.37437810945273764</c:v>
                </c:pt>
                <c:pt idx="6">
                  <c:v>0.32833817937821735</c:v>
                </c:pt>
                <c:pt idx="7">
                  <c:v>0.30837657524092194</c:v>
                </c:pt>
                <c:pt idx="8">
                  <c:v>0.27481252756947677</c:v>
                </c:pt>
                <c:pt idx="9">
                  <c:v>0.29723354063907359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 to Valencia, Transfer</c:v>
                </c:pt>
              </c:strCache>
            </c:strRef>
          </c:tx>
          <c:spPr>
            <a:solidFill>
              <a:srgbClr val="92D050"/>
            </a:solidFill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inEnd"/>
            <c:showVal val="1"/>
          </c:dLbls>
          <c:cat>
            <c:strRef>
              <c:f>Sheet1!$A$2:$A$11</c:f>
              <c:strCache>
                <c:ptCount val="10"/>
                <c:pt idx="0">
                  <c:v>ENC1101</c:v>
                </c:pt>
                <c:pt idx="1">
                  <c:v>POS2041</c:v>
                </c:pt>
                <c:pt idx="2">
                  <c:v>SLS1122</c:v>
                </c:pt>
                <c:pt idx="3">
                  <c:v>SPC1600</c:v>
                </c:pt>
                <c:pt idx="4">
                  <c:v>MAT0024C</c:v>
                </c:pt>
                <c:pt idx="5">
                  <c:v>PSY1012</c:v>
                </c:pt>
                <c:pt idx="6">
                  <c:v>MAC1105</c:v>
                </c:pt>
                <c:pt idx="7">
                  <c:v>MAT0012C</c:v>
                </c:pt>
                <c:pt idx="8">
                  <c:v>HUM1020</c:v>
                </c:pt>
                <c:pt idx="9">
                  <c:v>MAT1033C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0.28100911002102313</c:v>
                </c:pt>
                <c:pt idx="1">
                  <c:v>0.27939949958298582</c:v>
                </c:pt>
                <c:pt idx="2">
                  <c:v>0.37163493105712408</c:v>
                </c:pt>
                <c:pt idx="3">
                  <c:v>0.39218009478672988</c:v>
                </c:pt>
                <c:pt idx="4">
                  <c:v>0.43696275071633239</c:v>
                </c:pt>
                <c:pt idx="5">
                  <c:v>0.37103684661525282</c:v>
                </c:pt>
                <c:pt idx="6">
                  <c:v>0.32140137090632137</c:v>
                </c:pt>
                <c:pt idx="7">
                  <c:v>0.25227113906359094</c:v>
                </c:pt>
                <c:pt idx="8">
                  <c:v>0.28620102214650672</c:v>
                </c:pt>
                <c:pt idx="9">
                  <c:v>0.29802599903707461</c:v>
                </c:pt>
              </c:numCache>
            </c:numRef>
          </c:val>
        </c:ser>
        <c:gapWidth val="75"/>
        <c:axId val="33690752"/>
        <c:axId val="33692288"/>
      </c:barChart>
      <c:catAx>
        <c:axId val="336907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692288"/>
        <c:crosses val="autoZero"/>
        <c:auto val="1"/>
        <c:lblAlgn val="ctr"/>
        <c:lblOffset val="100"/>
      </c:catAx>
      <c:valAx>
        <c:axId val="33692288"/>
        <c:scaling>
          <c:orientation val="minMax"/>
          <c:max val="1"/>
        </c:scaling>
        <c:axPos val="l"/>
        <c:majorGridlines/>
        <c:numFmt formatCode="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33690752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23331772717599494"/>
          <c:y val="0.90735873817659585"/>
          <c:w val="0.53636754865101144"/>
          <c:h val="6.1194796302636134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484689413823273"/>
          <c:y val="3.6501096609499212E-2"/>
          <c:w val="0.87817779721979383"/>
          <c:h val="0.7589445583000783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Caucasian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0.50930787589498749</c:v>
                </c:pt>
                <c:pt idx="1">
                  <c:v>0.49226742802759926</c:v>
                </c:pt>
                <c:pt idx="2">
                  <c:v>0.4516568315932819</c:v>
                </c:pt>
                <c:pt idx="3">
                  <c:v>0.43910188519381593</c:v>
                </c:pt>
                <c:pt idx="4">
                  <c:v>0.39226942212016841</c:v>
                </c:pt>
                <c:pt idx="5">
                  <c:v>0.37622094981475379</c:v>
                </c:pt>
                <c:pt idx="6">
                  <c:v>0.35288286799934115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0.23293556085918854</c:v>
                </c:pt>
                <c:pt idx="1">
                  <c:v>0.24458719961931971</c:v>
                </c:pt>
                <c:pt idx="2">
                  <c:v>0.27122106218792558</c:v>
                </c:pt>
                <c:pt idx="3">
                  <c:v>0.27790722304596482</c:v>
                </c:pt>
                <c:pt idx="4">
                  <c:v>0.28817451205510908</c:v>
                </c:pt>
                <c:pt idx="5">
                  <c:v>0.30397440215560922</c:v>
                </c:pt>
                <c:pt idx="6">
                  <c:v>0.31422435156120931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African American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0.14510739856801921</c:v>
                </c:pt>
                <c:pt idx="1">
                  <c:v>0.13942422079467048</c:v>
                </c:pt>
                <c:pt idx="2">
                  <c:v>0.15637766681797549</c:v>
                </c:pt>
                <c:pt idx="3">
                  <c:v>0.16055920355856809</c:v>
                </c:pt>
                <c:pt idx="4">
                  <c:v>0.16322234978951397</c:v>
                </c:pt>
                <c:pt idx="5">
                  <c:v>0.16066015493432131</c:v>
                </c:pt>
                <c:pt idx="6">
                  <c:v>0.16834627457459145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4.4152744630071725E-2</c:v>
                </c:pt>
                <c:pt idx="1">
                  <c:v>4.4967880085653104E-2</c:v>
                </c:pt>
                <c:pt idx="2">
                  <c:v>4.607353608715388E-2</c:v>
                </c:pt>
                <c:pt idx="3">
                  <c:v>4.321118407117136E-2</c:v>
                </c:pt>
                <c:pt idx="4">
                  <c:v>4.6115575966322236E-2</c:v>
                </c:pt>
                <c:pt idx="5">
                  <c:v>4.7659144493095267E-2</c:v>
                </c:pt>
                <c:pt idx="6">
                  <c:v>4.2788699818272116E-2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Sheet1!$F$2:$F$8</c:f>
              <c:numCache>
                <c:formatCode>0%</c:formatCode>
                <c:ptCount val="7"/>
                <c:pt idx="0">
                  <c:v>6.8496420047732973E-2</c:v>
                </c:pt>
                <c:pt idx="1">
                  <c:v>7.8753271472757569E-2</c:v>
                </c:pt>
                <c:pt idx="2">
                  <c:v>7.4670903313663189E-2</c:v>
                </c:pt>
                <c:pt idx="3">
                  <c:v>7.9220504130480832E-2</c:v>
                </c:pt>
                <c:pt idx="4">
                  <c:v>0.1102181400688865</c:v>
                </c:pt>
                <c:pt idx="5">
                  <c:v>0.11148534860222295</c:v>
                </c:pt>
                <c:pt idx="6">
                  <c:v>0.12175780604658849</c:v>
                </c:pt>
              </c:numCache>
            </c:numRef>
          </c:val>
        </c:ser>
        <c:gapWidth val="75"/>
        <c:overlap val="100"/>
        <c:axId val="35473280"/>
        <c:axId val="35474816"/>
      </c:barChart>
      <c:catAx>
        <c:axId val="354732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5474816"/>
        <c:crosses val="autoZero"/>
        <c:auto val="1"/>
        <c:lblAlgn val="ctr"/>
        <c:lblOffset val="100"/>
      </c:catAx>
      <c:valAx>
        <c:axId val="3547481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54732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3774788568095672E-2"/>
          <c:y val="0.90429457447956052"/>
          <c:w val="0.89838570525906458"/>
          <c:h val="5.7841656779203957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484689413823273"/>
          <c:y val="3.6501096609499212E-2"/>
          <c:w val="0.87817779721979405"/>
          <c:h val="0.7589445583000789"/>
        </c:manualLayout>
      </c:layout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Caucasian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0.58000000000000007</c:v>
                </c:pt>
                <c:pt idx="1">
                  <c:v>0.56999999999999995</c:v>
                </c:pt>
                <c:pt idx="2">
                  <c:v>0.56999999999999995</c:v>
                </c:pt>
                <c:pt idx="3">
                  <c:v>0.53</c:v>
                </c:pt>
                <c:pt idx="4">
                  <c:v>0.48000000000000032</c:v>
                </c:pt>
                <c:pt idx="5">
                  <c:v>0.48000000000000032</c:v>
                </c:pt>
                <c:pt idx="6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0.16</c:v>
                </c:pt>
                <c:pt idx="1">
                  <c:v>0.18000000000000024</c:v>
                </c:pt>
                <c:pt idx="2">
                  <c:v>0.17</c:v>
                </c:pt>
                <c:pt idx="3">
                  <c:v>0.19</c:v>
                </c:pt>
                <c:pt idx="4">
                  <c:v>0.19</c:v>
                </c:pt>
                <c:pt idx="5">
                  <c:v>0.18000000000000024</c:v>
                </c:pt>
                <c:pt idx="6">
                  <c:v>0.19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African American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0.14000000000000001</c:v>
                </c:pt>
                <c:pt idx="1">
                  <c:v>0.14000000000000001</c:v>
                </c:pt>
                <c:pt idx="2">
                  <c:v>0.15000000000000024</c:v>
                </c:pt>
                <c:pt idx="3">
                  <c:v>0.16</c:v>
                </c:pt>
                <c:pt idx="4">
                  <c:v>0.16</c:v>
                </c:pt>
                <c:pt idx="5">
                  <c:v>0.15000000000000024</c:v>
                </c:pt>
                <c:pt idx="6">
                  <c:v>0.14000000000000001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0.05</c:v>
                </c:pt>
                <c:pt idx="1">
                  <c:v>4.0000000000000022E-2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Sheet1!$F$2:$F$8</c:f>
              <c:numCache>
                <c:formatCode>0%</c:formatCode>
                <c:ptCount val="7"/>
                <c:pt idx="0">
                  <c:v>6.0000000000000032E-2</c:v>
                </c:pt>
                <c:pt idx="1">
                  <c:v>7.0000000000000021E-2</c:v>
                </c:pt>
                <c:pt idx="2">
                  <c:v>7.0000000000000021E-2</c:v>
                </c:pt>
                <c:pt idx="3">
                  <c:v>8.0000000000000043E-2</c:v>
                </c:pt>
                <c:pt idx="4">
                  <c:v>0.13</c:v>
                </c:pt>
                <c:pt idx="5">
                  <c:v>0.14000000000000001</c:v>
                </c:pt>
                <c:pt idx="6">
                  <c:v>0.16</c:v>
                </c:pt>
              </c:numCache>
            </c:numRef>
          </c:val>
        </c:ser>
        <c:gapWidth val="75"/>
        <c:overlap val="100"/>
        <c:axId val="33059968"/>
        <c:axId val="33061504"/>
      </c:barChart>
      <c:catAx>
        <c:axId val="330599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3061504"/>
        <c:crosses val="autoZero"/>
        <c:auto val="1"/>
        <c:lblAlgn val="ctr"/>
        <c:lblOffset val="100"/>
      </c:catAx>
      <c:valAx>
        <c:axId val="3306150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33059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3774788568095672E-2"/>
          <c:y val="0.90429457447956041"/>
          <c:w val="0.89838570525906458"/>
          <c:h val="5.7841656779203957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484689413823273"/>
          <c:y val="3.8065429321334825E-2"/>
          <c:w val="0.68205125400991562"/>
          <c:h val="0.7913374578177727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Fall to Spring, New to College</c:v>
                </c:pt>
              </c:strCache>
            </c:strRef>
          </c:tx>
          <c:marker>
            <c:symbol val="diamond"/>
            <c:size val="10"/>
            <c:spPr>
              <a:solidFill>
                <a:schemeClr val="accent1">
                  <a:lumMod val="40000"/>
                  <a:lumOff val="60000"/>
                </a:schemeClr>
              </a:solidFill>
            </c:spPr>
          </c:marker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t"/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0.79218276906138096</c:v>
                </c:pt>
                <c:pt idx="1">
                  <c:v>0.80529509100937735</c:v>
                </c:pt>
                <c:pt idx="2">
                  <c:v>0.7917312661498721</c:v>
                </c:pt>
                <c:pt idx="3">
                  <c:v>0.79701779701779707</c:v>
                </c:pt>
                <c:pt idx="4">
                  <c:v>0.81550387596899221</c:v>
                </c:pt>
                <c:pt idx="5">
                  <c:v>0.81504986400725299</c:v>
                </c:pt>
                <c:pt idx="6">
                  <c:v>0.85000000000000064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to Fall, New to College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circle"/>
            <c:size val="10"/>
            <c:spPr>
              <a:solidFill>
                <a:schemeClr val="accent1">
                  <a:lumMod val="50000"/>
                </a:schemeClr>
              </a:solidFill>
              <a:ln>
                <a:solidFill>
                  <a:srgbClr val="4F81BD">
                    <a:lumMod val="50000"/>
                  </a:srgbClr>
                </a:solidFill>
              </a:ln>
            </c:spPr>
          </c:marker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t"/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0.58436553812276271</c:v>
                </c:pt>
                <c:pt idx="1">
                  <c:v>0.59569773855488228</c:v>
                </c:pt>
                <c:pt idx="2">
                  <c:v>0.60335917312661502</c:v>
                </c:pt>
                <c:pt idx="3">
                  <c:v>0.61255411255411363</c:v>
                </c:pt>
                <c:pt idx="4">
                  <c:v>0.62369878183831673</c:v>
                </c:pt>
                <c:pt idx="5">
                  <c:v>0.63390752493200353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Fall to Spring, New to Valencia Transfers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diamond"/>
            <c:size val="1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t"/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0.72592592592592597</c:v>
                </c:pt>
                <c:pt idx="1">
                  <c:v>0.7310924369747912</c:v>
                </c:pt>
                <c:pt idx="2">
                  <c:v>0.70846233230134159</c:v>
                </c:pt>
                <c:pt idx="3">
                  <c:v>0.70648289943848963</c:v>
                </c:pt>
                <c:pt idx="4">
                  <c:v>0.69647172547124159</c:v>
                </c:pt>
                <c:pt idx="5">
                  <c:v>0.71697357886309065</c:v>
                </c:pt>
                <c:pt idx="6">
                  <c:v>0.74800000000000066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Fall to Fall, New to Valencia Transfers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marker>
            <c:symbol val="circle"/>
            <c:size val="10"/>
            <c:spPr>
              <a:solidFill>
                <a:schemeClr val="accent3">
                  <a:lumMod val="50000"/>
                </a:schemeClr>
              </a:solidFill>
              <a:ln>
                <a:solidFill>
                  <a:srgbClr val="9BBB59">
                    <a:lumMod val="50000"/>
                  </a:srgbClr>
                </a:solidFill>
              </a:ln>
            </c:spPr>
          </c:marker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t"/>
            <c:showVal val="1"/>
          </c:dLbls>
          <c:cat>
            <c:strRef>
              <c:f>Sheet1!$A$2:$A$8</c:f>
              <c:strCache>
                <c:ptCount val="7"/>
                <c:pt idx="0">
                  <c:v>Fall 2002</c:v>
                </c:pt>
                <c:pt idx="1">
                  <c:v>Fall 2003</c:v>
                </c:pt>
                <c:pt idx="2">
                  <c:v>Fall 2004</c:v>
                </c:pt>
                <c:pt idx="3">
                  <c:v>Fall 2005</c:v>
                </c:pt>
                <c:pt idx="4">
                  <c:v>Fall 2006</c:v>
                </c:pt>
                <c:pt idx="5">
                  <c:v>Fall 2007</c:v>
                </c:pt>
                <c:pt idx="6">
                  <c:v>Fall 2008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0.46444444444444477</c:v>
                </c:pt>
                <c:pt idx="1">
                  <c:v>0.4817927170868348</c:v>
                </c:pt>
                <c:pt idx="2">
                  <c:v>0.45872033023735831</c:v>
                </c:pt>
                <c:pt idx="3">
                  <c:v>0.4665645737621239</c:v>
                </c:pt>
                <c:pt idx="4">
                  <c:v>0.47075882068632174</c:v>
                </c:pt>
                <c:pt idx="5">
                  <c:v>0.48718975180144164</c:v>
                </c:pt>
              </c:numCache>
            </c:numRef>
          </c:val>
        </c:ser>
        <c:marker val="1"/>
        <c:axId val="77224576"/>
        <c:axId val="77234560"/>
      </c:lineChart>
      <c:catAx>
        <c:axId val="7722457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7234560"/>
        <c:crosses val="autoZero"/>
        <c:auto val="1"/>
        <c:lblAlgn val="ctr"/>
        <c:lblOffset val="100"/>
      </c:catAx>
      <c:valAx>
        <c:axId val="77234560"/>
        <c:scaling>
          <c:orientation val="minMax"/>
          <c:max val="1"/>
          <c:min val="0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7224576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8046835812190144"/>
          <c:y val="0.21505736782902168"/>
          <c:w val="0.18605715952172683"/>
          <c:h val="0.47464716910386245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/>
            </a:pPr>
            <a:r>
              <a:rPr lang="en-US" sz="1400" b="1" dirty="0" smtClean="0"/>
              <a:t>Academic Year</a:t>
            </a:r>
            <a:endParaRPr lang="en-US" sz="1400" b="1" dirty="0"/>
          </a:p>
        </c:rich>
      </c:tx>
      <c:layout/>
    </c:title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No Mandate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showVal val="1"/>
          </c:dLbls>
          <c:cat>
            <c:strRef>
              <c:f>Sheet1!$A$2:$A$8</c:f>
              <c:strCache>
                <c:ptCount val="7"/>
                <c:pt idx="0">
                  <c:v>2002-03</c:v>
                </c:pt>
                <c:pt idx="1">
                  <c:v>2003-04</c:v>
                </c:pt>
                <c:pt idx="2">
                  <c:v>2004-05</c:v>
                </c:pt>
                <c:pt idx="3">
                  <c:v>2005-06</c:v>
                </c:pt>
                <c:pt idx="4">
                  <c:v>2006-07</c:v>
                </c:pt>
                <c:pt idx="5">
                  <c:v>2007-08</c:v>
                </c:pt>
                <c:pt idx="6">
                  <c:v>2008-09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0.215474352376051</c:v>
                </c:pt>
                <c:pt idx="1">
                  <c:v>0.1912268677176148</c:v>
                </c:pt>
                <c:pt idx="2">
                  <c:v>0.260157164353787</c:v>
                </c:pt>
                <c:pt idx="3">
                  <c:v>0.26310663853270572</c:v>
                </c:pt>
                <c:pt idx="4">
                  <c:v>0.27041499330656038</c:v>
                </c:pt>
                <c:pt idx="5">
                  <c:v>0.26827411167512683</c:v>
                </c:pt>
                <c:pt idx="6">
                  <c:v>0.28171509567682496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 Mandate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showVal val="1"/>
          </c:dLbls>
          <c:cat>
            <c:strRef>
              <c:f>Sheet1!$A$2:$A$8</c:f>
              <c:strCache>
                <c:ptCount val="7"/>
                <c:pt idx="0">
                  <c:v>2002-03</c:v>
                </c:pt>
                <c:pt idx="1">
                  <c:v>2003-04</c:v>
                </c:pt>
                <c:pt idx="2">
                  <c:v>2004-05</c:v>
                </c:pt>
                <c:pt idx="3">
                  <c:v>2005-06</c:v>
                </c:pt>
                <c:pt idx="4">
                  <c:v>2006-07</c:v>
                </c:pt>
                <c:pt idx="5">
                  <c:v>2007-08</c:v>
                </c:pt>
                <c:pt idx="6">
                  <c:v>2008-09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0.31480528392520257</c:v>
                </c:pt>
                <c:pt idx="1">
                  <c:v>0.30380397532556647</c:v>
                </c:pt>
                <c:pt idx="2">
                  <c:v>0.2656746363484368</c:v>
                </c:pt>
                <c:pt idx="3">
                  <c:v>0.26375588378509984</c:v>
                </c:pt>
                <c:pt idx="4">
                  <c:v>0.26044920422430462</c:v>
                </c:pt>
                <c:pt idx="5">
                  <c:v>0.23781725888324898</c:v>
                </c:pt>
                <c:pt idx="6">
                  <c:v>0.23446728088825927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 Mandates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showVal val="1"/>
          </c:dLbls>
          <c:cat>
            <c:strRef>
              <c:f>Sheet1!$A$2:$A$8</c:f>
              <c:strCache>
                <c:ptCount val="7"/>
                <c:pt idx="0">
                  <c:v>2002-03</c:v>
                </c:pt>
                <c:pt idx="1">
                  <c:v>2003-04</c:v>
                </c:pt>
                <c:pt idx="2">
                  <c:v>2004-05</c:v>
                </c:pt>
                <c:pt idx="3">
                  <c:v>2005-06</c:v>
                </c:pt>
                <c:pt idx="4">
                  <c:v>2006-07</c:v>
                </c:pt>
                <c:pt idx="5">
                  <c:v>2007-08</c:v>
                </c:pt>
                <c:pt idx="6">
                  <c:v>2008-09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0.24155086635786591</c:v>
                </c:pt>
                <c:pt idx="1">
                  <c:v>0.25325565455791588</c:v>
                </c:pt>
                <c:pt idx="2">
                  <c:v>0.24895502424343754</c:v>
                </c:pt>
                <c:pt idx="3">
                  <c:v>0.25564031813017363</c:v>
                </c:pt>
                <c:pt idx="4">
                  <c:v>0.24066636918042586</c:v>
                </c:pt>
                <c:pt idx="5">
                  <c:v>0.24517766497461899</c:v>
                </c:pt>
                <c:pt idx="6">
                  <c:v>0.24202693125442976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 Mandates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showVal val="1"/>
          </c:dLbls>
          <c:cat>
            <c:strRef>
              <c:f>Sheet1!$A$2:$A$8</c:f>
              <c:strCache>
                <c:ptCount val="7"/>
                <c:pt idx="0">
                  <c:v>2002-03</c:v>
                </c:pt>
                <c:pt idx="1">
                  <c:v>2003-04</c:v>
                </c:pt>
                <c:pt idx="2">
                  <c:v>2004-05</c:v>
                </c:pt>
                <c:pt idx="3">
                  <c:v>2005-06</c:v>
                </c:pt>
                <c:pt idx="4">
                  <c:v>2006-07</c:v>
                </c:pt>
                <c:pt idx="5">
                  <c:v>2007-08</c:v>
                </c:pt>
                <c:pt idx="6">
                  <c:v>2008-09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0.22816949734088179</c:v>
                </c:pt>
                <c:pt idx="1">
                  <c:v>0.25171350239890333</c:v>
                </c:pt>
                <c:pt idx="2">
                  <c:v>0.22521317505433874</c:v>
                </c:pt>
                <c:pt idx="3">
                  <c:v>0.21749715955202151</c:v>
                </c:pt>
                <c:pt idx="4">
                  <c:v>0.22846943328871044</c:v>
                </c:pt>
                <c:pt idx="5">
                  <c:v>0.24873096446700546</c:v>
                </c:pt>
                <c:pt idx="6">
                  <c:v>0.24179069218048699</c:v>
                </c:pt>
              </c:numCache>
            </c:numRef>
          </c:val>
        </c:ser>
        <c:gapWidth val="75"/>
        <c:overlap val="100"/>
        <c:axId val="88040960"/>
        <c:axId val="88042496"/>
      </c:barChart>
      <c:catAx>
        <c:axId val="880409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8042496"/>
        <c:crosses val="autoZero"/>
        <c:auto val="1"/>
        <c:lblAlgn val="ctr"/>
        <c:lblOffset val="100"/>
      </c:catAx>
      <c:valAx>
        <c:axId val="8804249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880409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907261592300952"/>
          <c:y val="0.91932729299248561"/>
          <c:w val="0.69568180713521965"/>
          <c:h val="5.7841656779203957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 b="1"/>
            </a:pPr>
            <a:r>
              <a:rPr lang="en-US" sz="1400" b="1" dirty="0" smtClean="0"/>
              <a:t>Academic Year</a:t>
            </a:r>
            <a:endParaRPr lang="en-US" sz="1400" b="1" dirty="0"/>
          </a:p>
        </c:rich>
      </c:tx>
      <c:layout/>
    </c:title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No Mandate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showVal val="1"/>
          </c:dLbls>
          <c:cat>
            <c:strRef>
              <c:f>Sheet1!$A$2:$A$8</c:f>
              <c:strCache>
                <c:ptCount val="7"/>
                <c:pt idx="0">
                  <c:v>2002-03</c:v>
                </c:pt>
                <c:pt idx="1">
                  <c:v>2003-04</c:v>
                </c:pt>
                <c:pt idx="2">
                  <c:v>2004-05</c:v>
                </c:pt>
                <c:pt idx="3">
                  <c:v>2005-06</c:v>
                </c:pt>
                <c:pt idx="4">
                  <c:v>2006-07</c:v>
                </c:pt>
                <c:pt idx="5">
                  <c:v>2007-08</c:v>
                </c:pt>
                <c:pt idx="6">
                  <c:v>2008-09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0.59456706281833482</c:v>
                </c:pt>
                <c:pt idx="1">
                  <c:v>0.53806556488756319</c:v>
                </c:pt>
                <c:pt idx="2">
                  <c:v>0.56080722251725967</c:v>
                </c:pt>
                <c:pt idx="3">
                  <c:v>0.52742616033755163</c:v>
                </c:pt>
                <c:pt idx="4">
                  <c:v>0.54630804364374563</c:v>
                </c:pt>
                <c:pt idx="5">
                  <c:v>0.55676229508196606</c:v>
                </c:pt>
                <c:pt idx="6">
                  <c:v>0.55710955710955812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 Mandate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showVal val="1"/>
          </c:dLbls>
          <c:cat>
            <c:strRef>
              <c:f>Sheet1!$A$2:$A$8</c:f>
              <c:strCache>
                <c:ptCount val="7"/>
                <c:pt idx="0">
                  <c:v>2002-03</c:v>
                </c:pt>
                <c:pt idx="1">
                  <c:v>2003-04</c:v>
                </c:pt>
                <c:pt idx="2">
                  <c:v>2004-05</c:v>
                </c:pt>
                <c:pt idx="3">
                  <c:v>2005-06</c:v>
                </c:pt>
                <c:pt idx="4">
                  <c:v>2006-07</c:v>
                </c:pt>
                <c:pt idx="5">
                  <c:v>2007-08</c:v>
                </c:pt>
                <c:pt idx="6">
                  <c:v>2008-09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0.23769100169779309</c:v>
                </c:pt>
                <c:pt idx="1">
                  <c:v>0.25657003522080785</c:v>
                </c:pt>
                <c:pt idx="2">
                  <c:v>0.22464152947424318</c:v>
                </c:pt>
                <c:pt idx="3">
                  <c:v>0.22916666666666666</c:v>
                </c:pt>
                <c:pt idx="4">
                  <c:v>0.21187515858919093</c:v>
                </c:pt>
                <c:pt idx="5">
                  <c:v>0.2049180327868857</c:v>
                </c:pt>
                <c:pt idx="6">
                  <c:v>0.22027972027972018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 Mandates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showVal val="1"/>
          </c:dLbls>
          <c:cat>
            <c:strRef>
              <c:f>Sheet1!$A$2:$A$8</c:f>
              <c:strCache>
                <c:ptCount val="7"/>
                <c:pt idx="0">
                  <c:v>2002-03</c:v>
                </c:pt>
                <c:pt idx="1">
                  <c:v>2003-04</c:v>
                </c:pt>
                <c:pt idx="2">
                  <c:v>2004-05</c:v>
                </c:pt>
                <c:pt idx="3">
                  <c:v>2005-06</c:v>
                </c:pt>
                <c:pt idx="4">
                  <c:v>2006-07</c:v>
                </c:pt>
                <c:pt idx="5">
                  <c:v>2007-08</c:v>
                </c:pt>
                <c:pt idx="6">
                  <c:v>2008-09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9.6434634974533126E-2</c:v>
                </c:pt>
                <c:pt idx="1">
                  <c:v>0.12164725006773244</c:v>
                </c:pt>
                <c:pt idx="2">
                  <c:v>0.13064259160913436</c:v>
                </c:pt>
                <c:pt idx="3">
                  <c:v>0.15005274261603391</c:v>
                </c:pt>
                <c:pt idx="4">
                  <c:v>0.15351433646282736</c:v>
                </c:pt>
                <c:pt idx="5">
                  <c:v>0.14815573770491802</c:v>
                </c:pt>
                <c:pt idx="6">
                  <c:v>0.13519813519813545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 Mandates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dLbls>
            <c:showVal val="1"/>
          </c:dLbls>
          <c:cat>
            <c:strRef>
              <c:f>Sheet1!$A$2:$A$8</c:f>
              <c:strCache>
                <c:ptCount val="7"/>
                <c:pt idx="0">
                  <c:v>2002-03</c:v>
                </c:pt>
                <c:pt idx="1">
                  <c:v>2003-04</c:v>
                </c:pt>
                <c:pt idx="2">
                  <c:v>2004-05</c:v>
                </c:pt>
                <c:pt idx="3">
                  <c:v>2005-06</c:v>
                </c:pt>
                <c:pt idx="4">
                  <c:v>2006-07</c:v>
                </c:pt>
                <c:pt idx="5">
                  <c:v>2007-08</c:v>
                </c:pt>
                <c:pt idx="6">
                  <c:v>2008-09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7.1307300509337881E-2</c:v>
                </c:pt>
                <c:pt idx="1">
                  <c:v>8.3717149823896206E-2</c:v>
                </c:pt>
                <c:pt idx="2">
                  <c:v>8.3908656399362874E-2</c:v>
                </c:pt>
                <c:pt idx="3">
                  <c:v>9.3354430379747125E-2</c:v>
                </c:pt>
                <c:pt idx="4">
                  <c:v>8.8302461304237564E-2</c:v>
                </c:pt>
                <c:pt idx="5">
                  <c:v>9.0163934426229511E-2</c:v>
                </c:pt>
                <c:pt idx="6">
                  <c:v>8.7412587412587145E-2</c:v>
                </c:pt>
              </c:numCache>
            </c:numRef>
          </c:val>
        </c:ser>
        <c:gapWidth val="75"/>
        <c:overlap val="100"/>
        <c:axId val="88595840"/>
        <c:axId val="88618112"/>
      </c:barChart>
      <c:catAx>
        <c:axId val="885958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8618112"/>
        <c:crosses val="autoZero"/>
        <c:auto val="1"/>
        <c:lblAlgn val="ctr"/>
        <c:lblOffset val="100"/>
      </c:catAx>
      <c:valAx>
        <c:axId val="8861811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88595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907261592300949"/>
          <c:y val="0.91932729299248561"/>
          <c:w val="0.69568180713521965"/>
          <c:h val="5.7841656779203957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9.3551456448654716E-2"/>
          <c:y val="0.12532938012378081"/>
          <c:w val="0.87514633323120061"/>
          <c:h val="0.70355270406014059"/>
        </c:manualLayout>
      </c:layout>
      <c:lineChart>
        <c:grouping val="standard"/>
        <c:ser>
          <c:idx val="1"/>
          <c:order val="0"/>
          <c:tx>
            <c:v>30 Credits in 3 Years</c:v>
          </c:tx>
          <c:spPr>
            <a:ln w="38100">
              <a:solidFill>
                <a:srgbClr val="0070C0"/>
              </a:solidFill>
            </a:ln>
          </c:spPr>
          <c:marker>
            <c:symbol val="diamond"/>
            <c:size val="1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70C0"/>
                </a:solidFill>
              </a:ln>
            </c:spPr>
          </c:marke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FF"/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TIME_Data!$O$4086:$W$4086</c:f>
              <c:strCache>
                <c:ptCount val="9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  <c:pt idx="8">
                  <c:v>FA05-SU09</c:v>
                </c:pt>
              </c:strCache>
            </c:strRef>
          </c:cat>
          <c:val>
            <c:numRef>
              <c:f>TIME_Data!$O$4128:$W$4128</c:f>
              <c:numCache>
                <c:formatCode>0.0%</c:formatCode>
                <c:ptCount val="9"/>
                <c:pt idx="0">
                  <c:v>0.42789737540548622</c:v>
                </c:pt>
                <c:pt idx="1">
                  <c:v>0.41863778854374467</c:v>
                </c:pt>
                <c:pt idx="2">
                  <c:v>0.42713704206241521</c:v>
                </c:pt>
                <c:pt idx="3">
                  <c:v>0.45339530080041318</c:v>
                </c:pt>
                <c:pt idx="4">
                  <c:v>0.46847076844523888</c:v>
                </c:pt>
                <c:pt idx="5">
                  <c:v>0.45086705202312016</c:v>
                </c:pt>
                <c:pt idx="6">
                  <c:v>0.45697738554881534</c:v>
                </c:pt>
                <c:pt idx="7">
                  <c:v>0.47932816537468076</c:v>
                </c:pt>
                <c:pt idx="8">
                  <c:v>0.48677248677248808</c:v>
                </c:pt>
              </c:numCache>
            </c:numRef>
          </c:val>
        </c:ser>
        <c:ser>
          <c:idx val="0"/>
          <c:order val="1"/>
          <c:tx>
            <c:v>45 Credits in 4 Years</c:v>
          </c:tx>
          <c:spPr>
            <a:ln w="38100">
              <a:solidFill>
                <a:srgbClr val="00B050"/>
              </a:solidFill>
            </a:ln>
          </c:spPr>
          <c:marker>
            <c:symbol val="circle"/>
            <c:size val="1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dLbls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B050"/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TIME_Data!$O$4086:$W$4086</c:f>
              <c:strCache>
                <c:ptCount val="9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  <c:pt idx="8">
                  <c:v>FA05-SU09</c:v>
                </c:pt>
              </c:strCache>
            </c:strRef>
          </c:cat>
          <c:val>
            <c:numRef>
              <c:f>TIME_Data!$O$4142:$V$4142</c:f>
              <c:numCache>
                <c:formatCode>0.0%</c:formatCode>
                <c:ptCount val="8"/>
                <c:pt idx="0">
                  <c:v>0.34680035387791436</c:v>
                </c:pt>
                <c:pt idx="1">
                  <c:v>0.3422627529210609</c:v>
                </c:pt>
                <c:pt idx="2">
                  <c:v>0.35848032564450666</c:v>
                </c:pt>
                <c:pt idx="3">
                  <c:v>0.37309579137619431</c:v>
                </c:pt>
                <c:pt idx="4">
                  <c:v>0.38115905029359204</c:v>
                </c:pt>
                <c:pt idx="5">
                  <c:v>0.37682356179466386</c:v>
                </c:pt>
                <c:pt idx="6">
                  <c:v>0.37506894649751832</c:v>
                </c:pt>
                <c:pt idx="7">
                  <c:v>0.39896640826873542</c:v>
                </c:pt>
              </c:numCache>
            </c:numRef>
          </c:val>
        </c:ser>
        <c:ser>
          <c:idx val="3"/>
          <c:order val="2"/>
          <c:tx>
            <c:v>Degree Completions in 4 Years</c:v>
          </c:tx>
          <c:spPr>
            <a:ln w="38100">
              <a:solidFill>
                <a:schemeClr val="tx1"/>
              </a:solidFill>
            </a:ln>
          </c:spPr>
          <c:marker>
            <c:symbol val="triangle"/>
            <c:size val="1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marker>
          <c:dLbls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ysClr val="windowText" lastClr="000000"/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TIME_Data!$O$4086:$W$4086</c:f>
              <c:strCache>
                <c:ptCount val="9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  <c:pt idx="8">
                  <c:v>FA05-SU09</c:v>
                </c:pt>
              </c:strCache>
            </c:strRef>
          </c:cat>
          <c:val>
            <c:numRef>
              <c:f>TIME_Data!$O$4095:$V$4095</c:f>
              <c:numCache>
                <c:formatCode>0.0%</c:formatCode>
                <c:ptCount val="8"/>
                <c:pt idx="0">
                  <c:v>0.18549100560306694</c:v>
                </c:pt>
                <c:pt idx="1">
                  <c:v>0.18837275577087489</c:v>
                </c:pt>
                <c:pt idx="2">
                  <c:v>0.18588873812754464</c:v>
                </c:pt>
                <c:pt idx="3">
                  <c:v>0.18900077459333894</c:v>
                </c:pt>
                <c:pt idx="4">
                  <c:v>0.18049527699770304</c:v>
                </c:pt>
                <c:pt idx="5">
                  <c:v>0.19185246352876453</c:v>
                </c:pt>
                <c:pt idx="6">
                  <c:v>0.19111969111969168</c:v>
                </c:pt>
                <c:pt idx="7">
                  <c:v>0.21576227390180891</c:v>
                </c:pt>
              </c:numCache>
            </c:numRef>
          </c:val>
        </c:ser>
        <c:dLbls>
          <c:showVal val="1"/>
        </c:dLbls>
        <c:marker val="1"/>
        <c:axId val="41145472"/>
        <c:axId val="41147392"/>
      </c:lineChart>
      <c:catAx>
        <c:axId val="41145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dirty="0" smtClean="0">
                    <a:latin typeface="+mn-lt"/>
                  </a:rPr>
                  <a:t> Four Year Fall to Summer Cohorts </a:t>
                </a:r>
                <a:endParaRPr lang="en-US" dirty="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.34652119944397847"/>
              <c:y val="0.91404620718706453"/>
            </c:manualLayout>
          </c:layout>
          <c:spPr>
            <a:noFill/>
            <a:ln w="635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41147392"/>
        <c:crosses val="autoZero"/>
        <c:auto val="1"/>
        <c:lblAlgn val="ctr"/>
        <c:lblOffset val="100"/>
        <c:tickLblSkip val="1"/>
        <c:tickMarkSkip val="1"/>
      </c:catAx>
      <c:valAx>
        <c:axId val="41147392"/>
        <c:scaling>
          <c:orientation val="minMax"/>
          <c:max val="0.5"/>
          <c:min val="0"/>
        </c:scaling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>
                    <a:latin typeface="+mn-lt"/>
                  </a:rPr>
                  <a:t>% of Starting Cohort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41145472"/>
        <c:crosses val="autoZero"/>
        <c:crossBetween val="between"/>
      </c:valAx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56655386350817893"/>
          <c:y val="0.61767392501863194"/>
          <c:w val="0.37055837563452604"/>
          <c:h val="0.1834750911300149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+mn-lt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509121956202173E-2"/>
          <c:y val="8.9949210894092788E-2"/>
          <c:w val="0.87514633323120061"/>
          <c:h val="0.7322522752837719"/>
        </c:manualLayout>
      </c:layout>
      <c:lineChart>
        <c:grouping val="standard"/>
        <c:ser>
          <c:idx val="3"/>
          <c:order val="0"/>
          <c:tx>
            <c:strRef>
              <c:f>TIME_Data!$C$4110</c:f>
              <c:strCache>
                <c:ptCount val="1"/>
                <c:pt idx="0">
                  <c:v>College Ready - All Ethnicities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triangle"/>
            <c:size val="1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0"/>
                  <c:y val="-2.2276225192385601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0"/>
                  <c:y val="-1.4175779667881801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0"/>
                  <c:y val="-1.417577966788180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0"/>
                  <c:y val="4.0502227622519534E-3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0"/>
                  <c:y val="2.6326447954637504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3.9481105470953584E-2"/>
                  <c:y val="-5.0627784528149103E-2"/>
                </c:manualLayout>
              </c:layout>
              <c:dLblPos val="r"/>
              <c:showVal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ysClr val="windowText" lastClr="000000"/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r"/>
            <c:showVal val="1"/>
          </c:dLbls>
          <c:cat>
            <c:strRef>
              <c:f>TIME_Data!$O$4106:$V$4106</c:f>
              <c:strCache>
                <c:ptCount val="8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</c:strCache>
            </c:strRef>
          </c:cat>
          <c:val>
            <c:numRef>
              <c:f>TIME_Data!$O$4110:$V$4110</c:f>
              <c:numCache>
                <c:formatCode>0.0%</c:formatCode>
                <c:ptCount val="8"/>
                <c:pt idx="0">
                  <c:v>0.35879218472468932</c:v>
                </c:pt>
                <c:pt idx="1">
                  <c:v>0.36603773584905758</c:v>
                </c:pt>
                <c:pt idx="2">
                  <c:v>0.36170212765957482</c:v>
                </c:pt>
                <c:pt idx="3">
                  <c:v>0.30114722753346085</c:v>
                </c:pt>
                <c:pt idx="4">
                  <c:v>0.29292929292929437</c:v>
                </c:pt>
                <c:pt idx="5">
                  <c:v>0.33333333333333331</c:v>
                </c:pt>
                <c:pt idx="6">
                  <c:v>0.32412060301507706</c:v>
                </c:pt>
                <c:pt idx="7">
                  <c:v>0.35930735930736024</c:v>
                </c:pt>
              </c:numCache>
            </c:numRef>
          </c:val>
        </c:ser>
        <c:ser>
          <c:idx val="0"/>
          <c:order val="1"/>
          <c:tx>
            <c:strRef>
              <c:f>TIME_Data!$C$4109</c:f>
              <c:strCache>
                <c:ptCount val="1"/>
                <c:pt idx="0">
                  <c:v>College Ready - Caucasian</c:v>
                </c:pt>
              </c:strCache>
            </c:strRef>
          </c:tx>
          <c:spPr>
            <a:ln w="38100">
              <a:solidFill>
                <a:schemeClr val="accent6">
                  <a:lumMod val="75000"/>
                </a:schemeClr>
              </a:solidFill>
            </a:ln>
          </c:spPr>
          <c:marker>
            <c:symbol val="circle"/>
            <c:size val="10"/>
            <c:spPr>
              <a:solidFill>
                <a:srgbClr val="FFFF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7"/>
              <c:layout/>
              <c:dLblPos val="b"/>
              <c:showVal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TIME_Data!$O$4106:$V$4106</c:f>
              <c:strCache>
                <c:ptCount val="8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</c:strCache>
            </c:strRef>
          </c:cat>
          <c:val>
            <c:numRef>
              <c:f>TIME_Data!$O$4109:$V$4109</c:f>
              <c:numCache>
                <c:formatCode>0.0%</c:formatCode>
                <c:ptCount val="8"/>
                <c:pt idx="0">
                  <c:v>0.37851662404092162</c:v>
                </c:pt>
                <c:pt idx="1">
                  <c:v>0.39601139601139601</c:v>
                </c:pt>
                <c:pt idx="2">
                  <c:v>0.38725490196078577</c:v>
                </c:pt>
                <c:pt idx="3">
                  <c:v>0.32874617737003176</c:v>
                </c:pt>
                <c:pt idx="4">
                  <c:v>0.31419457735247386</c:v>
                </c:pt>
                <c:pt idx="5">
                  <c:v>0.37142857142857294</c:v>
                </c:pt>
                <c:pt idx="6">
                  <c:v>0.3149606299212615</c:v>
                </c:pt>
                <c:pt idx="7">
                  <c:v>0.34074074074074084</c:v>
                </c:pt>
              </c:numCache>
            </c:numRef>
          </c:val>
        </c:ser>
        <c:ser>
          <c:idx val="2"/>
          <c:order val="2"/>
          <c:tx>
            <c:strRef>
              <c:f>TIME_Data!$C$4108</c:f>
              <c:strCache>
                <c:ptCount val="1"/>
                <c:pt idx="0">
                  <c:v>College Ready - Hispanic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square"/>
            <c:size val="1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5"/>
              <c:layout/>
              <c:dLblPos val="t"/>
              <c:showVal val="1"/>
            </c:dLbl>
            <c:dLbl>
              <c:idx val="6"/>
              <c:layout/>
              <c:dLblPos val="t"/>
              <c:showVal val="1"/>
            </c:dLbl>
            <c:dLbl>
              <c:idx val="7"/>
              <c:layout/>
              <c:dLblPos val="t"/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rgbClr val="0070C0"/>
                    </a:solidFill>
                    <a:latin typeface="+mn-lt"/>
                  </a:defRPr>
                </a:pPr>
                <a:endParaRPr lang="en-US"/>
              </a:p>
            </c:txPr>
            <c:dLblPos val="b"/>
            <c:showVal val="1"/>
          </c:dLbls>
          <c:cat>
            <c:strRef>
              <c:f>TIME_Data!$O$4106:$V$4106</c:f>
              <c:strCache>
                <c:ptCount val="8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</c:strCache>
            </c:strRef>
          </c:cat>
          <c:val>
            <c:numRef>
              <c:f>TIME_Data!$O$4108:$V$4108</c:f>
              <c:numCache>
                <c:formatCode>0.0%</c:formatCode>
                <c:ptCount val="8"/>
                <c:pt idx="0">
                  <c:v>0.33720930232558138</c:v>
                </c:pt>
                <c:pt idx="1">
                  <c:v>0.34653465346534651</c:v>
                </c:pt>
                <c:pt idx="2">
                  <c:v>0.28971962616822428</c:v>
                </c:pt>
                <c:pt idx="3">
                  <c:v>0.2622222222222223</c:v>
                </c:pt>
                <c:pt idx="4">
                  <c:v>0.26153846153846233</c:v>
                </c:pt>
                <c:pt idx="5">
                  <c:v>0.22105263157894736</c:v>
                </c:pt>
                <c:pt idx="6">
                  <c:v>0.27972027972028074</c:v>
                </c:pt>
                <c:pt idx="7">
                  <c:v>0.38493723849372374</c:v>
                </c:pt>
              </c:numCache>
            </c:numRef>
          </c:val>
        </c:ser>
        <c:ser>
          <c:idx val="1"/>
          <c:order val="3"/>
          <c:tx>
            <c:strRef>
              <c:f>TIME_Data!$C$4107</c:f>
              <c:strCache>
                <c:ptCount val="1"/>
                <c:pt idx="0">
                  <c:v>College Ready - African American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diamond"/>
            <c:size val="1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c:spPr>
          </c:marker>
          <c:dLbls>
            <c:dLbl>
              <c:idx val="6"/>
              <c:layout>
                <c:manualLayout>
                  <c:x val="-3.9502311576535255E-2"/>
                  <c:y val="4.5367597580071924E-2"/>
                </c:manualLayout>
              </c:layout>
              <c:dLblPos val="r"/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B050"/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b"/>
            <c:showVal val="1"/>
          </c:dLbls>
          <c:cat>
            <c:strRef>
              <c:f>TIME_Data!$O$4106:$V$4106</c:f>
              <c:strCache>
                <c:ptCount val="8"/>
                <c:pt idx="0">
                  <c:v>FA97-SU01</c:v>
                </c:pt>
                <c:pt idx="1">
                  <c:v>FA98-SU02</c:v>
                </c:pt>
                <c:pt idx="2">
                  <c:v>FA99-SU03</c:v>
                </c:pt>
                <c:pt idx="3">
                  <c:v>FA00-SU04</c:v>
                </c:pt>
                <c:pt idx="4">
                  <c:v>FA01-SU05</c:v>
                </c:pt>
                <c:pt idx="5">
                  <c:v>FA02-SU06</c:v>
                </c:pt>
                <c:pt idx="6">
                  <c:v>FA03-SU07</c:v>
                </c:pt>
                <c:pt idx="7">
                  <c:v>FA04-SU08</c:v>
                </c:pt>
              </c:strCache>
            </c:strRef>
          </c:cat>
          <c:val>
            <c:numRef>
              <c:f>TIME_Data!$O$4107:$V$4107</c:f>
              <c:numCache>
                <c:formatCode>0.0%</c:formatCode>
                <c:ptCount val="8"/>
                <c:pt idx="0">
                  <c:v>0.15384615384615452</c:v>
                </c:pt>
                <c:pt idx="1">
                  <c:v>0.19354838709677488</c:v>
                </c:pt>
                <c:pt idx="2">
                  <c:v>0.21212121212121221</c:v>
                </c:pt>
                <c:pt idx="3">
                  <c:v>0.19736842105263191</c:v>
                </c:pt>
                <c:pt idx="4">
                  <c:v>0.18947368421052641</c:v>
                </c:pt>
                <c:pt idx="5">
                  <c:v>0.20338983050847506</c:v>
                </c:pt>
                <c:pt idx="6">
                  <c:v>0.28571428571428686</c:v>
                </c:pt>
                <c:pt idx="7">
                  <c:v>0.25274725274725274</c:v>
                </c:pt>
              </c:numCache>
            </c:numRef>
          </c:val>
        </c:ser>
        <c:dLbls>
          <c:showVal val="1"/>
        </c:dLbls>
        <c:marker val="1"/>
        <c:axId val="57572352"/>
        <c:axId val="57590912"/>
      </c:lineChart>
      <c:catAx>
        <c:axId val="575723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600" b="1" i="0" u="none" strike="noStrike" baseline="0" dirty="0" smtClean="0"/>
                  <a:t>Four Year Fall to Summer Cohorts </a:t>
                </a:r>
                <a:endParaRPr lang="en-US" dirty="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.3465211994439783"/>
              <c:y val="0.8962591607867193"/>
            </c:manualLayout>
          </c:layout>
          <c:spPr>
            <a:noFill/>
            <a:ln w="635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57590912"/>
        <c:crosses val="autoZero"/>
        <c:auto val="1"/>
        <c:lblAlgn val="ctr"/>
        <c:lblOffset val="100"/>
        <c:tickLblSkip val="1"/>
        <c:tickMarkSkip val="1"/>
      </c:catAx>
      <c:valAx>
        <c:axId val="57590912"/>
        <c:scaling>
          <c:orientation val="minMax"/>
          <c:max val="0.4"/>
          <c:min val="0"/>
        </c:scaling>
        <c:axPos val="l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>
                    <a:latin typeface="+mn-lt"/>
                  </a:rPr>
                  <a:t>% of Starting Cohort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57572352"/>
        <c:crosses val="autoZero"/>
        <c:crossBetween val="between"/>
      </c:valAx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34658770445572484"/>
          <c:y val="0.55969611753076354"/>
          <c:w val="0.40320078962210942"/>
          <c:h val="0.19617046654101408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+mn-lt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A9D2398-019B-41AC-A6AD-55AC244A6961}" type="datetimeFigureOut">
              <a:rPr lang="en-US" smtClean="0"/>
              <a:pPr/>
              <a:t>9/4/2009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04114B9-B5DC-4123-B575-555912A4BF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</a:t>
            </a:r>
            <a:r>
              <a:rPr lang="en-US" baseline="0" dirty="0" smtClean="0"/>
              <a:t> year g</a:t>
            </a:r>
            <a:r>
              <a:rPr lang="en-US" dirty="0" smtClean="0"/>
              <a:t>raduation</a:t>
            </a:r>
            <a:r>
              <a:rPr lang="en-US" baseline="0" dirty="0" smtClean="0"/>
              <a:t> rates for first term new to college degree-seeking students that place into preparatory course work, by ethnicity.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r>
              <a:rPr lang="en-US" dirty="0" smtClean="0"/>
              <a:t>Four</a:t>
            </a:r>
            <a:r>
              <a:rPr lang="en-US" baseline="0" dirty="0" smtClean="0"/>
              <a:t> year g</a:t>
            </a:r>
            <a:r>
              <a:rPr lang="en-US" dirty="0" smtClean="0"/>
              <a:t>raduation</a:t>
            </a:r>
            <a:r>
              <a:rPr lang="en-US" baseline="0" dirty="0" smtClean="0"/>
              <a:t> rates for first term new to college degree-seeking students that place into college credit course work, by ethnicity.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Proportion</a:t>
            </a:r>
            <a:r>
              <a:rPr lang="en-US" baseline="0" dirty="0" smtClean="0"/>
              <a:t> of new to Valencia, transfer students transferring in each range of transfer courses. Courses counted were those in which a student received an A, B, C, or D. S’s were not included as those often referred to courses that were </a:t>
            </a:r>
            <a:r>
              <a:rPr lang="en-US" baseline="0" dirty="0" err="1" smtClean="0"/>
              <a:t>CLEPed</a:t>
            </a:r>
            <a:r>
              <a:rPr lang="en-US" baseline="0" dirty="0" smtClean="0"/>
              <a:t>, not transferred.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B30E8-3A2A-484A-B488-D23685672FC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Proportion of student</a:t>
            </a:r>
            <a:r>
              <a:rPr lang="en-US" baseline="0" dirty="0" smtClean="0"/>
              <a:t> enrollment in the credit bearing courses in the top ten high enrollment (by new students) courses in Fall 2008, broken down by new student status and preparatory placement status.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Breakdown of students enrolled</a:t>
            </a:r>
            <a:r>
              <a:rPr lang="en-US" baseline="0" dirty="0" smtClean="0"/>
              <a:t> during the Fall 2008 term, by New/Continuing status, Native/Transfer status, and number of transferred credit hours.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Percentage</a:t>
            </a:r>
            <a:r>
              <a:rPr lang="en-US" baseline="0" dirty="0" smtClean="0"/>
              <a:t> of DFWI grades in the top ten high enrollment courses for new students, based upon student status: new to college or new to Valencia, transfer.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Breakdown</a:t>
            </a:r>
            <a:r>
              <a:rPr lang="en-US" baseline="0" dirty="0" smtClean="0"/>
              <a:t> by ethnicity of first term, degree-seeking, new to college (FTIC)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r>
              <a:rPr lang="en-US" dirty="0" smtClean="0"/>
              <a:t>Breakdown</a:t>
            </a:r>
            <a:r>
              <a:rPr lang="en-US" baseline="0" dirty="0" smtClean="0"/>
              <a:t> by ethnicity of first term, degree-seeking, new to Valencia transfer students.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Fall to Spring and Fall</a:t>
            </a:r>
            <a:r>
              <a:rPr lang="en-US" baseline="0" dirty="0" smtClean="0"/>
              <a:t> to Fall persistence for first term, new to college and new to Valencia, transfer degree-seeking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Proportion</a:t>
            </a:r>
            <a:r>
              <a:rPr lang="en-US" baseline="0" dirty="0" smtClean="0"/>
              <a:t> of new to college students placed into each level of preparatory course mandates by academic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r>
              <a:rPr lang="en-US" dirty="0" smtClean="0"/>
              <a:t>Proportion</a:t>
            </a:r>
            <a:r>
              <a:rPr lang="en-US" baseline="0" dirty="0" smtClean="0"/>
              <a:t> of new to Valencia, transfer students placed into each level of preparatory course mandates by academic year.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</a:t>
            </a:r>
            <a:r>
              <a:rPr lang="en-US" baseline="0" dirty="0" smtClean="0"/>
              <a:t> term, new to college degree-seeking student cohorts, tracked over four years.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114B9-B5DC-4123-B575-555912A4BF1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0129-F8D0-4CB6-BF0D-6586C6923A9E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9ACF-40CA-435B-8BF0-E028827DA12D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957A-8019-4DC5-861E-A18AC018CA9F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8EEC-3288-41B7-8AB1-A136824145D4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8C1-1434-41DC-AB95-67FBD7A038B3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07AC-2E3A-469F-911E-084A7C584D2A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346C-C449-4B82-806D-866749732388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0574-5B86-409B-BEA8-D06FF5806A71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4467-0CA1-405F-BAF5-0D241F1AC12E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E096F-E988-4491-912D-A22B5210F9E3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86B7A-AFA5-422F-BEE4-642255DD5A94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48CCD-28BC-415B-95A5-1458697756DA}" type="datetime1">
              <a:rPr lang="en-US" smtClean="0"/>
              <a:pPr/>
              <a:t>9/4/2009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** Data displayed here is a result of Valencia's work in the Achieving the Dream Initiative and the Foundations of Excellence ® Self Study.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B392-AAC4-4585-B90E-89D778291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New Student Definitions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As a result of the </a:t>
            </a:r>
            <a:r>
              <a:rPr lang="en-US" sz="3100" i="1" dirty="0" smtClean="0"/>
              <a:t>Foundations of Excellence</a:t>
            </a:r>
            <a:r>
              <a:rPr lang="en-US" sz="2200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©</a:t>
            </a:r>
            <a:r>
              <a:rPr lang="en-US" sz="3100" i="1" dirty="0" smtClean="0"/>
              <a:t> </a:t>
            </a:r>
            <a:r>
              <a:rPr lang="en-US" sz="3100" dirty="0" smtClean="0"/>
              <a:t>Self Study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New</a:t>
            </a:r>
            <a:r>
              <a:rPr lang="en-US" dirty="0" smtClean="0"/>
              <a:t>: All students that have earned less than 15 college level credit hours from Valencia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New to College</a:t>
            </a:r>
          </a:p>
          <a:p>
            <a:pPr lvl="2"/>
            <a:r>
              <a:rPr lang="en-US" dirty="0" smtClean="0"/>
              <a:t>First term: FTIC</a:t>
            </a:r>
          </a:p>
          <a:p>
            <a:pPr lvl="2"/>
            <a:r>
              <a:rPr lang="en-US" dirty="0" smtClean="0"/>
              <a:t>Beyond first term: Native students with less than 15 college level hours from Valencia, no longer in their first term at Valencia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New to Valencia, Transfer </a:t>
            </a:r>
          </a:p>
          <a:p>
            <a:pPr lvl="2"/>
            <a:r>
              <a:rPr lang="en-US" dirty="0" smtClean="0"/>
              <a:t>Transferred in less than 15 credit hours</a:t>
            </a:r>
          </a:p>
          <a:p>
            <a:pPr lvl="2"/>
            <a:r>
              <a:rPr lang="en-US" dirty="0" smtClean="0"/>
              <a:t>Transferred in 15 or more credit hours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Continuing</a:t>
            </a:r>
            <a:r>
              <a:rPr lang="en-US" dirty="0" smtClean="0"/>
              <a:t>: All students with more than 15 college level credit hours from Valencia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0" y="838200"/>
          <a:ext cx="900684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944562"/>
          </a:xfrm>
        </p:spPr>
        <p:txBody>
          <a:bodyPr>
            <a:noAutofit/>
          </a:bodyPr>
          <a:lstStyle/>
          <a:p>
            <a:pPr>
              <a:defRPr sz="1050" b="0" i="0" u="none" strike="noStrike" kern="1200" baseline="0">
                <a:solidFill>
                  <a:prstClr val="black"/>
                </a:solidFill>
                <a:latin typeface="+mn-lt"/>
                <a:ea typeface="Arial"/>
                <a:cs typeface="Arial"/>
              </a:defRPr>
            </a:pPr>
            <a:r>
              <a:rPr lang="en-US" sz="2400" i="1" dirty="0" smtClean="0">
                <a:ea typeface="Arial"/>
                <a:cs typeface="Arial"/>
              </a:rPr>
              <a:t>Do you know . . . how many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ea typeface="Arial"/>
                <a:cs typeface="Arial"/>
              </a:rPr>
              <a:t>New to College </a:t>
            </a:r>
            <a:r>
              <a:rPr lang="en-US" sz="2400" i="1" dirty="0" smtClean="0">
                <a:ea typeface="Arial"/>
                <a:cs typeface="Arial"/>
              </a:rPr>
              <a:t>students graduate in four years when they begin in </a:t>
            </a:r>
            <a:r>
              <a:rPr lang="en-US" sz="2400" i="1" dirty="0" smtClean="0">
                <a:solidFill>
                  <a:prstClr val="black"/>
                </a:solidFill>
                <a:ea typeface="Arial"/>
                <a:cs typeface="Arial"/>
              </a:rPr>
              <a:t>college credit</a:t>
            </a:r>
            <a:r>
              <a:rPr lang="en-US" sz="2400" i="1" dirty="0" smtClean="0">
                <a:ea typeface="Arial"/>
                <a:cs typeface="Arial"/>
              </a:rPr>
              <a:t> courses?</a:t>
            </a:r>
            <a:endParaRPr lang="en-US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68580" y="914400"/>
          <a:ext cx="900684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22238"/>
            <a:ext cx="8763000" cy="944562"/>
          </a:xfrm>
        </p:spPr>
        <p:txBody>
          <a:bodyPr>
            <a:noAutofit/>
          </a:bodyPr>
          <a:lstStyle/>
          <a:p>
            <a:r>
              <a:rPr lang="en-US" sz="2400" i="1" dirty="0" smtClean="0">
                <a:ea typeface="Arial"/>
                <a:cs typeface="Arial"/>
              </a:rPr>
              <a:t>Do you know . . . how many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  <a:t>New to College</a:t>
            </a:r>
            <a:r>
              <a:rPr lang="en-US" sz="2400" i="1" dirty="0" smtClean="0">
                <a:ea typeface="Arial"/>
                <a:cs typeface="Arial"/>
              </a:rPr>
              <a:t> students graduate in four years when they begin in preparatory courses?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Do you know . . . how many courses are transferred in by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New to Valencia, Transfer</a:t>
            </a:r>
            <a:r>
              <a:rPr lang="en-US" sz="2800" i="1" dirty="0" smtClean="0"/>
              <a:t> students?</a:t>
            </a:r>
            <a:endParaRPr lang="en-US" sz="2800" i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382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324600"/>
            <a:ext cx="678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*Note: Does not include S’s.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5181600"/>
          <a:ext cx="8458207" cy="1143000"/>
        </p:xfrm>
        <a:graphic>
          <a:graphicData uri="http://schemas.openxmlformats.org/drawingml/2006/table">
            <a:tbl>
              <a:tblPr/>
              <a:tblGrid>
                <a:gridCol w="970363"/>
                <a:gridCol w="534846"/>
                <a:gridCol w="534846"/>
                <a:gridCol w="534846"/>
                <a:gridCol w="534846"/>
                <a:gridCol w="534846"/>
                <a:gridCol w="534846"/>
                <a:gridCol w="534846"/>
                <a:gridCol w="534846"/>
                <a:gridCol w="534846"/>
                <a:gridCol w="534846"/>
                <a:gridCol w="534846"/>
                <a:gridCol w="534846"/>
                <a:gridCol w="534846"/>
                <a:gridCol w="53484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Fall02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Fall03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Fall04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Fall05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Fall06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Fall07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Fall08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Transfer Credits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Less than 15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1141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1296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1244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1386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1479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1786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1684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15 - 29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442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634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751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749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749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807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891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Greater than 30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490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729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728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786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779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815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851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2073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2659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2723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2921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3007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3426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462" marR="5462" marT="54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9144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Do you know . . . who is enrolled in credit bearing high enrollment courses?</a:t>
            </a:r>
            <a:endParaRPr lang="en-US" sz="28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14400"/>
          <a:ext cx="8915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4953000"/>
          <a:ext cx="8915391" cy="1587294"/>
        </p:xfrm>
        <a:graphic>
          <a:graphicData uri="http://schemas.openxmlformats.org/drawingml/2006/table">
            <a:tbl>
              <a:tblPr/>
              <a:tblGrid>
                <a:gridCol w="1662191"/>
                <a:gridCol w="604434"/>
                <a:gridCol w="448844"/>
                <a:gridCol w="560717"/>
                <a:gridCol w="512655"/>
                <a:gridCol w="512655"/>
                <a:gridCol w="512655"/>
                <a:gridCol w="512655"/>
                <a:gridCol w="512655"/>
                <a:gridCol w="512655"/>
                <a:gridCol w="512655"/>
                <a:gridCol w="512655"/>
                <a:gridCol w="512655"/>
                <a:gridCol w="512655"/>
                <a:gridCol w="512655"/>
              </a:tblGrid>
              <a:tr h="15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ENC1101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HUM1020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MAC1105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POS2041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PSY1012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SLS1122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SPC1608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4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New, Academically Prepared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2135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1111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1747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1635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930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541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1515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4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New, Not Academically Prepared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2036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1437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762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1553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1474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2489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1492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Student Total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4171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2548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2509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3188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2404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3030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3007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Continuing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student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 or more Valencia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college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level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credits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569</a:t>
                      </a:r>
                    </a:p>
                  </a:txBody>
                  <a:tcPr marL="5469" marR="5469" marT="5469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853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1675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1340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1238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5469" marR="5469" marT="5469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Do you know . . . the amount of college experience Valencia students have during a given term?</a:t>
            </a:r>
            <a:endParaRPr lang="en-US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5000" y="5029200"/>
          <a:ext cx="4914900" cy="1333500"/>
        </p:xfrm>
        <a:graphic>
          <a:graphicData uri="http://schemas.openxmlformats.org/drawingml/2006/table">
            <a:tbl>
              <a:tblPr/>
              <a:tblGrid>
                <a:gridCol w="3531494"/>
                <a:gridCol w="609206"/>
                <a:gridCol w="774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Cohort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to College: First Term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to College, Less than 15 Valencia college level hours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to Valencia, Transfer w/less than 15 transfer hours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to Valencia, Transfer w/15 or more transfer hours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Continuing, 15 or more Valencia college level hours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35433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DB4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066800"/>
          <a:ext cx="8458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Do you know . . . how students perform in high enrollment courses based upon previous college experience?</a:t>
            </a:r>
            <a:endParaRPr lang="en-US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5486400"/>
          <a:ext cx="8458201" cy="1066800"/>
        </p:xfrm>
        <a:graphic>
          <a:graphicData uri="http://schemas.openxmlformats.org/drawingml/2006/table">
            <a:tbl>
              <a:tblPr/>
              <a:tblGrid>
                <a:gridCol w="671983"/>
                <a:gridCol w="707838"/>
                <a:gridCol w="707838"/>
                <a:gridCol w="707838"/>
                <a:gridCol w="707838"/>
                <a:gridCol w="707838"/>
                <a:gridCol w="707838"/>
                <a:gridCol w="707838"/>
                <a:gridCol w="707838"/>
                <a:gridCol w="707838"/>
                <a:gridCol w="707838"/>
                <a:gridCol w="707838"/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ENC1101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HUM1020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MAC1105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MAT0012C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MAT0024C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MAT1033C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POS2041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PSY1012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SLS1122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SPC1600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to College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DFWI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 DFWI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1386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Grades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4471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4047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4663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to Valencia, Transfer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DFWI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 DFWI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Grades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Do you know . . . how the ethnic makeup of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New to College</a:t>
            </a:r>
            <a:r>
              <a:rPr lang="en-US" sz="2800" i="1" dirty="0" smtClean="0"/>
              <a:t> Valencia students has changed over time?</a:t>
            </a:r>
            <a:endParaRPr lang="en-US" sz="28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5181600"/>
          <a:ext cx="8686799" cy="1405956"/>
        </p:xfrm>
        <a:graphic>
          <a:graphicData uri="http://schemas.openxmlformats.org/drawingml/2006/table">
            <a:tbl>
              <a:tblPr/>
              <a:tblGrid>
                <a:gridCol w="1203542"/>
                <a:gridCol w="573115"/>
                <a:gridCol w="573115"/>
                <a:gridCol w="573115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Race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Caucasian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Hispanic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African American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Asian Pacific Islander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4190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4203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4721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5226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5938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6053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9906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Do you know . . . how the ethnic makeup of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New to Valencia, Transfer</a:t>
            </a:r>
            <a:r>
              <a:rPr lang="en-US" sz="2800" i="1" dirty="0" smtClean="0"/>
              <a:t> students has changed over time?</a:t>
            </a:r>
            <a:endParaRPr lang="en-US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5181600"/>
          <a:ext cx="8762993" cy="1387016"/>
        </p:xfrm>
        <a:graphic>
          <a:graphicData uri="http://schemas.openxmlformats.org/drawingml/2006/table">
            <a:tbl>
              <a:tblPr/>
              <a:tblGrid>
                <a:gridCol w="1214099"/>
                <a:gridCol w="578142"/>
                <a:gridCol w="578142"/>
                <a:gridCol w="578142"/>
                <a:gridCol w="528588"/>
                <a:gridCol w="528588"/>
                <a:gridCol w="528588"/>
                <a:gridCol w="528588"/>
                <a:gridCol w="528588"/>
                <a:gridCol w="528588"/>
                <a:gridCol w="528588"/>
                <a:gridCol w="528588"/>
                <a:gridCol w="528588"/>
                <a:gridCol w="528588"/>
                <a:gridCol w="528588"/>
              </a:tblGrid>
              <a:tr h="17145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Race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Caucasian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Hispanic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African American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Asian Pacific Islander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2723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3426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9906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Do you know . . . how student persistence differs based upon previous college experience?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8229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4953000"/>
          <a:ext cx="8610597" cy="1611585"/>
        </p:xfrm>
        <a:graphic>
          <a:graphicData uri="http://schemas.openxmlformats.org/drawingml/2006/table">
            <a:tbl>
              <a:tblPr/>
              <a:tblGrid>
                <a:gridCol w="817065"/>
                <a:gridCol w="403770"/>
                <a:gridCol w="403770"/>
                <a:gridCol w="356595"/>
                <a:gridCol w="412854"/>
                <a:gridCol w="365679"/>
                <a:gridCol w="288267"/>
                <a:gridCol w="443091"/>
                <a:gridCol w="365679"/>
                <a:gridCol w="258030"/>
                <a:gridCol w="473328"/>
                <a:gridCol w="365679"/>
                <a:gridCol w="303993"/>
                <a:gridCol w="427365"/>
                <a:gridCol w="365679"/>
                <a:gridCol w="273756"/>
                <a:gridCol w="457602"/>
                <a:gridCol w="365679"/>
                <a:gridCol w="319719"/>
                <a:gridCol w="411639"/>
                <a:gridCol w="365679"/>
                <a:gridCol w="365679"/>
              </a:tblGrid>
              <a:tr h="13797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2002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2003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2004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2006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2007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2008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595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Returned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Enrolled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Returned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Enrolled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Returned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Enrolled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Returned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Enrolled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Returned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Enrolled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Returned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Enrolled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Returned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Enrolled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7595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to Spring, New to College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2878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3633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2920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3626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3064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3870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3314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4158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3682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4515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4495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5515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4608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5506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595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to Fall, New to College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2123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3633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2160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3626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3870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2547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4158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2816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4515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3496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5515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to Spring, New to Valencia Transfers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980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1350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1373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1938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1384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1959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1441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2069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1791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2498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2567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95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Fall to Fall, New to Valencia Transfers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627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1350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860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1785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889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1938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914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1959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974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2069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1217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2498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49%</a:t>
                      </a: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46" marR="4046" marT="40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15400" cy="11430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Do you know . . . how preparatory course placement for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New to College</a:t>
            </a:r>
            <a:r>
              <a:rPr lang="en-US" sz="2800" i="1" dirty="0" smtClean="0"/>
              <a:t> students at Valencia has changed over time?</a:t>
            </a:r>
            <a:endParaRPr lang="en-US" sz="28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5181600"/>
          <a:ext cx="8686795" cy="1371601"/>
        </p:xfrm>
        <a:graphic>
          <a:graphicData uri="http://schemas.openxmlformats.org/drawingml/2006/table">
            <a:tbl>
              <a:tblPr/>
              <a:tblGrid>
                <a:gridCol w="1203541"/>
                <a:gridCol w="573114"/>
                <a:gridCol w="573114"/>
                <a:gridCol w="573114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  <a:gridCol w="523992"/>
              </a:tblGrid>
              <a:tr h="195943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2002-03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2003-04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2004-05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2005-06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2006-07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2007-08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2008-09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Mandate Level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Mandate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Mandate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Mandates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Mandates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5829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5836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5981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6161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6723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7880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8466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Do you know . . . how preparatory course placement for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New to Valencia, Transfer</a:t>
            </a:r>
            <a:r>
              <a:rPr lang="en-US" sz="2800" i="1" dirty="0" smtClean="0"/>
              <a:t> students has changed over time?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5181600"/>
          <a:ext cx="8305799" cy="1371601"/>
        </p:xfrm>
        <a:graphic>
          <a:graphicData uri="http://schemas.openxmlformats.org/drawingml/2006/table">
            <a:tbl>
              <a:tblPr/>
              <a:tblGrid>
                <a:gridCol w="1150755"/>
                <a:gridCol w="547978"/>
                <a:gridCol w="547978"/>
                <a:gridCol w="547978"/>
                <a:gridCol w="501010"/>
                <a:gridCol w="501010"/>
                <a:gridCol w="501010"/>
                <a:gridCol w="501010"/>
                <a:gridCol w="501010"/>
                <a:gridCol w="501010"/>
                <a:gridCol w="501010"/>
                <a:gridCol w="501010"/>
                <a:gridCol w="501010"/>
                <a:gridCol w="501010"/>
                <a:gridCol w="501010"/>
              </a:tblGrid>
              <a:tr h="195943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2002-03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2003-04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2004-05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2005-06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2006-07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2007-08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2008-09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Mandate Level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Mandate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2717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2868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Mandate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947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Mandates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723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Mandates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354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2945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3691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3766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3792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3941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4880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5148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737" marR="5737" marT="57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0" y="533400"/>
          <a:ext cx="900684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>
            <a:noAutofit/>
          </a:bodyPr>
          <a:lstStyle/>
          <a:p>
            <a:r>
              <a:rPr lang="en-US" sz="2400" i="1" dirty="0" smtClean="0">
                <a:cs typeface="Arial"/>
              </a:rPr>
              <a:t>Do you know . . .  how first term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  <a:t>New to College</a:t>
            </a:r>
            <a:r>
              <a:rPr lang="en-US" sz="2400" i="1" dirty="0" smtClean="0">
                <a:cs typeface="Arial"/>
              </a:rPr>
              <a:t> students progress over time at Valencia?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81001"/>
            <a:ext cx="883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 Data displayed here is a result of Valencia's work in the Achieving the Dream Initiative and the Foundations of Excellence ® Self Study.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2262</Words>
  <Application>Microsoft Office PowerPoint</Application>
  <PresentationFormat>On-screen Show (4:3)</PresentationFormat>
  <Paragraphs>912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New Student Definitions As a result of the Foundations of Excellence© Self Study</vt:lpstr>
      <vt:lpstr>Do you know . . . the amount of college experience Valencia students have during a given term?</vt:lpstr>
      <vt:lpstr>Do you know . . . how students perform in high enrollment courses based upon previous college experience?</vt:lpstr>
      <vt:lpstr>Do you know . . . how the ethnic makeup of New to College Valencia students has changed over time?</vt:lpstr>
      <vt:lpstr>Do you know . . . how the ethnic makeup of New to Valencia, Transfer students has changed over time?</vt:lpstr>
      <vt:lpstr>Do you know . . . how student persistence differs based upon previous college experience?</vt:lpstr>
      <vt:lpstr>Do you know . . . how preparatory course placement for New to College students at Valencia has changed over time?</vt:lpstr>
      <vt:lpstr>Do you know . . . how preparatory course placement for New to Valencia, Transfer students has changed over time?</vt:lpstr>
      <vt:lpstr>Do you know . . .  how first term New to College students progress over time at Valencia?</vt:lpstr>
      <vt:lpstr>Do you know . . . how many New to College students graduate in four years when they begin in college credit courses?</vt:lpstr>
      <vt:lpstr>Do you know . . . how many New to College students graduate in four years when they begin in preparatory courses?</vt:lpstr>
      <vt:lpstr>Do you know . . . how many courses are transferred in by New to Valencia, Transfer students?</vt:lpstr>
      <vt:lpstr>Do you know . . . who is enrolled in credit bearing high enrollment courses?</vt:lpstr>
    </vt:vector>
  </TitlesOfParts>
  <Company>Valencia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Assembly Posters</dc:title>
  <dc:creator>rbrown75</dc:creator>
  <cp:lastModifiedBy>kewen</cp:lastModifiedBy>
  <cp:revision>128</cp:revision>
  <dcterms:created xsi:type="dcterms:W3CDTF">2009-08-11T19:33:43Z</dcterms:created>
  <dcterms:modified xsi:type="dcterms:W3CDTF">2009-09-04T13:15:42Z</dcterms:modified>
</cp:coreProperties>
</file>