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cap="none" spc="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none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Grammar Boot Camp- Session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Comma Usage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205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When joining 2 independent clauses, we use a comma with: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coordinating conjunctions</a:t>
            </a:r>
            <a:r>
              <a:rPr lang="en-US" dirty="0" smtClean="0">
                <a:solidFill>
                  <a:schemeClr val="accent4"/>
                </a:solidFill>
              </a:rPr>
              <a:t> (</a:t>
            </a:r>
            <a:r>
              <a:rPr lang="en-US" dirty="0" err="1" smtClean="0">
                <a:solidFill>
                  <a:schemeClr val="accent4"/>
                </a:solidFill>
              </a:rPr>
              <a:t>fanboys</a:t>
            </a:r>
            <a:r>
              <a:rPr lang="en-US" dirty="0" smtClean="0">
                <a:solidFill>
                  <a:schemeClr val="accent4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Stephanie walked to the store</a:t>
            </a:r>
            <a:r>
              <a:rPr lang="en-US" dirty="0" smtClean="0">
                <a:solidFill>
                  <a:schemeClr val="accent4"/>
                </a:solidFill>
              </a:rPr>
              <a:t>, and </a:t>
            </a:r>
            <a:r>
              <a:rPr lang="en-US" dirty="0" smtClean="0">
                <a:solidFill>
                  <a:schemeClr val="tx2"/>
                </a:solidFill>
              </a:rPr>
              <a:t>she bought some cereal.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Everyone wanted some birthday cake</a:t>
            </a:r>
            <a:r>
              <a:rPr lang="en-US" dirty="0" smtClean="0">
                <a:solidFill>
                  <a:schemeClr val="accent4"/>
                </a:solidFill>
              </a:rPr>
              <a:t>, for </a:t>
            </a:r>
            <a:r>
              <a:rPr lang="en-US" dirty="0" smtClean="0">
                <a:solidFill>
                  <a:schemeClr val="tx2"/>
                </a:solidFill>
              </a:rPr>
              <a:t>it came from Whole Foods.</a:t>
            </a:r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Keep in mind, if it’s not 2 independent clauses, we don’t use a comma.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Louise wanted to go to the park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en-US" dirty="0" smtClean="0"/>
              <a:t> and the pool.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sym typeface="Wingdings" panose="05000000000000000000" pitchFamily="2" charset="2"/>
              </a:rPr>
              <a:t>Jessica likes Pepsi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,</a:t>
            </a:r>
            <a:r>
              <a:rPr lang="en-US" dirty="0" smtClean="0">
                <a:sym typeface="Wingdings" panose="05000000000000000000" pitchFamily="2" charset="2"/>
              </a:rPr>
              <a:t> but can’t drink too much.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</p:txBody>
      </p:sp>
    </p:spTree>
    <p:extLst>
      <p:ext uri="{BB962C8B-B14F-4D97-AF65-F5344CB8AC3E}">
        <p14:creationId xmlns:p14="http://schemas.microsoft.com/office/powerpoint/2010/main" val="94459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When joining 2 independent clauses, we use a comma with: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a semicolon and a transitional word/phrase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 drove my car to the mall</a:t>
            </a:r>
            <a:r>
              <a:rPr lang="en-US" dirty="0" smtClean="0">
                <a:solidFill>
                  <a:schemeClr val="accent4"/>
                </a:solidFill>
              </a:rPr>
              <a:t>; however, </a:t>
            </a:r>
            <a:r>
              <a:rPr lang="en-US" dirty="0" smtClean="0">
                <a:solidFill>
                  <a:schemeClr val="tx2"/>
                </a:solidFill>
              </a:rPr>
              <a:t>it was closed.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school decided to enforce the dress code</a:t>
            </a:r>
            <a:r>
              <a:rPr lang="en-US" dirty="0" smtClean="0">
                <a:solidFill>
                  <a:schemeClr val="accent4"/>
                </a:solidFill>
              </a:rPr>
              <a:t>; therefore,</a:t>
            </a:r>
            <a:r>
              <a:rPr lang="en-US" dirty="0" smtClean="0">
                <a:solidFill>
                  <a:schemeClr val="tx2"/>
                </a:solidFill>
              </a:rPr>
              <a:t> the students were unhappy.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While at work, Sam met the CEO</a:t>
            </a:r>
            <a:r>
              <a:rPr lang="en-US" dirty="0" smtClean="0">
                <a:solidFill>
                  <a:schemeClr val="accent4"/>
                </a:solidFill>
              </a:rPr>
              <a:t>; in addition, </a:t>
            </a:r>
            <a:r>
              <a:rPr lang="en-US" dirty="0" smtClean="0">
                <a:solidFill>
                  <a:schemeClr val="tx2"/>
                </a:solidFill>
              </a:rPr>
              <a:t>the CEO promptly fired him.</a:t>
            </a:r>
          </a:p>
        </p:txBody>
      </p:sp>
    </p:spTree>
    <p:extLst>
      <p:ext uri="{BB962C8B-B14F-4D97-AF65-F5344CB8AC3E}">
        <p14:creationId xmlns:p14="http://schemas.microsoft.com/office/powerpoint/2010/main" val="263651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Connect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3367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 the following sentences, decide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1)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if you need a comma, and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2) </a:t>
            </a:r>
            <a:r>
              <a:rPr lang="en-US" sz="2800" dirty="0" smtClean="0">
                <a:solidFill>
                  <a:schemeClr val="accent4"/>
                </a:solidFill>
              </a:rPr>
              <a:t>where to put the ones you need</a:t>
            </a:r>
            <a:endParaRPr lang="en-US" sz="2800" dirty="0" smtClean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Joel plans to study architecture and he hopes to make a good salary.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To be honest I really don’t like him; furthermore we’ll break up soon.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Even if I can’t walk I know I will do great things and make a difference.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Alas people really shouldn’t throw gum on the ground; certainly this is a bad habit.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By the side of the pool Paul found Roger but he didn’t find Mary.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668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Use commas to separate: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items in a series (list)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 like </a:t>
            </a:r>
            <a:r>
              <a:rPr lang="en-US" dirty="0" smtClean="0">
                <a:solidFill>
                  <a:schemeClr val="accent4"/>
                </a:solidFill>
              </a:rPr>
              <a:t>salsa, chips,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 smtClean="0">
                <a:solidFill>
                  <a:schemeClr val="accent4"/>
                </a:solidFill>
              </a:rPr>
              <a:t>pizza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Walking, running,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 smtClean="0">
                <a:solidFill>
                  <a:schemeClr val="accent4"/>
                </a:solidFill>
              </a:rPr>
              <a:t>swimming</a:t>
            </a:r>
            <a:r>
              <a:rPr lang="en-US" dirty="0" smtClean="0">
                <a:solidFill>
                  <a:schemeClr val="tx2"/>
                </a:solidFill>
              </a:rPr>
              <a:t> are all great forms of exercise.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I </a:t>
            </a:r>
            <a:r>
              <a:rPr lang="en-US" dirty="0" smtClean="0">
                <a:solidFill>
                  <a:schemeClr val="accent4"/>
                </a:solidFill>
              </a:rPr>
              <a:t>walked to the store, ran to the bank, </a:t>
            </a:r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 smtClean="0">
                <a:solidFill>
                  <a:schemeClr val="accent4"/>
                </a:solidFill>
              </a:rPr>
              <a:t>skipped to the park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u="sng" dirty="0" smtClean="0">
                <a:solidFill>
                  <a:schemeClr val="accent4"/>
                </a:solidFill>
              </a:rPr>
              <a:t>adjectives that are describing the same noun or pronoun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smtClean="0">
                <a:solidFill>
                  <a:schemeClr val="accent4"/>
                </a:solidFill>
              </a:rPr>
              <a:t>sad, lonely </a:t>
            </a:r>
            <a:r>
              <a:rPr lang="en-US" dirty="0" smtClean="0">
                <a:solidFill>
                  <a:schemeClr val="tx2"/>
                </a:solidFill>
              </a:rPr>
              <a:t>man walked to the store.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smtClean="0">
                <a:solidFill>
                  <a:schemeClr val="accent4"/>
                </a:solidFill>
              </a:rPr>
              <a:t>ragged, old</a:t>
            </a:r>
            <a:r>
              <a:rPr lang="en-US" dirty="0" smtClean="0">
                <a:solidFill>
                  <a:schemeClr val="tx2"/>
                </a:solidFill>
              </a:rPr>
              <a:t> jacket was too ugly to wear.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4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91145"/>
            <a:ext cx="9720073" cy="4418215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Use commas to separate: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interrupters (words/phrases that “interrupt” the sentence)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John</a:t>
            </a:r>
            <a:r>
              <a:rPr lang="en-US" dirty="0" smtClean="0">
                <a:solidFill>
                  <a:schemeClr val="accent4"/>
                </a:solidFill>
              </a:rPr>
              <a:t>, however, </a:t>
            </a:r>
            <a:r>
              <a:rPr lang="en-US" dirty="0" smtClean="0">
                <a:solidFill>
                  <a:schemeClr val="tx2"/>
                </a:solidFill>
              </a:rPr>
              <a:t>could not stand the thought of standing anymore.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Sarah</a:t>
            </a:r>
            <a:r>
              <a:rPr lang="en-US" dirty="0" smtClean="0">
                <a:solidFill>
                  <a:schemeClr val="accent4"/>
                </a:solidFill>
              </a:rPr>
              <a:t>, on the other hand, </a:t>
            </a:r>
            <a:r>
              <a:rPr lang="en-US" dirty="0" smtClean="0">
                <a:solidFill>
                  <a:schemeClr val="tx2"/>
                </a:solidFill>
              </a:rPr>
              <a:t>was glad to see the ocean.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Toby</a:t>
            </a:r>
            <a:r>
              <a:rPr lang="en-US" dirty="0" smtClean="0">
                <a:solidFill>
                  <a:schemeClr val="accent4"/>
                </a:solidFill>
              </a:rPr>
              <a:t>, not Timmy, </a:t>
            </a:r>
            <a:r>
              <a:rPr lang="en-US" dirty="0" smtClean="0">
                <a:solidFill>
                  <a:schemeClr val="tx2"/>
                </a:solidFill>
              </a:rPr>
              <a:t>wanted to see the movie.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u="sng" dirty="0" smtClean="0">
                <a:solidFill>
                  <a:schemeClr val="accent4"/>
                </a:solidFill>
              </a:rPr>
              <a:t>restrictive/non-essential elements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My mom</a:t>
            </a:r>
            <a:r>
              <a:rPr lang="en-US" dirty="0" smtClean="0">
                <a:solidFill>
                  <a:schemeClr val="accent4"/>
                </a:solidFill>
              </a:rPr>
              <a:t>, who is a business owner, </a:t>
            </a:r>
            <a:r>
              <a:rPr lang="en-US" dirty="0" smtClean="0">
                <a:solidFill>
                  <a:schemeClr val="tx2"/>
                </a:solidFill>
              </a:rPr>
              <a:t>knows all about the economy.</a:t>
            </a:r>
            <a:endParaRPr lang="en-US" dirty="0">
              <a:solidFill>
                <a:schemeClr val="tx2"/>
              </a:solidFill>
            </a:endParaRP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Her teacher</a:t>
            </a:r>
            <a:r>
              <a:rPr lang="en-US" dirty="0" smtClean="0">
                <a:solidFill>
                  <a:schemeClr val="accent4"/>
                </a:solidFill>
              </a:rPr>
              <a:t>, Mrs. Smith, </a:t>
            </a:r>
            <a:r>
              <a:rPr lang="en-US" dirty="0" smtClean="0">
                <a:solidFill>
                  <a:schemeClr val="tx2"/>
                </a:solidFill>
              </a:rPr>
              <a:t>played a movie during class.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 err="1" smtClean="0">
                <a:solidFill>
                  <a:schemeClr val="tx2"/>
                </a:solidFill>
              </a:rPr>
              <a:t>Pattersons</a:t>
            </a:r>
            <a:r>
              <a:rPr lang="en-US" dirty="0" smtClean="0">
                <a:solidFill>
                  <a:schemeClr val="accent4"/>
                </a:solidFill>
              </a:rPr>
              <a:t>, preparing for the move, </a:t>
            </a:r>
            <a:r>
              <a:rPr lang="en-US" dirty="0" smtClean="0">
                <a:solidFill>
                  <a:schemeClr val="tx2"/>
                </a:solidFill>
              </a:rPr>
              <a:t>purchased a ton of boxes.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He fell</a:t>
            </a:r>
            <a:r>
              <a:rPr lang="en-US" dirty="0" smtClean="0">
                <a:solidFill>
                  <a:schemeClr val="accent4"/>
                </a:solidFill>
              </a:rPr>
              <a:t>, taking his friends with him.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7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91145"/>
            <a:ext cx="9720073" cy="4418215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What’s the difference?</a:t>
            </a:r>
            <a:endParaRPr lang="en-US" b="1" u="sng" dirty="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My brother, who is an artist, likes to listen to music.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My brother who is an artist likes to listen to music.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#1</a:t>
            </a:r>
            <a:r>
              <a:rPr lang="en-US" dirty="0" smtClean="0"/>
              <a:t> suggests that </a:t>
            </a:r>
            <a:r>
              <a:rPr lang="en-US" dirty="0" smtClean="0">
                <a:solidFill>
                  <a:schemeClr val="accent4"/>
                </a:solidFill>
              </a:rPr>
              <a:t>you only have 1 brother</a:t>
            </a:r>
            <a:r>
              <a:rPr lang="en-US" dirty="0" smtClean="0"/>
              <a:t>, and the artist part is just extra information.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#2 </a:t>
            </a:r>
            <a:r>
              <a:rPr lang="en-US" dirty="0" smtClean="0"/>
              <a:t>says that </a:t>
            </a:r>
            <a:r>
              <a:rPr lang="en-US" dirty="0" smtClean="0">
                <a:solidFill>
                  <a:schemeClr val="accent4"/>
                </a:solidFill>
              </a:rPr>
              <a:t>you probably have more than 1 brother</a:t>
            </a:r>
            <a:r>
              <a:rPr lang="en-US" dirty="0" smtClean="0"/>
              <a:t>, and you are talking about the one who is an artist.</a:t>
            </a:r>
          </a:p>
        </p:txBody>
      </p:sp>
    </p:spTree>
    <p:extLst>
      <p:ext uri="{BB962C8B-B14F-4D97-AF65-F5344CB8AC3E}">
        <p14:creationId xmlns:p14="http://schemas.microsoft.com/office/powerpoint/2010/main" val="399714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Separate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 the following sentences, decide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1)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if you need a comma, and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2) </a:t>
            </a:r>
            <a:r>
              <a:rPr lang="en-US" sz="2800" dirty="0" smtClean="0">
                <a:solidFill>
                  <a:schemeClr val="accent4"/>
                </a:solidFill>
              </a:rPr>
              <a:t>where to put the ones you need</a:t>
            </a:r>
            <a:endParaRPr lang="en-US" sz="2800" dirty="0" smtClean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John played basketball baseball soccer and football.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Valencia College located in Orlando has many international students.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The president of the company Mr. Kerry likes his coffee black.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The door blew open hitting the wall.</a:t>
            </a: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Inside the dark smelly cave I lost my keys.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5491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Comma’s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commas are used for 3 reasons:</a:t>
            </a:r>
          </a:p>
          <a:p>
            <a:pPr marL="1017270" lvl="3" indent="-514350">
              <a:buFont typeface="+mj-lt"/>
              <a:buAutoNum type="arabicPeriod"/>
            </a:pPr>
            <a:r>
              <a:rPr lang="en-US" sz="2800" dirty="0" smtClean="0"/>
              <a:t>to introduce</a:t>
            </a:r>
          </a:p>
          <a:p>
            <a:pPr marL="1017270" lvl="3" indent="-514350">
              <a:buFont typeface="+mj-lt"/>
              <a:buAutoNum type="arabicPeriod"/>
            </a:pPr>
            <a:r>
              <a:rPr lang="en-US" sz="2800" dirty="0" smtClean="0"/>
              <a:t>to connect</a:t>
            </a:r>
          </a:p>
          <a:p>
            <a:pPr marL="1017270" lvl="3" indent="-514350">
              <a:buFont typeface="+mj-lt"/>
              <a:buAutoNum type="arabicPeriod"/>
            </a:pPr>
            <a:r>
              <a:rPr lang="en-US" sz="2800" dirty="0" smtClean="0"/>
              <a:t>to separate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33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often start sentences with something besides an independent clause.</a:t>
            </a:r>
          </a:p>
          <a:p>
            <a:r>
              <a:rPr lang="en-US" sz="2800" b="1" dirty="0" smtClean="0">
                <a:solidFill>
                  <a:srgbClr val="00B0F0"/>
                </a:solidFill>
              </a:rPr>
              <a:t>Quick Review: What’s an independent clause?</a:t>
            </a:r>
          </a:p>
          <a:p>
            <a:pPr lvl="3"/>
            <a:r>
              <a:rPr lang="en-US" sz="2800" dirty="0" smtClean="0"/>
              <a:t>A clause (including a subject and verb) that can stand on its own and take a period</a:t>
            </a:r>
          </a:p>
          <a:p>
            <a:r>
              <a:rPr lang="en-US" sz="2800" dirty="0" smtClean="0"/>
              <a:t>When a sentence starts with something </a:t>
            </a:r>
            <a:r>
              <a:rPr lang="en-US" sz="2800" dirty="0" smtClean="0">
                <a:solidFill>
                  <a:schemeClr val="accent4"/>
                </a:solidFill>
              </a:rPr>
              <a:t>other</a:t>
            </a:r>
            <a:r>
              <a:rPr lang="en-US" sz="2800" dirty="0" smtClean="0"/>
              <a:t> than an independent clause, a comma may be required.</a:t>
            </a:r>
          </a:p>
          <a:p>
            <a:r>
              <a:rPr lang="en-US" dirty="0" smtClean="0"/>
              <a:t>In a sense, whether it’s a clause or phrase, we say it is “</a:t>
            </a:r>
            <a:r>
              <a:rPr lang="en-US" dirty="0" smtClean="0">
                <a:solidFill>
                  <a:schemeClr val="accent4"/>
                </a:solidFill>
              </a:rPr>
              <a:t>introducing</a:t>
            </a:r>
            <a:r>
              <a:rPr lang="en-US" dirty="0" smtClean="0"/>
              <a:t>” the independent clause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74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Here are some common introductory elements:</a:t>
            </a:r>
          </a:p>
          <a:p>
            <a:r>
              <a:rPr lang="en-US" sz="2800" b="1" u="sng" dirty="0" smtClean="0">
                <a:solidFill>
                  <a:schemeClr val="accent2"/>
                </a:solidFill>
              </a:rPr>
              <a:t>We use commas after:</a:t>
            </a:r>
          </a:p>
          <a:p>
            <a:r>
              <a:rPr lang="en-US" dirty="0" smtClean="0"/>
              <a:t>words used to address an </a:t>
            </a:r>
            <a:r>
              <a:rPr lang="en-US" u="sng" dirty="0" smtClean="0">
                <a:solidFill>
                  <a:schemeClr val="accent4"/>
                </a:solidFill>
              </a:rPr>
              <a:t>individual</a:t>
            </a:r>
            <a:r>
              <a:rPr lang="en-US" dirty="0" smtClean="0"/>
              <a:t> or </a:t>
            </a:r>
            <a:r>
              <a:rPr lang="en-US" u="sng" dirty="0" smtClean="0">
                <a:solidFill>
                  <a:schemeClr val="accent4"/>
                </a:solidFill>
              </a:rPr>
              <a:t>group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Tim</a:t>
            </a:r>
            <a:r>
              <a:rPr lang="en-US" dirty="0" smtClean="0"/>
              <a:t>, please do your homework.</a:t>
            </a:r>
          </a:p>
          <a:p>
            <a:pPr lvl="1"/>
            <a:r>
              <a:rPr lang="en-US" sz="2400" dirty="0" smtClean="0">
                <a:solidFill>
                  <a:schemeClr val="accent4"/>
                </a:solidFill>
              </a:rPr>
              <a:t>My friends</a:t>
            </a:r>
            <a:r>
              <a:rPr lang="en-US" sz="2400" dirty="0" smtClean="0"/>
              <a:t>, why are you all so tired?</a:t>
            </a:r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r>
              <a:rPr lang="en-US" sz="2800" u="sng" dirty="0" smtClean="0">
                <a:solidFill>
                  <a:schemeClr val="accent4"/>
                </a:solidFill>
              </a:rPr>
              <a:t>transitional</a:t>
            </a:r>
            <a:r>
              <a:rPr lang="en-US" sz="2800" dirty="0" smtClean="0"/>
              <a:t> words and phrases (adverbial conjunctions)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Consequently</a:t>
            </a:r>
            <a:r>
              <a:rPr lang="en-US" dirty="0" smtClean="0"/>
              <a:t>, I will buy a Honda instead of a Toyota.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As a result</a:t>
            </a:r>
            <a:r>
              <a:rPr lang="en-US" dirty="0" smtClean="0"/>
              <a:t>, most people choose to study tourism.</a:t>
            </a:r>
          </a:p>
          <a:p>
            <a:pPr marL="128016" lvl="1" indent="0" algn="ctr">
              <a:buNone/>
            </a:pPr>
            <a:r>
              <a:rPr lang="en-US" sz="2200" dirty="0" smtClean="0">
                <a:solidFill>
                  <a:schemeClr val="accent2"/>
                </a:solidFill>
              </a:rPr>
              <a:t>(You can find a list of common transitional words/phrases on the back of your handout.)</a:t>
            </a:r>
          </a:p>
        </p:txBody>
      </p:sp>
    </p:spTree>
    <p:extLst>
      <p:ext uri="{BB962C8B-B14F-4D97-AF65-F5344CB8AC3E}">
        <p14:creationId xmlns:p14="http://schemas.microsoft.com/office/powerpoint/2010/main" val="14703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We use commas after: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verbal</a:t>
            </a:r>
            <a:r>
              <a:rPr lang="en-US" dirty="0" smtClean="0"/>
              <a:t> phrases that introduce an independent clause</a:t>
            </a:r>
            <a:endParaRPr lang="en-US" u="sng" dirty="0" smtClean="0">
              <a:solidFill>
                <a:schemeClr val="accent4"/>
              </a:solidFill>
            </a:endParaRP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Escalating the violence</a:t>
            </a:r>
            <a:r>
              <a:rPr lang="en-US" dirty="0" smtClean="0"/>
              <a:t>, the crowd started throwing rocks.</a:t>
            </a:r>
          </a:p>
          <a:p>
            <a:pPr lvl="1"/>
            <a:r>
              <a:rPr lang="en-US" sz="2400" dirty="0" smtClean="0">
                <a:solidFill>
                  <a:schemeClr val="accent4"/>
                </a:solidFill>
              </a:rPr>
              <a:t>To win her back</a:t>
            </a:r>
            <a:r>
              <a:rPr lang="en-US" sz="2400" dirty="0" smtClean="0"/>
              <a:t>, he climbed Mt. Everest.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Beaten by her nemesis</a:t>
            </a:r>
            <a:r>
              <a:rPr lang="en-US" dirty="0" smtClean="0"/>
              <a:t>, Shelly cried.</a:t>
            </a:r>
            <a:endParaRPr lang="en-US" sz="2400" dirty="0" smtClean="0"/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r>
              <a:rPr lang="en-US" sz="2800" u="sng" dirty="0" smtClean="0">
                <a:solidFill>
                  <a:schemeClr val="accent4"/>
                </a:solidFill>
              </a:rPr>
              <a:t>prepositional phrases</a:t>
            </a:r>
            <a:r>
              <a:rPr lang="en-US" sz="2800" dirty="0" smtClean="0"/>
              <a:t> of 5 or more words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At the end of the concert</a:t>
            </a:r>
            <a:r>
              <a:rPr lang="en-US" dirty="0" smtClean="0"/>
              <a:t>, the band signed photos.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In the middle of the mall</a:t>
            </a:r>
            <a:r>
              <a:rPr lang="en-US" dirty="0" smtClean="0"/>
              <a:t>, Tom located a great ice cream shop.</a:t>
            </a:r>
          </a:p>
        </p:txBody>
      </p:sp>
    </p:spTree>
    <p:extLst>
      <p:ext uri="{BB962C8B-B14F-4D97-AF65-F5344CB8AC3E}">
        <p14:creationId xmlns:p14="http://schemas.microsoft.com/office/powerpoint/2010/main" val="3941636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</a:rPr>
              <a:t>We use commas after:</a:t>
            </a:r>
          </a:p>
          <a:p>
            <a:r>
              <a:rPr lang="en-US" u="sng" dirty="0" smtClean="0">
                <a:solidFill>
                  <a:schemeClr val="accent4"/>
                </a:solidFill>
              </a:rPr>
              <a:t>shorter prepositional</a:t>
            </a:r>
            <a:r>
              <a:rPr lang="en-US" dirty="0" smtClean="0"/>
              <a:t> phrases to prevent confusion</a:t>
            </a:r>
          </a:p>
          <a:p>
            <a:pPr lvl="1"/>
            <a:r>
              <a:rPr lang="en-US" dirty="0" smtClean="0">
                <a:solidFill>
                  <a:schemeClr val="accent4"/>
                </a:solidFill>
              </a:rPr>
              <a:t>With her cat</a:t>
            </a:r>
            <a:r>
              <a:rPr lang="en-US" dirty="0" smtClean="0"/>
              <a:t>, Sarah slept better. (Sarah’s not the cat’s name)</a:t>
            </a:r>
          </a:p>
          <a:p>
            <a:pPr marL="128016" lvl="1" indent="0">
              <a:buNone/>
            </a:pPr>
            <a:endParaRPr lang="en-US" dirty="0" smtClean="0"/>
          </a:p>
          <a:p>
            <a:pPr marL="128016" lvl="1" indent="0">
              <a:buNone/>
            </a:pPr>
            <a:r>
              <a:rPr lang="en-US" sz="2800" u="sng" dirty="0" smtClean="0">
                <a:solidFill>
                  <a:schemeClr val="accent4"/>
                </a:solidFill>
              </a:rPr>
              <a:t>dependent clauses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b="1" dirty="0" smtClean="0"/>
              <a:t>before</a:t>
            </a:r>
            <a:r>
              <a:rPr lang="en-US" sz="2800" dirty="0" smtClean="0"/>
              <a:t> independent clauses</a:t>
            </a:r>
            <a:endParaRPr lang="en-US" dirty="0" smtClean="0"/>
          </a:p>
          <a:p>
            <a:pPr lvl="1"/>
            <a:r>
              <a:rPr lang="en-US" b="1" u="sng" dirty="0" smtClean="0">
                <a:solidFill>
                  <a:schemeClr val="accent4"/>
                </a:solidFill>
              </a:rPr>
              <a:t>If</a:t>
            </a:r>
            <a:r>
              <a:rPr lang="en-US" dirty="0" smtClean="0">
                <a:solidFill>
                  <a:schemeClr val="accent4"/>
                </a:solidFill>
              </a:rPr>
              <a:t> I had known that</a:t>
            </a:r>
            <a:r>
              <a:rPr lang="en-US" dirty="0" smtClean="0"/>
              <a:t>, I wouldn’t have bought the coffee.</a:t>
            </a:r>
          </a:p>
          <a:p>
            <a:pPr lvl="1"/>
            <a:r>
              <a:rPr lang="en-US" b="1" u="sng" dirty="0" smtClean="0">
                <a:solidFill>
                  <a:schemeClr val="accent4"/>
                </a:solidFill>
              </a:rPr>
              <a:t>When</a:t>
            </a:r>
            <a:r>
              <a:rPr lang="en-US" dirty="0" smtClean="0">
                <a:solidFill>
                  <a:schemeClr val="accent4"/>
                </a:solidFill>
              </a:rPr>
              <a:t> the game started</a:t>
            </a:r>
            <a:r>
              <a:rPr lang="en-US" dirty="0" smtClean="0"/>
              <a:t>, the ref tripped and fell.</a:t>
            </a:r>
          </a:p>
          <a:p>
            <a:pPr lvl="1"/>
            <a:r>
              <a:rPr lang="en-US" b="1" u="sng" dirty="0" smtClean="0">
                <a:solidFill>
                  <a:schemeClr val="accent4"/>
                </a:solidFill>
              </a:rPr>
              <a:t>While</a:t>
            </a:r>
            <a:r>
              <a:rPr lang="en-US" dirty="0" smtClean="0">
                <a:solidFill>
                  <a:schemeClr val="accent4"/>
                </a:solidFill>
              </a:rPr>
              <a:t> James doesn’t usually go to parties</a:t>
            </a:r>
            <a:r>
              <a:rPr lang="en-US" dirty="0" smtClean="0"/>
              <a:t>, he made an exception for Josie.</a:t>
            </a:r>
          </a:p>
          <a:p>
            <a:pPr marL="128016" lvl="1" indent="0" algn="ctr">
              <a:buNone/>
            </a:pPr>
            <a:r>
              <a:rPr lang="en-US" sz="2000" dirty="0" smtClean="0">
                <a:solidFill>
                  <a:schemeClr val="accent2"/>
                </a:solidFill>
              </a:rPr>
              <a:t>See the back of your handout for common words that start dependent clauses.</a:t>
            </a:r>
          </a:p>
        </p:txBody>
      </p:sp>
    </p:spTree>
    <p:extLst>
      <p:ext uri="{BB962C8B-B14F-4D97-AF65-F5344CB8AC3E}">
        <p14:creationId xmlns:p14="http://schemas.microsoft.com/office/powerpoint/2010/main" val="254938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Don’t use </a:t>
            </a:r>
            <a:r>
              <a:rPr lang="en-US" sz="2400" dirty="0" smtClean="0">
                <a:solidFill>
                  <a:schemeClr val="accent2"/>
                </a:solidFill>
              </a:rPr>
              <a:t>commas </a:t>
            </a:r>
            <a:r>
              <a:rPr lang="en-US" sz="2400" u="sng" dirty="0" smtClean="0">
                <a:solidFill>
                  <a:schemeClr val="accent2"/>
                </a:solidFill>
              </a:rPr>
              <a:t>after an independent clause</a:t>
            </a:r>
            <a:r>
              <a:rPr lang="en-US" sz="2400" dirty="0" smtClean="0">
                <a:solidFill>
                  <a:schemeClr val="accent2"/>
                </a:solidFill>
              </a:rPr>
              <a:t> that comes before a dependent clause or prepositional phrase.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Tara found an apple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4"/>
                </a:solidFill>
              </a:rPr>
              <a:t>in the middle of the road</a:t>
            </a:r>
            <a:r>
              <a:rPr lang="en-US" sz="2400" dirty="0" smtClean="0"/>
              <a:t>.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ym typeface="Wingdings" panose="05000000000000000000" pitchFamily="2" charset="2"/>
              </a:rPr>
              <a:t>Henry went to the police station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when he got off work</a:t>
            </a:r>
            <a:r>
              <a:rPr lang="en-US" sz="2400" dirty="0" smtClean="0">
                <a:sym typeface="Wingdings" panose="05000000000000000000" pitchFamily="2" charset="2"/>
              </a:rPr>
              <a:t>.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sz="2400" b="1" dirty="0">
                <a:solidFill>
                  <a:schemeClr val="accent2"/>
                </a:solidFill>
              </a:rPr>
              <a:t>Don’t use </a:t>
            </a:r>
            <a:r>
              <a:rPr lang="en-US" sz="2400" dirty="0">
                <a:solidFill>
                  <a:schemeClr val="accent2"/>
                </a:solidFill>
              </a:rPr>
              <a:t>commas </a:t>
            </a:r>
            <a:r>
              <a:rPr lang="en-US" sz="2400" dirty="0" smtClean="0">
                <a:solidFill>
                  <a:schemeClr val="accent2"/>
                </a:solidFill>
              </a:rPr>
              <a:t>after phrases </a:t>
            </a:r>
            <a:r>
              <a:rPr lang="en-US" sz="2400" dirty="0" smtClean="0">
                <a:solidFill>
                  <a:schemeClr val="accent2"/>
                </a:solidFill>
              </a:rPr>
              <a:t>that may look like introductory phrases but are actually </a:t>
            </a:r>
            <a:r>
              <a:rPr lang="en-US" sz="2400" u="sng" dirty="0" smtClean="0">
                <a:solidFill>
                  <a:schemeClr val="accent2"/>
                </a:solidFill>
              </a:rPr>
              <a:t>subjects</a:t>
            </a:r>
            <a:endParaRPr lang="en-US" sz="2400" u="sng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4"/>
                </a:solidFill>
              </a:rPr>
              <a:t>Eating apples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en-US" sz="2400" dirty="0" smtClean="0">
                <a:solidFill>
                  <a:schemeClr val="accent4"/>
                </a:solidFill>
              </a:rPr>
              <a:t> </a:t>
            </a:r>
            <a:r>
              <a:rPr lang="en-US" sz="2400" dirty="0" smtClean="0"/>
              <a:t>is a great way to lose weight. </a:t>
            </a:r>
            <a:r>
              <a:rPr lang="en-US" sz="2400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To start a new business in this economy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,</a:t>
            </a:r>
            <a:r>
              <a:rPr lang="en-US" sz="2400" dirty="0" smtClean="0">
                <a:solidFill>
                  <a:schemeClr val="accent4"/>
                </a:solidFill>
                <a:sym typeface="Wingdings" panose="05000000000000000000" pitchFamily="2" charset="2"/>
              </a:rPr>
              <a:t> </a:t>
            </a:r>
            <a:r>
              <a:rPr lang="en-US" sz="2400" dirty="0" smtClean="0">
                <a:sym typeface="Wingdings" panose="05000000000000000000" pitchFamily="2" charset="2"/>
              </a:rPr>
              <a:t>would be crazy. </a:t>
            </a:r>
            <a:r>
              <a:rPr lang="en-US" sz="2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sz="24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9911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“Introduce”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In the following sentences, decide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1)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if you need a comma, and </a:t>
            </a:r>
          </a:p>
          <a:p>
            <a:pPr marL="310896" lvl="2" indent="0">
              <a:buNone/>
            </a:pPr>
            <a:r>
              <a:rPr lang="en-US" sz="2800" b="1" dirty="0" smtClean="0">
                <a:solidFill>
                  <a:schemeClr val="accent2"/>
                </a:solidFill>
              </a:rPr>
              <a:t>2) </a:t>
            </a:r>
            <a:r>
              <a:rPr lang="en-US" sz="2800" dirty="0" smtClean="0">
                <a:solidFill>
                  <a:schemeClr val="accent4"/>
                </a:solidFill>
              </a:rPr>
              <a:t>where to put the ones you need</a:t>
            </a:r>
            <a:endParaRPr lang="en-US" sz="2800" dirty="0" smtClean="0">
              <a:solidFill>
                <a:schemeClr val="accent4"/>
              </a:solidFill>
              <a:sym typeface="Wingdings" panose="05000000000000000000" pitchFamily="2" charset="2"/>
            </a:endParaRPr>
          </a:p>
          <a:p>
            <a:pPr marL="411480" indent="-457200">
              <a:buAutoNum type="arabicPeriod"/>
            </a:pPr>
            <a:r>
              <a:rPr lang="en-US" sz="2400" dirty="0" smtClean="0">
                <a:sym typeface="Wingdings" panose="05000000000000000000" pitchFamily="2" charset="2"/>
              </a:rPr>
              <a:t>To be an accountant you must study very hard.</a:t>
            </a:r>
          </a:p>
          <a:p>
            <a:pPr marL="411480" indent="-457200">
              <a:buAutoNum type="arabicPeriod"/>
            </a:pPr>
            <a:r>
              <a:rPr lang="en-US" sz="2400" dirty="0" smtClean="0"/>
              <a:t>Nobody likes it when you are late for work.</a:t>
            </a:r>
          </a:p>
          <a:p>
            <a:pPr marL="411480" indent="-457200">
              <a:buAutoNum type="arabicPeriod"/>
            </a:pPr>
            <a:r>
              <a:rPr lang="en-US" sz="2400" dirty="0" smtClean="0"/>
              <a:t>Students I want you to try your best on the test.</a:t>
            </a:r>
          </a:p>
          <a:p>
            <a:pPr marL="411480" indent="-457200">
              <a:buAutoNum type="arabicPeriod"/>
            </a:pPr>
            <a:r>
              <a:rPr lang="en-US" sz="2400" dirty="0" smtClean="0"/>
              <a:t>While camping in </a:t>
            </a:r>
            <a:r>
              <a:rPr lang="en-US" sz="2400" smtClean="0"/>
              <a:t>the </a:t>
            </a:r>
            <a:r>
              <a:rPr lang="en-US" sz="2400" smtClean="0"/>
              <a:t>woods they </a:t>
            </a:r>
            <a:r>
              <a:rPr lang="en-US" sz="2400" dirty="0" smtClean="0"/>
              <a:t>got a rash.</a:t>
            </a:r>
          </a:p>
          <a:p>
            <a:pPr marL="411480" indent="-457200">
              <a:buAutoNum type="arabicPeriod"/>
            </a:pPr>
            <a:r>
              <a:rPr lang="en-US" sz="2400" dirty="0" smtClean="0"/>
              <a:t>At the end of the spelling bee the winner was awarded a scholarship.</a:t>
            </a:r>
          </a:p>
        </p:txBody>
      </p:sp>
    </p:spTree>
    <p:extLst>
      <p:ext uri="{BB962C8B-B14F-4D97-AF65-F5344CB8AC3E}">
        <p14:creationId xmlns:p14="http://schemas.microsoft.com/office/powerpoint/2010/main" val="418610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Commas to 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we join 2 independent clauses, there are certain cases where we will need to use a comma.</a:t>
            </a:r>
          </a:p>
          <a:p>
            <a:r>
              <a:rPr lang="en-US" sz="2800" b="1" dirty="0" smtClean="0">
                <a:solidFill>
                  <a:srgbClr val="00B0F0"/>
                </a:solidFill>
              </a:rPr>
              <a:t>Quick Review: Can I put just a comma between 2 independent clauses?</a:t>
            </a:r>
          </a:p>
          <a:p>
            <a:pPr lvl="3"/>
            <a:r>
              <a:rPr lang="en-US" sz="2800" dirty="0" smtClean="0"/>
              <a:t>No, that’s a comma splice. (John isn’t here</a:t>
            </a:r>
            <a:r>
              <a:rPr lang="en-US" sz="2800" dirty="0" smtClean="0">
                <a:solidFill>
                  <a:srgbClr val="FF0000"/>
                </a:solidFill>
              </a:rPr>
              <a:t>,</a:t>
            </a:r>
            <a:r>
              <a:rPr lang="en-US" sz="2800" dirty="0" smtClean="0"/>
              <a:t> he is at work. </a:t>
            </a:r>
            <a:r>
              <a:rPr lang="en-US" sz="28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871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529</TotalTime>
  <Words>1207</Words>
  <Application>Microsoft Office PowerPoint</Application>
  <PresentationFormat>Widescreen</PresentationFormat>
  <Paragraphs>125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Tw Cen MT</vt:lpstr>
      <vt:lpstr>Tw Cen MT Condensed</vt:lpstr>
      <vt:lpstr>Wingdings</vt:lpstr>
      <vt:lpstr>Wingdings 3</vt:lpstr>
      <vt:lpstr>Integral</vt:lpstr>
      <vt:lpstr>Grammar Boot Camp- Session 6</vt:lpstr>
      <vt:lpstr>A Comma’s Purpose</vt:lpstr>
      <vt:lpstr>Commas to “Introduce”</vt:lpstr>
      <vt:lpstr>Commas to “Introduce”</vt:lpstr>
      <vt:lpstr>Commas to “Introduce”</vt:lpstr>
      <vt:lpstr>Commas to “Introduce”</vt:lpstr>
      <vt:lpstr>Commas to “Introduce”</vt:lpstr>
      <vt:lpstr>Commas to “Introduce” Quiz</vt:lpstr>
      <vt:lpstr>Commas to Connect</vt:lpstr>
      <vt:lpstr>Commas to Connect</vt:lpstr>
      <vt:lpstr>Commas to Connect</vt:lpstr>
      <vt:lpstr>Commas to Connect Quiz</vt:lpstr>
      <vt:lpstr>Commas to Separate</vt:lpstr>
      <vt:lpstr>Commas to Separate</vt:lpstr>
      <vt:lpstr>Commas to Separate</vt:lpstr>
      <vt:lpstr>Commas to Separate Quiz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Crash Course</dc:title>
  <dc:creator>Shaun Gravley</dc:creator>
  <cp:lastModifiedBy>Shaun Gravley</cp:lastModifiedBy>
  <cp:revision>21</cp:revision>
  <dcterms:created xsi:type="dcterms:W3CDTF">2016-06-09T13:45:29Z</dcterms:created>
  <dcterms:modified xsi:type="dcterms:W3CDTF">2016-06-15T21:33:39Z</dcterms:modified>
</cp:coreProperties>
</file>