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400" r:id="rId2"/>
    <p:sldId id="335" r:id="rId3"/>
    <p:sldId id="401" r:id="rId4"/>
    <p:sldId id="402" r:id="rId5"/>
    <p:sldId id="390" r:id="rId6"/>
    <p:sldId id="337" r:id="rId7"/>
    <p:sldId id="403" r:id="rId8"/>
    <p:sldId id="291" r:id="rId9"/>
    <p:sldId id="344" r:id="rId10"/>
    <p:sldId id="346" r:id="rId11"/>
    <p:sldId id="292" r:id="rId12"/>
    <p:sldId id="293" r:id="rId13"/>
    <p:sldId id="302" r:id="rId14"/>
    <p:sldId id="391" r:id="rId15"/>
    <p:sldId id="397" r:id="rId16"/>
    <p:sldId id="392" r:id="rId17"/>
    <p:sldId id="404" r:id="rId18"/>
    <p:sldId id="374" r:id="rId19"/>
    <p:sldId id="395" r:id="rId20"/>
    <p:sldId id="399" r:id="rId21"/>
    <p:sldId id="366" r:id="rId22"/>
    <p:sldId id="398" r:id="rId23"/>
    <p:sldId id="405" r:id="rId24"/>
    <p:sldId id="357" r:id="rId25"/>
    <p:sldId id="351" r:id="rId26"/>
    <p:sldId id="383" r:id="rId27"/>
    <p:sldId id="384" r:id="rId28"/>
    <p:sldId id="354" r:id="rId29"/>
    <p:sldId id="355" r:id="rId30"/>
    <p:sldId id="385" r:id="rId31"/>
    <p:sldId id="358" r:id="rId32"/>
    <p:sldId id="359" r:id="rId33"/>
    <p:sldId id="378" r:id="rId34"/>
    <p:sldId id="371" r:id="rId35"/>
    <p:sldId id="370" r:id="rId36"/>
    <p:sldId id="285" r:id="rId37"/>
    <p:sldId id="380" r:id="rId38"/>
    <p:sldId id="394" r:id="rId39"/>
    <p:sldId id="348" r:id="rId40"/>
    <p:sldId id="347" r:id="rId41"/>
    <p:sldId id="386" r:id="rId42"/>
    <p:sldId id="282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D119C"/>
    <a:srgbClr val="E12F11"/>
    <a:srgbClr val="893766"/>
    <a:srgbClr val="4047D0"/>
    <a:srgbClr val="F54109"/>
    <a:srgbClr val="1F7F3D"/>
    <a:srgbClr val="EE36BE"/>
    <a:srgbClr val="E53D09"/>
    <a:srgbClr val="F5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8291" autoAdjust="0"/>
  </p:normalViewPr>
  <p:slideViewPr>
    <p:cSldViewPr>
      <p:cViewPr varScale="1">
        <p:scale>
          <a:sx n="107" d="100"/>
          <a:sy n="107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3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5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81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1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5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219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6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5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5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4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89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82457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3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0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6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7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1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4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02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07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1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79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2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53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29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2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0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3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0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7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4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sac.edu/faculty_staff/academic_progs/math/calculators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Open%20Lab%20Times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89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57400" algn="l"/>
              </a:tabLst>
            </a:pP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Math Lab Orientation</a:t>
            </a:r>
            <a:endParaRPr lang="en-US" sz="4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7602" r="23684" b="6139"/>
          <a:stretch/>
        </p:blipFill>
        <p:spPr>
          <a:xfrm>
            <a:off x="3457561" y="1309292"/>
            <a:ext cx="2228878" cy="222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66700" y="3805794"/>
            <a:ext cx="8610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 1033C</a:t>
            </a:r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57400" algn="l"/>
              </a:tabLst>
            </a:pP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541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57400" algn="l"/>
              </a:tabLst>
            </a:pP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VALENCIA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54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WEST CAMPUS</a:t>
            </a:r>
            <a:endParaRPr lang="en-US" sz="3600" b="1" cap="none" spc="0" dirty="0" smtClean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676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(After Clock In)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5" y="3545722"/>
            <a:ext cx="6500514" cy="1862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128391"/>
            <a:ext cx="50292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Drag the Clock Out  box out of your way</a:t>
            </a:r>
            <a:endParaRPr lang="en-US" sz="2000" b="1" u="sng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7291006">
            <a:off x="3451346" y="3166258"/>
            <a:ext cx="1024589" cy="26848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600" y="1447800"/>
            <a:ext cx="40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8" y="2696111"/>
            <a:ext cx="8527329" cy="41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04455"/>
            <a:ext cx="3427988" cy="37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2783967" y="1223506"/>
            <a:ext cx="1407034" cy="33428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39864" y="1129037"/>
            <a:ext cx="4343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the Valencia website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116" y="2178606"/>
            <a:ext cx="92082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o to </a:t>
            </a:r>
            <a:r>
              <a:rPr lang="en-US" sz="2400" b="1" u="sng" dirty="0" smtClean="0">
                <a:solidFill>
                  <a:schemeClr val="bg1"/>
                </a:solidFill>
              </a:rPr>
              <a:t>Quick Links </a:t>
            </a:r>
            <a:r>
              <a:rPr lang="en-US" sz="2400" b="1" dirty="0" smtClean="0">
                <a:solidFill>
                  <a:schemeClr val="bg1"/>
                </a:solidFill>
              </a:rPr>
              <a:t>&amp; drop down to Online Courses. Click </a:t>
            </a:r>
            <a:r>
              <a:rPr lang="en-US" sz="2400" b="1" u="sng" dirty="0" smtClean="0">
                <a:solidFill>
                  <a:schemeClr val="bg1"/>
                </a:solidFill>
              </a:rPr>
              <a:t>Online Courses.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592308">
            <a:off x="5765988" y="3993659"/>
            <a:ext cx="3323212" cy="3342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54311">
            <a:off x="2678258" y="2803082"/>
            <a:ext cx="3323212" cy="3342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" y="1365766"/>
            <a:ext cx="889667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 rot="19319557">
            <a:off x="2752884" y="5250831"/>
            <a:ext cx="1646000" cy="35083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861566"/>
            <a:ext cx="4174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Click on </a:t>
            </a:r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Blackboard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561"/>
            <a:ext cx="6376988" cy="57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29300" y="2403722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/>
              <a:t>	Enter your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&amp;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Password. 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0800000">
            <a:off x="5296457" y="2889586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0098504">
            <a:off x="5309344" y="3342332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" y="2560186"/>
            <a:ext cx="8643279" cy="40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05200" y="1209675"/>
            <a:ext cx="5562601" cy="461665"/>
          </a:xfrm>
          <a:prstGeom prst="rect">
            <a:avLst/>
          </a:prstGeom>
          <a:solidFill>
            <a:srgbClr val="E53D0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Always </a:t>
            </a:r>
            <a:r>
              <a:rPr lang="en-US" sz="2400" b="1" u="sng" dirty="0" smtClean="0">
                <a:solidFill>
                  <a:schemeClr val="bg1"/>
                </a:solidFill>
              </a:rPr>
              <a:t>check your name </a:t>
            </a:r>
            <a:r>
              <a:rPr lang="en-US" sz="2400" b="1" dirty="0" smtClean="0">
                <a:solidFill>
                  <a:schemeClr val="bg1"/>
                </a:solidFill>
              </a:rPr>
              <a:t>when you </a:t>
            </a:r>
            <a:r>
              <a:rPr lang="en-US" sz="2400" b="1" dirty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</a:rPr>
              <a:t>og 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2003310"/>
            <a:ext cx="3581400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on your </a:t>
            </a:r>
            <a:r>
              <a:rPr lang="en-US" sz="2400" b="1" u="sng" dirty="0" smtClean="0">
                <a:solidFill>
                  <a:schemeClr val="bg1"/>
                </a:solidFill>
              </a:rPr>
              <a:t>Math course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3083828">
            <a:off x="5223605" y="3168305"/>
            <a:ext cx="2125791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25584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22" y="2550661"/>
            <a:ext cx="1899439" cy="3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rot="2593419">
            <a:off x="6209640" y="1969700"/>
            <a:ext cx="1351911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54109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/>
          <a:srcRect r="51122"/>
          <a:stretch/>
        </p:blipFill>
        <p:spPr bwMode="auto">
          <a:xfrm>
            <a:off x="0" y="838200"/>
            <a:ext cx="9143999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8807434">
            <a:off x="3326059" y="3255315"/>
            <a:ext cx="1723010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37479" y="2680826"/>
            <a:ext cx="4267311" cy="646331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Videos on how to access Blackboard, </a:t>
            </a:r>
            <a:r>
              <a:rPr lang="en-US" dirty="0" err="1" smtClean="0"/>
              <a:t>MyMathLab</a:t>
            </a:r>
            <a:r>
              <a:rPr lang="en-US" dirty="0" smtClean="0"/>
              <a:t> and MLP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61213" y="4149922"/>
            <a:ext cx="333601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chemeClr val="bg1"/>
                </a:solidFill>
              </a:rPr>
              <a:t>      Copy Course ID  to register for </a:t>
            </a:r>
            <a:r>
              <a:rPr lang="en-US" b="1" dirty="0" err="1" smtClean="0">
                <a:solidFill>
                  <a:schemeClr val="bg1"/>
                </a:solidFill>
              </a:rPr>
              <a:t>MyMathLab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098129">
            <a:off x="5288898" y="4391422"/>
            <a:ext cx="1314426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47659" y="5690279"/>
            <a:ext cx="524873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ccess the Math Open Lab website.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0800000">
            <a:off x="3390477" y="5867385"/>
            <a:ext cx="504783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r="50801"/>
          <a:stretch/>
        </p:blipFill>
        <p:spPr bwMode="auto">
          <a:xfrm>
            <a:off x="-3" y="838200"/>
            <a:ext cx="91440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2084" y="4965151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u="sng" dirty="0" smtClean="0">
                <a:solidFill>
                  <a:srgbClr val="E12F11"/>
                </a:solidFill>
                <a:latin typeface="+mj-lt"/>
              </a:rPr>
              <a:t>The Math Lab is on Facebook.</a:t>
            </a:r>
            <a:r>
              <a:rPr lang="en-US" sz="2400" b="1" dirty="0" smtClean="0">
                <a:solidFill>
                  <a:srgbClr val="E12F11"/>
                </a:solidFill>
                <a:latin typeface="+mj-lt"/>
              </a:rPr>
              <a:t> Click on Facebook icon and join the group!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42084" y="2536448"/>
            <a:ext cx="502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600" b="1" dirty="0" smtClean="0">
                <a:solidFill>
                  <a:srgbClr val="E12F11"/>
                </a:solidFill>
                <a:latin typeface="+mj-lt"/>
              </a:rPr>
              <a:t>Click on </a:t>
            </a:r>
            <a:r>
              <a:rPr lang="en-US" sz="2600" b="1" u="sng" dirty="0" smtClean="0">
                <a:solidFill>
                  <a:srgbClr val="E12F11"/>
                </a:solidFill>
                <a:latin typeface="+mj-lt"/>
              </a:rPr>
              <a:t>Math Workshops </a:t>
            </a:r>
            <a:r>
              <a:rPr lang="en-US" sz="2600" b="1" dirty="0" smtClean="0">
                <a:solidFill>
                  <a:srgbClr val="E12F11"/>
                </a:solidFill>
                <a:latin typeface="+mj-lt"/>
              </a:rPr>
              <a:t>to access Hands on Math Workshops</a:t>
            </a:r>
            <a:endParaRPr lang="en-US" sz="2600" b="1" u="sng" dirty="0" smtClean="0">
              <a:solidFill>
                <a:srgbClr val="E12F11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57600" y="3422793"/>
            <a:ext cx="789919" cy="374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5600" y="5334483"/>
            <a:ext cx="940468" cy="151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r="51122"/>
          <a:stretch/>
        </p:blipFill>
        <p:spPr bwMode="auto">
          <a:xfrm>
            <a:off x="0" y="838200"/>
            <a:ext cx="9143999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050268"/>
            <a:ext cx="4114797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Click on SYLLABUS, and print the document!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0800000">
            <a:off x="1359411" y="4310214"/>
            <a:ext cx="3517389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r="49519"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2537" y="4008566"/>
            <a:ext cx="4114797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Under Open Lab Content,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on </a:t>
            </a:r>
            <a:r>
              <a:rPr lang="en-US" sz="2400" b="1" u="sng" dirty="0" smtClean="0">
                <a:solidFill>
                  <a:schemeClr val="bg1"/>
                </a:solidFill>
              </a:rPr>
              <a:t>Lab Activity Chapter 2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0800000">
            <a:off x="1018749" y="4167655"/>
            <a:ext cx="3517389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r="50481"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10148128">
            <a:off x="3762790" y="4629546"/>
            <a:ext cx="2172060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6893" y="4313361"/>
            <a:ext cx="2346037" cy="461665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Icebreaker Video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6467"/>
            <a:ext cx="8763000" cy="5602933"/>
          </a:xfrm>
        </p:spPr>
        <p:txBody>
          <a:bodyPr>
            <a:normAutofit fontScale="47500" lnSpcReduction="2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6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400" b="1" dirty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Open Lab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 computer lab where Developmental Math students work 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on lab activities in the presence of Lab </a:t>
            </a:r>
            <a:r>
              <a:rPr lang="en-US" sz="4400" dirty="0">
                <a:latin typeface="+mj-lt"/>
                <a:cs typeface="Tahoma" pitchFamily="34" charset="0"/>
              </a:rPr>
              <a:t>I</a:t>
            </a:r>
            <a:r>
              <a:rPr lang="en-US" sz="4400" dirty="0" smtClean="0">
                <a:latin typeface="+mj-lt"/>
                <a:cs typeface="Tahoma" pitchFamily="34" charset="0"/>
              </a:rPr>
              <a:t>nstructors to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reinforce concepts learned in their Math class.</a:t>
            </a:r>
            <a:endParaRPr lang="en-US" sz="47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Connections</a:t>
            </a:r>
            <a:r>
              <a:rPr lang="en-US" sz="4700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Arial" pitchFamily="34" charset="0"/>
              </a:rPr>
              <a:t>A learning community where Developmental Math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Arial" pitchFamily="34" charset="0"/>
              </a:rPr>
              <a:t> </a:t>
            </a:r>
            <a:r>
              <a:rPr lang="en-US" sz="4400" dirty="0" smtClean="0">
                <a:latin typeface="+mj-lt"/>
                <a:cs typeface="Arial" pitchFamily="34" charset="0"/>
              </a:rPr>
              <a:t>                                      students </a:t>
            </a:r>
            <a:r>
              <a:rPr lang="en-US" sz="4400" dirty="0">
                <a:cs typeface="Arial" pitchFamily="34" charset="0"/>
              </a:rPr>
              <a:t>interact with</a:t>
            </a:r>
            <a:r>
              <a:rPr lang="en-US" sz="4400" dirty="0" smtClean="0">
                <a:latin typeface="+mj-lt"/>
                <a:cs typeface="Arial" pitchFamily="34" charset="0"/>
              </a:rPr>
              <a:t> their peers and Math Instructors.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Hands-On Math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Assists students in understanding </a:t>
            </a:r>
            <a:r>
              <a:rPr lang="en-US" sz="4400" dirty="0" smtClean="0">
                <a:cs typeface="Tahoma" pitchFamily="34" charset="0"/>
              </a:rPr>
              <a:t>mathematical</a:t>
            </a:r>
            <a:r>
              <a:rPr lang="en-US" sz="4400" dirty="0" smtClean="0">
                <a:latin typeface="+mj-lt"/>
                <a:cs typeface="Tahoma" pitchFamily="34" charset="0"/>
              </a:rPr>
              <a:t> concepts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using </a:t>
            </a:r>
            <a:r>
              <a:rPr lang="en-US" sz="4400" dirty="0" err="1" smtClean="0">
                <a:latin typeface="+mj-lt"/>
                <a:cs typeface="Tahoma" pitchFamily="34" charset="0"/>
              </a:rPr>
              <a:t>manipulatives</a:t>
            </a:r>
            <a:r>
              <a:rPr lang="en-US" sz="4400" dirty="0" smtClean="0">
                <a:latin typeface="+mj-lt"/>
                <a:cs typeface="Tahoma" pitchFamily="34" charset="0"/>
              </a:rPr>
              <a:t> such </a:t>
            </a:r>
            <a:r>
              <a:rPr lang="en-US" sz="4400" dirty="0">
                <a:cs typeface="Tahoma" pitchFamily="34" charset="0"/>
              </a:rPr>
              <a:t>as </a:t>
            </a:r>
            <a:r>
              <a:rPr lang="en-US" sz="4400" dirty="0" smtClean="0">
                <a:cs typeface="Tahoma" pitchFamily="34" charset="0"/>
              </a:rPr>
              <a:t>board</a:t>
            </a: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games and every-day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objects.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effectLst/>
                <a:latin typeface="+mj-lt"/>
                <a:cs typeface="Tahoma" pitchFamily="34" charset="0"/>
              </a:rPr>
              <a:t>Tutoring Center</a:t>
            </a:r>
            <a:r>
              <a:rPr lang="en-US" sz="4700" b="1" dirty="0" smtClean="0">
                <a:effectLst/>
                <a:latin typeface="+mj-lt"/>
                <a:cs typeface="Tahoma" pitchFamily="34" charset="0"/>
              </a:rPr>
              <a:t>:</a:t>
            </a:r>
            <a:r>
              <a:rPr lang="en-US" sz="4600" b="1" dirty="0" smtClean="0">
                <a:effectLst/>
                <a:latin typeface="+mj-lt"/>
                <a:cs typeface="Tahoma" pitchFamily="34" charset="0"/>
              </a:rPr>
              <a:t> 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Tutors are available for walk-in assistance, no appointment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necessary.</a:t>
            </a:r>
            <a:endParaRPr lang="en-US" sz="1900" b="1" u="sng" dirty="0" smtClean="0">
              <a:latin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1009650" lvl="1" indent="-495300">
              <a:buNone/>
              <a:defRPr/>
            </a:pPr>
            <a:endParaRPr lang="en-US" sz="11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6895"/>
            <a:ext cx="8839200" cy="830997"/>
          </a:xfrm>
          <a:prstGeom prst="rect">
            <a:avLst/>
          </a:prstGeom>
          <a:solidFill>
            <a:srgbClr val="F57B17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Math Center Includes:</a:t>
            </a:r>
            <a:endParaRPr lang="en-US" sz="28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27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3"/>
          <a:srcRect r="50962"/>
          <a:stretch/>
        </p:blipFill>
        <p:spPr bwMode="auto">
          <a:xfrm>
            <a:off x="0" y="838200"/>
            <a:ext cx="90678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Minus 27"/>
          <p:cNvSpPr/>
          <p:nvPr/>
        </p:nvSpPr>
        <p:spPr>
          <a:xfrm>
            <a:off x="1524000" y="2196084"/>
            <a:ext cx="685800" cy="16611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1524000" y="4239669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 rot="10800000">
            <a:off x="4664363" y="2502975"/>
            <a:ext cx="1117344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1075952">
            <a:off x="4734317" y="2790387"/>
            <a:ext cx="915870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11064633">
            <a:off x="4408937" y="3014589"/>
            <a:ext cx="1353299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51301" y="2691011"/>
            <a:ext cx="2268468" cy="46166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Concept Videos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4398" y="3824155"/>
            <a:ext cx="3962401" cy="15696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Complete Lab Project: You must have completed the Chapter Worksheet before Lab Self-Quiz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 rot="11050154">
            <a:off x="4394596" y="4983655"/>
            <a:ext cx="539535" cy="253198"/>
          </a:xfrm>
          <a:prstGeom prst="rightArrow">
            <a:avLst>
              <a:gd name="adj1" fmla="val 52154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 rotWithShape="1">
          <a:blip r:embed="rId3"/>
          <a:srcRect l="8654" t="6811" r="59294"/>
          <a:stretch/>
        </p:blipFill>
        <p:spPr bwMode="auto">
          <a:xfrm>
            <a:off x="4571997" y="685800"/>
            <a:ext cx="4572003" cy="6096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93880" y="4125012"/>
            <a:ext cx="7772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6858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Completing a lab assignment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365" y="685800"/>
            <a:ext cx="4571997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Fill entire </a:t>
            </a:r>
            <a:r>
              <a:rPr lang="en-US" sz="1400" b="1" dirty="0"/>
              <a:t>Math Learning Plan (MLP) </a:t>
            </a:r>
            <a:r>
              <a:rPr lang="en-US" sz="1400" dirty="0"/>
              <a:t>as you complete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each </a:t>
            </a:r>
            <a:r>
              <a:rPr lang="en-US" sz="1400" dirty="0"/>
              <a:t>step.</a:t>
            </a:r>
          </a:p>
          <a:p>
            <a:pPr>
              <a:buNone/>
            </a:pPr>
            <a:r>
              <a:rPr lang="en-US" sz="1400" dirty="0" smtClean="0"/>
              <a:t>Complete </a:t>
            </a:r>
            <a:r>
              <a:rPr lang="en-US" sz="1400" u="sng" dirty="0"/>
              <a:t>one</a:t>
            </a:r>
            <a:r>
              <a:rPr lang="en-US" sz="1400" dirty="0"/>
              <a:t> MLP  per chapter assignment. </a:t>
            </a:r>
            <a:endParaRPr lang="en-US" sz="1400" dirty="0" smtClean="0"/>
          </a:p>
          <a:p>
            <a:endParaRPr lang="en-US" sz="1050" dirty="0" smtClean="0"/>
          </a:p>
          <a:p>
            <a:r>
              <a:rPr lang="en-US" sz="1300" dirty="0" smtClean="0"/>
              <a:t>Follow </a:t>
            </a:r>
            <a:r>
              <a:rPr lang="en-US" sz="1300" dirty="0"/>
              <a:t>all instructions in Blackboard </a:t>
            </a:r>
            <a:r>
              <a:rPr lang="en-US" sz="1300" dirty="0" smtClean="0"/>
              <a:t>from this MLP</a:t>
            </a:r>
          </a:p>
          <a:p>
            <a:r>
              <a:rPr lang="en-US" sz="1300" dirty="0" smtClean="0"/>
              <a:t>to </a:t>
            </a:r>
            <a:r>
              <a:rPr lang="en-US" sz="1300" dirty="0"/>
              <a:t>complete </a:t>
            </a:r>
            <a:r>
              <a:rPr lang="en-US" sz="1300" dirty="0" smtClean="0"/>
              <a:t>the </a:t>
            </a:r>
            <a:r>
              <a:rPr lang="en-US" sz="1300" b="1" u="sng" dirty="0" smtClean="0"/>
              <a:t>Lab Activity</a:t>
            </a:r>
            <a:r>
              <a:rPr lang="en-US" sz="1300" b="1" dirty="0"/>
              <a:t>.</a:t>
            </a:r>
          </a:p>
          <a:p>
            <a:pPr>
              <a:buNone/>
            </a:pPr>
            <a:endParaRPr lang="en-US" sz="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View optional icebreaker </a:t>
            </a:r>
            <a:r>
              <a:rPr lang="en-US" sz="1300" dirty="0"/>
              <a:t>video.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300" dirty="0" smtClean="0"/>
              <a:t>View concept videos from the chapter.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In the box, explain what you learned from viewing the 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videos.</a:t>
            </a:r>
          </a:p>
          <a:p>
            <a:endParaRPr lang="en-US" sz="2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 Print  Lab Project Worksheets.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300" dirty="0" smtClean="0"/>
          </a:p>
          <a:p>
            <a:endParaRPr lang="en-US" sz="12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 Present the completed worksheets to a Lab Instructor. </a:t>
            </a:r>
          </a:p>
          <a:p>
            <a:r>
              <a:rPr lang="en-US" sz="1300" dirty="0" smtClean="0"/>
              <a:t>         The Lab Instructor will sign &amp; date the completed </a:t>
            </a:r>
            <a:r>
              <a:rPr lang="en-US" sz="1300" dirty="0"/>
              <a:t>L</a:t>
            </a:r>
            <a:r>
              <a:rPr lang="en-US" sz="1300" dirty="0" smtClean="0"/>
              <a:t>ab 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Project. </a:t>
            </a:r>
          </a:p>
          <a:p>
            <a:endParaRPr lang="en-US" sz="2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/>
              <a:t> </a:t>
            </a:r>
            <a:r>
              <a:rPr lang="en-US" sz="1300" dirty="0" smtClean="0"/>
              <a:t>  Complete Project Self-Check Quiz in </a:t>
            </a:r>
            <a:r>
              <a:rPr lang="en-US" sz="1300" dirty="0" err="1" smtClean="0"/>
              <a:t>MyMathLab</a:t>
            </a:r>
            <a:r>
              <a:rPr lang="en-US" sz="1300" dirty="0" smtClean="0"/>
              <a:t>.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</a:t>
            </a:r>
            <a:r>
              <a:rPr lang="en-US" sz="1300" dirty="0"/>
              <a:t> </a:t>
            </a:r>
            <a:r>
              <a:rPr lang="en-US" sz="1300" dirty="0" smtClean="0"/>
              <a:t>Get signed off by a Lab Instructor.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If score is less than 100% on Self-Check Quiz, explain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what you need to work on in the box.        </a:t>
            </a:r>
            <a:endParaRPr lang="en-US" sz="1300" dirty="0"/>
          </a:p>
          <a:p>
            <a:r>
              <a:rPr lang="en-US" sz="1300" dirty="0" smtClean="0"/>
              <a:t>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Complete the Lab Assessment. </a:t>
            </a:r>
            <a:r>
              <a:rPr lang="en-US" sz="1300" b="1" u="sng" dirty="0" smtClean="0"/>
              <a:t>Score at least 70%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&amp; get signed off by a Lab Instructor.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1" y="2171702"/>
            <a:ext cx="2182702" cy="190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06608" y="2895600"/>
            <a:ext cx="875354" cy="143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48000" y="2577259"/>
            <a:ext cx="1725503" cy="108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416519" y="3446246"/>
            <a:ext cx="1460281" cy="28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982" y="3885030"/>
            <a:ext cx="4162415" cy="2923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</a:t>
            </a:r>
            <a:r>
              <a:rPr lang="en-US" sz="1300" b="1" dirty="0" smtClean="0"/>
              <a:t>The </a:t>
            </a:r>
            <a:r>
              <a:rPr lang="en-US" sz="1300" b="1" dirty="0"/>
              <a:t>remaining steps must be completed in </a:t>
            </a:r>
            <a:r>
              <a:rPr lang="en-US" sz="1300" b="1" dirty="0" smtClean="0"/>
              <a:t>the </a:t>
            </a:r>
            <a:r>
              <a:rPr lang="en-US" sz="1300" b="1" dirty="0"/>
              <a:t>Open </a:t>
            </a:r>
            <a:r>
              <a:rPr lang="en-US" sz="1300" b="1" dirty="0" smtClean="0"/>
              <a:t>Lab.</a:t>
            </a:r>
            <a:endParaRPr lang="en-US" sz="13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28221" y="4137323"/>
            <a:ext cx="1148579" cy="1192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06608" y="3932408"/>
            <a:ext cx="770192" cy="329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Horizontal Scroll 49"/>
          <p:cNvSpPr/>
          <p:nvPr/>
        </p:nvSpPr>
        <p:spPr>
          <a:xfrm>
            <a:off x="201506" y="2305264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1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Horizontal Scroll 50"/>
          <p:cNvSpPr/>
          <p:nvPr/>
        </p:nvSpPr>
        <p:spPr>
          <a:xfrm>
            <a:off x="201504" y="3363696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2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Horizontal Scroll 51"/>
          <p:cNvSpPr/>
          <p:nvPr/>
        </p:nvSpPr>
        <p:spPr>
          <a:xfrm>
            <a:off x="209561" y="4934338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3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048013" y="5116627"/>
            <a:ext cx="1081738" cy="624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810000" y="5700675"/>
            <a:ext cx="1066800" cy="613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" y="1219114"/>
            <a:ext cx="8959490" cy="52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766816" y="1676400"/>
            <a:ext cx="321945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dirty="0" smtClean="0">
                <a:solidFill>
                  <a:schemeClr val="bg1"/>
                </a:solidFill>
              </a:rPr>
              <a:t>on </a:t>
            </a:r>
            <a:r>
              <a:rPr lang="en-US" sz="2400" b="1" u="sng" dirty="0" err="1" smtClean="0">
                <a:solidFill>
                  <a:schemeClr val="accent1"/>
                </a:solidFill>
              </a:rPr>
              <a:t>MyMathLab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register for </a:t>
            </a:r>
            <a:r>
              <a:rPr lang="en-US" sz="2400" b="1" dirty="0" err="1" smtClean="0">
                <a:solidFill>
                  <a:schemeClr val="bg1"/>
                </a:solidFill>
              </a:rPr>
              <a:t>MyMathLab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10582253">
            <a:off x="4883904" y="1810282"/>
            <a:ext cx="905954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tx1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1729727" y="1553263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1754111" y="4178587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t="7122" r="60577"/>
          <a:stretch/>
        </p:blipFill>
        <p:spPr bwMode="auto">
          <a:xfrm>
            <a:off x="0" y="990601"/>
            <a:ext cx="9144000" cy="586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9196" y="4909513"/>
            <a:ext cx="3593804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tx1"/>
                </a:solidFill>
              </a:rPr>
              <a:t>      Click on </a:t>
            </a:r>
            <a:r>
              <a:rPr lang="en-US" sz="2400" b="1" u="sng" dirty="0" smtClean="0">
                <a:solidFill>
                  <a:schemeClr val="tx1"/>
                </a:solidFill>
              </a:rPr>
              <a:t>Student</a:t>
            </a:r>
            <a:r>
              <a:rPr lang="en-US" sz="2400" b="1" dirty="0" smtClean="0">
                <a:solidFill>
                  <a:schemeClr val="tx1"/>
                </a:solidFill>
              </a:rPr>
              <a:t> to register!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19452911">
            <a:off x="4823432" y="3807717"/>
            <a:ext cx="2669580" cy="363188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1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90600"/>
            <a:ext cx="9143999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/>
              <a:t>Use the following to register for </a:t>
            </a:r>
            <a:r>
              <a:rPr lang="en-US" sz="2800" b="1" dirty="0" err="1" smtClean="0"/>
              <a:t>MyMathLab</a:t>
            </a:r>
            <a:r>
              <a:rPr lang="en-US" sz="2800" b="1" dirty="0" smtClean="0"/>
              <a:t> :</a:t>
            </a:r>
          </a:p>
          <a:p>
            <a:pPr marL="342900" indent="-342900"/>
            <a:endParaRPr lang="en-US" sz="1900" b="1" dirty="0" smtClean="0"/>
          </a:p>
          <a:p>
            <a:pPr marL="342900" indent="-342900"/>
            <a:endParaRPr lang="en-US" sz="1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  <a:cs typeface="Arial" pitchFamily="34" charset="0"/>
              </a:rPr>
              <a:t>Course ID </a:t>
            </a:r>
            <a:r>
              <a:rPr lang="en-US" sz="2400" dirty="0" smtClean="0">
                <a:latin typeface="+mj-lt"/>
                <a:cs typeface="Arial" pitchFamily="34" charset="0"/>
              </a:rPr>
              <a:t>(on the home page of your Math course on Blackboard)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7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Any </a:t>
            </a:r>
            <a:r>
              <a:rPr lang="en-US" sz="2400" b="1" u="sng" dirty="0">
                <a:cs typeface="Arial" pitchFamily="34" charset="0"/>
              </a:rPr>
              <a:t>valid email </a:t>
            </a:r>
            <a:r>
              <a:rPr lang="en-US" sz="2400" b="1" u="sng" dirty="0" smtClean="0">
                <a:cs typeface="Arial" pitchFamily="34" charset="0"/>
              </a:rPr>
              <a:t>address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A 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valid </a:t>
            </a:r>
            <a:r>
              <a:rPr lang="en-US" sz="2400" b="1" u="sng" dirty="0">
                <a:latin typeface="+mj-lt"/>
                <a:cs typeface="Arial" pitchFamily="34" charset="0"/>
              </a:rPr>
              <a:t>A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ccess </a:t>
            </a:r>
            <a:r>
              <a:rPr lang="en-US" sz="2400" b="1" u="sng" dirty="0">
                <a:latin typeface="+mj-lt"/>
                <a:cs typeface="Arial" pitchFamily="34" charset="0"/>
              </a:rPr>
              <a:t>C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ode</a:t>
            </a:r>
            <a:r>
              <a:rPr lang="en-US" sz="2400" b="1" dirty="0" smtClean="0">
                <a:latin typeface="+mj-lt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54109"/>
              </a:solidFill>
              <a:latin typeface="+mj-lt"/>
              <a:cs typeface="Arial" pitchFamily="34" charset="0"/>
            </a:endParaRPr>
          </a:p>
          <a:p>
            <a:r>
              <a:rPr lang="en-US" sz="2400" b="1" dirty="0">
                <a:solidFill>
                  <a:srgbClr val="F54109"/>
                </a:solidFill>
                <a:latin typeface="+mj-lt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F54109"/>
                </a:solidFill>
                <a:latin typeface="+mj-lt"/>
                <a:cs typeface="Arial" pitchFamily="34" charset="0"/>
              </a:rPr>
              <a:t>		</a:t>
            </a:r>
            <a:endParaRPr lang="en-US" b="1" i="1" dirty="0">
              <a:solidFill>
                <a:srgbClr val="4047D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D119C"/>
                </a:solidFill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CD119C"/>
                </a:solidFill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repeating the same course from prior two  </a:t>
            </a:r>
          </a:p>
          <a:p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semesters, please show your unofficial transcript </a:t>
            </a:r>
            <a:endParaRPr lang="en-US" sz="2000" b="1" i="1" dirty="0" smtClean="0">
              <a:solidFill>
                <a:srgbClr val="CD119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from 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Atlas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Lab Instructor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when prompted </a:t>
            </a:r>
          </a:p>
          <a:p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for 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a code in </a:t>
            </a:r>
            <a:r>
              <a:rPr lang="en-US" sz="2000" b="1" i="1" dirty="0" err="1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MyMathLab</a:t>
            </a:r>
            <a:r>
              <a:rPr lang="en-US" sz="2000" b="1" i="1" dirty="0">
                <a:solidFill>
                  <a:srgbClr val="CD119C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2000" b="1" i="1" dirty="0" smtClean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		    </a:t>
            </a:r>
          </a:p>
          <a:p>
            <a:r>
              <a:rPr lang="en-US" sz="2000" b="1" i="1" dirty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</a:t>
            </a:r>
            <a:r>
              <a:rPr lang="en-US" sz="2000" b="1" i="1" dirty="0" smtClean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	    				</a:t>
            </a:r>
            <a:endParaRPr lang="en-US" sz="2000" b="1" i="1" dirty="0" smtClean="0">
              <a:solidFill>
                <a:srgbClr val="F541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558" y="4310956"/>
            <a:ext cx="1851359" cy="21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24200" y="5801558"/>
            <a:ext cx="5439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A prepaid access code comes in this </a:t>
            </a:r>
            <a:r>
              <a:rPr lang="en-US" sz="2000" b="1" dirty="0" err="1" smtClean="0"/>
              <a:t>MyMathLab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Student Access Kit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78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" y="1471076"/>
            <a:ext cx="9085473" cy="440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81600" y="2598003"/>
            <a:ext cx="3276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Paste the </a:t>
            </a:r>
            <a:r>
              <a:rPr lang="en-US" sz="2400" b="1" u="sng" dirty="0" smtClean="0">
                <a:solidFill>
                  <a:schemeClr val="bg1"/>
                </a:solidFill>
              </a:rPr>
              <a:t>Course ID </a:t>
            </a:r>
            <a:r>
              <a:rPr lang="en-US" sz="2400" b="1" dirty="0" smtClean="0">
                <a:solidFill>
                  <a:schemeClr val="bg1"/>
                </a:solidFill>
              </a:rPr>
              <a:t>from Blackboard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8504032">
            <a:off x="4447696" y="3658789"/>
            <a:ext cx="862013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5513" y="4529580"/>
            <a:ext cx="2063174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Continue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12595066">
            <a:off x="6421458" y="4208406"/>
            <a:ext cx="893218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7" y="1308324"/>
            <a:ext cx="9024938" cy="50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19293" y="3670755"/>
            <a:ext cx="1806867" cy="1015663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  <a:r>
              <a:rPr lang="en-US" sz="2000" b="1" u="sng" dirty="0" smtClean="0">
                <a:solidFill>
                  <a:schemeClr val="bg1"/>
                </a:solidFill>
              </a:rPr>
              <a:t>Create </a:t>
            </a:r>
            <a:r>
              <a:rPr lang="en-US" sz="2000" b="1" dirty="0" smtClean="0">
                <a:solidFill>
                  <a:schemeClr val="bg1"/>
                </a:solidFill>
              </a:rPr>
              <a:t>to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reate a new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account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254098"/>
            <a:ext cx="3505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Check your course details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5122014">
            <a:off x="7324980" y="3078389"/>
            <a:ext cx="783288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62904" y="4979312"/>
            <a:ext cx="245982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If already registered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with Pearson, type in 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your </a:t>
            </a:r>
            <a:r>
              <a:rPr lang="en-US" sz="2000" b="1" u="sng" dirty="0" smtClean="0">
                <a:solidFill>
                  <a:schemeClr val="bg1"/>
                </a:solidFill>
              </a:rPr>
              <a:t>Username</a:t>
            </a:r>
            <a:r>
              <a:rPr lang="en-US" sz="2000" b="1" dirty="0" smtClean="0">
                <a:solidFill>
                  <a:schemeClr val="bg1"/>
                </a:solidFill>
              </a:rPr>
              <a:t> &amp;  </a:t>
            </a:r>
          </a:p>
          <a:p>
            <a:pPr marL="457200" indent="-457200"/>
            <a:r>
              <a:rPr lang="en-US" sz="2000" b="1" u="sng" dirty="0" smtClean="0">
                <a:solidFill>
                  <a:schemeClr val="bg1"/>
                </a:solidFill>
              </a:rPr>
              <a:t>Password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13443010">
            <a:off x="2573322" y="4348932"/>
            <a:ext cx="1431299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3443010">
            <a:off x="2257780" y="4544766"/>
            <a:ext cx="851772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1772136">
            <a:off x="4065271" y="3951735"/>
            <a:ext cx="406440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962266"/>
            <a:ext cx="8877297" cy="57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57800" y="3962400"/>
            <a:ext cx="3276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Fill in all your information to create an account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571997" y="2150037"/>
            <a:ext cx="838200" cy="25579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H="1" flipV="1">
            <a:off x="5410197" y="3429000"/>
            <a:ext cx="685803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91212" y="5709196"/>
            <a:ext cx="2771775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Create Account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362200" y="6119336"/>
            <a:ext cx="3390898" cy="4338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8207" y="2121462"/>
            <a:ext cx="4131965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Atlas username@mail.valenciacollege.edu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" y="1204962"/>
            <a:ext cx="8739188" cy="53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53000" y="4627939"/>
            <a:ext cx="3505200" cy="830997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Select an Option  for the </a:t>
            </a:r>
            <a:r>
              <a:rPr lang="en-US" sz="2400" b="1" u="sng" dirty="0" smtClean="0">
                <a:solidFill>
                  <a:schemeClr val="bg1"/>
                </a:solidFill>
              </a:rPr>
              <a:t>Access Code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975245" y="3980428"/>
            <a:ext cx="853930" cy="896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26089" y="5257800"/>
            <a:ext cx="160308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473991" y="3865895"/>
            <a:ext cx="3355184" cy="1132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" y="1066800"/>
            <a:ext cx="9043988" cy="55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33625" y="1412527"/>
            <a:ext cx="3124200" cy="461665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Enter the Access Code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632" y="3429000"/>
            <a:ext cx="1752600" cy="461665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Finish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>
          <a:xfrm flipH="1">
            <a:off x="2333625" y="1874192"/>
            <a:ext cx="785815" cy="564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4800600" y="2971800"/>
            <a:ext cx="55533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2181225" y="533400"/>
            <a:ext cx="304800" cy="4114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63050" cy="1152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DESIGNED FOR YOU!</a:t>
            </a:r>
            <a:endParaRPr lang="en-US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1" cy="5410200"/>
          </a:xfrm>
        </p:spPr>
        <p:txBody>
          <a:bodyPr>
            <a:normAutofit fontScale="92500" lnSpcReduction="1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1700" u="sng" dirty="0" smtClean="0">
              <a:effectLst/>
              <a:latin typeface="Tahoma" pitchFamily="34" charset="0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rgbClr val="1F7F3D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1F7F3D"/>
                </a:solidFill>
                <a:cs typeface="Times New Roman" pitchFamily="18" charset="0"/>
              </a:rPr>
              <a:t>	</a:t>
            </a:r>
            <a:r>
              <a:rPr lang="en-US" sz="2800" b="1" u="sng" dirty="0" smtClean="0">
                <a:solidFill>
                  <a:srgbClr val="F54109"/>
                </a:solidFill>
                <a:cs typeface="Times New Roman" pitchFamily="18" charset="0"/>
              </a:rPr>
              <a:t>Operation </a:t>
            </a:r>
            <a:r>
              <a:rPr lang="en-US" sz="2800" b="1" u="sng" dirty="0">
                <a:solidFill>
                  <a:srgbClr val="F54109"/>
                </a:solidFill>
                <a:cs typeface="Times New Roman" pitchFamily="18" charset="0"/>
              </a:rPr>
              <a:t>Hours: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600" b="1" u="sng" dirty="0">
              <a:solidFill>
                <a:srgbClr val="F54109"/>
              </a:solidFill>
              <a:cs typeface="Times New Roman" pitchFamily="18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Monday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to Thursday:  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am – 8 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Friday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		   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am – 7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Saturday:  	     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54109"/>
                </a:solidFill>
                <a:cs typeface="Times New Roman" pitchFamily="18" charset="0"/>
              </a:rPr>
              <a:t>        10 </a:t>
            </a:r>
            <a:r>
              <a:rPr lang="en-US" sz="2800" b="1" dirty="0">
                <a:solidFill>
                  <a:srgbClr val="F54109"/>
                </a:solidFill>
                <a:cs typeface="Times New Roman" pitchFamily="18" charset="0"/>
              </a:rPr>
              <a:t>am – 3 pm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3900" dirty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dirty="0" smtClean="0">
                <a:latin typeface="+mj-lt"/>
              </a:rPr>
              <a:t>The </a:t>
            </a:r>
            <a:r>
              <a:rPr lang="en-US" sz="3000" b="1" dirty="0" smtClean="0">
                <a:latin typeface="+mj-lt"/>
              </a:rPr>
              <a:t>Math Lab includes</a:t>
            </a:r>
            <a:r>
              <a:rPr lang="en-US" sz="3000" dirty="0" smtClean="0">
                <a:latin typeface="+mj-lt"/>
              </a:rPr>
              <a:t>: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effectLst/>
              <a:latin typeface="+mj-lt"/>
            </a:endParaRP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Professional </a:t>
            </a:r>
            <a:r>
              <a:rPr lang="en-US" sz="2600" dirty="0" smtClean="0">
                <a:latin typeface="+mj-lt"/>
              </a:rPr>
              <a:t>L</a:t>
            </a:r>
            <a:r>
              <a:rPr lang="en-US" sz="2600" dirty="0" smtClean="0">
                <a:effectLst/>
                <a:latin typeface="+mj-lt"/>
              </a:rPr>
              <a:t>ab </a:t>
            </a:r>
            <a:r>
              <a:rPr lang="en-US" sz="2600" dirty="0" smtClean="0">
                <a:latin typeface="+mj-lt"/>
              </a:rPr>
              <a:t>I</a:t>
            </a:r>
            <a:r>
              <a:rPr lang="en-US" sz="2600" dirty="0" smtClean="0">
                <a:effectLst/>
                <a:latin typeface="+mj-lt"/>
              </a:rPr>
              <a:t>nstructors 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+mj-lt"/>
              </a:rPr>
              <a:t>100</a:t>
            </a:r>
            <a:r>
              <a:rPr lang="en-US" sz="2600" dirty="0" smtClean="0">
                <a:effectLst/>
                <a:latin typeface="+mj-lt"/>
              </a:rPr>
              <a:t> computers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Student Resources </a:t>
            </a:r>
            <a:r>
              <a:rPr lang="en-US" sz="2600" dirty="0" smtClean="0">
                <a:latin typeface="+mj-lt"/>
              </a:rPr>
              <a:t>T</a:t>
            </a:r>
            <a:r>
              <a:rPr lang="en-US" sz="2600" dirty="0" smtClean="0">
                <a:effectLst/>
                <a:latin typeface="+mj-lt"/>
              </a:rPr>
              <a:t>able {stapler, hole puncher, print card machine}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2 Print </a:t>
            </a:r>
            <a:r>
              <a:rPr lang="en-US" sz="2600" dirty="0" smtClean="0">
                <a:latin typeface="+mj-lt"/>
              </a:rPr>
              <a:t>S</a:t>
            </a:r>
            <a:r>
              <a:rPr lang="en-US" sz="2600" dirty="0" smtClean="0">
                <a:effectLst/>
                <a:latin typeface="+mj-lt"/>
              </a:rPr>
              <a:t>tations </a:t>
            </a:r>
            <a:r>
              <a:rPr lang="en-US" sz="2600" dirty="0" smtClean="0">
                <a:latin typeface="+mj-lt"/>
              </a:rPr>
              <a:t>{print card required, </a:t>
            </a:r>
            <a:r>
              <a:rPr lang="en-US" sz="2600" dirty="0" smtClean="0">
                <a:effectLst/>
                <a:latin typeface="+mj-lt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8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1754" r="6140" b="42690"/>
          <a:stretch/>
        </p:blipFill>
        <p:spPr>
          <a:xfrm>
            <a:off x="0" y="1076325"/>
            <a:ext cx="3124200" cy="25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854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1047322"/>
            <a:ext cx="6153063" cy="56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1521261"/>
            <a:ext cx="4876800" cy="193899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When finished with registration, </a:t>
            </a:r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Online Product Registration Confirmation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email is sent to your email address. Save that email for future reference.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180" y="3574791"/>
            <a:ext cx="279382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u="sng" dirty="0" smtClean="0">
                <a:solidFill>
                  <a:schemeClr val="bg1"/>
                </a:solidFill>
              </a:rPr>
              <a:t>Go to your Course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64380" y="3857625"/>
            <a:ext cx="1117420" cy="320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" y="1658812"/>
            <a:ext cx="9025944" cy="3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800" y="1060102"/>
            <a:ext cx="7086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Always check your name when you log in </a:t>
            </a:r>
            <a:r>
              <a:rPr lang="en-US" sz="2400" b="1" dirty="0" err="1" smtClean="0"/>
              <a:t>MyMathLab</a:t>
            </a:r>
            <a:r>
              <a:rPr lang="en-US" sz="2400" b="1" dirty="0" smtClean="0"/>
              <a:t> </a:t>
            </a:r>
            <a:endParaRPr lang="en-US" sz="2400" b="1" u="sng" dirty="0" smtClean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780449">
            <a:off x="4445883" y="1563471"/>
            <a:ext cx="1452231" cy="190680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1063" y="5065068"/>
            <a:ext cx="35433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Click on your Math course</a:t>
            </a:r>
            <a:endParaRPr lang="en-US" sz="2400" b="1" u="sng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 rot="14105819">
            <a:off x="1792285" y="3814352"/>
            <a:ext cx="2382938" cy="256750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0" y="2655896"/>
            <a:ext cx="48006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Self-Check Quiz</a:t>
            </a:r>
            <a:r>
              <a:rPr lang="en-US" sz="2000" b="1" dirty="0" smtClean="0">
                <a:solidFill>
                  <a:srgbClr val="FF0000"/>
                </a:solidFill>
              </a:rPr>
              <a:t> &amp; </a:t>
            </a:r>
            <a:r>
              <a:rPr lang="en-US" sz="2000" b="1" u="sng" dirty="0" smtClean="0">
                <a:solidFill>
                  <a:srgbClr val="FF0000"/>
                </a:solidFill>
              </a:rPr>
              <a:t>Lab Assessment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71600" y="2634734"/>
            <a:ext cx="457200" cy="165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2110" y="-3930"/>
            <a:ext cx="917611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4" y="1021406"/>
            <a:ext cx="8932702" cy="5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23950" y="2200275"/>
            <a:ext cx="70485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2600" y="200019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Self-Check Quiz</a:t>
            </a:r>
            <a:r>
              <a:rPr lang="en-US" sz="2000" b="1" dirty="0" smtClean="0">
                <a:solidFill>
                  <a:srgbClr val="FF0000"/>
                </a:solidFill>
              </a:rPr>
              <a:t> &amp; </a:t>
            </a:r>
            <a:r>
              <a:rPr lang="en-US" sz="2000" b="1" u="sng" dirty="0" smtClean="0">
                <a:solidFill>
                  <a:srgbClr val="FF0000"/>
                </a:solidFill>
              </a:rPr>
              <a:t>Lab Assessment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0203" y="2882324"/>
            <a:ext cx="7004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Grade book </a:t>
            </a:r>
            <a:r>
              <a:rPr lang="en-US" sz="2000" b="1" dirty="0" smtClean="0">
                <a:solidFill>
                  <a:srgbClr val="FF0000"/>
                </a:solidFill>
              </a:rPr>
              <a:t>to review Self-Check Quiz &amp; Lab Assessment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5828" y="3082379"/>
            <a:ext cx="784372" cy="32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00400" y="4676745"/>
            <a:ext cx="552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Multimedia Library</a:t>
            </a:r>
            <a:r>
              <a:rPr lang="en-US" sz="2000" b="1" dirty="0" smtClean="0">
                <a:solidFill>
                  <a:srgbClr val="FF0000"/>
                </a:solidFill>
              </a:rPr>
              <a:t> to view textbook online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7540" y="4876800"/>
            <a:ext cx="19828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4" y="1120303"/>
            <a:ext cx="8932702" cy="5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0200" y="3250912"/>
            <a:ext cx="7391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u="sng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Due Dates 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unknown, check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professor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66900" y="3835687"/>
            <a:ext cx="19050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" y="1404640"/>
            <a:ext cx="885449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Left Arrow 11"/>
          <p:cNvSpPr/>
          <p:nvPr/>
        </p:nvSpPr>
        <p:spPr>
          <a:xfrm rot="13861687" flipH="1">
            <a:off x="8243470" y="1541588"/>
            <a:ext cx="686432" cy="1343421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086" y="1676400"/>
            <a:ext cx="213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u="sng" dirty="0" smtClean="0">
                <a:solidFill>
                  <a:srgbClr val="C00000"/>
                </a:solidFill>
              </a:rPr>
              <a:t>Log Out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from </a:t>
            </a:r>
            <a:endParaRPr lang="en-US" sz="2200" b="1" dirty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dirty="0" err="1" smtClean="0">
                <a:solidFill>
                  <a:srgbClr val="C00000"/>
                </a:solidFill>
              </a:rPr>
              <a:t>MyMathLab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    when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finished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1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015" y="1056457"/>
            <a:ext cx="1774985" cy="782680"/>
          </a:xfrm>
          <a:prstGeom prst="rect">
            <a:avLst/>
          </a:prstGeom>
          <a:noFill/>
          <a:ln>
            <a:solidFill>
              <a:srgbClr val="CD119C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6106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rgbClr val="4047D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Rockwell Extra Bold" pitchFamily="18" charset="0"/>
              </a:rPr>
              <a:t>L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ab Assignments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82" y="1295400"/>
            <a:ext cx="7994048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  <a:tabLst>
                <a:tab pos="400050" algn="l"/>
              </a:tabLst>
            </a:pPr>
            <a:r>
              <a:rPr lang="en-US" sz="3200" b="1" dirty="0" smtClean="0">
                <a:solidFill>
                  <a:srgbClr val="7030A0"/>
                </a:solidFill>
              </a:rPr>
              <a:t>  Concept Videos &amp; Lab </a:t>
            </a:r>
            <a:r>
              <a:rPr lang="en-US" sz="3200" b="1" dirty="0" smtClean="0">
                <a:solidFill>
                  <a:srgbClr val="7030A0"/>
                </a:solidFill>
              </a:rPr>
              <a:t>Syllabus </a:t>
            </a:r>
            <a:r>
              <a:rPr lang="en-US" sz="3200" b="1" dirty="0" smtClean="0">
                <a:solidFill>
                  <a:srgbClr val="7030A0"/>
                </a:solidFill>
              </a:rPr>
              <a:t>contains</a:t>
            </a:r>
          </a:p>
          <a:p>
            <a:pPr>
              <a:tabLst>
                <a:tab pos="400050" algn="l"/>
              </a:tabLst>
            </a:pPr>
            <a:r>
              <a:rPr lang="en-US" sz="3200" b="1" dirty="0" smtClean="0">
                <a:solidFill>
                  <a:srgbClr val="7030A0"/>
                </a:solidFill>
              </a:rPr>
              <a:t>       (</a:t>
            </a:r>
            <a:r>
              <a:rPr lang="en-US" sz="3200" b="1" dirty="0" smtClean="0">
                <a:solidFill>
                  <a:srgbClr val="7030A0"/>
                </a:solidFill>
              </a:rPr>
              <a:t>Project </a:t>
            </a:r>
            <a:r>
              <a:rPr lang="en-US" sz="3200" b="1" dirty="0" smtClean="0">
                <a:solidFill>
                  <a:srgbClr val="7030A0"/>
                </a:solidFill>
              </a:rPr>
              <a:t>Worksheets  </a:t>
            </a:r>
            <a:r>
              <a:rPr lang="en-US" sz="3200" b="1" dirty="0" smtClean="0">
                <a:solidFill>
                  <a:srgbClr val="7030A0"/>
                </a:solidFill>
              </a:rPr>
              <a:t>and MLP) </a:t>
            </a:r>
          </a:p>
          <a:p>
            <a:pPr>
              <a:tabLst>
                <a:tab pos="400050" algn="l"/>
              </a:tabLst>
            </a:pPr>
            <a:r>
              <a:rPr lang="en-US" sz="3200" b="1" dirty="0" smtClean="0">
                <a:solidFill>
                  <a:srgbClr val="7030A0"/>
                </a:solidFill>
              </a:rPr>
              <a:t>       are </a:t>
            </a:r>
            <a:r>
              <a:rPr lang="en-US" sz="3200" b="1" dirty="0" smtClean="0">
                <a:solidFill>
                  <a:srgbClr val="7030A0"/>
                </a:solidFill>
              </a:rPr>
              <a:t>found in Blackboard.</a:t>
            </a:r>
          </a:p>
          <a:p>
            <a:pPr>
              <a:tabLst>
                <a:tab pos="400050" algn="l"/>
              </a:tabLst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1F7F3D"/>
                </a:solidFill>
              </a:rPr>
              <a:t>  </a:t>
            </a:r>
            <a:r>
              <a:rPr lang="en-US" sz="3200" b="1" dirty="0" smtClean="0">
                <a:solidFill>
                  <a:srgbClr val="1F7F3D"/>
                </a:solidFill>
              </a:rPr>
              <a:t>Self-Check Quizzes &amp; Lab Assessments</a:t>
            </a:r>
          </a:p>
          <a:p>
            <a:r>
              <a:rPr lang="en-US" sz="3200" b="1" dirty="0" smtClean="0">
                <a:solidFill>
                  <a:srgbClr val="1F7F3D"/>
                </a:solidFill>
              </a:rPr>
              <a:t>       are done in </a:t>
            </a:r>
            <a:r>
              <a:rPr lang="en-US" sz="3200" b="1" dirty="0" err="1" smtClean="0">
                <a:solidFill>
                  <a:srgbClr val="1F7F3D"/>
                </a:solidFill>
              </a:rPr>
              <a:t>MyMathLab</a:t>
            </a:r>
            <a:r>
              <a:rPr lang="en-US" sz="3200" b="1" dirty="0" smtClean="0">
                <a:solidFill>
                  <a:srgbClr val="1F7F3D"/>
                </a:solidFill>
              </a:rPr>
              <a:t> at the </a:t>
            </a:r>
            <a:r>
              <a:rPr lang="en-US" sz="3200" b="1" dirty="0">
                <a:solidFill>
                  <a:srgbClr val="1F7F3D"/>
                </a:solidFill>
              </a:rPr>
              <a:t>Valencia </a:t>
            </a:r>
            <a:endParaRPr lang="en-US" sz="3200" b="1" dirty="0" smtClean="0">
              <a:solidFill>
                <a:srgbClr val="1F7F3D"/>
              </a:solidFill>
            </a:endParaRPr>
          </a:p>
          <a:p>
            <a:r>
              <a:rPr lang="en-US" sz="3200" b="1" dirty="0">
                <a:solidFill>
                  <a:srgbClr val="1F7F3D"/>
                </a:solidFill>
              </a:rPr>
              <a:t> </a:t>
            </a:r>
            <a:r>
              <a:rPr lang="en-US" sz="3200" b="1" dirty="0" smtClean="0">
                <a:solidFill>
                  <a:srgbClr val="1F7F3D"/>
                </a:solidFill>
              </a:rPr>
              <a:t>      West Campus Math Open Lab </a:t>
            </a:r>
            <a:r>
              <a:rPr lang="en-US" sz="3200" b="1" dirty="0">
                <a:solidFill>
                  <a:srgbClr val="1F7F3D"/>
                </a:solidFill>
              </a:rPr>
              <a:t>only</a:t>
            </a:r>
            <a:r>
              <a:rPr lang="en-US" sz="3200" b="1" dirty="0" smtClean="0">
                <a:solidFill>
                  <a:srgbClr val="1F7F3D"/>
                </a:solidFill>
              </a:rPr>
              <a:t>.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Notes, textbook or any other assistance is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   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not</a:t>
            </a:r>
            <a:r>
              <a:rPr lang="en-US" sz="3200" b="1" dirty="0" smtClean="0">
                <a:solidFill>
                  <a:srgbClr val="C00000"/>
                </a:solidFill>
              </a:rPr>
              <a:t> allowed on Lab Assessments.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    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Policies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0" name="Picture 19" descr="http://www.minnesotalaboremploymentlawblog.com/uploads/image/red_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711">
            <a:off x="5948568" y="3355857"/>
            <a:ext cx="2492987" cy="31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17624" y="1533525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Raise the </a:t>
            </a:r>
            <a:r>
              <a:rPr lang="en-US" sz="3200" b="1" dirty="0">
                <a:solidFill>
                  <a:srgbClr val="00B050"/>
                </a:solidFill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</a:rPr>
              <a:t>reen</a:t>
            </a:r>
            <a:r>
              <a:rPr lang="en-US" sz="3200" dirty="0" smtClean="0"/>
              <a:t> flag </a:t>
            </a:r>
            <a:r>
              <a:rPr lang="en-US" sz="3200" b="1" dirty="0" smtClean="0"/>
              <a:t>only</a:t>
            </a:r>
            <a:r>
              <a:rPr lang="en-US" sz="3200" dirty="0" smtClean="0"/>
              <a:t> when: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Password needs to be entered</a:t>
            </a:r>
            <a:endParaRPr lang="en-US" sz="28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Lab Instructor’s signature is needed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46">
            <a:off x="646818" y="1089943"/>
            <a:ext cx="1497149" cy="20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27149" y="3505200"/>
            <a:ext cx="59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any other assistance              raise the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 flag.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3203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" y="2082819"/>
            <a:ext cx="8994186" cy="41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0939">
            <a:off x="7724582" y="881740"/>
            <a:ext cx="1774985" cy="7826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0561" y="990600"/>
            <a:ext cx="54863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u="sng" dirty="0" smtClean="0">
                <a:solidFill>
                  <a:srgbClr val="C00000"/>
                </a:solidFill>
              </a:rPr>
              <a:t>Log Out</a:t>
            </a:r>
            <a:r>
              <a:rPr lang="en-US" sz="2200" b="1" dirty="0" smtClean="0">
                <a:solidFill>
                  <a:srgbClr val="C00000"/>
                </a:solidFill>
              </a:rPr>
              <a:t> from Blackboard when finished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11" y="2082819"/>
            <a:ext cx="16362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60039">
            <a:off x="7432482" y="1721212"/>
            <a:ext cx="1524938" cy="27508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(To Clock Out)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500514" cy="1862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1500" y="4505325"/>
            <a:ext cx="3353900" cy="120032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Click </a:t>
            </a:r>
            <a:r>
              <a:rPr lang="en-US" sz="28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Out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4321516">
            <a:off x="2178664" y="4049599"/>
            <a:ext cx="1586270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7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Policies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8" name="Picture 7" descr="http://farm1.static.flickr.com/91/274495128_d1b935e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65" y="1351366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http://thewholeway.files.wordpress.com/2009/06/no_cell_ph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19" y="3489282"/>
            <a:ext cx="160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ee full size imag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7329" y="4430732"/>
            <a:ext cx="1085306" cy="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2303383" y="166121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or drinks 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permitted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58869" y="446546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phone use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permitted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456138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Calculators for</a:t>
            </a:r>
            <a:r>
              <a:rPr lang="en-US" b="1" dirty="0" smtClean="0">
                <a:solidFill>
                  <a:srgbClr val="FF0000"/>
                </a:solidFill>
              </a:rPr>
              <a:t> MAT1033C only</a:t>
            </a:r>
          </a:p>
          <a:p>
            <a:endParaRPr lang="en-US" sz="4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1962" y="3398532"/>
            <a:ext cx="37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66"/>
                </a:solidFill>
                <a:latin typeface="Book Antiqua" pitchFamily="18" charset="0"/>
              </a:rPr>
              <a:t>CHECK OUT MATERIALS</a:t>
            </a:r>
            <a:r>
              <a:rPr lang="en-US" dirty="0" smtClean="0">
                <a:solidFill>
                  <a:srgbClr val="EE36BE"/>
                </a:solidFill>
              </a:rPr>
              <a:t>:</a:t>
            </a:r>
          </a:p>
          <a:p>
            <a:r>
              <a:rPr lang="en-US" dirty="0" smtClean="0"/>
              <a:t>at the </a:t>
            </a:r>
            <a:r>
              <a:rPr lang="en-US" sz="1700" b="1" dirty="0" smtClean="0"/>
              <a:t>Information Desk </a:t>
            </a:r>
            <a:r>
              <a:rPr lang="en-US" sz="1700" dirty="0" smtClean="0"/>
              <a:t>with VID card</a:t>
            </a:r>
            <a:r>
              <a:rPr lang="en-US" sz="1700" b="1" dirty="0" smtClean="0"/>
              <a:t>                                                                                          </a:t>
            </a:r>
            <a:endParaRPr lang="en-US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5491" y="581947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Book Antiqua" pitchFamily="18" charset="0"/>
              </a:rPr>
              <a:t>CHILDREN 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NOT</a:t>
            </a:r>
            <a:r>
              <a:rPr lang="en-US" b="1" u="sng" dirty="0" smtClean="0">
                <a:solidFill>
                  <a:srgbClr val="0070C0"/>
                </a:solidFill>
                <a:latin typeface="Book Antiqua" pitchFamily="18" charset="0"/>
              </a:rPr>
              <a:t> PERMITTED </a:t>
            </a:r>
            <a:r>
              <a:rPr lang="en-US" sz="1400" dirty="0" smtClean="0">
                <a:latin typeface="Book Antiqua" pitchFamily="18" charset="0"/>
              </a:rPr>
              <a:t>(Safety reasons)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1667" y="5685669"/>
            <a:ext cx="245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D119C"/>
                </a:solidFill>
                <a:latin typeface="Book Antiqua" pitchFamily="18" charset="0"/>
              </a:rPr>
              <a:t>Bring headphones</a:t>
            </a:r>
            <a:r>
              <a:rPr lang="en-US" sz="2000" b="1" dirty="0" smtClean="0">
                <a:solidFill>
                  <a:srgbClr val="CD119C"/>
                </a:solidFill>
                <a:latin typeface="Book Antiqua" pitchFamily="18" charset="0"/>
              </a:rPr>
              <a:t>:</a:t>
            </a:r>
            <a:r>
              <a:rPr lang="en-US" sz="2000" b="1" u="sng" dirty="0" smtClean="0">
                <a:solidFill>
                  <a:srgbClr val="CD119C"/>
                </a:solidFill>
                <a:latin typeface="Book Antiqua" pitchFamily="18" charset="0"/>
              </a:rPr>
              <a:t> </a:t>
            </a:r>
            <a:r>
              <a:rPr lang="en-US" sz="1600" b="1" dirty="0" smtClean="0">
                <a:solidFill>
                  <a:srgbClr val="CD119C"/>
                </a:solidFill>
                <a:latin typeface="Book Antiqua" pitchFamily="18" charset="0"/>
              </a:rPr>
              <a:t>to view concept videos</a:t>
            </a:r>
            <a:endParaRPr lang="en-US" sz="1600" b="1" dirty="0">
              <a:solidFill>
                <a:srgbClr val="CD119C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87" y="5541425"/>
            <a:ext cx="791845" cy="7905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ight Arrow 1"/>
          <p:cNvSpPr/>
          <p:nvPr/>
        </p:nvSpPr>
        <p:spPr>
          <a:xfrm>
            <a:off x="4237443" y="1763188"/>
            <a:ext cx="1212539" cy="3810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0007" y="1343346"/>
            <a:ext cx="1368831" cy="1026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9413" y="1436164"/>
            <a:ext cx="1273096" cy="9548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15000" y="1669735"/>
            <a:ext cx="1219200" cy="623033"/>
          </a:xfrm>
          <a:prstGeom prst="ellipse">
            <a:avLst/>
          </a:prstGeom>
          <a:noFill/>
          <a:ln w="50800">
            <a:solidFill>
              <a:srgbClr val="F54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4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(After Clock Out)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0"/>
            <a:ext cx="85344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051720"/>
            <a:ext cx="1276350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Click </a:t>
            </a:r>
          </a:p>
          <a:p>
            <a:pPr marL="342900" indent="-342900" algn="ctr"/>
            <a:r>
              <a:rPr lang="en-US" sz="2800" b="1" u="sng" dirty="0" smtClean="0">
                <a:solidFill>
                  <a:schemeClr val="bg1"/>
                </a:solidFill>
                <a:latin typeface="Berlin Sans FB Demi" pitchFamily="34" charset="0"/>
              </a:rPr>
              <a:t>Exit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630354">
            <a:off x="3044659" y="4116717"/>
            <a:ext cx="3186990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05226" y="1944338"/>
            <a:ext cx="5286374" cy="954107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Total minutes spent in the week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from Monday to Saturday</a:t>
            </a:r>
            <a:endParaRPr lang="en-US" sz="28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630354">
            <a:off x="2217536" y="2025249"/>
            <a:ext cx="1491823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42527"/>
              </p:ext>
            </p:extLst>
          </p:nvPr>
        </p:nvGraphicFramePr>
        <p:xfrm>
          <a:off x="533400" y="1298829"/>
          <a:ext cx="7848600" cy="5806002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474835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 students need to bring to work on lab assignments? </a:t>
                      </a:r>
                      <a:endParaRPr lang="en-US" sz="18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MLP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VID,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Writing Utensil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Paper/Notebook etc.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are the different clock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in,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log-in and sign-in that you do when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you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come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to the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Math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Lab?  </a:t>
                      </a:r>
                      <a:endParaRPr lang="en-US" sz="16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Clock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In 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Student Time Tracker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Log In 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Blackboard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Log In </a:t>
                      </a:r>
                      <a:r>
                        <a:rPr lang="en-US" sz="1600" b="1" i="1" u="sng" kern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MyMath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Lab</a:t>
                      </a: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b="1" i="1" kern="140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How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 you know what assignments are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due?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       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Due Dates column in </a:t>
                      </a:r>
                      <a:r>
                        <a:rPr lang="en-US" sz="1600" b="1" i="1" kern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MyMath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Lab  OR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check with your professor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40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Which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is more important: attendance or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assignments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?   </a:t>
                      </a:r>
                      <a:endParaRPr lang="en-US" sz="16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  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Assignments</a:t>
                      </a: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i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i="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r>
                        <a:rPr lang="en-US" sz="1600" b="0" i="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  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do you do to get assistance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in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the Math Lab?</a:t>
                      </a:r>
                    </a:p>
                    <a:p>
                      <a:pPr marL="600075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Sit </a:t>
                      </a:r>
                      <a:r>
                        <a:rPr lang="en-US" sz="1600" b="1" kern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down at a computer and raise </a:t>
                      </a:r>
                      <a:r>
                        <a:rPr lang="en-US" sz="1600" b="1" kern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the red flag</a:t>
                      </a:r>
                    </a:p>
                    <a:p>
                      <a:pPr marL="600075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</a:t>
                      </a:r>
                      <a:endParaRPr lang="en-US" sz="1600" b="1" kern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latin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When do you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raise the Green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flag? </a:t>
                      </a: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When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a password or Lab Instructor signature is required</a:t>
                      </a:r>
                      <a:endParaRPr lang="en-US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latin typeface="Rockwell Extra Bold" pitchFamily="18" charset="0"/>
              </a:rPr>
              <a:t>Math Lab Quiz</a:t>
            </a:r>
            <a:endParaRPr lang="en-US" sz="3200" b="1" dirty="0" smtClean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937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77068"/>
            <a:ext cx="76200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47724"/>
            <a:ext cx="3505200" cy="343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5750" y="274171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Talk to your </a:t>
            </a:r>
            <a:r>
              <a:rPr lang="en-US" sz="2800" b="1" dirty="0" smtClean="0">
                <a:solidFill>
                  <a:srgbClr val="C00000"/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Counselor in SSB-110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8246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Don’t Give Up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 spd="slow" advClick="0" advTm="2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 Procedures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0" name="Picture 19" descr="http://www.minnesotalaboremploymentlawblog.com/uploads/image/red_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711">
            <a:off x="5948568" y="3355857"/>
            <a:ext cx="2492987" cy="31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17624" y="1533525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Raise the </a:t>
            </a:r>
            <a:r>
              <a:rPr lang="en-US" sz="3200" b="1" dirty="0">
                <a:solidFill>
                  <a:srgbClr val="00B050"/>
                </a:solidFill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</a:rPr>
              <a:t>reen</a:t>
            </a:r>
            <a:r>
              <a:rPr lang="en-US" sz="3200" dirty="0" smtClean="0"/>
              <a:t> flag </a:t>
            </a:r>
            <a:r>
              <a:rPr lang="en-US" sz="3200" b="1" dirty="0" smtClean="0"/>
              <a:t>only</a:t>
            </a:r>
            <a:r>
              <a:rPr lang="en-US" sz="3200" dirty="0" smtClean="0"/>
              <a:t> when: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Password needs to be entered</a:t>
            </a:r>
            <a:endParaRPr lang="en-US" sz="28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Lab Instructor’s signature is needed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46">
            <a:off x="646818" y="1089943"/>
            <a:ext cx="1497149" cy="20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27149" y="3505200"/>
            <a:ext cx="59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any other assistance              raise the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 flag.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3111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44000" cy="8382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 Lab Grade</a:t>
            </a:r>
            <a:endParaRPr lang="en-US" sz="5400" b="1" dirty="0" smtClean="0">
              <a:ln>
                <a:solidFill>
                  <a:srgbClr val="F54109"/>
                </a:solidFill>
              </a:ln>
              <a:solidFill>
                <a:srgbClr val="844D3C"/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143000"/>
            <a:ext cx="8763000" cy="6172200"/>
          </a:xfrm>
          <a:noFill/>
        </p:spPr>
        <p:txBody>
          <a:bodyPr>
            <a:normAutofit fontScale="47500" lnSpcReduction="20000"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34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3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914400" lvl="2" indent="0">
              <a:buNone/>
              <a:defRPr/>
            </a:pPr>
            <a:endParaRPr lang="en-US" sz="2600" dirty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26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5100" dirty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Attendance is tracked through </a:t>
            </a:r>
            <a:r>
              <a:rPr lang="en-US" sz="4400" b="1" dirty="0" smtClean="0">
                <a:latin typeface="+mj-lt"/>
              </a:rPr>
              <a:t>Student Time Tracker</a:t>
            </a:r>
            <a:r>
              <a:rPr lang="en-US" sz="4400" dirty="0" smtClean="0">
                <a:latin typeface="+mj-lt"/>
              </a:rPr>
              <a:t> on all computers in the </a:t>
            </a:r>
            <a:r>
              <a:rPr lang="en-US" sz="4400" b="1" dirty="0" smtClean="0">
                <a:latin typeface="+mj-lt"/>
              </a:rPr>
              <a:t>West Campus Math Lab only</a:t>
            </a:r>
            <a:r>
              <a:rPr lang="en-US" sz="4400" dirty="0" smtClean="0">
                <a:latin typeface="+mj-lt"/>
              </a:rPr>
              <a:t>.</a:t>
            </a:r>
          </a:p>
          <a:p>
            <a:pPr lvl="2">
              <a:buNone/>
              <a:defRPr/>
            </a:pPr>
            <a:endParaRPr lang="en-US" sz="2100" b="1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You must </a:t>
            </a:r>
            <a:r>
              <a:rPr lang="en-US" sz="4400" b="1" dirty="0" smtClean="0">
                <a:latin typeface="+mj-lt"/>
              </a:rPr>
              <a:t>clock in and out properly </a:t>
            </a:r>
            <a:r>
              <a:rPr lang="en-US" sz="4400" dirty="0" smtClean="0">
                <a:latin typeface="+mj-lt"/>
              </a:rPr>
              <a:t>to get credit for attendance.</a:t>
            </a:r>
          </a:p>
          <a:p>
            <a:pPr marL="914400" lvl="2" indent="0">
              <a:buNone/>
              <a:defRPr/>
            </a:pPr>
            <a:endParaRPr lang="en-US" sz="2100" b="1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Make sure to clock out from the clocked in computer on every visit. </a:t>
            </a: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8686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>
              <a:lnSpc>
                <a:spcPct val="80000"/>
              </a:lnSpc>
              <a:defRPr/>
            </a:pPr>
            <a:r>
              <a:rPr lang="en-US" sz="2300" dirty="0" smtClean="0"/>
              <a:t>	</a:t>
            </a:r>
            <a:r>
              <a:rPr lang="en-US" sz="2400" dirty="0" smtClean="0"/>
              <a:t>Lab work is </a:t>
            </a:r>
            <a:r>
              <a:rPr lang="en-US" sz="2400" b="1" u="sng" dirty="0" smtClean="0"/>
              <a:t>10% to 20% of class grade</a:t>
            </a:r>
            <a:r>
              <a:rPr lang="en-US" sz="2400" dirty="0"/>
              <a:t>*</a:t>
            </a:r>
            <a:r>
              <a:rPr lang="en-US" sz="2400" b="1" dirty="0" smtClean="0"/>
              <a:t> </a:t>
            </a:r>
          </a:p>
          <a:p>
            <a:pPr marL="514350" lvl="1" eaLnBrk="1" hangingPunct="1">
              <a:lnSpc>
                <a:spcPct val="80000"/>
              </a:lnSpc>
              <a:defRPr/>
            </a:pPr>
            <a:r>
              <a:rPr lang="en-US" i="1" dirty="0" smtClean="0"/>
              <a:t>                                (</a:t>
            </a:r>
            <a:r>
              <a:rPr lang="en-US" sz="2300" i="1" dirty="0" smtClean="0"/>
              <a:t>*</a:t>
            </a:r>
            <a:r>
              <a:rPr lang="en-US" i="1" dirty="0" smtClean="0"/>
              <a:t>check with your professor for their individual grading scheme)</a:t>
            </a:r>
            <a:endParaRPr lang="en-US" sz="2100" i="1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500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8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¾ of the lab grade is based on </a:t>
            </a:r>
            <a:r>
              <a:rPr lang="en-US" sz="2400" b="1" dirty="0" smtClean="0"/>
              <a:t>assignments</a:t>
            </a:r>
            <a:endParaRPr lang="en-US" sz="24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100" b="1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11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¼ of the lab grade is based on </a:t>
            </a:r>
            <a:r>
              <a:rPr lang="en-US" sz="2400" b="1" dirty="0" smtClean="0"/>
              <a:t>weekly attendance</a:t>
            </a:r>
          </a:p>
          <a:p>
            <a:pPr marL="2241550" lvl="4" indent="-412750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4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554480"/>
            <a:ext cx="91440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272827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24800" cy="838200"/>
          </a:xfr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Gill Sans Ultra Bold" pitchFamily="34" charset="0"/>
              </a:rPr>
              <a:t>Lab Time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49825"/>
            <a:ext cx="91440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dirty="0" smtClean="0">
                <a:latin typeface="Tahoma" pitchFamily="34" charset="0"/>
              </a:rPr>
              <a:t>    Students must complete their lab time during their   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</a:rPr>
              <a:t>       assigned lab class schedule. </a:t>
            </a:r>
            <a:endParaRPr lang="en-US" sz="2400" b="1" dirty="0"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1" dirty="0" smtClean="0">
                <a:latin typeface="Tahoma" pitchFamily="34" charset="0"/>
              </a:rPr>
              <a:t>    Open Lab Times are limited:  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hlinkClick r:id="rId3" action="ppaction://hlinkfile"/>
              </a:rPr>
              <a:t>Check Open Lab times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hlinkClick r:id="rId3" action="ppaction://hlinkfile"/>
              </a:rPr>
              <a:t>   </a:t>
            </a:r>
            <a:endParaRPr lang="en-US" sz="12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1400" dirty="0" smtClean="0">
              <a:effectLst/>
              <a:latin typeface="Tahoma" pitchFamily="34" charset="0"/>
            </a:endParaRPr>
          </a:p>
          <a:p>
            <a:pPr lvl="2">
              <a:lnSpc>
                <a:spcPct val="120000"/>
              </a:lnSpc>
              <a:defRPr/>
            </a:pPr>
            <a:endParaRPr lang="en-US" sz="11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900" dirty="0" smtClean="0"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00200" y="3048000"/>
          <a:ext cx="5321300" cy="341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935"/>
                <a:gridCol w="1827530"/>
                <a:gridCol w="2743835"/>
              </a:tblGrid>
              <a:tr h="27622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             FALL 2013 - OPEN LAB TIMES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 SEATS*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</a:t>
                      </a:r>
                      <a:r>
                        <a:rPr lang="en-US" sz="900">
                          <a:effectLst/>
                        </a:rPr>
                        <a:t>Subject to first come first serve basis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am - 9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am - 11 am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 am - 11:30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11:30 am - 12:30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12:30 pm - 1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pm - 2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pm - 2:30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2:30 pm - 3:30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3:30 pm - 4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pm - 4:30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4:30 pm - 5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pm - 6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pm - 7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pm - 8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25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9" y="1471281"/>
            <a:ext cx="8315122" cy="52343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0055243">
            <a:off x="4983205" y="3263786"/>
            <a:ext cx="2031159" cy="2684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42336" y="2731831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1.  Type in your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VID without the V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1418763">
            <a:off x="5018648" y="3930351"/>
            <a:ext cx="1491818" cy="2684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06665" y="4191000"/>
            <a:ext cx="3522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2.</a:t>
            </a:r>
            <a:r>
              <a:rPr lang="en-US" sz="24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 Click </a:t>
            </a:r>
            <a:r>
              <a:rPr lang="en-US" sz="2400" b="1" u="sng" dirty="0" smtClean="0">
                <a:solidFill>
                  <a:schemeClr val="bg1"/>
                </a:solidFill>
                <a:latin typeface="Berlin Sans FB Demi" pitchFamily="34" charset="0"/>
              </a:rPr>
              <a:t>Enter</a:t>
            </a:r>
          </a:p>
          <a:p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-38485"/>
            <a:ext cx="9144000" cy="1287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Student Time Tracker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(To CLOCK IN)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7085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(To CLOCK IN)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4752"/>
            <a:ext cx="8495710" cy="54446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2050" y="3048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9666047">
            <a:off x="1428806" y="3544741"/>
            <a:ext cx="1257698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9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8620</TotalTime>
  <Words>1342</Words>
  <Application>Microsoft Office PowerPoint</Application>
  <PresentationFormat>On-screen Show (4:3)</PresentationFormat>
  <Paragraphs>512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Aharoni</vt:lpstr>
      <vt:lpstr>Arial</vt:lpstr>
      <vt:lpstr>Berlin Sans FB Demi</vt:lpstr>
      <vt:lpstr>Book Antiqua</vt:lpstr>
      <vt:lpstr>Calibri</vt:lpstr>
      <vt:lpstr>Gill Sans Ultra Bold</vt:lpstr>
      <vt:lpstr>Rockwell</vt:lpstr>
      <vt:lpstr>Rockwell Extra Bold</vt:lpstr>
      <vt:lpstr>Tahoma</vt:lpstr>
      <vt:lpstr>Times New Roman</vt:lpstr>
      <vt:lpstr>Wingdings</vt:lpstr>
      <vt:lpstr>1_Office Theme</vt:lpstr>
      <vt:lpstr>   </vt:lpstr>
      <vt:lpstr>PowerPoint Presentation</vt:lpstr>
      <vt:lpstr>DESIGNED FOR YOU!</vt:lpstr>
      <vt:lpstr>   Lab Policies</vt:lpstr>
      <vt:lpstr>   Lab  Procedures</vt:lpstr>
      <vt:lpstr> Lab Grade</vt:lpstr>
      <vt:lpstr>     Lab Time</vt:lpstr>
      <vt:lpstr>PowerPoint Presentation</vt:lpstr>
      <vt:lpstr> Student Time Tracker  (To CLOCK IN) </vt:lpstr>
      <vt:lpstr>  Student Time Tracker             (After Clock In)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Lab Policies</vt:lpstr>
      <vt:lpstr>PowerPoint Presentation</vt:lpstr>
      <vt:lpstr>  Student Time Tracker             (To Clock Out)   </vt:lpstr>
      <vt:lpstr>  Student Time Tracker             (After Clock Out)   </vt:lpstr>
      <vt:lpstr>PowerPoint Presentation</vt:lpstr>
      <vt:lpstr>PowerPoint Presentation</vt:lpstr>
      <vt:lpstr>PowerPoint Presentation</vt:lpstr>
    </vt:vector>
  </TitlesOfParts>
  <Company>Valencia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Nicolas Navarro Castellanos</cp:lastModifiedBy>
  <cp:revision>707</cp:revision>
  <dcterms:created xsi:type="dcterms:W3CDTF">2009-08-11T14:14:18Z</dcterms:created>
  <dcterms:modified xsi:type="dcterms:W3CDTF">2013-08-23T16:34:47Z</dcterms:modified>
</cp:coreProperties>
</file>