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1"/>
  </p:notesMasterIdLst>
  <p:sldIdLst>
    <p:sldId id="257" r:id="rId2"/>
    <p:sldId id="335" r:id="rId3"/>
    <p:sldId id="342" r:id="rId4"/>
    <p:sldId id="336" r:id="rId5"/>
    <p:sldId id="337" r:id="rId6"/>
    <p:sldId id="338" r:id="rId7"/>
    <p:sldId id="291" r:id="rId8"/>
    <p:sldId id="344" r:id="rId9"/>
    <p:sldId id="346" r:id="rId10"/>
    <p:sldId id="292" r:id="rId11"/>
    <p:sldId id="293" r:id="rId12"/>
    <p:sldId id="302" r:id="rId13"/>
    <p:sldId id="270" r:id="rId14"/>
    <p:sldId id="309" r:id="rId15"/>
    <p:sldId id="373" r:id="rId16"/>
    <p:sldId id="366" r:id="rId17"/>
    <p:sldId id="374" r:id="rId18"/>
    <p:sldId id="375" r:id="rId19"/>
    <p:sldId id="376" r:id="rId20"/>
    <p:sldId id="357" r:id="rId21"/>
    <p:sldId id="349" r:id="rId22"/>
    <p:sldId id="351" r:id="rId23"/>
    <p:sldId id="352" r:id="rId24"/>
    <p:sldId id="353" r:id="rId25"/>
    <p:sldId id="354" r:id="rId26"/>
    <p:sldId id="355" r:id="rId27"/>
    <p:sldId id="356" r:id="rId28"/>
    <p:sldId id="358" r:id="rId29"/>
    <p:sldId id="359" r:id="rId30"/>
    <p:sldId id="378" r:id="rId31"/>
    <p:sldId id="371" r:id="rId32"/>
    <p:sldId id="370" r:id="rId33"/>
    <p:sldId id="285" r:id="rId34"/>
    <p:sldId id="367" r:id="rId35"/>
    <p:sldId id="348" r:id="rId36"/>
    <p:sldId id="347" r:id="rId37"/>
    <p:sldId id="340" r:id="rId38"/>
    <p:sldId id="282" r:id="rId39"/>
    <p:sldId id="30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3766"/>
    <a:srgbClr val="4047D0"/>
    <a:srgbClr val="F54109"/>
    <a:srgbClr val="E12F11"/>
    <a:srgbClr val="1F7F3D"/>
    <a:srgbClr val="CD119C"/>
    <a:srgbClr val="EE36BE"/>
    <a:srgbClr val="E53D09"/>
    <a:srgbClr val="F57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8252" autoAdjust="0"/>
  </p:normalViewPr>
  <p:slideViewPr>
    <p:cSldViewPr>
      <p:cViewPr>
        <p:scale>
          <a:sx n="100" d="100"/>
          <a:sy n="100" d="100"/>
        </p:scale>
        <p:origin x="-216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179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9FC1E-6C83-4FA7-A9EF-61EAF6035360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B044B-C967-4CF2-B345-F806DD49DF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3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FB74C6-68F4-4F99-BA60-DB91665F94C4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4DFC8-5E55-485E-A8D7-506B33D644C7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marL="342900" indent="-342900" eaLnBrk="1" hangingPunct="1">
              <a:buFont typeface="+mj-lt"/>
              <a:buNone/>
              <a:defRPr/>
            </a:pPr>
            <a:endParaRPr lang="en-US" sz="1600" dirty="0" smtClean="0"/>
          </a:p>
          <a:p>
            <a:pPr eaLnBrk="1" hangingPunct="1">
              <a:buFontTx/>
              <a:buNone/>
              <a:defRPr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4DFC8-5E55-485E-A8D7-506B33D644C7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marL="342900" indent="-342900" eaLnBrk="1" hangingPunct="1">
              <a:buFont typeface="+mj-lt"/>
              <a:buNone/>
              <a:defRPr/>
            </a:pPr>
            <a:endParaRPr lang="en-US" sz="1600" dirty="0" smtClean="0"/>
          </a:p>
          <a:p>
            <a:pPr eaLnBrk="1" hangingPunct="1">
              <a:buFontTx/>
              <a:buNone/>
              <a:defRPr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313BA-1001-49DB-8D88-66CF03341BC9}" type="slidenum">
              <a:rPr lang="en-US" smtClean="0">
                <a:latin typeface="Arial" pitchFamily="34" charset="0"/>
              </a:rPr>
              <a:pPr/>
              <a:t>33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latin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Arial" pitchFamily="34" charset="0"/>
              </a:rPr>
              <a:t/>
            </a:r>
            <a:br>
              <a:rPr lang="en-US" dirty="0" smtClean="0">
                <a:latin typeface="Arial" pitchFamily="34" charset="0"/>
              </a:rPr>
            </a:b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313BA-1001-49DB-8D88-66CF03341BC9}" type="slidenum">
              <a:rPr lang="en-US" smtClean="0">
                <a:latin typeface="Arial" pitchFamily="34" charset="0"/>
              </a:rPr>
              <a:pPr/>
              <a:t>35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latin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Arial" pitchFamily="34" charset="0"/>
              </a:rPr>
              <a:t>REMINDERS…..</a:t>
            </a:r>
            <a:br>
              <a:rPr lang="en-US" dirty="0" smtClean="0">
                <a:latin typeface="Arial" pitchFamily="34" charset="0"/>
              </a:rPr>
            </a:b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313BA-1001-49DB-8D88-66CF03341BC9}" type="slidenum">
              <a:rPr lang="en-US" smtClean="0">
                <a:latin typeface="Arial" pitchFamily="34" charset="0"/>
              </a:rPr>
              <a:pPr/>
              <a:t>36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latin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Arial" pitchFamily="34" charset="0"/>
              </a:rPr>
              <a:t>REMINDERS…..</a:t>
            </a:r>
            <a:br>
              <a:rPr lang="en-US" dirty="0" smtClean="0">
                <a:latin typeface="Arial" pitchFamily="34" charset="0"/>
              </a:rPr>
            </a:b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7B35F-EA82-4BC8-A09E-7AB7111E282D}" type="slidenum">
              <a:rPr lang="en-US" smtClean="0">
                <a:latin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42900" indent="-342900" eaLnBrk="1" hangingPunct="1">
              <a:buFont typeface="+mj-lt"/>
              <a:buNone/>
            </a:pPr>
            <a:endParaRPr lang="en-US" sz="1400" b="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7B35F-EA82-4BC8-A09E-7AB7111E282D}" type="slidenum">
              <a:rPr lang="en-US" smtClean="0">
                <a:latin typeface="Arial" pitchFamily="34" charset="0"/>
              </a:rPr>
              <a:pPr/>
              <a:t>38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42900" indent="-342900" eaLnBrk="1" hangingPunct="1">
              <a:buFont typeface="+mj-lt"/>
              <a:buNone/>
            </a:pPr>
            <a:endParaRPr lang="en-US" sz="1400" b="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197B41-9651-4EF9-ABC9-1558D847052C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313BA-1001-49DB-8D88-66CF03341BC9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latin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Arial" pitchFamily="34" charset="0"/>
              </a:rPr>
              <a:t/>
            </a:r>
            <a:br>
              <a:rPr lang="en-US" dirty="0" smtClean="0">
                <a:latin typeface="Arial" pitchFamily="34" charset="0"/>
              </a:rPr>
            </a:b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313BA-1001-49DB-8D88-66CF03341BC9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latin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Arial" pitchFamily="34" charset="0"/>
              </a:rPr>
              <a:t/>
            </a:r>
            <a:br>
              <a:rPr lang="en-US" dirty="0" smtClean="0">
                <a:latin typeface="Arial" pitchFamily="34" charset="0"/>
              </a:rPr>
            </a:b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313BA-1001-49DB-8D88-66CF03341BC9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latin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Arial" pitchFamily="34" charset="0"/>
              </a:rPr>
              <a:t>REMINDERS…..</a:t>
            </a:r>
            <a:br>
              <a:rPr lang="en-US" dirty="0" smtClean="0">
                <a:latin typeface="Arial" pitchFamily="34" charset="0"/>
              </a:rPr>
            </a:b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313BA-1001-49DB-8D88-66CF03341BC9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latin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Arial" pitchFamily="34" charset="0"/>
              </a:rPr>
              <a:t>REMINDERS…..</a:t>
            </a:r>
            <a:br>
              <a:rPr lang="en-US" dirty="0" smtClean="0">
                <a:latin typeface="Arial" pitchFamily="34" charset="0"/>
              </a:rPr>
            </a:b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313BA-1001-49DB-8D88-66CF03341BC9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latin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Arial" pitchFamily="34" charset="0"/>
              </a:rPr>
              <a:t>REMINDERS…..</a:t>
            </a:r>
            <a:br>
              <a:rPr lang="en-US" dirty="0" smtClean="0">
                <a:latin typeface="Arial" pitchFamily="34" charset="0"/>
              </a:rPr>
            </a:b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313BA-1001-49DB-8D88-66CF03341BC9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latin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Arial" pitchFamily="34" charset="0"/>
              </a:rPr>
              <a:t>REMINDERS…..</a:t>
            </a:r>
            <a:br>
              <a:rPr lang="en-US" dirty="0" smtClean="0">
                <a:latin typeface="Arial" pitchFamily="34" charset="0"/>
              </a:rPr>
            </a:b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1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2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88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07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8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71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0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45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0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5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6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F74BB-F48A-4FCE-9A74-B7E0391FBBD1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6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sac.edu/faculty_staff/academic_progs/math/calculators.jpg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28600" y="3581400"/>
            <a:ext cx="8610600" cy="3016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 1033C </a:t>
            </a:r>
            <a:endParaRPr lang="en-US" sz="4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541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 OPEN LAB ORIENTATION</a:t>
            </a:r>
          </a:p>
          <a:p>
            <a:pPr algn="ctr">
              <a:tabLst>
                <a:tab pos="2057400" algn="l"/>
              </a:tabLst>
            </a:pPr>
            <a:endParaRPr lang="en-US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541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tabLst>
                <a:tab pos="2057400" algn="l"/>
              </a:tabLst>
            </a:pPr>
            <a:r>
              <a:rPr lang="en-US" sz="36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VALENCIA</a:t>
            </a:r>
            <a:r>
              <a:rPr lang="en-US" sz="36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COLLEGE</a:t>
            </a:r>
            <a:r>
              <a:rPr lang="en-US" sz="36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ln w="12700">
                  <a:noFill/>
                  <a:prstDash val="solid"/>
                </a:ln>
                <a:solidFill>
                  <a:srgbClr val="F541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WEST CAMPUS</a:t>
            </a:r>
            <a:endParaRPr lang="en-US" sz="3600" b="1" cap="none" spc="0" dirty="0" smtClean="0">
              <a:ln w="12700">
                <a:noFill/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65200" y="797422"/>
            <a:ext cx="111331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ahoma" pitchFamily="34" charset="0"/>
              </a:rPr>
              <a:t>LEARNING SUPPORT SERVICES</a:t>
            </a:r>
          </a:p>
        </p:txBody>
      </p:sp>
      <p:pic>
        <p:nvPicPr>
          <p:cNvPr id="2052" name="Picture 4" descr="http://www.animatedgif.net/welcome/ctmwelcome_e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399" y="1120589"/>
            <a:ext cx="5162807" cy="219417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28600" y="1447800"/>
            <a:ext cx="407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98" y="2696111"/>
            <a:ext cx="8527329" cy="4152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204455"/>
            <a:ext cx="3427988" cy="37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>
          <a:xfrm rot="10800000">
            <a:off x="2783967" y="1223506"/>
            <a:ext cx="1407034" cy="33428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39864" y="1129037"/>
            <a:ext cx="43434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 to the Valencia website 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         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Blackboard Access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2116" y="2178606"/>
            <a:ext cx="9208226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G</a:t>
            </a:r>
            <a:r>
              <a:rPr lang="en-US" sz="2400" b="1" dirty="0" smtClean="0">
                <a:solidFill>
                  <a:schemeClr val="bg1"/>
                </a:solidFill>
              </a:rPr>
              <a:t>o to </a:t>
            </a:r>
            <a:r>
              <a:rPr lang="en-US" sz="2400" b="1" u="sng" dirty="0" smtClean="0">
                <a:solidFill>
                  <a:schemeClr val="bg1"/>
                </a:solidFill>
              </a:rPr>
              <a:t>Quick Links </a:t>
            </a:r>
            <a:r>
              <a:rPr lang="en-US" sz="2400" b="1" dirty="0" smtClean="0">
                <a:solidFill>
                  <a:schemeClr val="bg1"/>
                </a:solidFill>
              </a:rPr>
              <a:t>&amp; drop down to Online Courses. Click </a:t>
            </a:r>
            <a:r>
              <a:rPr lang="en-US" sz="2400" b="1" u="sng" dirty="0" smtClean="0">
                <a:solidFill>
                  <a:schemeClr val="bg1"/>
                </a:solidFill>
              </a:rPr>
              <a:t>Online Courses.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6592308">
            <a:off x="5765988" y="3993659"/>
            <a:ext cx="3323212" cy="33428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471905">
            <a:off x="1367971" y="2820662"/>
            <a:ext cx="4591027" cy="336693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76800" y="48768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/>
              <a:t>			</a:t>
            </a: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7" y="1365766"/>
            <a:ext cx="889667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AutoShape 3"/>
          <p:cNvSpPr>
            <a:spLocks noChangeArrowheads="1"/>
          </p:cNvSpPr>
          <p:nvPr/>
        </p:nvSpPr>
        <p:spPr bwMode="auto">
          <a:xfrm rot="19319557">
            <a:off x="2752884" y="5250831"/>
            <a:ext cx="1646000" cy="350838"/>
          </a:xfrm>
          <a:prstGeom prst="rightArrow">
            <a:avLst>
              <a:gd name="adj1" fmla="val 50000"/>
              <a:gd name="adj2" fmla="val 70022"/>
            </a:avLst>
          </a:prstGeom>
          <a:solidFill>
            <a:srgbClr val="FF0000"/>
          </a:solidFill>
          <a:ln w="381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         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Blackboard Access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5861566"/>
            <a:ext cx="4174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Click on </a:t>
            </a:r>
            <a:r>
              <a:rPr lang="en-US" sz="2800" b="1" u="sng" dirty="0" smtClean="0">
                <a:latin typeface="Aharoni" pitchFamily="2" charset="-79"/>
                <a:cs typeface="Aharoni" pitchFamily="2" charset="-79"/>
              </a:rPr>
              <a:t>Blackboard</a:t>
            </a:r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.</a:t>
            </a:r>
            <a:r>
              <a:rPr lang="en-US" sz="2400" b="1" dirty="0" smtClean="0"/>
              <a:t>			</a:t>
            </a: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54864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/>
              <a:t>			</a:t>
            </a: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4876800" y="48768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/>
              <a:t>			</a:t>
            </a: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         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Blackboard Access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24561"/>
            <a:ext cx="6376988" cy="573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829300" y="2403722"/>
            <a:ext cx="419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/>
              <a:t>	Enter your </a:t>
            </a:r>
          </a:p>
          <a:p>
            <a:pPr marL="457200" indent="-457200"/>
            <a:r>
              <a:rPr lang="en-US" sz="2400" b="1" dirty="0" smtClean="0"/>
              <a:t>	</a:t>
            </a:r>
            <a:r>
              <a:rPr lang="en-US" sz="2400" b="1" u="sng" dirty="0" smtClean="0"/>
              <a:t>Atlas User name</a:t>
            </a:r>
            <a:r>
              <a:rPr lang="en-US" sz="2400" b="1" dirty="0" smtClean="0"/>
              <a:t> &amp; </a:t>
            </a:r>
          </a:p>
          <a:p>
            <a:pPr marL="457200" indent="-457200"/>
            <a:r>
              <a:rPr lang="en-US" sz="2400" b="1" dirty="0" smtClean="0"/>
              <a:t>	</a:t>
            </a:r>
            <a:r>
              <a:rPr lang="en-US" sz="2400" b="1" u="sng" dirty="0" smtClean="0"/>
              <a:t>Atlas Password. </a:t>
            </a: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 rot="10800000">
            <a:off x="5296457" y="2889586"/>
            <a:ext cx="990600" cy="228600"/>
          </a:xfrm>
          <a:prstGeom prst="rightArrow">
            <a:avLst>
              <a:gd name="adj1" fmla="val 50000"/>
              <a:gd name="adj2" fmla="val 70022"/>
            </a:avLst>
          </a:prstGeom>
          <a:solidFill>
            <a:srgbClr val="FF0000"/>
          </a:solidFill>
          <a:ln w="381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 rot="10098504">
            <a:off x="5309344" y="3342332"/>
            <a:ext cx="990600" cy="228600"/>
          </a:xfrm>
          <a:prstGeom prst="rightArrow">
            <a:avLst>
              <a:gd name="adj1" fmla="val 50000"/>
              <a:gd name="adj2" fmla="val 70022"/>
            </a:avLst>
          </a:prstGeom>
          <a:solidFill>
            <a:srgbClr val="FF0000"/>
          </a:solidFill>
          <a:ln w="381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2" y="2560186"/>
            <a:ext cx="8643279" cy="402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505200" y="1209675"/>
            <a:ext cx="5562601" cy="461665"/>
          </a:xfrm>
          <a:prstGeom prst="rect">
            <a:avLst/>
          </a:prstGeom>
          <a:solidFill>
            <a:srgbClr val="E53D09"/>
          </a:solidFill>
        </p:spPr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Always </a:t>
            </a:r>
            <a:r>
              <a:rPr lang="en-US" sz="2400" b="1" u="sng" dirty="0" smtClean="0">
                <a:solidFill>
                  <a:schemeClr val="bg1"/>
                </a:solidFill>
              </a:rPr>
              <a:t>check your name </a:t>
            </a:r>
            <a:r>
              <a:rPr lang="en-US" sz="2400" b="1" dirty="0" smtClean="0">
                <a:solidFill>
                  <a:schemeClr val="bg1"/>
                </a:solidFill>
              </a:rPr>
              <a:t>when you </a:t>
            </a:r>
            <a:r>
              <a:rPr lang="en-US" sz="2400" b="1" dirty="0">
                <a:solidFill>
                  <a:schemeClr val="bg1"/>
                </a:solidFill>
              </a:rPr>
              <a:t>L</a:t>
            </a:r>
            <a:r>
              <a:rPr lang="en-US" sz="2400" b="1" dirty="0" smtClean="0">
                <a:solidFill>
                  <a:schemeClr val="bg1"/>
                </a:solidFill>
              </a:rPr>
              <a:t>og in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 rot="2593419">
            <a:off x="6404052" y="1957361"/>
            <a:ext cx="1326269" cy="283304"/>
          </a:xfrm>
          <a:prstGeom prst="rightArrow">
            <a:avLst>
              <a:gd name="adj1" fmla="val 50000"/>
              <a:gd name="adj2" fmla="val 70022"/>
            </a:avLst>
          </a:prstGeom>
          <a:solidFill>
            <a:srgbClr val="FF0000"/>
          </a:solidFill>
          <a:ln w="381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514600" y="2003310"/>
            <a:ext cx="35814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 Click on your </a:t>
            </a:r>
            <a:r>
              <a:rPr lang="en-US" sz="2400" b="1" u="sng" dirty="0" smtClean="0">
                <a:solidFill>
                  <a:schemeClr val="bg1"/>
                </a:solidFill>
              </a:rPr>
              <a:t>Math course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 rot="3083828">
            <a:off x="5223605" y="3168305"/>
            <a:ext cx="2125791" cy="283304"/>
          </a:xfrm>
          <a:prstGeom prst="rightArrow">
            <a:avLst>
              <a:gd name="adj1" fmla="val 50000"/>
              <a:gd name="adj2" fmla="val 70022"/>
            </a:avLst>
          </a:prstGeom>
          <a:solidFill>
            <a:srgbClr val="002060"/>
          </a:solidFill>
          <a:ln w="381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25584" y="0"/>
            <a:ext cx="9176110" cy="838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Blackboard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Blackboard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4" y="1053779"/>
            <a:ext cx="8849005" cy="566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115204" y="860849"/>
            <a:ext cx="38862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      Course ID required to register for </a:t>
            </a:r>
            <a:r>
              <a:rPr lang="en-US" sz="2400" b="1" dirty="0" err="1" smtClean="0">
                <a:solidFill>
                  <a:schemeClr val="bg1"/>
                </a:solidFill>
              </a:rPr>
              <a:t>MyMathLab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 rot="6552554">
            <a:off x="6043447" y="2256282"/>
            <a:ext cx="1673724" cy="283304"/>
          </a:xfrm>
          <a:prstGeom prst="rightArrow">
            <a:avLst>
              <a:gd name="adj1" fmla="val 50000"/>
              <a:gd name="adj2" fmla="val 70022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Blackboard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1" y="1295400"/>
            <a:ext cx="9091850" cy="539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AutoShape 3"/>
          <p:cNvSpPr>
            <a:spLocks noChangeArrowheads="1"/>
          </p:cNvSpPr>
          <p:nvPr/>
        </p:nvSpPr>
        <p:spPr bwMode="auto">
          <a:xfrm rot="11348964">
            <a:off x="3599694" y="4699267"/>
            <a:ext cx="664983" cy="283304"/>
          </a:xfrm>
          <a:prstGeom prst="rightArrow">
            <a:avLst>
              <a:gd name="adj1" fmla="val 50000"/>
              <a:gd name="adj2" fmla="val 70022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282970" y="4474725"/>
            <a:ext cx="4746727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Print one Math Learning Plan (MLP) </a:t>
            </a:r>
          </a:p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sheet for each chapter. 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3809715" y="5359747"/>
            <a:ext cx="473255" cy="1024235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22542" y="5571440"/>
            <a:ext cx="4914897" cy="369332"/>
          </a:xfrm>
          <a:prstGeom prst="rect">
            <a:avLst/>
          </a:prstGeom>
          <a:noFill/>
          <a:ln>
            <a:solidFill>
              <a:srgbClr val="893766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Required or Optional (Check with your professor)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6217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893880" y="4125012"/>
            <a:ext cx="77724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sz="1300" dirty="0"/>
          </a:p>
          <a:p>
            <a:pPr>
              <a:buNone/>
            </a:pPr>
            <a:endParaRPr lang="en-US" sz="1600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6858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Completing a lab assignment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920" y="685800"/>
            <a:ext cx="4780080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92365" y="685800"/>
            <a:ext cx="4571997" cy="645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/>
              <a:t>Fill entire </a:t>
            </a:r>
            <a:r>
              <a:rPr lang="en-US" sz="1400" b="1" dirty="0"/>
              <a:t>Math Learning Plan (MLP) </a:t>
            </a:r>
            <a:r>
              <a:rPr lang="en-US" sz="1400" dirty="0"/>
              <a:t>as you complete 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each </a:t>
            </a:r>
            <a:r>
              <a:rPr lang="en-US" sz="1400" dirty="0"/>
              <a:t>step.</a:t>
            </a:r>
          </a:p>
          <a:p>
            <a:pPr>
              <a:buNone/>
            </a:pPr>
            <a:r>
              <a:rPr lang="en-US" sz="1400" dirty="0" smtClean="0"/>
              <a:t>Complete </a:t>
            </a:r>
            <a:r>
              <a:rPr lang="en-US" sz="1400" u="sng" dirty="0"/>
              <a:t>one</a:t>
            </a:r>
            <a:r>
              <a:rPr lang="en-US" sz="1400" dirty="0"/>
              <a:t> MLP  per chapter assignment. </a:t>
            </a:r>
            <a:endParaRPr lang="en-US" sz="1400" dirty="0" smtClean="0"/>
          </a:p>
          <a:p>
            <a:endParaRPr lang="en-US" sz="1050" dirty="0" smtClean="0"/>
          </a:p>
          <a:p>
            <a:r>
              <a:rPr lang="en-US" sz="1300" dirty="0" smtClean="0"/>
              <a:t>Follow </a:t>
            </a:r>
            <a:r>
              <a:rPr lang="en-US" sz="1300" dirty="0"/>
              <a:t>all instructions in Blackboard </a:t>
            </a:r>
            <a:r>
              <a:rPr lang="en-US" sz="1300" dirty="0" smtClean="0"/>
              <a:t>from this MLP</a:t>
            </a:r>
          </a:p>
          <a:p>
            <a:r>
              <a:rPr lang="en-US" sz="1300" dirty="0" smtClean="0"/>
              <a:t>to </a:t>
            </a:r>
            <a:r>
              <a:rPr lang="en-US" sz="1300" dirty="0"/>
              <a:t>complete </a:t>
            </a:r>
            <a:r>
              <a:rPr lang="en-US" sz="1300" dirty="0" smtClean="0"/>
              <a:t>the </a:t>
            </a:r>
            <a:r>
              <a:rPr lang="en-US" sz="1300" b="1" u="sng" dirty="0" smtClean="0"/>
              <a:t>Lab Activity</a:t>
            </a:r>
            <a:r>
              <a:rPr lang="en-US" sz="1300" b="1" dirty="0"/>
              <a:t>.</a:t>
            </a:r>
          </a:p>
          <a:p>
            <a:pPr>
              <a:buNone/>
            </a:pPr>
            <a:endParaRPr lang="en-US" sz="800" dirty="0" smtClean="0"/>
          </a:p>
          <a:p>
            <a:pPr marL="171450" indent="-171450">
              <a:buFont typeface="Wingdings" pitchFamily="2" charset="2"/>
              <a:buChar char="q"/>
            </a:pPr>
            <a:r>
              <a:rPr lang="en-US" sz="1300" dirty="0" smtClean="0"/>
              <a:t>   View optional icebreaker </a:t>
            </a:r>
            <a:r>
              <a:rPr lang="en-US" sz="1300" dirty="0"/>
              <a:t>video.</a:t>
            </a:r>
          </a:p>
          <a:p>
            <a:pPr>
              <a:buNone/>
            </a:pPr>
            <a:endParaRPr lang="en-US" sz="1300" dirty="0" smtClean="0"/>
          </a:p>
          <a:p>
            <a:pPr>
              <a:buNone/>
            </a:pPr>
            <a:endParaRPr lang="en-US" sz="12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1300" dirty="0" smtClean="0"/>
              <a:t>View concept videos from the chapter. </a:t>
            </a:r>
          </a:p>
          <a:p>
            <a:r>
              <a:rPr lang="en-US" sz="1300" dirty="0"/>
              <a:t> </a:t>
            </a:r>
            <a:r>
              <a:rPr lang="en-US" sz="1300" dirty="0" smtClean="0"/>
              <a:t>       In the box, explain what you learned from viewing the  </a:t>
            </a:r>
          </a:p>
          <a:p>
            <a:r>
              <a:rPr lang="en-US" sz="1300" dirty="0"/>
              <a:t> </a:t>
            </a:r>
            <a:r>
              <a:rPr lang="en-US" sz="1300" dirty="0" smtClean="0"/>
              <a:t>       videos.</a:t>
            </a:r>
          </a:p>
          <a:p>
            <a:endParaRPr lang="en-US" sz="2800" dirty="0" smtClean="0"/>
          </a:p>
          <a:p>
            <a:pPr marL="171450" indent="-171450">
              <a:buFont typeface="Wingdings" pitchFamily="2" charset="2"/>
              <a:buChar char="q"/>
            </a:pPr>
            <a:r>
              <a:rPr lang="en-US" sz="1300" dirty="0" smtClean="0"/>
              <a:t>    Print and Complete Lab Project Worksheets.</a:t>
            </a:r>
          </a:p>
          <a:p>
            <a:pPr marL="171450" indent="-171450">
              <a:buFont typeface="Wingdings" pitchFamily="2" charset="2"/>
              <a:buChar char="q"/>
            </a:pPr>
            <a:endParaRPr lang="en-US" sz="1300" dirty="0" smtClean="0"/>
          </a:p>
          <a:p>
            <a:endParaRPr lang="en-US" sz="1200" dirty="0" smtClean="0"/>
          </a:p>
          <a:p>
            <a:pPr marL="171450" indent="-171450">
              <a:buFont typeface="Wingdings" pitchFamily="2" charset="2"/>
              <a:buChar char="q"/>
            </a:pPr>
            <a:r>
              <a:rPr lang="en-US" sz="1300" dirty="0" smtClean="0"/>
              <a:t>    Present the completed worksheets to a Lab Instructor. </a:t>
            </a:r>
          </a:p>
          <a:p>
            <a:r>
              <a:rPr lang="en-US" sz="1300" dirty="0" smtClean="0"/>
              <a:t>         The Lab Instructor will sign &amp; date the completed </a:t>
            </a:r>
            <a:r>
              <a:rPr lang="en-US" sz="1300" dirty="0"/>
              <a:t>L</a:t>
            </a:r>
            <a:r>
              <a:rPr lang="en-US" sz="1300" dirty="0" smtClean="0"/>
              <a:t>ab  </a:t>
            </a:r>
          </a:p>
          <a:p>
            <a:r>
              <a:rPr lang="en-US" sz="1300" dirty="0"/>
              <a:t> </a:t>
            </a:r>
            <a:r>
              <a:rPr lang="en-US" sz="1300" dirty="0" smtClean="0"/>
              <a:t>        Project. </a:t>
            </a:r>
          </a:p>
          <a:p>
            <a:endParaRPr lang="en-US" sz="2800" dirty="0" smtClean="0"/>
          </a:p>
          <a:p>
            <a:pPr marL="171450" indent="-171450">
              <a:buFont typeface="Wingdings" pitchFamily="2" charset="2"/>
              <a:buChar char="q"/>
            </a:pPr>
            <a:r>
              <a:rPr lang="en-US" sz="1300" dirty="0"/>
              <a:t> </a:t>
            </a:r>
            <a:r>
              <a:rPr lang="en-US" sz="1300" dirty="0" smtClean="0"/>
              <a:t>  Complete Project Self-Check Quiz in </a:t>
            </a:r>
            <a:r>
              <a:rPr lang="en-US" sz="1300" dirty="0" err="1" smtClean="0"/>
              <a:t>MyMathLab</a:t>
            </a:r>
            <a:r>
              <a:rPr lang="en-US" sz="1300" dirty="0" smtClean="0"/>
              <a:t>.</a:t>
            </a:r>
          </a:p>
          <a:p>
            <a:r>
              <a:rPr lang="en-US" sz="1300" dirty="0"/>
              <a:t> </a:t>
            </a:r>
            <a:r>
              <a:rPr lang="en-US" sz="1300" dirty="0" smtClean="0"/>
              <a:t>      </a:t>
            </a:r>
            <a:r>
              <a:rPr lang="en-US" sz="1300" dirty="0"/>
              <a:t> </a:t>
            </a:r>
            <a:r>
              <a:rPr lang="en-US" sz="1300" dirty="0" smtClean="0"/>
              <a:t>Get signed off by a Lab Instructor. </a:t>
            </a:r>
          </a:p>
          <a:p>
            <a:r>
              <a:rPr lang="en-US" sz="1300" dirty="0"/>
              <a:t> </a:t>
            </a:r>
            <a:r>
              <a:rPr lang="en-US" sz="1300" dirty="0" smtClean="0"/>
              <a:t>       If score is less than 100% on Self-Check Quiz, explain </a:t>
            </a:r>
          </a:p>
          <a:p>
            <a:r>
              <a:rPr lang="en-US" sz="1300" dirty="0"/>
              <a:t> </a:t>
            </a:r>
            <a:r>
              <a:rPr lang="en-US" sz="1300" dirty="0" smtClean="0"/>
              <a:t>       what you need to work on in the box.        </a:t>
            </a:r>
            <a:endParaRPr lang="en-US" sz="1300" dirty="0"/>
          </a:p>
          <a:p>
            <a:r>
              <a:rPr lang="en-US" sz="1300" dirty="0" smtClean="0"/>
              <a:t> </a:t>
            </a:r>
            <a:endParaRPr lang="en-US" dirty="0" smtClean="0"/>
          </a:p>
          <a:p>
            <a:pPr marL="171450" indent="-171450">
              <a:buFont typeface="Wingdings" pitchFamily="2" charset="2"/>
              <a:buChar char="q"/>
            </a:pPr>
            <a:r>
              <a:rPr lang="en-US" sz="1300" dirty="0" smtClean="0"/>
              <a:t>   Complete the Lab Assessment. </a:t>
            </a:r>
            <a:r>
              <a:rPr lang="en-US" sz="1300" b="1" u="sng" dirty="0" smtClean="0"/>
              <a:t>Score at least 70% </a:t>
            </a:r>
          </a:p>
          <a:p>
            <a:r>
              <a:rPr lang="en-US" sz="1300" dirty="0"/>
              <a:t> </a:t>
            </a:r>
            <a:r>
              <a:rPr lang="en-US" sz="1300" dirty="0" smtClean="0"/>
              <a:t>       &amp; get signed off by a Lab Instructor. </a:t>
            </a:r>
          </a:p>
          <a:p>
            <a:r>
              <a:rPr lang="en-US" sz="1300" dirty="0"/>
              <a:t> </a:t>
            </a:r>
            <a:r>
              <a:rPr lang="en-US" sz="1300" dirty="0" smtClean="0"/>
              <a:t>      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590801" y="1828801"/>
            <a:ext cx="1888831" cy="3428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106607" y="2847975"/>
            <a:ext cx="613747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3048000" y="2209800"/>
            <a:ext cx="1431632" cy="476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3416519" y="3301484"/>
            <a:ext cx="1063113" cy="4290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1982" y="3885030"/>
            <a:ext cx="4162415" cy="2923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 </a:t>
            </a:r>
            <a:r>
              <a:rPr lang="en-US" sz="1300" b="1" dirty="0" smtClean="0"/>
              <a:t>The </a:t>
            </a:r>
            <a:r>
              <a:rPr lang="en-US" sz="1300" b="1" dirty="0"/>
              <a:t>remaining steps must be completed in </a:t>
            </a:r>
            <a:r>
              <a:rPr lang="en-US" sz="1300" b="1" dirty="0" smtClean="0"/>
              <a:t>the </a:t>
            </a:r>
            <a:r>
              <a:rPr lang="en-US" sz="1300" b="1" dirty="0"/>
              <a:t>Open </a:t>
            </a:r>
            <a:r>
              <a:rPr lang="en-US" sz="1300" b="1" dirty="0" smtClean="0"/>
              <a:t>Lab.</a:t>
            </a:r>
            <a:endParaRPr lang="en-US" sz="1300" b="1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3728221" y="4178587"/>
            <a:ext cx="843776" cy="11517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106608" y="3893998"/>
            <a:ext cx="373024" cy="36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0" name="Horizontal Scroll 49"/>
          <p:cNvSpPr/>
          <p:nvPr/>
        </p:nvSpPr>
        <p:spPr>
          <a:xfrm>
            <a:off x="201506" y="2305264"/>
            <a:ext cx="750611" cy="304585"/>
          </a:xfrm>
          <a:prstGeom prst="horizontalScroll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Step 1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Horizontal Scroll 50"/>
          <p:cNvSpPr/>
          <p:nvPr/>
        </p:nvSpPr>
        <p:spPr>
          <a:xfrm>
            <a:off x="201504" y="3363696"/>
            <a:ext cx="750611" cy="304585"/>
          </a:xfrm>
          <a:prstGeom prst="horizontalScroll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Step 2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Horizontal Scroll 51"/>
          <p:cNvSpPr/>
          <p:nvPr/>
        </p:nvSpPr>
        <p:spPr>
          <a:xfrm>
            <a:off x="209561" y="4934338"/>
            <a:ext cx="750611" cy="304585"/>
          </a:xfrm>
          <a:prstGeom prst="horizontalScroll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Step 3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4048013" y="5238924"/>
            <a:ext cx="672342" cy="5025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3810000" y="5943600"/>
            <a:ext cx="761997" cy="3708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55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Blackboard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7" y="1193878"/>
            <a:ext cx="8991600" cy="5560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181600" y="5658762"/>
            <a:ext cx="3460851" cy="8309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400" dirty="0" smtClean="0">
                <a:solidFill>
                  <a:schemeClr val="bg1"/>
                </a:solidFill>
              </a:rPr>
              <a:t>Under Open Lab Content, </a:t>
            </a:r>
          </a:p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Click on </a:t>
            </a:r>
            <a:r>
              <a:rPr lang="en-US" sz="2400" b="1" u="sng" dirty="0" smtClean="0">
                <a:solidFill>
                  <a:schemeClr val="bg1"/>
                </a:solidFill>
              </a:rPr>
              <a:t>Lab Activity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 rot="10800000">
            <a:off x="685800" y="5746329"/>
            <a:ext cx="4495800" cy="283304"/>
          </a:xfrm>
          <a:prstGeom prst="rightArrow">
            <a:avLst>
              <a:gd name="adj1" fmla="val 50000"/>
              <a:gd name="adj2" fmla="val 70022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3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Blackboard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8" y="914400"/>
            <a:ext cx="8855368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3"/>
          <p:cNvSpPr>
            <a:spLocks noChangeArrowheads="1"/>
          </p:cNvSpPr>
          <p:nvPr/>
        </p:nvSpPr>
        <p:spPr bwMode="auto">
          <a:xfrm rot="10148128">
            <a:off x="3408914" y="3435229"/>
            <a:ext cx="1176751" cy="253198"/>
          </a:xfrm>
          <a:prstGeom prst="rightArrow">
            <a:avLst>
              <a:gd name="adj1" fmla="val 50000"/>
              <a:gd name="adj2" fmla="val 70022"/>
            </a:avLst>
          </a:prstGeom>
          <a:solidFill>
            <a:srgbClr val="7030A0"/>
          </a:soli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98982" y="3152001"/>
            <a:ext cx="3657601" cy="461665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Icebreaker Video (optional)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 rot="11316841">
            <a:off x="4180460" y="5727729"/>
            <a:ext cx="1176751" cy="253198"/>
          </a:xfrm>
          <a:prstGeom prst="rightArrow">
            <a:avLst>
              <a:gd name="adj1" fmla="val 50000"/>
              <a:gd name="adj2" fmla="val 70022"/>
            </a:avLst>
          </a:prstGeom>
          <a:solidFill>
            <a:srgbClr val="7030A0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69065" y="5715000"/>
            <a:ext cx="2098535" cy="461665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 Concept Video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sp>
        <p:nvSpPr>
          <p:cNvPr id="5" name="Minus 4"/>
          <p:cNvSpPr/>
          <p:nvPr/>
        </p:nvSpPr>
        <p:spPr>
          <a:xfrm>
            <a:off x="1371600" y="5162550"/>
            <a:ext cx="685800" cy="228600"/>
          </a:xfrm>
          <a:prstGeom prst="mathMin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Blackboard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16222"/>
            <a:ext cx="8839199" cy="5832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3"/>
          <p:cNvSpPr>
            <a:spLocks noChangeArrowheads="1"/>
          </p:cNvSpPr>
          <p:nvPr/>
        </p:nvSpPr>
        <p:spPr bwMode="auto">
          <a:xfrm rot="10800000">
            <a:off x="2766598" y="1945385"/>
            <a:ext cx="1176751" cy="253198"/>
          </a:xfrm>
          <a:prstGeom prst="rightArrow">
            <a:avLst>
              <a:gd name="adj1" fmla="val 50000"/>
              <a:gd name="adj2" fmla="val 70022"/>
            </a:avLst>
          </a:prstGeom>
          <a:solidFill>
            <a:srgbClr val="7030A0"/>
          </a:soli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43349" y="1912292"/>
            <a:ext cx="3067051" cy="461665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Lab Project Worksheet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sp>
        <p:nvSpPr>
          <p:cNvPr id="13" name="Minus 12"/>
          <p:cNvSpPr/>
          <p:nvPr/>
        </p:nvSpPr>
        <p:spPr>
          <a:xfrm>
            <a:off x="152400" y="2642164"/>
            <a:ext cx="685800" cy="228600"/>
          </a:xfrm>
          <a:prstGeom prst="mathMin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152400" y="1447800"/>
            <a:ext cx="685800" cy="228600"/>
          </a:xfrm>
          <a:prstGeom prst="mathMin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152400" y="4178587"/>
            <a:ext cx="685800" cy="228600"/>
          </a:xfrm>
          <a:prstGeom prst="mathMin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 rot="13220710">
            <a:off x="2996697" y="3218597"/>
            <a:ext cx="1277239" cy="253198"/>
          </a:xfrm>
          <a:prstGeom prst="rightArrow">
            <a:avLst>
              <a:gd name="adj1" fmla="val 50000"/>
              <a:gd name="adj2" fmla="val 70022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943348" y="3774242"/>
            <a:ext cx="3219452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Click </a:t>
            </a:r>
            <a:r>
              <a:rPr lang="en-US" sz="2400" b="1" u="sng" dirty="0" err="1" smtClean="0">
                <a:solidFill>
                  <a:srgbClr val="7030A0"/>
                </a:solidFill>
              </a:rPr>
              <a:t>MyMath</a:t>
            </a:r>
            <a:r>
              <a:rPr lang="en-US" sz="2400" b="1" u="sng" dirty="0" smtClean="0">
                <a:solidFill>
                  <a:srgbClr val="7030A0"/>
                </a:solidFill>
              </a:rPr>
              <a:t> Lab</a:t>
            </a:r>
            <a:r>
              <a:rPr lang="en-US" sz="2400" b="1" dirty="0" smtClean="0">
                <a:solidFill>
                  <a:schemeClr val="bg1"/>
                </a:solidFill>
              </a:rPr>
              <a:t> to </a:t>
            </a:r>
          </a:p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register for </a:t>
            </a:r>
            <a:r>
              <a:rPr lang="en-US" sz="2400" b="1" dirty="0" err="1" smtClean="0">
                <a:solidFill>
                  <a:schemeClr val="bg1"/>
                </a:solidFill>
              </a:rPr>
              <a:t>MyMathLab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 rot="9273262">
            <a:off x="2785641" y="4269389"/>
            <a:ext cx="1225110" cy="253198"/>
          </a:xfrm>
          <a:prstGeom prst="rightArrow">
            <a:avLst>
              <a:gd name="adj1" fmla="val 50000"/>
              <a:gd name="adj2" fmla="val 70022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7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26467"/>
            <a:ext cx="8763000" cy="5602933"/>
          </a:xfrm>
        </p:spPr>
        <p:txBody>
          <a:bodyPr>
            <a:normAutofit fontScale="47500" lnSpcReduction="20000"/>
          </a:bodyPr>
          <a:lstStyle/>
          <a:p>
            <a:pPr marL="660400" indent="-660400">
              <a:lnSpc>
                <a:spcPct val="80000"/>
              </a:lnSpc>
              <a:buNone/>
              <a:defRPr/>
            </a:pPr>
            <a:endParaRPr lang="en-US" sz="600" b="1" dirty="0" smtClean="0">
              <a:latin typeface="+mj-lt"/>
              <a:cs typeface="Tahoma" pitchFamily="34" charset="0"/>
            </a:endParaRPr>
          </a:p>
          <a:p>
            <a:pPr marL="660400" indent="-660400">
              <a:lnSpc>
                <a:spcPct val="80000"/>
              </a:lnSpc>
              <a:buNone/>
              <a:defRPr/>
            </a:pPr>
            <a:endParaRPr lang="en-US" sz="4400" b="1" dirty="0">
              <a:latin typeface="+mj-lt"/>
              <a:cs typeface="Tahoma" pitchFamily="34" charset="0"/>
            </a:endParaRPr>
          </a:p>
          <a:p>
            <a:pPr marL="660400" indent="-660400">
              <a:lnSpc>
                <a:spcPts val="2800"/>
              </a:lnSpc>
              <a:buNone/>
              <a:defRPr/>
            </a:pPr>
            <a:r>
              <a:rPr lang="en-US" sz="4700" b="1" u="sng" dirty="0" smtClean="0">
                <a:latin typeface="+mj-lt"/>
                <a:cs typeface="Tahoma" pitchFamily="34" charset="0"/>
              </a:rPr>
              <a:t>Math Open Lab</a:t>
            </a:r>
            <a:r>
              <a:rPr lang="en-US" sz="4700" b="1" dirty="0" smtClean="0">
                <a:latin typeface="+mj-lt"/>
                <a:cs typeface="Tahoma" pitchFamily="34" charset="0"/>
              </a:rPr>
              <a:t>:  </a:t>
            </a:r>
            <a:r>
              <a:rPr lang="en-US" sz="4400" dirty="0" smtClean="0">
                <a:latin typeface="+mj-lt"/>
                <a:cs typeface="Tahoma" pitchFamily="34" charset="0"/>
              </a:rPr>
              <a:t>A computer lab where Developmental Math students work   </a:t>
            </a:r>
          </a:p>
          <a:p>
            <a:pPr marL="660400" indent="-660400">
              <a:lnSpc>
                <a:spcPts val="2800"/>
              </a:lnSpc>
              <a:buNone/>
              <a:defRPr/>
            </a:pPr>
            <a:r>
              <a:rPr lang="en-US" sz="4400" dirty="0">
                <a:latin typeface="+mj-lt"/>
                <a:cs typeface="Tahoma" pitchFamily="34" charset="0"/>
              </a:rPr>
              <a:t> </a:t>
            </a:r>
            <a:r>
              <a:rPr lang="en-US" sz="4400" dirty="0" smtClean="0">
                <a:latin typeface="+mj-lt"/>
                <a:cs typeface="Tahoma" pitchFamily="34" charset="0"/>
              </a:rPr>
              <a:t>                                on lab activities in the presence of Lab </a:t>
            </a:r>
            <a:r>
              <a:rPr lang="en-US" sz="4400" dirty="0">
                <a:latin typeface="+mj-lt"/>
                <a:cs typeface="Tahoma" pitchFamily="34" charset="0"/>
              </a:rPr>
              <a:t>I</a:t>
            </a:r>
            <a:r>
              <a:rPr lang="en-US" sz="4400" dirty="0" smtClean="0">
                <a:latin typeface="+mj-lt"/>
                <a:cs typeface="Tahoma" pitchFamily="34" charset="0"/>
              </a:rPr>
              <a:t>nstructors to  </a:t>
            </a:r>
          </a:p>
          <a:p>
            <a:pPr marL="660400" indent="-660400">
              <a:lnSpc>
                <a:spcPts val="2800"/>
              </a:lnSpc>
              <a:buNone/>
              <a:defRPr/>
            </a:pPr>
            <a:r>
              <a:rPr lang="en-US" sz="4400" dirty="0">
                <a:latin typeface="+mj-lt"/>
                <a:cs typeface="Tahoma" pitchFamily="34" charset="0"/>
              </a:rPr>
              <a:t> </a:t>
            </a:r>
            <a:r>
              <a:rPr lang="en-US" sz="4400" dirty="0" smtClean="0">
                <a:latin typeface="+mj-lt"/>
                <a:cs typeface="Tahoma" pitchFamily="34" charset="0"/>
              </a:rPr>
              <a:t>                                reinforce concepts learned in their Math class.</a:t>
            </a:r>
            <a:endParaRPr lang="en-US" sz="4700" dirty="0" smtClean="0">
              <a:latin typeface="+mj-lt"/>
              <a:cs typeface="Tahoma" pitchFamily="34" charset="0"/>
            </a:endParaRPr>
          </a:p>
          <a:p>
            <a:pPr marL="660400" indent="-660400">
              <a:lnSpc>
                <a:spcPct val="80000"/>
              </a:lnSpc>
              <a:buNone/>
              <a:defRPr/>
            </a:pPr>
            <a:endParaRPr lang="en-US" sz="4200" b="1" dirty="0" smtClean="0">
              <a:latin typeface="+mj-lt"/>
              <a:cs typeface="Tahoma" pitchFamily="34" charset="0"/>
            </a:endParaRPr>
          </a:p>
          <a:p>
            <a:pPr marL="660400" indent="-660400">
              <a:lnSpc>
                <a:spcPts val="2800"/>
              </a:lnSpc>
              <a:buNone/>
              <a:defRPr/>
            </a:pPr>
            <a:r>
              <a:rPr lang="en-US" sz="4700" b="1" u="sng" dirty="0" smtClean="0">
                <a:latin typeface="+mj-lt"/>
                <a:cs typeface="Tahoma" pitchFamily="34" charset="0"/>
              </a:rPr>
              <a:t>Math Connections</a:t>
            </a:r>
            <a:r>
              <a:rPr lang="en-US" sz="4700" dirty="0" smtClean="0">
                <a:latin typeface="+mj-lt"/>
                <a:cs typeface="Tahoma" pitchFamily="34" charset="0"/>
              </a:rPr>
              <a:t>:  </a:t>
            </a:r>
            <a:r>
              <a:rPr lang="en-US" sz="4400" dirty="0" smtClean="0">
                <a:latin typeface="+mj-lt"/>
                <a:cs typeface="Arial" pitchFamily="34" charset="0"/>
              </a:rPr>
              <a:t>A learning community where Developmental Math  </a:t>
            </a:r>
          </a:p>
          <a:p>
            <a:pPr marL="660400" indent="-660400">
              <a:lnSpc>
                <a:spcPts val="2800"/>
              </a:lnSpc>
              <a:buNone/>
              <a:defRPr/>
            </a:pPr>
            <a:r>
              <a:rPr lang="en-US" sz="4400" dirty="0">
                <a:latin typeface="+mj-lt"/>
                <a:cs typeface="Arial" pitchFamily="34" charset="0"/>
              </a:rPr>
              <a:t> </a:t>
            </a:r>
            <a:r>
              <a:rPr lang="en-US" sz="4400" dirty="0" smtClean="0">
                <a:latin typeface="+mj-lt"/>
                <a:cs typeface="Arial" pitchFamily="34" charset="0"/>
              </a:rPr>
              <a:t>                                      students </a:t>
            </a:r>
            <a:r>
              <a:rPr lang="en-US" sz="4400" dirty="0">
                <a:cs typeface="Arial" pitchFamily="34" charset="0"/>
              </a:rPr>
              <a:t>interact with</a:t>
            </a:r>
            <a:r>
              <a:rPr lang="en-US" sz="4400" dirty="0" smtClean="0">
                <a:latin typeface="+mj-lt"/>
                <a:cs typeface="Arial" pitchFamily="34" charset="0"/>
              </a:rPr>
              <a:t> their peers and Math Instructors. </a:t>
            </a:r>
          </a:p>
          <a:p>
            <a:pPr marL="660400" indent="-660400">
              <a:lnSpc>
                <a:spcPct val="80000"/>
              </a:lnSpc>
              <a:buNone/>
              <a:defRPr/>
            </a:pPr>
            <a:endParaRPr lang="en-US" sz="4200" dirty="0" smtClean="0">
              <a:latin typeface="+mj-lt"/>
              <a:cs typeface="Tahoma" pitchFamily="34" charset="0"/>
            </a:endParaRPr>
          </a:p>
          <a:p>
            <a:pPr marL="660400" indent="-660400">
              <a:lnSpc>
                <a:spcPts val="2800"/>
              </a:lnSpc>
              <a:buNone/>
              <a:defRPr/>
            </a:pPr>
            <a:r>
              <a:rPr lang="en-US" sz="4700" b="1" u="sng" dirty="0" smtClean="0">
                <a:latin typeface="+mj-lt"/>
                <a:cs typeface="Tahoma" pitchFamily="34" charset="0"/>
              </a:rPr>
              <a:t>Hands-On Math</a:t>
            </a:r>
            <a:r>
              <a:rPr lang="en-US" sz="4700" b="1" dirty="0" smtClean="0">
                <a:latin typeface="+mj-lt"/>
                <a:cs typeface="Tahoma" pitchFamily="34" charset="0"/>
              </a:rPr>
              <a:t>:  </a:t>
            </a:r>
            <a:r>
              <a:rPr lang="en-US" sz="4400" dirty="0" smtClean="0">
                <a:latin typeface="+mj-lt"/>
                <a:cs typeface="Tahoma" pitchFamily="34" charset="0"/>
              </a:rPr>
              <a:t>Assists students in understanding </a:t>
            </a:r>
            <a:r>
              <a:rPr lang="en-US" sz="4400" dirty="0" smtClean="0">
                <a:cs typeface="Tahoma" pitchFamily="34" charset="0"/>
              </a:rPr>
              <a:t>mathematical</a:t>
            </a:r>
            <a:r>
              <a:rPr lang="en-US" sz="4400" dirty="0" smtClean="0">
                <a:latin typeface="+mj-lt"/>
                <a:cs typeface="Tahoma" pitchFamily="34" charset="0"/>
              </a:rPr>
              <a:t> concepts  </a:t>
            </a:r>
          </a:p>
          <a:p>
            <a:pPr marL="660400" indent="-660400">
              <a:lnSpc>
                <a:spcPts val="2800"/>
              </a:lnSpc>
              <a:buNone/>
              <a:defRPr/>
            </a:pPr>
            <a:r>
              <a:rPr lang="en-US" sz="4400" dirty="0">
                <a:latin typeface="+mj-lt"/>
                <a:cs typeface="Tahoma" pitchFamily="34" charset="0"/>
              </a:rPr>
              <a:t> </a:t>
            </a:r>
            <a:r>
              <a:rPr lang="en-US" sz="4400" dirty="0" smtClean="0">
                <a:latin typeface="+mj-lt"/>
                <a:cs typeface="Tahoma" pitchFamily="34" charset="0"/>
              </a:rPr>
              <a:t>                                 using </a:t>
            </a:r>
            <a:r>
              <a:rPr lang="en-US" sz="4400" dirty="0" err="1" smtClean="0">
                <a:latin typeface="+mj-lt"/>
                <a:cs typeface="Tahoma" pitchFamily="34" charset="0"/>
              </a:rPr>
              <a:t>manipulatives</a:t>
            </a:r>
            <a:r>
              <a:rPr lang="en-US" sz="4400" dirty="0" smtClean="0">
                <a:latin typeface="+mj-lt"/>
                <a:cs typeface="Tahoma" pitchFamily="34" charset="0"/>
              </a:rPr>
              <a:t> such </a:t>
            </a:r>
            <a:r>
              <a:rPr lang="en-US" sz="4400" dirty="0">
                <a:cs typeface="Tahoma" pitchFamily="34" charset="0"/>
              </a:rPr>
              <a:t>as </a:t>
            </a:r>
            <a:r>
              <a:rPr lang="en-US" sz="4400" dirty="0" smtClean="0">
                <a:cs typeface="Tahoma" pitchFamily="34" charset="0"/>
              </a:rPr>
              <a:t>board</a:t>
            </a:r>
            <a:r>
              <a:rPr lang="en-US" sz="4400" dirty="0">
                <a:latin typeface="+mj-lt"/>
                <a:cs typeface="Tahoma" pitchFamily="34" charset="0"/>
              </a:rPr>
              <a:t> </a:t>
            </a:r>
            <a:r>
              <a:rPr lang="en-US" sz="4400" dirty="0" smtClean="0">
                <a:latin typeface="+mj-lt"/>
                <a:cs typeface="Tahoma" pitchFamily="34" charset="0"/>
              </a:rPr>
              <a:t>games and every-day  </a:t>
            </a:r>
          </a:p>
          <a:p>
            <a:pPr marL="660400" indent="-660400">
              <a:lnSpc>
                <a:spcPts val="2800"/>
              </a:lnSpc>
              <a:buNone/>
              <a:defRPr/>
            </a:pPr>
            <a:r>
              <a:rPr lang="en-US" sz="4400" dirty="0">
                <a:latin typeface="+mj-lt"/>
                <a:cs typeface="Tahoma" pitchFamily="34" charset="0"/>
              </a:rPr>
              <a:t> </a:t>
            </a:r>
            <a:r>
              <a:rPr lang="en-US" sz="4400" dirty="0" smtClean="0">
                <a:latin typeface="+mj-lt"/>
                <a:cs typeface="Tahoma" pitchFamily="34" charset="0"/>
              </a:rPr>
              <a:t>                                 objects. </a:t>
            </a:r>
          </a:p>
          <a:p>
            <a:pPr marL="660400" indent="-660400">
              <a:lnSpc>
                <a:spcPct val="80000"/>
              </a:lnSpc>
              <a:buNone/>
              <a:defRPr/>
            </a:pPr>
            <a:endParaRPr lang="en-US" sz="4200" b="1" dirty="0" smtClean="0">
              <a:cs typeface="Tahoma" pitchFamily="34" charset="0"/>
            </a:endParaRPr>
          </a:p>
          <a:p>
            <a:pPr marL="660400" indent="-660400">
              <a:lnSpc>
                <a:spcPts val="2800"/>
              </a:lnSpc>
              <a:buNone/>
              <a:defRPr/>
            </a:pPr>
            <a:r>
              <a:rPr lang="en-US" sz="4700" b="1" u="sng" dirty="0" smtClean="0">
                <a:effectLst/>
                <a:latin typeface="+mj-lt"/>
                <a:cs typeface="Tahoma" pitchFamily="34" charset="0"/>
              </a:rPr>
              <a:t>Tutoring Center</a:t>
            </a:r>
            <a:r>
              <a:rPr lang="en-US" sz="4700" b="1" dirty="0" smtClean="0">
                <a:effectLst/>
                <a:latin typeface="+mj-lt"/>
                <a:cs typeface="Tahoma" pitchFamily="34" charset="0"/>
              </a:rPr>
              <a:t>:</a:t>
            </a:r>
            <a:r>
              <a:rPr lang="en-US" sz="4600" b="1" dirty="0" smtClean="0">
                <a:effectLst/>
                <a:latin typeface="+mj-lt"/>
                <a:cs typeface="Tahoma" pitchFamily="34" charset="0"/>
              </a:rPr>
              <a:t>  </a:t>
            </a:r>
            <a:r>
              <a:rPr lang="en-US" sz="4400" dirty="0" smtClean="0">
                <a:effectLst/>
                <a:latin typeface="+mj-lt"/>
                <a:cs typeface="Tahoma" pitchFamily="34" charset="0"/>
              </a:rPr>
              <a:t>Tutors are available for walk-in assistance, no appointment  </a:t>
            </a:r>
          </a:p>
          <a:p>
            <a:pPr marL="660400" indent="-660400">
              <a:lnSpc>
                <a:spcPts val="2800"/>
              </a:lnSpc>
              <a:buNone/>
              <a:defRPr/>
            </a:pPr>
            <a:r>
              <a:rPr lang="en-US" sz="4400" dirty="0">
                <a:latin typeface="+mj-lt"/>
                <a:cs typeface="Tahoma" pitchFamily="34" charset="0"/>
              </a:rPr>
              <a:t> </a:t>
            </a:r>
            <a:r>
              <a:rPr lang="en-US" sz="4400" dirty="0" smtClean="0">
                <a:latin typeface="+mj-lt"/>
                <a:cs typeface="Tahoma" pitchFamily="34" charset="0"/>
              </a:rPr>
              <a:t>                                 </a:t>
            </a:r>
            <a:r>
              <a:rPr lang="en-US" sz="4400" dirty="0" smtClean="0">
                <a:effectLst/>
                <a:latin typeface="+mj-lt"/>
                <a:cs typeface="Tahoma" pitchFamily="34" charset="0"/>
              </a:rPr>
              <a:t>necessary.</a:t>
            </a:r>
            <a:endParaRPr lang="en-US" sz="1900" b="1" u="sng" dirty="0" smtClean="0">
              <a:latin typeface="Tahoma" pitchFamily="34" charset="0"/>
            </a:endParaRPr>
          </a:p>
          <a:p>
            <a:pPr marL="660400" indent="-660400">
              <a:lnSpc>
                <a:spcPct val="80000"/>
              </a:lnSpc>
              <a:buNone/>
              <a:defRPr/>
            </a:pPr>
            <a:endParaRPr lang="en-US" sz="1900" dirty="0" smtClean="0">
              <a:latin typeface="Tahoma" pitchFamily="34" charset="0"/>
            </a:endParaRPr>
          </a:p>
          <a:p>
            <a:pPr marL="1009650" lvl="1" indent="-495300">
              <a:buNone/>
              <a:defRPr/>
            </a:pPr>
            <a:endParaRPr lang="en-US" sz="1100" dirty="0" smtClean="0">
              <a:effectLst/>
              <a:latin typeface="Tahoma" pitchFamily="34" charset="0"/>
            </a:endParaRPr>
          </a:p>
          <a:p>
            <a:pPr marL="1009650" lvl="1" indent="-495300">
              <a:lnSpc>
                <a:spcPct val="80000"/>
              </a:lnSpc>
              <a:buNone/>
              <a:defRPr/>
            </a:pPr>
            <a:endParaRPr lang="en-US" sz="1500" dirty="0" smtClean="0">
              <a:effectLst/>
              <a:latin typeface="Tahoma" pitchFamily="34" charset="0"/>
            </a:endParaRPr>
          </a:p>
          <a:p>
            <a:pPr marL="2241550" lvl="4" indent="-412750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dirty="0" smtClean="0">
              <a:effectLst/>
              <a:latin typeface="Tahoma" pitchFamily="34" charset="0"/>
            </a:endParaRPr>
          </a:p>
          <a:p>
            <a:pPr marL="1784350" lvl="3" indent="-412750" eaLnBrk="1" hangingPunct="1">
              <a:lnSpc>
                <a:spcPct val="80000"/>
              </a:lnSpc>
              <a:buNone/>
              <a:defRPr/>
            </a:pPr>
            <a:endParaRPr lang="en-US" dirty="0" smtClean="0">
              <a:effectLst/>
              <a:latin typeface="Tahoma" pitchFamily="34" charset="0"/>
            </a:endParaRPr>
          </a:p>
          <a:p>
            <a:pPr marL="527050" indent="-412750" eaLnBrk="1" hangingPunct="1">
              <a:lnSpc>
                <a:spcPct val="80000"/>
              </a:lnSpc>
              <a:defRPr/>
            </a:pPr>
            <a:endParaRPr lang="en-US" dirty="0" smtClean="0">
              <a:effectLst/>
              <a:latin typeface="Tahoma" pitchFamily="34" charset="0"/>
            </a:endParaRPr>
          </a:p>
          <a:p>
            <a:pPr marL="527050" indent="-412750" eaLnBrk="1" hangingPunct="1">
              <a:lnSpc>
                <a:spcPct val="80000"/>
              </a:lnSpc>
              <a:buFontTx/>
              <a:buNone/>
              <a:defRPr/>
            </a:pPr>
            <a:endParaRPr lang="en-US" dirty="0" smtClean="0">
              <a:effectLst/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66895"/>
            <a:ext cx="8839200" cy="830997"/>
          </a:xfrm>
          <a:prstGeom prst="rect">
            <a:avLst/>
          </a:prstGeom>
          <a:solidFill>
            <a:srgbClr val="F57B1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Math Center Includes:</a:t>
            </a:r>
            <a:endParaRPr lang="en-US" sz="2800" b="1" dirty="0"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lumMod val="50000"/>
                    <a:lumOff val="50000"/>
                  </a:schemeClr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5275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Rockwell Extra Bold" pitchFamily="18" charset="0"/>
              </a:rPr>
              <a:t>MyMathLab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 Registration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990600"/>
            <a:ext cx="9143999" cy="604780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400" b="1" dirty="0" smtClean="0"/>
              <a:t>	</a:t>
            </a:r>
            <a:r>
              <a:rPr lang="en-US" sz="2800" b="1" dirty="0" smtClean="0"/>
              <a:t>Use the following to register for </a:t>
            </a:r>
            <a:r>
              <a:rPr lang="en-US" sz="2800" b="1" dirty="0" err="1" smtClean="0"/>
              <a:t>MyMathLab</a:t>
            </a:r>
            <a:r>
              <a:rPr lang="en-US" sz="2800" b="1" dirty="0" smtClean="0"/>
              <a:t> :</a:t>
            </a:r>
          </a:p>
          <a:p>
            <a:pPr marL="342900" indent="-342900"/>
            <a:endParaRPr lang="en-US" sz="1900" b="1" dirty="0" smtClean="0"/>
          </a:p>
          <a:p>
            <a:pPr marL="342900" indent="-342900"/>
            <a:endParaRPr lang="en-US" sz="1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u="sng" dirty="0" smtClean="0">
                <a:latin typeface="+mj-lt"/>
                <a:cs typeface="Arial" pitchFamily="34" charset="0"/>
              </a:rPr>
              <a:t>Course ID </a:t>
            </a:r>
            <a:r>
              <a:rPr lang="en-US" sz="2400" dirty="0" smtClean="0">
                <a:latin typeface="+mj-lt"/>
                <a:cs typeface="Arial" pitchFamily="34" charset="0"/>
              </a:rPr>
              <a:t>(on the home page of your Math course on Blackboard)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+mj-lt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+mj-lt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cs typeface="Arial" pitchFamily="34" charset="0"/>
              </a:rPr>
              <a:t>A </a:t>
            </a:r>
            <a:r>
              <a:rPr lang="en-US" sz="2400" b="1" u="sng" dirty="0">
                <a:cs typeface="Arial" pitchFamily="34" charset="0"/>
              </a:rPr>
              <a:t>valid email address</a:t>
            </a:r>
            <a:r>
              <a:rPr lang="en-US" sz="2400" u="sng" dirty="0">
                <a:cs typeface="Arial" pitchFamily="34" charset="0"/>
              </a:rPr>
              <a:t> </a:t>
            </a:r>
            <a:r>
              <a:rPr lang="en-US" sz="2400" dirty="0" smtClean="0">
                <a:cs typeface="Arial" pitchFamily="34" charset="0"/>
              </a:rPr>
              <a:t>(Atlas </a:t>
            </a:r>
            <a:r>
              <a:rPr lang="en-US" sz="2400" dirty="0">
                <a:cs typeface="Arial" pitchFamily="34" charset="0"/>
              </a:rPr>
              <a:t>email </a:t>
            </a:r>
            <a:r>
              <a:rPr lang="en-US" sz="2400" dirty="0" smtClean="0">
                <a:cs typeface="Arial" pitchFamily="34" charset="0"/>
              </a:rPr>
              <a:t>preferred)</a:t>
            </a:r>
            <a:endParaRPr lang="en-US" sz="2400" dirty="0">
              <a:latin typeface="+mj-lt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+mj-lt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+mj-lt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+mj-lt"/>
                <a:cs typeface="Arial" pitchFamily="34" charset="0"/>
              </a:rPr>
              <a:t>A </a:t>
            </a:r>
            <a:r>
              <a:rPr lang="en-US" sz="2400" b="1" u="sng" dirty="0" smtClean="0">
                <a:latin typeface="+mj-lt"/>
                <a:cs typeface="Arial" pitchFamily="34" charset="0"/>
              </a:rPr>
              <a:t>valid </a:t>
            </a:r>
            <a:r>
              <a:rPr lang="en-US" sz="2400" b="1" u="sng" dirty="0">
                <a:latin typeface="+mj-lt"/>
                <a:cs typeface="Arial" pitchFamily="34" charset="0"/>
              </a:rPr>
              <a:t>A</a:t>
            </a:r>
            <a:r>
              <a:rPr lang="en-US" sz="2400" b="1" u="sng" dirty="0" smtClean="0">
                <a:latin typeface="+mj-lt"/>
                <a:cs typeface="Arial" pitchFamily="34" charset="0"/>
              </a:rPr>
              <a:t>ccess </a:t>
            </a:r>
            <a:r>
              <a:rPr lang="en-US" sz="2400" b="1" u="sng" dirty="0">
                <a:latin typeface="+mj-lt"/>
                <a:cs typeface="Arial" pitchFamily="34" charset="0"/>
              </a:rPr>
              <a:t>C</a:t>
            </a:r>
            <a:r>
              <a:rPr lang="en-US" sz="2400" b="1" u="sng" dirty="0" smtClean="0">
                <a:latin typeface="+mj-lt"/>
                <a:cs typeface="Arial" pitchFamily="34" charset="0"/>
              </a:rPr>
              <a:t>ode</a:t>
            </a:r>
            <a:r>
              <a:rPr lang="en-US" sz="2400" b="1" dirty="0" smtClean="0">
                <a:latin typeface="+mj-lt"/>
                <a:cs typeface="Arial" pitchFamily="34" charset="0"/>
              </a:rPr>
              <a:t> </a:t>
            </a:r>
          </a:p>
          <a:p>
            <a:r>
              <a:rPr lang="en-US" sz="2400" b="1" dirty="0">
                <a:solidFill>
                  <a:srgbClr val="F54109"/>
                </a:solidFill>
                <a:latin typeface="+mj-lt"/>
                <a:cs typeface="Arial" pitchFamily="34" charset="0"/>
              </a:rPr>
              <a:t>	</a:t>
            </a:r>
            <a:r>
              <a:rPr lang="en-US" sz="2400" b="1" dirty="0" smtClean="0">
                <a:solidFill>
                  <a:srgbClr val="F54109"/>
                </a:solidFill>
                <a:latin typeface="+mj-lt"/>
                <a:cs typeface="Arial" pitchFamily="34" charset="0"/>
              </a:rPr>
              <a:t>		   </a:t>
            </a:r>
          </a:p>
          <a:p>
            <a:r>
              <a:rPr lang="en-US" sz="2400" b="1" dirty="0">
                <a:solidFill>
                  <a:srgbClr val="F54109"/>
                </a:solidFill>
                <a:latin typeface="+mj-lt"/>
                <a:cs typeface="Arial" pitchFamily="34" charset="0"/>
              </a:rPr>
              <a:t>	</a:t>
            </a:r>
            <a:r>
              <a:rPr lang="en-US" sz="2400" b="1" dirty="0" smtClean="0">
                <a:solidFill>
                  <a:srgbClr val="F54109"/>
                </a:solidFill>
                <a:latin typeface="+mj-lt"/>
                <a:cs typeface="Arial" pitchFamily="34" charset="0"/>
              </a:rPr>
              <a:t>		   </a:t>
            </a:r>
            <a:r>
              <a:rPr lang="en-US" sz="1600" b="1" dirty="0" smtClean="0">
                <a:solidFill>
                  <a:srgbClr val="7030A0"/>
                </a:solidFill>
                <a:latin typeface="+mj-lt"/>
                <a:cs typeface="Arial" pitchFamily="34" charset="0"/>
              </a:rPr>
              <a:t>(</a:t>
            </a:r>
            <a:r>
              <a:rPr lang="en-US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If repeating the same </a:t>
            </a:r>
            <a:r>
              <a:rPr lang="en-US" sz="16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MAT 1033C course from Summer 2012</a:t>
            </a:r>
            <a:r>
              <a:rPr lang="en-US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r>
              <a:rPr lang="en-US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	     please show your unofficial transcript from Atlas to a Lab 	 </a:t>
            </a:r>
          </a:p>
          <a:p>
            <a:r>
              <a:rPr lang="en-US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		     Instructor to get registered in </a:t>
            </a:r>
            <a:r>
              <a:rPr lang="en-US" sz="1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MyMathLab</a:t>
            </a:r>
            <a:r>
              <a:rPr lang="en-US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when prompted for a code.</a:t>
            </a:r>
            <a:r>
              <a:rPr lang="en-US" sz="1600" b="1" dirty="0" smtClean="0">
                <a:solidFill>
                  <a:srgbClr val="7030A0"/>
                </a:solidFill>
                <a:cs typeface="Arial" pitchFamily="34" charset="0"/>
              </a:rPr>
              <a:t>)</a:t>
            </a:r>
          </a:p>
          <a:p>
            <a:r>
              <a:rPr lang="en-US" sz="2000" b="1" i="1" dirty="0" smtClean="0">
                <a:solidFill>
                  <a:srgbClr val="F54109"/>
                </a:solidFill>
                <a:latin typeface="Times New Roman" pitchFamily="18" charset="0"/>
                <a:cs typeface="Arial" pitchFamily="34" charset="0"/>
              </a:rPr>
              <a:t>			    </a:t>
            </a:r>
          </a:p>
          <a:p>
            <a:r>
              <a:rPr lang="en-US" sz="2000" b="1" i="1" dirty="0">
                <a:solidFill>
                  <a:srgbClr val="F54109"/>
                </a:solidFill>
                <a:latin typeface="Times New Roman" pitchFamily="18" charset="0"/>
                <a:cs typeface="Arial" pitchFamily="34" charset="0"/>
              </a:rPr>
              <a:t>	</a:t>
            </a:r>
            <a:r>
              <a:rPr lang="en-US" sz="2000" b="1" i="1" dirty="0" smtClean="0">
                <a:solidFill>
                  <a:srgbClr val="F54109"/>
                </a:solidFill>
                <a:latin typeface="Times New Roman" pitchFamily="18" charset="0"/>
                <a:cs typeface="Arial" pitchFamily="34" charset="0"/>
              </a:rPr>
              <a:t>		    				</a:t>
            </a:r>
            <a:endParaRPr lang="en-US" sz="2000" b="1" i="1" dirty="0" smtClean="0">
              <a:solidFill>
                <a:srgbClr val="F5410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en-US" sz="1700" dirty="0" smtClean="0">
                <a:latin typeface="+mj-lt"/>
                <a:cs typeface="Arial" pitchFamily="34" charset="0"/>
              </a:rPr>
              <a:t>	</a:t>
            </a:r>
          </a:p>
          <a:p>
            <a:pPr marL="457200" indent="-457200">
              <a:buAutoNum type="arabicPeriod" startAt="4"/>
            </a:pPr>
            <a:endParaRPr lang="en-US" sz="1700" dirty="0" smtClean="0">
              <a:latin typeface="+mj-lt"/>
              <a:cs typeface="Arial" pitchFamily="34" charset="0"/>
            </a:endParaRPr>
          </a:p>
          <a:p>
            <a:pPr marL="457200" indent="-457200">
              <a:buAutoNum type="arabicPeriod" startAt="4"/>
            </a:pPr>
            <a:endParaRPr lang="en-US" sz="1700" dirty="0" smtClean="0">
              <a:latin typeface="+mj-lt"/>
              <a:cs typeface="Arial" pitchFamily="34" charset="0"/>
            </a:endParaRPr>
          </a:p>
          <a:p>
            <a:r>
              <a:rPr lang="en-US" sz="1700" dirty="0" smtClean="0">
                <a:latin typeface="+mj-lt"/>
                <a:cs typeface="Arial" pitchFamily="34" charset="0"/>
              </a:rPr>
              <a:t>	</a:t>
            </a: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6325" y="4388403"/>
            <a:ext cx="1851359" cy="21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965784" y="5961192"/>
            <a:ext cx="5381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 prepaid access code comes in this </a:t>
            </a:r>
            <a:r>
              <a:rPr lang="en-US" sz="2000" b="1" dirty="0" err="1" smtClean="0"/>
              <a:t>MyMathLab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Student Access Kit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6784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16" y="1249620"/>
            <a:ext cx="8858163" cy="472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Rockwell Extra Bold" pitchFamily="18" charset="0"/>
              </a:rPr>
              <a:t>MyMathLab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 Registration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86200" y="5966429"/>
            <a:ext cx="3593804" cy="83099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      Click on </a:t>
            </a:r>
            <a:r>
              <a:rPr lang="en-US" sz="2400" b="1" u="sng" dirty="0" smtClean="0">
                <a:solidFill>
                  <a:schemeClr val="bg1"/>
                </a:solidFill>
              </a:rPr>
              <a:t>Student</a:t>
            </a:r>
            <a:r>
              <a:rPr lang="en-US" sz="2400" b="1" dirty="0" smtClean="0">
                <a:solidFill>
                  <a:schemeClr val="bg1"/>
                </a:solidFill>
              </a:rPr>
              <a:t> to register with Pearson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 rot="19452911">
            <a:off x="5881091" y="5324436"/>
            <a:ext cx="1772088" cy="283304"/>
          </a:xfrm>
          <a:prstGeom prst="rightArrow">
            <a:avLst>
              <a:gd name="adj1" fmla="val 50000"/>
              <a:gd name="adj2" fmla="val 70022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0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Rockwell Extra Bold" pitchFamily="18" charset="0"/>
              </a:rPr>
              <a:t>MyMathLab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 Registration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" y="1471076"/>
            <a:ext cx="9085473" cy="440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181600" y="2598003"/>
            <a:ext cx="3276600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      Type the </a:t>
            </a:r>
            <a:r>
              <a:rPr lang="en-US" sz="2400" b="1" u="sng" dirty="0" smtClean="0">
                <a:solidFill>
                  <a:schemeClr val="bg1"/>
                </a:solidFill>
              </a:rPr>
              <a:t>Course ID </a:t>
            </a:r>
            <a:r>
              <a:rPr lang="en-US" sz="2400" b="1" dirty="0" smtClean="0">
                <a:solidFill>
                  <a:schemeClr val="bg1"/>
                </a:solidFill>
              </a:rPr>
              <a:t>from Blackboard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 rot="8504032">
            <a:off x="4397768" y="3514871"/>
            <a:ext cx="1326779" cy="283304"/>
          </a:xfrm>
          <a:prstGeom prst="rightArrow">
            <a:avLst>
              <a:gd name="adj1" fmla="val 50000"/>
              <a:gd name="adj2" fmla="val 70022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55014" y="4351343"/>
            <a:ext cx="2063174" cy="46166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Click </a:t>
            </a:r>
            <a:r>
              <a:rPr lang="en-US" sz="2400" b="1" u="sng" dirty="0" smtClean="0">
                <a:solidFill>
                  <a:schemeClr val="bg1"/>
                </a:solidFill>
              </a:rPr>
              <a:t>Continue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 rot="12595066">
            <a:off x="6442953" y="4127956"/>
            <a:ext cx="570616" cy="283304"/>
          </a:xfrm>
          <a:prstGeom prst="rightArrow">
            <a:avLst>
              <a:gd name="adj1" fmla="val 50000"/>
              <a:gd name="adj2" fmla="val 70022"/>
            </a:avLst>
          </a:prstGeom>
          <a:solidFill>
            <a:schemeClr val="bg2">
              <a:lumMod val="1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2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Rockwell Extra Bold" pitchFamily="18" charset="0"/>
              </a:rPr>
              <a:t>MyMathLab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 Registration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6" y="1347648"/>
            <a:ext cx="9024938" cy="507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212933" y="3670755"/>
            <a:ext cx="1806867" cy="1015663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000" b="1" dirty="0" smtClean="0">
                <a:solidFill>
                  <a:schemeClr val="bg1"/>
                </a:solidFill>
              </a:rPr>
              <a:t>Click </a:t>
            </a:r>
            <a:r>
              <a:rPr lang="en-US" sz="2000" b="1" u="sng" dirty="0" smtClean="0">
                <a:solidFill>
                  <a:schemeClr val="bg1"/>
                </a:solidFill>
              </a:rPr>
              <a:t>Create </a:t>
            </a:r>
            <a:r>
              <a:rPr lang="en-US" sz="2000" b="1" dirty="0" smtClean="0">
                <a:solidFill>
                  <a:schemeClr val="bg1"/>
                </a:solidFill>
              </a:rPr>
              <a:t>to</a:t>
            </a:r>
          </a:p>
          <a:p>
            <a:pPr marL="457200" indent="-457200"/>
            <a:r>
              <a:rPr lang="en-US" sz="2000" b="1" dirty="0">
                <a:solidFill>
                  <a:schemeClr val="bg1"/>
                </a:solidFill>
              </a:rPr>
              <a:t>c</a:t>
            </a:r>
            <a:r>
              <a:rPr lang="en-US" sz="2000" b="1" dirty="0" smtClean="0">
                <a:solidFill>
                  <a:schemeClr val="bg1"/>
                </a:solidFill>
              </a:rPr>
              <a:t>reate a new </a:t>
            </a:r>
          </a:p>
          <a:p>
            <a:pPr marL="457200" indent="-457200"/>
            <a:r>
              <a:rPr lang="en-US" sz="2000" b="1" dirty="0" smtClean="0">
                <a:solidFill>
                  <a:schemeClr val="bg1"/>
                </a:solidFill>
              </a:rPr>
              <a:t>account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05375" y="2402532"/>
            <a:ext cx="35052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Check your course details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 rot="5122014">
            <a:off x="7324980" y="3078389"/>
            <a:ext cx="783288" cy="283304"/>
          </a:xfrm>
          <a:prstGeom prst="rightArrow">
            <a:avLst>
              <a:gd name="adj1" fmla="val 50000"/>
              <a:gd name="adj2" fmla="val 70022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74178" y="4836157"/>
            <a:ext cx="2459822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000" b="1" dirty="0" smtClean="0">
                <a:solidFill>
                  <a:schemeClr val="bg1"/>
                </a:solidFill>
              </a:rPr>
              <a:t>If already registered</a:t>
            </a:r>
          </a:p>
          <a:p>
            <a:pPr marL="457200" indent="-457200"/>
            <a:r>
              <a:rPr lang="en-US" sz="2000" b="1" dirty="0" smtClean="0">
                <a:solidFill>
                  <a:schemeClr val="bg1"/>
                </a:solidFill>
              </a:rPr>
              <a:t>with Pearson, type in  </a:t>
            </a:r>
          </a:p>
          <a:p>
            <a:pPr marL="457200" indent="-457200"/>
            <a:r>
              <a:rPr lang="en-US" sz="2000" b="1" dirty="0" smtClean="0">
                <a:solidFill>
                  <a:schemeClr val="bg1"/>
                </a:solidFill>
              </a:rPr>
              <a:t>your </a:t>
            </a:r>
            <a:r>
              <a:rPr lang="en-US" sz="2000" b="1" u="sng" dirty="0" smtClean="0">
                <a:solidFill>
                  <a:schemeClr val="bg1"/>
                </a:solidFill>
              </a:rPr>
              <a:t>Username</a:t>
            </a:r>
            <a:r>
              <a:rPr lang="en-US" sz="2000" b="1" dirty="0" smtClean="0">
                <a:solidFill>
                  <a:schemeClr val="bg1"/>
                </a:solidFill>
              </a:rPr>
              <a:t> &amp;  </a:t>
            </a:r>
          </a:p>
          <a:p>
            <a:pPr marL="457200" indent="-457200"/>
            <a:r>
              <a:rPr lang="en-US" sz="2000" b="1" u="sng" dirty="0" smtClean="0">
                <a:solidFill>
                  <a:schemeClr val="bg1"/>
                </a:solidFill>
              </a:rPr>
              <a:t>Password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 rot="13443010">
            <a:off x="2590918" y="4305437"/>
            <a:ext cx="1306185" cy="283304"/>
          </a:xfrm>
          <a:prstGeom prst="rightArrow">
            <a:avLst>
              <a:gd name="adj1" fmla="val 50000"/>
              <a:gd name="adj2" fmla="val 70022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 rot="13443010">
            <a:off x="2219598" y="4419292"/>
            <a:ext cx="851772" cy="283304"/>
          </a:xfrm>
          <a:prstGeom prst="rightArrow">
            <a:avLst>
              <a:gd name="adj1" fmla="val 50000"/>
              <a:gd name="adj2" fmla="val 70022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 rot="12614995">
            <a:off x="3884084" y="4012019"/>
            <a:ext cx="406440" cy="283304"/>
          </a:xfrm>
          <a:prstGeom prst="rightArrow">
            <a:avLst>
              <a:gd name="adj1" fmla="val 50000"/>
              <a:gd name="adj2" fmla="val 70022"/>
            </a:avLst>
          </a:prstGeom>
          <a:solidFill>
            <a:schemeClr val="bg2">
              <a:lumMod val="1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1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Rockwell Extra Bold" pitchFamily="18" charset="0"/>
              </a:rPr>
              <a:t>MyMathLab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 Registration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8" y="962266"/>
            <a:ext cx="8877297" cy="578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257800" y="3962400"/>
            <a:ext cx="32766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      Fill in all your information to create an account</a:t>
            </a:r>
          </a:p>
        </p:txBody>
      </p:sp>
      <p:sp>
        <p:nvSpPr>
          <p:cNvPr id="2" name="Right Brace 1"/>
          <p:cNvSpPr/>
          <p:nvPr/>
        </p:nvSpPr>
        <p:spPr>
          <a:xfrm>
            <a:off x="4571997" y="2150037"/>
            <a:ext cx="838200" cy="2557925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endCxn id="2" idx="1"/>
          </p:cNvCxnSpPr>
          <p:nvPr/>
        </p:nvCxnSpPr>
        <p:spPr>
          <a:xfrm flipH="1" flipV="1">
            <a:off x="5410197" y="3429000"/>
            <a:ext cx="685803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105400" y="5447884"/>
            <a:ext cx="2771775" cy="46166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Click </a:t>
            </a:r>
            <a:r>
              <a:rPr lang="en-US" sz="2400" b="1" u="sng" dirty="0" smtClean="0">
                <a:solidFill>
                  <a:schemeClr val="bg1"/>
                </a:solidFill>
              </a:rPr>
              <a:t>Create Account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362200" y="5909549"/>
            <a:ext cx="3886200" cy="6436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Rockwell Extra Bold" pitchFamily="18" charset="0"/>
              </a:rPr>
              <a:t>MyMathLab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 Registration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28" y="1204962"/>
            <a:ext cx="8739188" cy="536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829175" y="4626738"/>
            <a:ext cx="3505200" cy="830997"/>
          </a:xfrm>
          <a:prstGeom prst="rect">
            <a:avLst/>
          </a:prstGeom>
          <a:solidFill>
            <a:srgbClr val="CD119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       Select an Option  for the </a:t>
            </a:r>
            <a:r>
              <a:rPr lang="en-US" sz="2400" b="1" u="sng" dirty="0" smtClean="0">
                <a:solidFill>
                  <a:schemeClr val="bg1"/>
                </a:solidFill>
              </a:rPr>
              <a:t>Access Code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835689" y="3919477"/>
            <a:ext cx="993486" cy="9573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226089" y="5257800"/>
            <a:ext cx="1603086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1"/>
          </p:cNvCxnSpPr>
          <p:nvPr/>
        </p:nvCxnSpPr>
        <p:spPr>
          <a:xfrm flipH="1" flipV="1">
            <a:off x="1409701" y="3779103"/>
            <a:ext cx="3419474" cy="12631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02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Rockwell Extra Bold" pitchFamily="18" charset="0"/>
              </a:rPr>
              <a:t>MyMathLab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 Registration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1" y="1066800"/>
            <a:ext cx="9043988" cy="551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333625" y="1412527"/>
            <a:ext cx="3124200" cy="461665"/>
          </a:xfrm>
          <a:prstGeom prst="rect">
            <a:avLst/>
          </a:prstGeom>
          <a:solidFill>
            <a:srgbClr val="CD119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Enter the Access Code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79632" y="3429000"/>
            <a:ext cx="1752600" cy="461665"/>
          </a:xfrm>
          <a:prstGeom prst="rect">
            <a:avLst/>
          </a:prstGeom>
          <a:solidFill>
            <a:srgbClr val="CD119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 Click Finish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>
            <a:endCxn id="9" idx="1"/>
          </p:cNvCxnSpPr>
          <p:nvPr/>
        </p:nvCxnSpPr>
        <p:spPr>
          <a:xfrm flipH="1">
            <a:off x="2333625" y="1874192"/>
            <a:ext cx="785815" cy="5642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6" idx="0"/>
          </p:cNvCxnSpPr>
          <p:nvPr/>
        </p:nvCxnSpPr>
        <p:spPr>
          <a:xfrm flipH="1" flipV="1">
            <a:off x="4800600" y="2971800"/>
            <a:ext cx="555332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Left Brace 8"/>
          <p:cNvSpPr/>
          <p:nvPr/>
        </p:nvSpPr>
        <p:spPr>
          <a:xfrm rot="5400000">
            <a:off x="2181225" y="533400"/>
            <a:ext cx="304800" cy="41148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Rockwell Extra Bold" pitchFamily="18" charset="0"/>
              </a:rPr>
              <a:t>MyMathLab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 Registration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99" y="1047322"/>
            <a:ext cx="6153063" cy="567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200" y="1521261"/>
            <a:ext cx="4876800" cy="19389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000" b="1" dirty="0" smtClean="0">
                <a:solidFill>
                  <a:schemeClr val="tx1"/>
                </a:solidFill>
              </a:rPr>
              <a:t>       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When finished with registration, </a:t>
            </a:r>
            <a:r>
              <a:rPr lang="en-US" sz="2400" b="1" u="sng" dirty="0" smtClean="0">
                <a:solidFill>
                  <a:schemeClr val="tx1"/>
                </a:solidFill>
                <a:latin typeface="+mj-lt"/>
              </a:rPr>
              <a:t>Online Product Registration Confirmation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 email is sent to your email address. Save that email for future reference.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50180" y="3574791"/>
            <a:ext cx="2793820" cy="769441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       </a:t>
            </a:r>
            <a:r>
              <a:rPr lang="en-US" sz="2000" b="1" dirty="0" smtClean="0">
                <a:solidFill>
                  <a:schemeClr val="bg1"/>
                </a:solidFill>
              </a:rPr>
              <a:t>Click </a:t>
            </a:r>
          </a:p>
          <a:p>
            <a:pPr marL="457200" indent="-457200"/>
            <a:r>
              <a:rPr lang="en-US" sz="2000" b="1" dirty="0" smtClean="0">
                <a:solidFill>
                  <a:schemeClr val="bg1"/>
                </a:solidFill>
              </a:rPr>
              <a:t>       </a:t>
            </a:r>
            <a:r>
              <a:rPr lang="en-US" sz="2000" b="1" u="sng" dirty="0" smtClean="0">
                <a:solidFill>
                  <a:schemeClr val="bg1"/>
                </a:solidFill>
              </a:rPr>
              <a:t>Go to your Course</a:t>
            </a:r>
            <a:endParaRPr lang="en-US" sz="2000" b="1" u="sng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664380" y="3857625"/>
            <a:ext cx="1117420" cy="3209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25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Rockwell Extra Bold" pitchFamily="18" charset="0"/>
              </a:rPr>
              <a:t>MyMathLab</a:t>
            </a:r>
            <a:endParaRPr lang="en-US" sz="3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Rockwell Extra Bold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5" y="1658812"/>
            <a:ext cx="9025944" cy="3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04800" y="1060102"/>
            <a:ext cx="70866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400" b="1" dirty="0" smtClean="0"/>
              <a:t>Always check your name when you log in </a:t>
            </a:r>
            <a:r>
              <a:rPr lang="en-US" sz="2400" b="1" dirty="0" err="1" smtClean="0"/>
              <a:t>MyMathLab</a:t>
            </a:r>
            <a:r>
              <a:rPr lang="en-US" sz="2400" b="1" dirty="0" smtClean="0"/>
              <a:t> </a:t>
            </a:r>
            <a:endParaRPr lang="en-US" sz="2400" b="1" u="sng" dirty="0" smtClean="0"/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 rot="780449">
            <a:off x="4482459" y="1563471"/>
            <a:ext cx="1452231" cy="190680"/>
          </a:xfrm>
          <a:prstGeom prst="rightArrow">
            <a:avLst>
              <a:gd name="adj1" fmla="val 50000"/>
              <a:gd name="adj2" fmla="val 70022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66800" y="4800600"/>
            <a:ext cx="35433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400" b="1" dirty="0" smtClean="0"/>
              <a:t>Click on your Math course</a:t>
            </a:r>
            <a:endParaRPr lang="en-US" sz="2400" b="1" u="sng" dirty="0" smtClean="0"/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 rot="14105819">
            <a:off x="1792285" y="3814352"/>
            <a:ext cx="2382938" cy="256750"/>
          </a:xfrm>
          <a:prstGeom prst="rightArrow">
            <a:avLst>
              <a:gd name="adj1" fmla="val 50000"/>
              <a:gd name="adj2" fmla="val 70022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6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Rockwell Extra Bold" pitchFamily="18" charset="0"/>
              </a:rPr>
              <a:t>MyMathLab</a:t>
            </a:r>
            <a:endParaRPr lang="en-US" sz="3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Rockwell Extra Bold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8392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67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63050" cy="11525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u="sng" dirty="0" smtClean="0">
                <a:ln>
                  <a:solidFill>
                    <a:srgbClr val="00B0F0"/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DESIGNED FOR YOU!</a:t>
            </a:r>
            <a:endParaRPr lang="en-US" b="1" u="sng" dirty="0" smtClean="0">
              <a:ln>
                <a:solidFill>
                  <a:srgbClr val="00B0F0"/>
                </a:solidFill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382001" cy="4800600"/>
          </a:xfrm>
        </p:spPr>
        <p:txBody>
          <a:bodyPr>
            <a:normAutofit fontScale="92500" lnSpcReduction="10000"/>
          </a:bodyPr>
          <a:lstStyle/>
          <a:p>
            <a:pPr marL="660400" indent="-660400">
              <a:lnSpc>
                <a:spcPct val="80000"/>
              </a:lnSpc>
              <a:buNone/>
              <a:defRPr/>
            </a:pPr>
            <a:endParaRPr lang="en-US" sz="1700" u="sng" dirty="0" smtClean="0">
              <a:effectLst/>
              <a:latin typeface="Tahoma" pitchFamily="34" charset="0"/>
              <a:cs typeface="Tahoma" pitchFamily="34" charset="0"/>
            </a:endParaRPr>
          </a:p>
          <a:p>
            <a:pPr marL="660400" indent="-660400">
              <a:lnSpc>
                <a:spcPct val="80000"/>
              </a:lnSpc>
              <a:buNone/>
              <a:defRPr/>
            </a:pPr>
            <a:r>
              <a:rPr lang="en-US" sz="2000" b="1" dirty="0" smtClean="0">
                <a:solidFill>
                  <a:srgbClr val="1F7F3D"/>
                </a:solidFill>
                <a:cs typeface="Times New Roman" pitchFamily="18" charset="0"/>
              </a:rPr>
              <a:t>			</a:t>
            </a:r>
            <a:r>
              <a:rPr lang="en-US" sz="2400" b="1" dirty="0" smtClean="0">
                <a:solidFill>
                  <a:srgbClr val="1F7F3D"/>
                </a:solidFill>
                <a:cs typeface="Times New Roman" pitchFamily="18" charset="0"/>
              </a:rPr>
              <a:t>	</a:t>
            </a:r>
            <a:r>
              <a:rPr lang="en-US" sz="2800" b="1" u="sng" dirty="0" smtClean="0">
                <a:solidFill>
                  <a:srgbClr val="1F7F3D"/>
                </a:solidFill>
                <a:effectLst>
                  <a:outerShdw blurRad="50800" dist="50800" dir="5400000" algn="ctr" rotWithShape="0">
                    <a:srgbClr val="92D050"/>
                  </a:outerShdw>
                </a:effectLst>
                <a:cs typeface="Times New Roman" pitchFamily="18" charset="0"/>
              </a:rPr>
              <a:t>Fall </a:t>
            </a:r>
            <a:r>
              <a:rPr lang="en-US" sz="2800" b="1" u="sng" dirty="0">
                <a:solidFill>
                  <a:srgbClr val="1F7F3D"/>
                </a:solidFill>
                <a:effectLst>
                  <a:outerShdw blurRad="50800" dist="50800" dir="5400000" algn="ctr" rotWithShape="0">
                    <a:srgbClr val="92D050"/>
                  </a:outerShdw>
                </a:effectLst>
                <a:cs typeface="Times New Roman" pitchFamily="18" charset="0"/>
              </a:rPr>
              <a:t>Operation Hours:</a:t>
            </a:r>
          </a:p>
          <a:p>
            <a:pPr marL="660400" indent="-660400">
              <a:lnSpc>
                <a:spcPct val="80000"/>
              </a:lnSpc>
              <a:buNone/>
              <a:defRPr/>
            </a:pPr>
            <a:endParaRPr lang="en-US" sz="600" b="1" u="sng" dirty="0">
              <a:solidFill>
                <a:srgbClr val="1F7F3D"/>
              </a:solidFill>
              <a:effectLst>
                <a:outerShdw blurRad="50800" dist="50800" dir="5400000" algn="ctr" rotWithShape="0">
                  <a:srgbClr val="92D050"/>
                </a:outerShdw>
              </a:effectLst>
              <a:cs typeface="Times New Roman" pitchFamily="18" charset="0"/>
            </a:endParaRPr>
          </a:p>
          <a:p>
            <a:pPr marL="660400" indent="-660400">
              <a:lnSpc>
                <a:spcPct val="80000"/>
              </a:lnSpc>
              <a:buNone/>
              <a:defRPr/>
            </a:pPr>
            <a:r>
              <a:rPr lang="en-US" sz="2800" b="1" dirty="0">
                <a:solidFill>
                  <a:srgbClr val="1F7F3D"/>
                </a:solidFill>
                <a:effectLst>
                  <a:outerShdw blurRad="50800" dist="50800" dir="5400000" algn="ctr" rotWithShape="0">
                    <a:srgbClr val="92D050"/>
                  </a:outerShdw>
                </a:effectLst>
                <a:cs typeface="Times New Roman" pitchFamily="18" charset="0"/>
              </a:rPr>
              <a:t>				</a:t>
            </a:r>
            <a:r>
              <a:rPr lang="en-US" sz="2800" b="1" dirty="0" smtClean="0">
                <a:solidFill>
                  <a:srgbClr val="1F7F3D"/>
                </a:solidFill>
                <a:effectLst>
                  <a:outerShdw blurRad="50800" dist="50800" dir="5400000" algn="ctr" rotWithShape="0">
                    <a:srgbClr val="92D050"/>
                  </a:outerShdw>
                </a:effectLst>
                <a:cs typeface="Times New Roman" pitchFamily="18" charset="0"/>
              </a:rPr>
              <a:t>Monday </a:t>
            </a:r>
            <a:r>
              <a:rPr lang="en-US" sz="2800" b="1" dirty="0">
                <a:solidFill>
                  <a:srgbClr val="1F7F3D"/>
                </a:solidFill>
                <a:effectLst>
                  <a:outerShdw blurRad="50800" dist="50800" dir="5400000" algn="ctr" rotWithShape="0">
                    <a:srgbClr val="92D050"/>
                  </a:outerShdw>
                </a:effectLst>
                <a:cs typeface="Times New Roman" pitchFamily="18" charset="0"/>
              </a:rPr>
              <a:t>to Thursday:  </a:t>
            </a:r>
            <a:r>
              <a:rPr lang="en-US" sz="2800" b="1" dirty="0" smtClean="0">
                <a:solidFill>
                  <a:srgbClr val="1F7F3D"/>
                </a:solidFill>
                <a:effectLst>
                  <a:outerShdw blurRad="50800" dist="50800" dir="5400000" algn="ctr" rotWithShape="0">
                    <a:srgbClr val="92D050"/>
                  </a:outerShdw>
                </a:effectLst>
                <a:cs typeface="Times New Roman" pitchFamily="18" charset="0"/>
              </a:rPr>
              <a:t>8 </a:t>
            </a:r>
            <a:r>
              <a:rPr lang="en-US" sz="2800" b="1" dirty="0">
                <a:solidFill>
                  <a:srgbClr val="1F7F3D"/>
                </a:solidFill>
                <a:effectLst>
                  <a:outerShdw blurRad="50800" dist="50800" dir="5400000" algn="ctr" rotWithShape="0">
                    <a:srgbClr val="92D050"/>
                  </a:outerShdw>
                </a:effectLst>
                <a:cs typeface="Times New Roman" pitchFamily="18" charset="0"/>
              </a:rPr>
              <a:t>am – 8 pm</a:t>
            </a:r>
          </a:p>
          <a:p>
            <a:pPr marL="660400" indent="-660400">
              <a:lnSpc>
                <a:spcPct val="80000"/>
              </a:lnSpc>
              <a:buNone/>
              <a:defRPr/>
            </a:pPr>
            <a:r>
              <a:rPr lang="en-US" sz="2800" b="1" dirty="0">
                <a:solidFill>
                  <a:srgbClr val="1F7F3D"/>
                </a:solidFill>
                <a:effectLst>
                  <a:outerShdw blurRad="50800" dist="50800" dir="5400000" algn="ctr" rotWithShape="0">
                    <a:srgbClr val="92D050"/>
                  </a:outerShdw>
                </a:effectLst>
                <a:cs typeface="Times New Roman" pitchFamily="18" charset="0"/>
              </a:rPr>
              <a:t>				</a:t>
            </a:r>
            <a:r>
              <a:rPr lang="en-US" sz="2800" b="1" dirty="0" smtClean="0">
                <a:solidFill>
                  <a:srgbClr val="1F7F3D"/>
                </a:solidFill>
                <a:effectLst>
                  <a:outerShdw blurRad="50800" dist="50800" dir="5400000" algn="ctr" rotWithShape="0">
                    <a:srgbClr val="92D050"/>
                  </a:outerShdw>
                </a:effectLst>
                <a:cs typeface="Times New Roman" pitchFamily="18" charset="0"/>
              </a:rPr>
              <a:t>Friday</a:t>
            </a:r>
            <a:r>
              <a:rPr lang="en-US" sz="2800" b="1" dirty="0">
                <a:solidFill>
                  <a:srgbClr val="1F7F3D"/>
                </a:solidFill>
                <a:effectLst>
                  <a:outerShdw blurRad="50800" dist="50800" dir="5400000" algn="ctr" rotWithShape="0">
                    <a:srgbClr val="92D050"/>
                  </a:outerShdw>
                </a:effectLst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rgbClr val="1F7F3D"/>
                </a:solidFill>
                <a:effectLst>
                  <a:outerShdw blurRad="50800" dist="50800" dir="5400000" algn="ctr" rotWithShape="0">
                    <a:srgbClr val="92D050"/>
                  </a:outerShdw>
                </a:effectLst>
                <a:cs typeface="Times New Roman" pitchFamily="18" charset="0"/>
              </a:rPr>
              <a:t>		    </a:t>
            </a:r>
            <a:r>
              <a:rPr lang="en-US" sz="2800" b="1" dirty="0">
                <a:solidFill>
                  <a:srgbClr val="1F7F3D"/>
                </a:solidFill>
                <a:effectLst>
                  <a:outerShdw blurRad="50800" dist="50800" dir="5400000" algn="ctr" rotWithShape="0">
                    <a:srgbClr val="92D05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1F7F3D"/>
                </a:solidFill>
                <a:effectLst>
                  <a:outerShdw blurRad="50800" dist="50800" dir="5400000" algn="ctr" rotWithShape="0">
                    <a:srgbClr val="92D050"/>
                  </a:outerShdw>
                </a:effectLst>
                <a:cs typeface="Times New Roman" pitchFamily="18" charset="0"/>
              </a:rPr>
              <a:t>8 </a:t>
            </a:r>
            <a:r>
              <a:rPr lang="en-US" sz="2800" b="1" dirty="0">
                <a:solidFill>
                  <a:srgbClr val="1F7F3D"/>
                </a:solidFill>
                <a:effectLst>
                  <a:outerShdw blurRad="50800" dist="50800" dir="5400000" algn="ctr" rotWithShape="0">
                    <a:srgbClr val="92D050"/>
                  </a:outerShdw>
                </a:effectLst>
                <a:cs typeface="Times New Roman" pitchFamily="18" charset="0"/>
              </a:rPr>
              <a:t>am – 7 pm</a:t>
            </a:r>
          </a:p>
          <a:p>
            <a:pPr marL="660400" indent="-660400">
              <a:lnSpc>
                <a:spcPct val="80000"/>
              </a:lnSpc>
              <a:buNone/>
              <a:defRPr/>
            </a:pPr>
            <a:r>
              <a:rPr lang="en-US" sz="2800" b="1" dirty="0">
                <a:solidFill>
                  <a:srgbClr val="1F7F3D"/>
                </a:solidFill>
                <a:effectLst>
                  <a:outerShdw blurRad="50800" dist="50800" dir="5400000" algn="ctr" rotWithShape="0">
                    <a:srgbClr val="92D050"/>
                  </a:outerShdw>
                </a:effectLst>
                <a:cs typeface="Times New Roman" pitchFamily="18" charset="0"/>
              </a:rPr>
              <a:t>				</a:t>
            </a:r>
            <a:r>
              <a:rPr lang="en-US" sz="2800" b="1" dirty="0" smtClean="0">
                <a:solidFill>
                  <a:srgbClr val="1F7F3D"/>
                </a:solidFill>
                <a:effectLst>
                  <a:outerShdw blurRad="50800" dist="50800" dir="5400000" algn="ctr" rotWithShape="0">
                    <a:srgbClr val="92D050"/>
                  </a:outerShdw>
                </a:effectLst>
                <a:cs typeface="Times New Roman" pitchFamily="18" charset="0"/>
              </a:rPr>
              <a:t>Saturday:  	      </a:t>
            </a:r>
            <a:r>
              <a:rPr lang="en-US" sz="2800" b="1" dirty="0">
                <a:solidFill>
                  <a:srgbClr val="1F7F3D"/>
                </a:solidFill>
                <a:effectLst>
                  <a:outerShdw blurRad="50800" dist="50800" dir="5400000" algn="ctr" rotWithShape="0">
                    <a:srgbClr val="92D05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1F7F3D"/>
                </a:solidFill>
                <a:effectLst>
                  <a:outerShdw blurRad="50800" dist="50800" dir="5400000" algn="ctr" rotWithShape="0">
                    <a:srgbClr val="92D050"/>
                  </a:outerShdw>
                </a:effectLst>
                <a:cs typeface="Times New Roman" pitchFamily="18" charset="0"/>
              </a:rPr>
              <a:t>        10 </a:t>
            </a:r>
            <a:r>
              <a:rPr lang="en-US" sz="2800" b="1" dirty="0">
                <a:solidFill>
                  <a:srgbClr val="1F7F3D"/>
                </a:solidFill>
                <a:effectLst>
                  <a:outerShdw blurRad="50800" dist="50800" dir="5400000" algn="ctr" rotWithShape="0">
                    <a:srgbClr val="92D050"/>
                  </a:outerShdw>
                </a:effectLst>
                <a:cs typeface="Times New Roman" pitchFamily="18" charset="0"/>
              </a:rPr>
              <a:t>am – 3 pm</a:t>
            </a:r>
          </a:p>
          <a:p>
            <a:pPr marL="660400" indent="-660400" eaLnBrk="1" hangingPunct="1">
              <a:lnSpc>
                <a:spcPct val="80000"/>
              </a:lnSpc>
              <a:buFontTx/>
              <a:buNone/>
              <a:defRPr/>
            </a:pPr>
            <a:endParaRPr lang="en-US" sz="1900" dirty="0" smtClean="0">
              <a:latin typeface="Tahoma" pitchFamily="34" charset="0"/>
            </a:endParaRPr>
          </a:p>
          <a:p>
            <a:pPr marL="660400" indent="-660400" eaLnBrk="1" hangingPunct="1">
              <a:lnSpc>
                <a:spcPct val="80000"/>
              </a:lnSpc>
              <a:buFontTx/>
              <a:buNone/>
              <a:defRPr/>
            </a:pPr>
            <a:endParaRPr lang="en-US" sz="3900" dirty="0">
              <a:latin typeface="Tahoma" pitchFamily="34" charset="0"/>
            </a:endParaRPr>
          </a:p>
          <a:p>
            <a:pPr marL="660400" indent="-660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latin typeface="+mj-lt"/>
              </a:rPr>
              <a:t>The </a:t>
            </a:r>
            <a:r>
              <a:rPr lang="en-US" sz="2800" b="1" dirty="0" smtClean="0">
                <a:latin typeface="+mj-lt"/>
              </a:rPr>
              <a:t>Math Open Lab includes</a:t>
            </a:r>
            <a:r>
              <a:rPr lang="en-US" sz="2800" dirty="0" smtClean="0">
                <a:latin typeface="+mj-lt"/>
              </a:rPr>
              <a:t>:</a:t>
            </a:r>
          </a:p>
          <a:p>
            <a:pPr marL="660400" indent="-660400" eaLnBrk="1" hangingPunct="1">
              <a:lnSpc>
                <a:spcPct val="80000"/>
              </a:lnSpc>
              <a:buFontTx/>
              <a:buNone/>
              <a:defRPr/>
            </a:pPr>
            <a:endParaRPr lang="en-US" sz="1100" dirty="0" smtClean="0">
              <a:effectLst/>
              <a:latin typeface="+mj-lt"/>
            </a:endParaRPr>
          </a:p>
          <a:p>
            <a:pPr marL="857250" lvl="1" indent="-342900" eaLnBrk="1" hangingPunct="1">
              <a:buFont typeface="Wingdings" pitchFamily="2" charset="2"/>
              <a:buChar char="ü"/>
              <a:defRPr/>
            </a:pPr>
            <a:r>
              <a:rPr lang="en-US" sz="2400" dirty="0" smtClean="0">
                <a:effectLst/>
                <a:latin typeface="+mj-lt"/>
              </a:rPr>
              <a:t>Professional </a:t>
            </a:r>
            <a:r>
              <a:rPr lang="en-US" sz="2400" dirty="0" smtClean="0">
                <a:latin typeface="+mj-lt"/>
              </a:rPr>
              <a:t>L</a:t>
            </a:r>
            <a:r>
              <a:rPr lang="en-US" sz="2400" dirty="0" smtClean="0">
                <a:effectLst/>
                <a:latin typeface="+mj-lt"/>
              </a:rPr>
              <a:t>ab </a:t>
            </a:r>
            <a:r>
              <a:rPr lang="en-US" sz="2400" dirty="0" smtClean="0">
                <a:latin typeface="+mj-lt"/>
              </a:rPr>
              <a:t>I</a:t>
            </a:r>
            <a:r>
              <a:rPr lang="en-US" sz="2400" dirty="0" smtClean="0">
                <a:effectLst/>
                <a:latin typeface="+mj-lt"/>
              </a:rPr>
              <a:t>nstructors </a:t>
            </a:r>
          </a:p>
          <a:p>
            <a:pPr marL="857250" lvl="1" indent="-342900" eaLnBrk="1" hangingPunct="1"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+mj-lt"/>
              </a:rPr>
              <a:t>100</a:t>
            </a:r>
            <a:r>
              <a:rPr lang="en-US" sz="2400" dirty="0" smtClean="0">
                <a:effectLst/>
                <a:latin typeface="+mj-lt"/>
              </a:rPr>
              <a:t> computers</a:t>
            </a:r>
          </a:p>
          <a:p>
            <a:pPr marL="857250" lvl="1" indent="-342900" eaLnBrk="1" hangingPunct="1">
              <a:buFont typeface="Wingdings" pitchFamily="2" charset="2"/>
              <a:buChar char="ü"/>
              <a:defRPr/>
            </a:pPr>
            <a:r>
              <a:rPr lang="en-US" sz="2400" dirty="0" smtClean="0">
                <a:effectLst/>
                <a:latin typeface="+mj-lt"/>
              </a:rPr>
              <a:t>Student Resources </a:t>
            </a:r>
            <a:r>
              <a:rPr lang="en-US" sz="2400" dirty="0" smtClean="0">
                <a:latin typeface="+mj-lt"/>
              </a:rPr>
              <a:t>T</a:t>
            </a:r>
            <a:r>
              <a:rPr lang="en-US" sz="2400" dirty="0" smtClean="0">
                <a:effectLst/>
                <a:latin typeface="+mj-lt"/>
              </a:rPr>
              <a:t>able {stapler, hole puncher, print card machine}</a:t>
            </a:r>
          </a:p>
          <a:p>
            <a:pPr marL="857250" lvl="1" indent="-342900" eaLnBrk="1" hangingPunct="1">
              <a:buFont typeface="Wingdings" pitchFamily="2" charset="2"/>
              <a:buChar char="ü"/>
              <a:defRPr/>
            </a:pPr>
            <a:r>
              <a:rPr lang="en-US" sz="2400" dirty="0" smtClean="0">
                <a:effectLst/>
                <a:latin typeface="+mj-lt"/>
              </a:rPr>
              <a:t>2 Print </a:t>
            </a:r>
            <a:r>
              <a:rPr lang="en-US" sz="2400" dirty="0" smtClean="0">
                <a:latin typeface="+mj-lt"/>
              </a:rPr>
              <a:t>S</a:t>
            </a:r>
            <a:r>
              <a:rPr lang="en-US" sz="2400" dirty="0" smtClean="0">
                <a:effectLst/>
                <a:latin typeface="+mj-lt"/>
              </a:rPr>
              <a:t>tations </a:t>
            </a:r>
            <a:r>
              <a:rPr lang="en-US" sz="2400" dirty="0" smtClean="0">
                <a:latin typeface="+mj-lt"/>
              </a:rPr>
              <a:t>{print card required, </a:t>
            </a:r>
            <a:r>
              <a:rPr lang="en-US" sz="2400" dirty="0" smtClean="0">
                <a:effectLst/>
                <a:latin typeface="+mj-lt"/>
              </a:rPr>
              <a:t>$0.10/page} </a:t>
            </a:r>
          </a:p>
          <a:p>
            <a:pPr marL="1009650" lvl="1" indent="-495300">
              <a:buNone/>
              <a:defRPr/>
            </a:pPr>
            <a:endParaRPr lang="en-US" sz="1400" dirty="0" smtClean="0">
              <a:effectLst/>
              <a:latin typeface="Tahoma" pitchFamily="34" charset="0"/>
            </a:endParaRPr>
          </a:p>
          <a:p>
            <a:pPr marL="1009650" lvl="1" indent="-495300">
              <a:lnSpc>
                <a:spcPct val="80000"/>
              </a:lnSpc>
              <a:buNone/>
              <a:defRPr/>
            </a:pPr>
            <a:endParaRPr lang="en-US" sz="1800" dirty="0" smtClean="0">
              <a:effectLst/>
              <a:latin typeface="Tahoma" pitchFamily="34" charset="0"/>
            </a:endParaRPr>
          </a:p>
          <a:p>
            <a:pPr marL="2241550" lvl="4" indent="-412750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dirty="0" smtClean="0">
              <a:effectLst/>
              <a:latin typeface="Tahoma" pitchFamily="34" charset="0"/>
            </a:endParaRPr>
          </a:p>
          <a:p>
            <a:pPr marL="1784350" lvl="3" indent="-412750" eaLnBrk="1" hangingPunct="1">
              <a:lnSpc>
                <a:spcPct val="80000"/>
              </a:lnSpc>
              <a:buNone/>
              <a:defRPr/>
            </a:pPr>
            <a:endParaRPr lang="en-US" dirty="0" smtClean="0">
              <a:effectLst/>
              <a:latin typeface="Tahoma" pitchFamily="34" charset="0"/>
            </a:endParaRPr>
          </a:p>
          <a:p>
            <a:pPr marL="527050" indent="-412750" eaLnBrk="1" hangingPunct="1">
              <a:lnSpc>
                <a:spcPct val="80000"/>
              </a:lnSpc>
              <a:defRPr/>
            </a:pPr>
            <a:endParaRPr lang="en-US" dirty="0" smtClean="0">
              <a:effectLst/>
              <a:latin typeface="Tahoma" pitchFamily="34" charset="0"/>
            </a:endParaRPr>
          </a:p>
          <a:p>
            <a:pPr marL="527050" indent="-412750" eaLnBrk="1" hangingPunct="1">
              <a:lnSpc>
                <a:spcPct val="80000"/>
              </a:lnSpc>
              <a:buFontTx/>
              <a:buNone/>
              <a:defRPr/>
            </a:pPr>
            <a:endParaRPr lang="en-US" dirty="0" smtClean="0">
              <a:effectLst/>
              <a:latin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2565094" cy="177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15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Rockwell Extra Bold" pitchFamily="18" charset="0"/>
              </a:rPr>
              <a:t>MyMathLab</a:t>
            </a:r>
            <a:endParaRPr lang="en-US" sz="3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Rockwell Extra Bold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04" y="1021406"/>
            <a:ext cx="8932702" cy="553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1123950" y="2200275"/>
            <a:ext cx="70485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752600" y="2000190"/>
            <a:ext cx="48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000" b="1" dirty="0" smtClean="0">
                <a:solidFill>
                  <a:srgbClr val="FF0000"/>
                </a:solidFill>
              </a:rPr>
              <a:t>Access </a:t>
            </a:r>
            <a:r>
              <a:rPr lang="en-US" sz="2000" b="1" u="sng" dirty="0" smtClean="0">
                <a:solidFill>
                  <a:srgbClr val="FF0000"/>
                </a:solidFill>
              </a:rPr>
              <a:t>Self-Check Quiz</a:t>
            </a:r>
            <a:r>
              <a:rPr lang="en-US" sz="2000" b="1" dirty="0" smtClean="0">
                <a:solidFill>
                  <a:srgbClr val="FF0000"/>
                </a:solidFill>
              </a:rPr>
              <a:t> &amp; </a:t>
            </a:r>
            <a:r>
              <a:rPr lang="en-US" sz="2000" b="1" u="sng" dirty="0" smtClean="0">
                <a:solidFill>
                  <a:srgbClr val="FF0000"/>
                </a:solidFill>
              </a:rPr>
              <a:t>Lab Assessment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30203" y="2882324"/>
            <a:ext cx="70041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000" b="1" dirty="0" smtClean="0">
                <a:solidFill>
                  <a:srgbClr val="FF0000"/>
                </a:solidFill>
              </a:rPr>
              <a:t>Access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Gradebook</a:t>
            </a:r>
            <a:r>
              <a:rPr lang="en-US" sz="2000" b="1" u="sng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to review Self-Check Quiz &amp; Lab Assessment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815828" y="3082379"/>
            <a:ext cx="784372" cy="322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95625" y="4676745"/>
            <a:ext cx="5528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000" b="1" dirty="0">
                <a:solidFill>
                  <a:srgbClr val="FF0000"/>
                </a:solidFill>
              </a:rPr>
              <a:t>Access </a:t>
            </a:r>
            <a:r>
              <a:rPr lang="en-US" sz="2000" b="1" u="sng" dirty="0" smtClean="0">
                <a:solidFill>
                  <a:srgbClr val="FF0000"/>
                </a:solidFill>
              </a:rPr>
              <a:t>Multimedia Library</a:t>
            </a:r>
            <a:r>
              <a:rPr lang="en-US" sz="2000" b="1" dirty="0" smtClean="0">
                <a:solidFill>
                  <a:srgbClr val="FF0000"/>
                </a:solidFill>
              </a:rPr>
              <a:t> to view textbook online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217540" y="4876800"/>
            <a:ext cx="198286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69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Rockwell Extra Bold" pitchFamily="18" charset="0"/>
              </a:rPr>
              <a:t>MyMathLab</a:t>
            </a:r>
            <a:endParaRPr lang="en-US" sz="3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Rockwell Extra Bold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04" y="1120303"/>
            <a:ext cx="8932702" cy="553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00200" y="3250912"/>
            <a:ext cx="7391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u="sng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Due Dates </a:t>
            </a:r>
            <a:r>
              <a:rPr lang="en-US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If unknown, check 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with </a:t>
            </a:r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your professor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en-US" sz="2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866900" y="3733800"/>
            <a:ext cx="266700" cy="4447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33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Rockwell Extra Bold" pitchFamily="18" charset="0"/>
              </a:rPr>
              <a:t>MyMathLab</a:t>
            </a:r>
            <a:endParaRPr lang="en-US" sz="3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Rockwell Extra Bold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8" y="1404640"/>
            <a:ext cx="8854494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urved Left Arrow 11"/>
          <p:cNvSpPr/>
          <p:nvPr/>
        </p:nvSpPr>
        <p:spPr>
          <a:xfrm rot="13861687" flipH="1">
            <a:off x="8243470" y="1541588"/>
            <a:ext cx="686432" cy="1343421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53086" y="1676400"/>
            <a:ext cx="2133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    </a:t>
            </a:r>
          </a:p>
          <a:p>
            <a:r>
              <a:rPr lang="en-US" sz="2200" b="1" dirty="0" smtClean="0">
                <a:solidFill>
                  <a:srgbClr val="C00000"/>
                </a:solidFill>
              </a:rPr>
              <a:t>     </a:t>
            </a:r>
            <a:r>
              <a:rPr lang="en-US" sz="2200" b="1" u="sng" dirty="0" smtClean="0">
                <a:solidFill>
                  <a:srgbClr val="C00000"/>
                </a:solidFill>
              </a:rPr>
              <a:t>Log Out </a:t>
            </a:r>
          </a:p>
          <a:p>
            <a:r>
              <a:rPr lang="en-US" sz="2200" b="1" dirty="0" smtClean="0">
                <a:solidFill>
                  <a:srgbClr val="C00000"/>
                </a:solidFill>
              </a:rPr>
              <a:t>     from </a:t>
            </a:r>
            <a:endParaRPr lang="en-US" sz="2200" b="1" dirty="0">
              <a:solidFill>
                <a:srgbClr val="C00000"/>
              </a:solidFill>
            </a:endParaRPr>
          </a:p>
          <a:p>
            <a:r>
              <a:rPr lang="en-US" sz="2200" b="1" dirty="0" smtClean="0">
                <a:solidFill>
                  <a:srgbClr val="C00000"/>
                </a:solidFill>
              </a:rPr>
              <a:t>     </a:t>
            </a:r>
            <a:r>
              <a:rPr lang="en-US" sz="2200" b="1" dirty="0" err="1" smtClean="0">
                <a:solidFill>
                  <a:srgbClr val="C00000"/>
                </a:solidFill>
              </a:rPr>
              <a:t>MyMathLab</a:t>
            </a:r>
            <a:endParaRPr lang="en-US" sz="2200" b="1" dirty="0" smtClean="0">
              <a:solidFill>
                <a:srgbClr val="C00000"/>
              </a:solidFill>
            </a:endParaRPr>
          </a:p>
          <a:p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</a:rPr>
              <a:t>    when </a:t>
            </a:r>
          </a:p>
          <a:p>
            <a:r>
              <a:rPr lang="en-US" sz="2200" b="1" dirty="0" smtClean="0">
                <a:solidFill>
                  <a:srgbClr val="C00000"/>
                </a:solidFill>
              </a:rPr>
              <a:t>     finished</a:t>
            </a:r>
            <a:endParaRPr lang="en-US" sz="2200" b="1" dirty="0">
              <a:solidFill>
                <a:srgbClr val="C00000"/>
              </a:solidFill>
            </a:endParaRPr>
          </a:p>
        </p:txBody>
      </p:sp>
      <p:pic>
        <p:nvPicPr>
          <p:cNvPr id="19" name="Picture 6" descr="http://www.animatedgif.net/arrowpointers/arrowpink_e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770939">
            <a:off x="7677339" y="383871"/>
            <a:ext cx="1774985" cy="782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729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209800"/>
            <a:ext cx="8610600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41550" lvl="4" indent="-412750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dirty="0" smtClean="0"/>
          </a:p>
          <a:p>
            <a:pPr marL="2241550" lvl="4" indent="-412750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  <a:solidFill>
            <a:srgbClr val="4047D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Rockwell Extra Bold" pitchFamily="18" charset="0"/>
              </a:rPr>
              <a:t>L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ab Assignments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682" y="1295400"/>
            <a:ext cx="8407623" cy="486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  <a:tabLst>
                <a:tab pos="400050" algn="l"/>
              </a:tabLst>
            </a:pPr>
            <a:r>
              <a:rPr lang="en-US" sz="3200" b="1" dirty="0" smtClean="0">
                <a:solidFill>
                  <a:srgbClr val="7030A0"/>
                </a:solidFill>
              </a:rPr>
              <a:t>  Concept Videos &amp; Lab Project Worksheets  </a:t>
            </a:r>
          </a:p>
          <a:p>
            <a:pPr>
              <a:tabLst>
                <a:tab pos="400050" algn="l"/>
              </a:tabLst>
            </a:pP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      are found in Blackboard.</a:t>
            </a:r>
          </a:p>
          <a:p>
            <a:pPr>
              <a:tabLst>
                <a:tab pos="400050" algn="l"/>
              </a:tabLst>
            </a:pPr>
            <a:endParaRPr lang="en-US" sz="32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1F7F3D"/>
                </a:solidFill>
              </a:rPr>
              <a:t>  </a:t>
            </a:r>
            <a:r>
              <a:rPr lang="en-US" sz="3200" b="1" dirty="0" smtClean="0">
                <a:solidFill>
                  <a:srgbClr val="1F7F3D"/>
                </a:solidFill>
              </a:rPr>
              <a:t>Self-Check Quizzes &amp; Lab Assessments</a:t>
            </a:r>
          </a:p>
          <a:p>
            <a:r>
              <a:rPr lang="en-US" sz="3200" b="1" dirty="0" smtClean="0">
                <a:solidFill>
                  <a:srgbClr val="1F7F3D"/>
                </a:solidFill>
              </a:rPr>
              <a:t>       are done </a:t>
            </a:r>
            <a:r>
              <a:rPr lang="en-US" sz="3200" b="1" dirty="0" smtClean="0">
                <a:solidFill>
                  <a:srgbClr val="1F7F3D"/>
                </a:solidFill>
              </a:rPr>
              <a:t>in </a:t>
            </a:r>
            <a:r>
              <a:rPr lang="en-US" sz="3200" b="1" dirty="0" err="1" smtClean="0">
                <a:solidFill>
                  <a:srgbClr val="1F7F3D"/>
                </a:solidFill>
              </a:rPr>
              <a:t>MyMathLab</a:t>
            </a:r>
            <a:r>
              <a:rPr lang="en-US" sz="3200" b="1" dirty="0" smtClean="0">
                <a:solidFill>
                  <a:srgbClr val="1F7F3D"/>
                </a:solidFill>
              </a:rPr>
              <a:t> at </a:t>
            </a:r>
            <a:r>
              <a:rPr lang="en-US" sz="3200" b="1" dirty="0" smtClean="0">
                <a:solidFill>
                  <a:srgbClr val="1F7F3D"/>
                </a:solidFill>
              </a:rPr>
              <a:t>the </a:t>
            </a:r>
            <a:r>
              <a:rPr lang="en-US" sz="3200" b="1" dirty="0">
                <a:solidFill>
                  <a:srgbClr val="1F7F3D"/>
                </a:solidFill>
              </a:rPr>
              <a:t>Valencia </a:t>
            </a:r>
            <a:endParaRPr lang="en-US" sz="3200" b="1" dirty="0" smtClean="0">
              <a:solidFill>
                <a:srgbClr val="1F7F3D"/>
              </a:solidFill>
            </a:endParaRPr>
          </a:p>
          <a:p>
            <a:r>
              <a:rPr lang="en-US" sz="3200" b="1" dirty="0">
                <a:solidFill>
                  <a:srgbClr val="1F7F3D"/>
                </a:solidFill>
              </a:rPr>
              <a:t> </a:t>
            </a:r>
            <a:r>
              <a:rPr lang="en-US" sz="3200" b="1" dirty="0" smtClean="0">
                <a:solidFill>
                  <a:srgbClr val="1F7F3D"/>
                </a:solidFill>
              </a:rPr>
              <a:t>      </a:t>
            </a:r>
            <a:r>
              <a:rPr lang="en-US" sz="3200" b="1" dirty="0" smtClean="0">
                <a:solidFill>
                  <a:srgbClr val="1F7F3D"/>
                </a:solidFill>
              </a:rPr>
              <a:t>West Campus Math </a:t>
            </a:r>
            <a:r>
              <a:rPr lang="en-US" sz="3200" b="1" dirty="0" smtClean="0">
                <a:solidFill>
                  <a:srgbClr val="1F7F3D"/>
                </a:solidFill>
              </a:rPr>
              <a:t>Open Lab </a:t>
            </a:r>
            <a:r>
              <a:rPr lang="en-US" sz="3200" b="1" dirty="0">
                <a:solidFill>
                  <a:srgbClr val="1F7F3D"/>
                </a:solidFill>
              </a:rPr>
              <a:t>only</a:t>
            </a:r>
            <a:r>
              <a:rPr lang="en-US" sz="3200" b="1" dirty="0" smtClean="0">
                <a:solidFill>
                  <a:srgbClr val="1F7F3D"/>
                </a:solidFill>
              </a:rPr>
              <a:t>.</a:t>
            </a:r>
          </a:p>
          <a:p>
            <a:endParaRPr lang="en-US" sz="28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C00000"/>
                </a:solidFill>
              </a:rPr>
              <a:t>  </a:t>
            </a:r>
            <a:r>
              <a:rPr lang="en-US" sz="3200" b="1" dirty="0" smtClean="0">
                <a:solidFill>
                  <a:srgbClr val="C00000"/>
                </a:solidFill>
              </a:rPr>
              <a:t>No assistance is allowed on Lab Assessments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      i.e. do not use notes &amp; textbook on them.    </a:t>
            </a:r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Blackboard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7" y="2082819"/>
            <a:ext cx="8994186" cy="419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 descr="http://www.animatedgif.net/arrowpointers/arrowpink_e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770939">
            <a:off x="7724582" y="881740"/>
            <a:ext cx="1774985" cy="78268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410561" y="990600"/>
            <a:ext cx="5486399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    </a:t>
            </a:r>
          </a:p>
          <a:p>
            <a:r>
              <a:rPr lang="en-US" sz="2200" b="1" dirty="0" smtClean="0">
                <a:solidFill>
                  <a:srgbClr val="C00000"/>
                </a:solidFill>
              </a:rPr>
              <a:t>     </a:t>
            </a:r>
            <a:r>
              <a:rPr lang="en-US" sz="2200" b="1" u="sng" dirty="0" smtClean="0">
                <a:solidFill>
                  <a:srgbClr val="C00000"/>
                </a:solidFill>
              </a:rPr>
              <a:t>Log Out</a:t>
            </a:r>
            <a:r>
              <a:rPr lang="en-US" sz="2200" b="1" dirty="0" smtClean="0">
                <a:solidFill>
                  <a:srgbClr val="C00000"/>
                </a:solidFill>
              </a:rPr>
              <a:t> from Blackboard when finished</a:t>
            </a:r>
            <a:endParaRPr lang="en-US" sz="2200" b="1" dirty="0">
              <a:solidFill>
                <a:srgbClr val="C0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477485" y="1577882"/>
            <a:ext cx="1305301" cy="504937"/>
          </a:xfrm>
          <a:prstGeom prst="straightConnector1">
            <a:avLst/>
          </a:prstGeom>
          <a:ln>
            <a:solidFill>
              <a:srgbClr val="E12F1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35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-609600" y="2133600"/>
            <a:ext cx="8382000" cy="4876800"/>
          </a:xfrm>
        </p:spPr>
        <p:txBody>
          <a:bodyPr>
            <a:normAutofit/>
          </a:bodyPr>
          <a:lstStyle/>
          <a:p>
            <a:pPr marL="609600" lvl="1" indent="-609600" eaLnBrk="1" hangingPunct="1">
              <a:lnSpc>
                <a:spcPct val="80000"/>
              </a:lnSpc>
              <a:buClr>
                <a:schemeClr val="hlink"/>
              </a:buClr>
              <a:buFontTx/>
              <a:buNone/>
              <a:defRPr/>
            </a:pPr>
            <a:endParaRPr lang="en-US" sz="5600" b="1" dirty="0" smtClean="0">
              <a:solidFill>
                <a:srgbClr val="C00000"/>
              </a:solidFill>
              <a:effectLst/>
              <a:latin typeface="Tahoma" pitchFamily="34" charset="0"/>
            </a:endParaRPr>
          </a:p>
          <a:p>
            <a:pPr marL="609600" indent="-609600">
              <a:lnSpc>
                <a:spcPct val="120000"/>
              </a:lnSpc>
              <a:buNone/>
              <a:defRPr/>
            </a:pPr>
            <a:endParaRPr lang="en-US" sz="80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marL="609600" indent="-609600">
              <a:lnSpc>
                <a:spcPct val="120000"/>
              </a:lnSpc>
              <a:buNone/>
              <a:defRPr/>
            </a:pPr>
            <a:r>
              <a:rPr lang="en-US" sz="7200" b="1" dirty="0" smtClean="0">
                <a:solidFill>
                  <a:srgbClr val="C00000"/>
                </a:solidFill>
                <a:latin typeface="Tahoma" pitchFamily="34" charset="0"/>
              </a:rPr>
              <a:t>    </a:t>
            </a:r>
            <a:endParaRPr lang="en-US" sz="4400" dirty="0" smtClean="0">
              <a:effectLst/>
              <a:latin typeface="Tahoma" pitchFamily="34" charset="0"/>
            </a:endParaRPr>
          </a:p>
          <a:p>
            <a:pPr marL="590550" indent="-533400">
              <a:lnSpc>
                <a:spcPct val="120000"/>
              </a:lnSpc>
              <a:defRPr/>
            </a:pPr>
            <a:endParaRPr lang="en-US" sz="1100" u="sng" dirty="0" smtClean="0">
              <a:effectLst/>
              <a:latin typeface="Tahoma" pitchFamily="34" charset="0"/>
            </a:endParaRPr>
          </a:p>
          <a:p>
            <a:pPr lvl="2" eaLnBrk="1" hangingPunct="1">
              <a:lnSpc>
                <a:spcPts val="1440"/>
              </a:lnSpc>
              <a:buNone/>
              <a:defRPr/>
            </a:pPr>
            <a:r>
              <a:rPr lang="en-US" sz="4800" dirty="0" smtClean="0">
                <a:latin typeface="Tahoma" pitchFamily="34" charset="0"/>
              </a:rPr>
              <a:t>	</a:t>
            </a:r>
          </a:p>
          <a:p>
            <a:pPr lvl="2">
              <a:lnSpc>
                <a:spcPct val="120000"/>
              </a:lnSpc>
              <a:defRPr/>
            </a:pPr>
            <a:endParaRPr lang="en-US" sz="4800" dirty="0" smtClean="0">
              <a:latin typeface="Tahoma" pitchFamily="34" charset="0"/>
            </a:endParaRPr>
          </a:p>
          <a:p>
            <a:pPr lvl="2" eaLnBrk="1" hangingPunct="1">
              <a:lnSpc>
                <a:spcPct val="120000"/>
              </a:lnSpc>
              <a:buNone/>
              <a:defRPr/>
            </a:pPr>
            <a:endParaRPr lang="en-US" sz="3400" dirty="0" smtClean="0">
              <a:effectLst/>
              <a:latin typeface="Tahoma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>
              <a:effectLst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ahoma" pitchFamily="34" charset="0"/>
              </a:rPr>
              <a:t> </a:t>
            </a:r>
            <a:b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ahoma" pitchFamily="34" charset="0"/>
              </a:rPr>
            </a:br>
            <a:r>
              <a:rPr lang="en-US" b="1" dirty="0" smtClean="0">
                <a:ln>
                  <a:solidFill>
                    <a:srgbClr val="00B0F0"/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Rockwell Extra Bold" pitchFamily="18" charset="0"/>
              </a:rPr>
              <a:t>Student Time Tracker             (To Clock Out) </a:t>
            </a:r>
            <a:br>
              <a:rPr lang="en-US" b="1" dirty="0" smtClean="0">
                <a:ln>
                  <a:solidFill>
                    <a:srgbClr val="00B0F0"/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Rockwell Extra Bold" pitchFamily="18" charset="0"/>
              </a:rPr>
            </a:br>
            <a:r>
              <a:rPr lang="en-US" b="1" dirty="0" smtClean="0">
                <a:ln>
                  <a:solidFill>
                    <a:srgbClr val="00B0F0"/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Rockwell Extra Bold" pitchFamily="18" charset="0"/>
              </a:rPr>
              <a:t> </a:t>
            </a:r>
            <a:endParaRPr lang="en-US" sz="3200" b="1" dirty="0" smtClean="0">
              <a:ln>
                <a:solidFill>
                  <a:srgbClr val="00B0F0"/>
                </a:solidFill>
              </a:ln>
              <a:solidFill>
                <a:schemeClr val="tx2">
                  <a:lumMod val="75000"/>
                </a:schemeClr>
              </a:solidFill>
              <a:effectLst/>
              <a:latin typeface="Rockwell Extra Bold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2667000"/>
            <a:ext cx="4160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b="1" dirty="0">
                <a:solidFill>
                  <a:schemeClr val="bg1"/>
                </a:solidFill>
                <a:latin typeface="Berlin Sans FB Demi" pitchFamily="34" charset="0"/>
              </a:rPr>
              <a:t>3</a:t>
            </a:r>
            <a:r>
              <a:rPr lang="en-US" sz="2000" b="1" dirty="0" smtClean="0">
                <a:solidFill>
                  <a:schemeClr val="bg1"/>
                </a:solidFill>
                <a:latin typeface="Berlin Sans FB Demi" pitchFamily="34" charset="0"/>
              </a:rPr>
              <a:t>.  Click </a:t>
            </a:r>
            <a:r>
              <a:rPr lang="en-US" sz="2000" b="1" u="sng" dirty="0" smtClean="0">
                <a:solidFill>
                  <a:schemeClr val="bg1"/>
                </a:solidFill>
                <a:latin typeface="Berlin Sans FB Demi" pitchFamily="34" charset="0"/>
              </a:rPr>
              <a:t>CLOCK IN</a:t>
            </a:r>
          </a:p>
          <a:p>
            <a:endParaRPr lang="en-US" sz="2400" dirty="0">
              <a:latin typeface="Berlin Sans FB Dem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09800"/>
            <a:ext cx="6500514" cy="18629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1500" y="4505325"/>
            <a:ext cx="3353900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342900" indent="-342900" algn="ctr"/>
            <a:endParaRPr lang="en-US" sz="2000" b="1" dirty="0" smtClean="0">
              <a:solidFill>
                <a:schemeClr val="bg1"/>
              </a:solidFill>
              <a:latin typeface="Berlin Sans FB Demi" pitchFamily="34" charset="0"/>
            </a:endParaRPr>
          </a:p>
          <a:p>
            <a:pPr marL="342900" indent="-342900" algn="ctr"/>
            <a:r>
              <a:rPr lang="en-US" sz="2800" b="1" dirty="0" smtClean="0">
                <a:solidFill>
                  <a:schemeClr val="bg1"/>
                </a:solidFill>
                <a:latin typeface="Berlin Sans FB Demi" pitchFamily="34" charset="0"/>
              </a:rPr>
              <a:t>Click </a:t>
            </a:r>
            <a:r>
              <a:rPr lang="en-US" sz="2800" b="1" u="sng" dirty="0" smtClean="0">
                <a:solidFill>
                  <a:schemeClr val="bg1"/>
                </a:solidFill>
                <a:latin typeface="Berlin Sans FB Demi" pitchFamily="34" charset="0"/>
              </a:rPr>
              <a:t>Clock Out</a:t>
            </a:r>
          </a:p>
          <a:p>
            <a:endParaRPr lang="en-US" sz="2400" dirty="0">
              <a:latin typeface="Berlin Sans FB Demi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4321516">
            <a:off x="2178664" y="4049599"/>
            <a:ext cx="1586270" cy="26848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973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-609600" y="2133600"/>
            <a:ext cx="8382000" cy="4876800"/>
          </a:xfrm>
        </p:spPr>
        <p:txBody>
          <a:bodyPr>
            <a:normAutofit/>
          </a:bodyPr>
          <a:lstStyle/>
          <a:p>
            <a:pPr marL="609600" lvl="1" indent="-609600" eaLnBrk="1" hangingPunct="1">
              <a:lnSpc>
                <a:spcPct val="80000"/>
              </a:lnSpc>
              <a:buClr>
                <a:schemeClr val="hlink"/>
              </a:buClr>
              <a:buFontTx/>
              <a:buNone/>
              <a:defRPr/>
            </a:pPr>
            <a:endParaRPr lang="en-US" sz="5600" b="1" dirty="0" smtClean="0">
              <a:solidFill>
                <a:srgbClr val="C00000"/>
              </a:solidFill>
              <a:effectLst/>
              <a:latin typeface="Tahoma" pitchFamily="34" charset="0"/>
            </a:endParaRPr>
          </a:p>
          <a:p>
            <a:pPr marL="609600" indent="-609600">
              <a:lnSpc>
                <a:spcPct val="120000"/>
              </a:lnSpc>
              <a:buNone/>
              <a:defRPr/>
            </a:pPr>
            <a:endParaRPr lang="en-US" sz="80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marL="609600" indent="-609600">
              <a:lnSpc>
                <a:spcPct val="120000"/>
              </a:lnSpc>
              <a:buNone/>
              <a:defRPr/>
            </a:pPr>
            <a:r>
              <a:rPr lang="en-US" sz="7200" b="1" dirty="0" smtClean="0">
                <a:solidFill>
                  <a:srgbClr val="C00000"/>
                </a:solidFill>
                <a:latin typeface="Tahoma" pitchFamily="34" charset="0"/>
              </a:rPr>
              <a:t>    </a:t>
            </a:r>
            <a:endParaRPr lang="en-US" sz="4400" dirty="0" smtClean="0">
              <a:effectLst/>
              <a:latin typeface="Tahoma" pitchFamily="34" charset="0"/>
            </a:endParaRPr>
          </a:p>
          <a:p>
            <a:pPr marL="590550" indent="-533400">
              <a:lnSpc>
                <a:spcPct val="120000"/>
              </a:lnSpc>
              <a:defRPr/>
            </a:pPr>
            <a:endParaRPr lang="en-US" sz="1100" u="sng" dirty="0" smtClean="0">
              <a:effectLst/>
              <a:latin typeface="Tahoma" pitchFamily="34" charset="0"/>
            </a:endParaRPr>
          </a:p>
          <a:p>
            <a:pPr lvl="2" eaLnBrk="1" hangingPunct="1">
              <a:lnSpc>
                <a:spcPts val="1440"/>
              </a:lnSpc>
              <a:buNone/>
              <a:defRPr/>
            </a:pPr>
            <a:r>
              <a:rPr lang="en-US" sz="4800" dirty="0" smtClean="0">
                <a:latin typeface="Tahoma" pitchFamily="34" charset="0"/>
              </a:rPr>
              <a:t>	</a:t>
            </a:r>
          </a:p>
          <a:p>
            <a:pPr lvl="2">
              <a:lnSpc>
                <a:spcPct val="120000"/>
              </a:lnSpc>
              <a:defRPr/>
            </a:pPr>
            <a:endParaRPr lang="en-US" sz="4800" dirty="0" smtClean="0">
              <a:latin typeface="Tahoma" pitchFamily="34" charset="0"/>
            </a:endParaRPr>
          </a:p>
          <a:p>
            <a:pPr lvl="2" eaLnBrk="1" hangingPunct="1">
              <a:lnSpc>
                <a:spcPct val="120000"/>
              </a:lnSpc>
              <a:buNone/>
              <a:defRPr/>
            </a:pPr>
            <a:endParaRPr lang="en-US" sz="3400" dirty="0" smtClean="0">
              <a:effectLst/>
              <a:latin typeface="Tahoma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2667000"/>
            <a:ext cx="4160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b="1" dirty="0">
                <a:solidFill>
                  <a:schemeClr val="bg1"/>
                </a:solidFill>
                <a:latin typeface="Berlin Sans FB Demi" pitchFamily="34" charset="0"/>
              </a:rPr>
              <a:t>3</a:t>
            </a:r>
            <a:r>
              <a:rPr lang="en-US" sz="2000" b="1" dirty="0" smtClean="0">
                <a:solidFill>
                  <a:schemeClr val="bg1"/>
                </a:solidFill>
                <a:latin typeface="Berlin Sans FB Demi" pitchFamily="34" charset="0"/>
              </a:rPr>
              <a:t>.  Click </a:t>
            </a:r>
            <a:r>
              <a:rPr lang="en-US" sz="2000" b="1" u="sng" dirty="0" smtClean="0">
                <a:solidFill>
                  <a:schemeClr val="bg1"/>
                </a:solidFill>
                <a:latin typeface="Berlin Sans FB Demi" pitchFamily="34" charset="0"/>
              </a:rPr>
              <a:t>CLOCK IN</a:t>
            </a:r>
          </a:p>
          <a:p>
            <a:endParaRPr lang="en-US" sz="2400" dirty="0">
              <a:latin typeface="Berlin Sans FB Dem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524000"/>
            <a:ext cx="8534400" cy="533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600" y="3051720"/>
            <a:ext cx="1276350" cy="163121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342900" indent="-342900" algn="ctr"/>
            <a:endParaRPr lang="en-US" sz="2000" b="1" dirty="0" smtClean="0">
              <a:solidFill>
                <a:schemeClr val="bg1"/>
              </a:solidFill>
              <a:latin typeface="Berlin Sans FB Demi" pitchFamily="34" charset="0"/>
            </a:endParaRPr>
          </a:p>
          <a:p>
            <a:pPr marL="342900" indent="-342900" algn="ctr"/>
            <a:r>
              <a:rPr lang="en-US" sz="2800" b="1" dirty="0" smtClean="0">
                <a:solidFill>
                  <a:schemeClr val="bg1"/>
                </a:solidFill>
                <a:latin typeface="Berlin Sans FB Demi" pitchFamily="34" charset="0"/>
              </a:rPr>
              <a:t>Click </a:t>
            </a:r>
          </a:p>
          <a:p>
            <a:pPr marL="342900" indent="-342900" algn="ctr"/>
            <a:r>
              <a:rPr lang="en-US" sz="2800" b="1" u="sng" dirty="0" smtClean="0">
                <a:solidFill>
                  <a:schemeClr val="bg1"/>
                </a:solidFill>
                <a:latin typeface="Berlin Sans FB Demi" pitchFamily="34" charset="0"/>
              </a:rPr>
              <a:t>Exit</a:t>
            </a:r>
          </a:p>
          <a:p>
            <a:endParaRPr lang="en-US" sz="2400" dirty="0">
              <a:latin typeface="Berlin Sans FB Demi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0630354">
            <a:off x="3044659" y="4116717"/>
            <a:ext cx="3186990" cy="26848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705226" y="1944338"/>
            <a:ext cx="528637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erlin Sans FB Demi" pitchFamily="34" charset="0"/>
              </a:rPr>
              <a:t>Total minutes spent in the week 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Berlin Sans FB Demi" pitchFamily="34" charset="0"/>
              </a:rPr>
              <a:t>from Monday to Saturday</a:t>
            </a:r>
            <a:endParaRPr lang="en-US" sz="28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10630354">
            <a:off x="2217536" y="2025249"/>
            <a:ext cx="1491823" cy="26848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ahoma" pitchFamily="34" charset="0"/>
              </a:rPr>
              <a:t> </a:t>
            </a:r>
            <a:b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ahoma" pitchFamily="34" charset="0"/>
              </a:rPr>
            </a:br>
            <a:r>
              <a:rPr lang="en-US" b="1" dirty="0" smtClean="0">
                <a:ln>
                  <a:solidFill>
                    <a:srgbClr val="00B0F0"/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Rockwell Extra Bold" pitchFamily="18" charset="0"/>
              </a:rPr>
              <a:t>Student Time Tracker             (After Clock Out) </a:t>
            </a:r>
            <a:br>
              <a:rPr lang="en-US" b="1" dirty="0" smtClean="0">
                <a:ln>
                  <a:solidFill>
                    <a:srgbClr val="00B0F0"/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Rockwell Extra Bold" pitchFamily="18" charset="0"/>
              </a:rPr>
            </a:br>
            <a:r>
              <a:rPr lang="en-US" b="1" dirty="0" smtClean="0">
                <a:ln>
                  <a:solidFill>
                    <a:srgbClr val="00B0F0"/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Rockwell Extra Bold" pitchFamily="18" charset="0"/>
              </a:rPr>
              <a:t> </a:t>
            </a:r>
            <a:endParaRPr lang="en-US" sz="3200" b="1" dirty="0" smtClean="0">
              <a:ln>
                <a:solidFill>
                  <a:srgbClr val="00B0F0"/>
                </a:solidFill>
              </a:ln>
              <a:solidFill>
                <a:schemeClr val="tx2">
                  <a:lumMod val="75000"/>
                </a:schemeClr>
              </a:solidFill>
              <a:effectLst/>
              <a:latin typeface="Rockwell Extra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55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700803"/>
              </p:ext>
            </p:extLst>
          </p:nvPr>
        </p:nvGraphicFramePr>
        <p:xfrm>
          <a:off x="533400" y="1298829"/>
          <a:ext cx="7848600" cy="5827782"/>
        </p:xfrm>
        <a:graphic>
          <a:graphicData uri="http://schemas.openxmlformats.org/drawingml/2006/table">
            <a:tbl>
              <a:tblPr/>
              <a:tblGrid>
                <a:gridCol w="7848600"/>
              </a:tblGrid>
              <a:tr h="4748357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+mj-lt"/>
                        <a:buNone/>
                      </a:pPr>
                      <a:r>
                        <a:rPr lang="en-US" sz="1600" kern="14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1.  </a:t>
                      </a:r>
                      <a:r>
                        <a:rPr lang="en-US" sz="1800" b="1" kern="14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What </a:t>
                      </a:r>
                      <a:r>
                        <a:rPr lang="en-US" sz="1800" b="1" kern="1400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do students need to bring to work on lab assignments? </a:t>
                      </a:r>
                      <a:endParaRPr lang="en-US" sz="1800" b="1" kern="1400" dirty="0" smtClean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marL="342900" marR="0" lvl="0" indent="-3429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+mj-lt"/>
                        <a:buNone/>
                      </a:pPr>
                      <a:r>
                        <a:rPr lang="en-US" sz="1600" b="1" kern="14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 </a:t>
                      </a:r>
                      <a:r>
                        <a:rPr lang="en-US" sz="1600" b="1" i="1" kern="14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VID, MLP, </a:t>
                      </a:r>
                      <a:r>
                        <a:rPr lang="en-US" sz="1600" b="1" i="1" kern="1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Writing Utensil</a:t>
                      </a:r>
                      <a:r>
                        <a:rPr lang="en-US" sz="1600" b="1" i="1" kern="14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, Paper/Notebook etc. </a:t>
                      </a:r>
                      <a:r>
                        <a:rPr lang="en-US" sz="1600" b="1" i="1" kern="1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+mj-lt"/>
                        <a:buNone/>
                      </a:pPr>
                      <a:endParaRPr lang="en-US" sz="1600" kern="1400" dirty="0" smtClean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marL="457200" marR="0" lvl="0" indent="-4572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+mj-lt"/>
                        <a:buNone/>
                      </a:pPr>
                      <a:r>
                        <a:rPr lang="en-US" sz="1600" kern="14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2.  </a:t>
                      </a:r>
                      <a:r>
                        <a:rPr lang="en-US" sz="1800" b="1" kern="14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What are the different clock</a:t>
                      </a:r>
                      <a:r>
                        <a:rPr lang="en-US" sz="1800" b="1" kern="1400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in, </a:t>
                      </a:r>
                      <a:r>
                        <a:rPr lang="en-US" sz="1800" b="1" kern="14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log-in and sign-in that you do when</a:t>
                      </a:r>
                      <a:r>
                        <a:rPr lang="en-US" sz="1800" b="1" kern="1400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en-US" sz="1800" b="1" kern="14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you</a:t>
                      </a:r>
                      <a:r>
                        <a:rPr lang="en-US" sz="1800" b="1" kern="1400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en-US" sz="1800" b="1" kern="14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come </a:t>
                      </a:r>
                      <a:r>
                        <a:rPr lang="en-US" sz="1800" b="1" kern="1400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to the </a:t>
                      </a:r>
                      <a:r>
                        <a:rPr lang="en-US" sz="1800" b="1" kern="14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Math </a:t>
                      </a:r>
                      <a:r>
                        <a:rPr lang="en-US" sz="1800" b="1" kern="1400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Lab?  </a:t>
                      </a:r>
                      <a:endParaRPr lang="en-US" sz="1600" b="1" kern="1400" dirty="0" smtClean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marL="457200" marR="0" lvl="0" indent="-4572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+mj-lt"/>
                        <a:buNone/>
                      </a:pPr>
                      <a:r>
                        <a:rPr lang="en-US" sz="1600" b="1" i="1" kern="1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Clock</a:t>
                      </a:r>
                      <a:r>
                        <a:rPr lang="en-US" sz="1600" b="1" i="1" kern="14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In </a:t>
                      </a:r>
                      <a:r>
                        <a:rPr lang="en-US" sz="1600" b="1" i="1" u="sng" kern="1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Student Time Tracker</a:t>
                      </a:r>
                      <a:r>
                        <a:rPr lang="en-US" sz="1600" b="1" i="1" kern="1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, Log In </a:t>
                      </a:r>
                      <a:r>
                        <a:rPr lang="en-US" sz="1600" b="1" i="1" u="sng" kern="1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Blackboard</a:t>
                      </a:r>
                      <a:r>
                        <a:rPr lang="en-US" sz="1600" b="1" i="1" kern="1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,</a:t>
                      </a:r>
                      <a:r>
                        <a:rPr lang="en-US" sz="1600" b="1" i="1" kern="14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Log In </a:t>
                      </a:r>
                      <a:r>
                        <a:rPr lang="en-US" sz="1600" b="1" i="1" u="sng" kern="140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MyMath</a:t>
                      </a:r>
                      <a:r>
                        <a:rPr lang="en-US" sz="1600" b="1" i="1" u="sng" kern="1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Lab</a:t>
                      </a:r>
                    </a:p>
                    <a:p>
                      <a:pPr marL="457200" marR="0" lvl="0" indent="-4572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+mj-lt"/>
                        <a:buNone/>
                      </a:pPr>
                      <a:endParaRPr lang="en-US" sz="1600" b="1" i="1" kern="1400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+mj-lt"/>
                        <a:buNone/>
                      </a:pPr>
                      <a:r>
                        <a:rPr lang="en-US" sz="1600" kern="14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3.  </a:t>
                      </a:r>
                      <a:r>
                        <a:rPr lang="en-US" sz="1800" b="1" kern="14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How </a:t>
                      </a:r>
                      <a:r>
                        <a:rPr lang="en-US" sz="1800" b="1" kern="1400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do you know what assignments are </a:t>
                      </a:r>
                      <a:r>
                        <a:rPr lang="en-US" sz="1800" b="1" kern="14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due? </a:t>
                      </a:r>
                    </a:p>
                    <a:p>
                      <a:pPr marL="4572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4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               </a:t>
                      </a:r>
                      <a:r>
                        <a:rPr lang="en-US" sz="1600" b="1" i="1" kern="1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Due Dates column in </a:t>
                      </a:r>
                      <a:r>
                        <a:rPr lang="en-US" sz="1600" b="1" i="1" kern="140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MyMath</a:t>
                      </a:r>
                      <a:r>
                        <a:rPr lang="en-US" sz="1600" b="1" i="1" kern="1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Lab  OR</a:t>
                      </a:r>
                    </a:p>
                    <a:p>
                      <a:pPr marL="45720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check with your professor</a:t>
                      </a:r>
                    </a:p>
                    <a:p>
                      <a:pPr marL="4572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400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marL="457200" marR="0" lvl="0" indent="-4572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+mj-lt"/>
                        <a:buNone/>
                      </a:pPr>
                      <a:r>
                        <a:rPr lang="en-US" sz="1600" kern="14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4.  </a:t>
                      </a:r>
                      <a:r>
                        <a:rPr lang="en-US" sz="1800" b="1" kern="14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Which </a:t>
                      </a:r>
                      <a:r>
                        <a:rPr lang="en-US" sz="1800" b="1" kern="1400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is more important: attendance or </a:t>
                      </a:r>
                      <a:r>
                        <a:rPr lang="en-US" sz="1800" b="1" kern="14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assignments</a:t>
                      </a:r>
                      <a:r>
                        <a:rPr lang="en-US" sz="1800" b="1" kern="1400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?   </a:t>
                      </a:r>
                      <a:endParaRPr lang="en-US" sz="1600" b="1" kern="1400" dirty="0" smtClean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marL="457200" marR="0" lvl="0" indent="-4572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+mj-lt"/>
                        <a:buNone/>
                      </a:pPr>
                      <a:r>
                        <a:rPr lang="en-US" sz="1600" b="1" kern="14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      </a:t>
                      </a:r>
                      <a:r>
                        <a:rPr lang="en-US" sz="1600" b="1" i="1" kern="1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Assignments</a:t>
                      </a:r>
                    </a:p>
                    <a:p>
                      <a:pPr marL="457200" marR="0" lvl="0" indent="-4572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+mj-lt"/>
                        <a:buNone/>
                      </a:pPr>
                      <a:endParaRPr lang="en-US" sz="1600" i="1" kern="1400" dirty="0" smtClean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+mj-lt"/>
                        <a:buNone/>
                      </a:pPr>
                      <a:r>
                        <a:rPr lang="en-US" sz="1600" i="0" kern="14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r>
                        <a:rPr lang="en-US" sz="1600" b="0" i="0" kern="14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.   </a:t>
                      </a:r>
                      <a:r>
                        <a:rPr lang="en-US" sz="1800" b="1" kern="1400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What do you do to get assistance in the Math Lab?</a:t>
                      </a:r>
                    </a:p>
                    <a:p>
                      <a:pPr marL="600075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Sit </a:t>
                      </a:r>
                      <a:r>
                        <a:rPr lang="en-US" sz="1600" b="1" kern="14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down at a computer and raise </a:t>
                      </a:r>
                      <a:r>
                        <a:rPr lang="en-US" sz="1600" b="1" kern="1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the red flag</a:t>
                      </a:r>
                    </a:p>
                    <a:p>
                      <a:pPr marL="600075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   </a:t>
                      </a:r>
                      <a:endParaRPr lang="en-US" sz="1600" b="1" kern="1400" dirty="0">
                        <a:solidFill>
                          <a:schemeClr val="bg1">
                            <a:lumMod val="85000"/>
                          </a:schemeClr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29317" marR="29317" marT="29317" marB="2931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9317" marR="29317" marT="29317" marB="2931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9317" marR="29317" marT="29317" marB="2931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smtClean="0">
                <a:latin typeface="Rockwell Extra Bold" pitchFamily="18" charset="0"/>
              </a:rPr>
              <a:t>Math Lab Quiz</a:t>
            </a:r>
            <a:endParaRPr lang="en-US" sz="3200" b="1" dirty="0" smtClean="0">
              <a:latin typeface="Rockwell Extra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88447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477068"/>
            <a:ext cx="7620000" cy="51054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ts val="4320"/>
              </a:lnSpc>
              <a:buFontTx/>
              <a:buNone/>
            </a:pPr>
            <a:r>
              <a:rPr lang="en-US" sz="3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</a:rPr>
              <a:t> </a:t>
            </a:r>
            <a:r>
              <a:rPr lang="en-US" sz="4000" b="1" dirty="0" smtClean="0">
                <a:ln w="12700" cmpd="sng">
                  <a:solidFill>
                    <a:srgbClr val="F54109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</a:rPr>
              <a:t>WHEN LIFE GETS TOUGH, </a:t>
            </a:r>
          </a:p>
          <a:p>
            <a:pPr algn="ctr" eaLnBrk="1" hangingPunct="1">
              <a:lnSpc>
                <a:spcPts val="4320"/>
              </a:lnSpc>
              <a:buFontTx/>
              <a:buNone/>
            </a:pPr>
            <a:r>
              <a:rPr lang="en-US" sz="4000" b="1" dirty="0" smtClean="0">
                <a:ln w="12700" cmpd="sng">
                  <a:solidFill>
                    <a:srgbClr val="F54109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</a:rPr>
              <a:t> TALK TO SOMEBODY</a:t>
            </a:r>
          </a:p>
          <a:p>
            <a:pPr algn="ctr" eaLnBrk="1" hangingPunct="1">
              <a:buFontTx/>
              <a:buNone/>
            </a:pPr>
            <a:endParaRPr lang="en-US" sz="3600" b="1" dirty="0" smtClean="0">
              <a:solidFill>
                <a:schemeClr val="accent2">
                  <a:lumMod val="50000"/>
                </a:schemeClr>
              </a:solidFill>
              <a:effectLst/>
              <a:latin typeface="Tahoma" pitchFamily="34" charset="0"/>
            </a:endParaRPr>
          </a:p>
          <a:p>
            <a:pPr algn="ctr" eaLnBrk="1" hangingPunct="1">
              <a:buFontTx/>
              <a:buNone/>
            </a:pPr>
            <a:endParaRPr lang="en-US" sz="3600" b="1" dirty="0" smtClean="0">
              <a:solidFill>
                <a:schemeClr val="accent2">
                  <a:lumMod val="50000"/>
                </a:schemeClr>
              </a:solidFill>
              <a:latin typeface="Tahoma" pitchFamily="34" charset="0"/>
            </a:endParaRPr>
          </a:p>
          <a:p>
            <a:pPr algn="ctr" eaLnBrk="1" hangingPunct="1">
              <a:buFontTx/>
              <a:buNone/>
            </a:pPr>
            <a:endParaRPr lang="en-US" sz="3600" b="1" dirty="0" smtClean="0">
              <a:solidFill>
                <a:schemeClr val="accent2">
                  <a:lumMod val="50000"/>
                </a:schemeClr>
              </a:solidFill>
              <a:effectLst/>
              <a:latin typeface="Tahoma" pitchFamily="34" charset="0"/>
            </a:endParaRPr>
          </a:p>
          <a:p>
            <a:pPr algn="ctr" eaLnBrk="1" hangingPunct="1">
              <a:buFontTx/>
              <a:buNone/>
            </a:pPr>
            <a:endParaRPr lang="en-US" sz="3600" b="1" dirty="0" smtClean="0">
              <a:solidFill>
                <a:schemeClr val="accent2">
                  <a:lumMod val="50000"/>
                </a:schemeClr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 descr="poor stud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147724"/>
            <a:ext cx="3505200" cy="34347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95750" y="2741711"/>
            <a:ext cx="495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Talk to your </a:t>
            </a:r>
            <a:r>
              <a:rPr lang="en-US" sz="2800" b="1" dirty="0" smtClean="0">
                <a:solidFill>
                  <a:srgbClr val="C00000"/>
                </a:solidFill>
              </a:rPr>
              <a:t>Professor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 Talk to a </a:t>
            </a:r>
            <a:r>
              <a:rPr lang="en-US" sz="2800" b="1" dirty="0" smtClean="0">
                <a:solidFill>
                  <a:srgbClr val="C00000"/>
                </a:solidFill>
              </a:rPr>
              <a:t>Lab Instructor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 Talk to a </a:t>
            </a:r>
            <a:r>
              <a:rPr lang="en-US" sz="2800" b="1" dirty="0" smtClean="0">
                <a:solidFill>
                  <a:srgbClr val="C00000"/>
                </a:solidFill>
              </a:rPr>
              <a:t>Counselor in SSB-110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582468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Don’t Give Up</a:t>
            </a:r>
            <a:endParaRPr lang="en-US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udy_H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5029200"/>
          </a:xfrm>
          <a:prstGeom prst="rect">
            <a:avLst/>
          </a:prstGeom>
        </p:spPr>
      </p:pic>
      <p:pic>
        <p:nvPicPr>
          <p:cNvPr id="5" name="Picture 4" descr="good_lu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710356"/>
            <a:ext cx="4572000" cy="4147644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n>
                  <a:solidFill>
                    <a:srgbClr val="E53D09"/>
                  </a:solidFill>
                </a:ln>
                <a:solidFill>
                  <a:srgbClr val="844D3C"/>
                </a:solidFill>
                <a:latin typeface="Rockwell" pitchFamily="18" charset="0"/>
              </a:rPr>
              <a:t>   Lab Policies</a:t>
            </a:r>
            <a:endParaRPr lang="en-US" sz="5400" b="1" dirty="0" smtClean="0">
              <a:ln>
                <a:solidFill>
                  <a:srgbClr val="E53D09"/>
                </a:solidFill>
              </a:ln>
              <a:solidFill>
                <a:srgbClr val="844D3C"/>
              </a:solidFill>
              <a:effectLst/>
              <a:latin typeface="Rockwell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382000" cy="6076950"/>
          </a:xfrm>
          <a:noFill/>
        </p:spPr>
        <p:txBody>
          <a:bodyPr>
            <a:normAutofit/>
          </a:bodyPr>
          <a:lstStyle/>
          <a:p>
            <a:pPr lvl="2">
              <a:buNone/>
              <a:defRPr/>
            </a:pPr>
            <a:r>
              <a:rPr lang="en-US" sz="2400" dirty="0" smtClean="0">
                <a:latin typeface="Tahoma" pitchFamily="34" charset="0"/>
              </a:rPr>
              <a:t>    </a:t>
            </a:r>
            <a:endParaRPr lang="en-US" sz="2400" b="1" dirty="0" smtClean="0"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000" b="1" dirty="0" smtClean="0"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000" dirty="0" smtClean="0"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300" b="1" dirty="0" smtClean="0">
              <a:latin typeface="Tahoma" pitchFamily="34" charset="0"/>
            </a:endParaRPr>
          </a:p>
          <a:p>
            <a:pPr lvl="2">
              <a:buNone/>
              <a:defRPr/>
            </a:pPr>
            <a:r>
              <a:rPr lang="en-US" sz="2300" dirty="0" smtClean="0">
                <a:latin typeface="Tahoma" pitchFamily="34" charset="0"/>
              </a:rPr>
              <a:t>       </a:t>
            </a:r>
            <a:endParaRPr lang="en-US" sz="2300" dirty="0" smtClean="0">
              <a:effectLst/>
              <a:latin typeface="Tahoma" pitchFamily="34" charset="0"/>
            </a:endParaRPr>
          </a:p>
          <a:p>
            <a:pPr lvl="2" eaLnBrk="1" hangingPunct="1">
              <a:lnSpc>
                <a:spcPct val="120000"/>
              </a:lnSpc>
              <a:buNone/>
              <a:defRPr/>
            </a:pPr>
            <a:endParaRPr lang="en-US" sz="3400" dirty="0" smtClean="0">
              <a:effectLst/>
              <a:latin typeface="Tahoma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52400" y="2133600"/>
            <a:ext cx="9296400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09650" lvl="1" indent="-495300" eaLnBrk="1" hangingPunct="1">
              <a:lnSpc>
                <a:spcPct val="80000"/>
              </a:lnSpc>
              <a:defRPr/>
            </a:pPr>
            <a:r>
              <a:rPr lang="en-US" sz="1600" b="1" dirty="0" smtClean="0"/>
              <a:t>							</a:t>
            </a:r>
            <a:endParaRPr lang="en-US" sz="1600" dirty="0" smtClean="0"/>
          </a:p>
          <a:p>
            <a:pPr marL="2241550" lvl="4" indent="-412750">
              <a:lnSpc>
                <a:spcPct val="80000"/>
              </a:lnSpc>
              <a:defRPr/>
            </a:pPr>
            <a:endParaRPr lang="en-US" dirty="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81000" y="4495800"/>
            <a:ext cx="701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844D3C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</p:txBody>
      </p:sp>
      <p:pic>
        <p:nvPicPr>
          <p:cNvPr id="8" name="Picture 7" descr="http://farm1.static.flickr.com/91/274495128_d1b935e2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183" y="1343025"/>
            <a:ext cx="1447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thewholeway.files.wordpress.com/2009/06/no_cell_phon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658" y="3267075"/>
            <a:ext cx="16002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See full size image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3375" y="2659600"/>
            <a:ext cx="1085306" cy="75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057400" y="1646437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Food or drinks 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permitted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68558" y="363265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Cell phone use </a:t>
            </a:r>
            <a:r>
              <a:rPr lang="en-US" b="1" dirty="0" smtClean="0">
                <a:solidFill>
                  <a:srgbClr val="FF0000"/>
                </a:solidFill>
              </a:rPr>
              <a:t>NOT </a:t>
            </a:r>
            <a:r>
              <a:rPr lang="en-US" dirty="0" smtClean="0"/>
              <a:t>permitted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108681" y="2702582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Calculators for</a:t>
            </a:r>
            <a:r>
              <a:rPr lang="en-US" b="1" dirty="0" smtClean="0">
                <a:solidFill>
                  <a:srgbClr val="FF0000"/>
                </a:solidFill>
              </a:rPr>
              <a:t> MAT1033C only</a:t>
            </a:r>
          </a:p>
          <a:p>
            <a:endParaRPr lang="en-US" sz="400" b="1" dirty="0" smtClean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37630" y="1485881"/>
            <a:ext cx="3749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66"/>
                </a:solidFill>
                <a:latin typeface="Book Antiqua" pitchFamily="18" charset="0"/>
              </a:rPr>
              <a:t>CHECK OUT MATERIALS</a:t>
            </a:r>
            <a:r>
              <a:rPr lang="en-US" dirty="0" smtClean="0">
                <a:solidFill>
                  <a:srgbClr val="EE36BE"/>
                </a:solidFill>
              </a:rPr>
              <a:t>:</a:t>
            </a:r>
          </a:p>
          <a:p>
            <a:r>
              <a:rPr lang="en-US" dirty="0" smtClean="0"/>
              <a:t>at the </a:t>
            </a:r>
            <a:r>
              <a:rPr lang="en-US" sz="1700" b="1" dirty="0" smtClean="0"/>
              <a:t>Information Desk </a:t>
            </a:r>
            <a:r>
              <a:rPr lang="en-US" sz="1700" dirty="0" smtClean="0"/>
              <a:t>with VID card</a:t>
            </a:r>
            <a:r>
              <a:rPr lang="en-US" sz="1700" b="1" dirty="0" smtClean="0"/>
              <a:t>                                                                                          </a:t>
            </a:r>
            <a:endParaRPr lang="en-US" sz="17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44558" y="5369412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70C0"/>
                </a:solidFill>
                <a:latin typeface="Book Antiqua" pitchFamily="18" charset="0"/>
              </a:rPr>
              <a:t>CHILDREN </a:t>
            </a:r>
            <a:r>
              <a:rPr lang="en-US" b="1" u="sng" dirty="0" smtClean="0">
                <a:solidFill>
                  <a:srgbClr val="FF0000"/>
                </a:solidFill>
                <a:latin typeface="Book Antiqua" pitchFamily="18" charset="0"/>
              </a:rPr>
              <a:t>NOT</a:t>
            </a:r>
            <a:r>
              <a:rPr lang="en-US" b="1" u="sng" dirty="0" smtClean="0">
                <a:solidFill>
                  <a:srgbClr val="0070C0"/>
                </a:solidFill>
                <a:latin typeface="Book Antiqua" pitchFamily="18" charset="0"/>
              </a:rPr>
              <a:t> PERMITTED </a:t>
            </a:r>
            <a:r>
              <a:rPr lang="en-US" sz="1400" dirty="0" smtClean="0">
                <a:latin typeface="Book Antiqua" pitchFamily="18" charset="0"/>
              </a:rPr>
              <a:t>(Safety reasons)</a:t>
            </a:r>
            <a:endParaRPr lang="en-US" sz="1400" dirty="0"/>
          </a:p>
        </p:txBody>
      </p:sp>
      <p:pic>
        <p:nvPicPr>
          <p:cNvPr id="20" name="Picture 19" descr="http://www.minnesotalaboremploymentlawblog.com/uploads/image/red_flag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3375" y="5243215"/>
            <a:ext cx="845498" cy="77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825330" y="5181600"/>
            <a:ext cx="3132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Raise the red flag at a computer for assistance</a:t>
            </a:r>
          </a:p>
          <a:p>
            <a:r>
              <a:rPr lang="en-US" dirty="0" smtClean="0"/>
              <a:t>by a lab instructor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815220" y="3968916"/>
            <a:ext cx="245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CD119C"/>
                </a:solidFill>
                <a:latin typeface="Book Antiqua" pitchFamily="18" charset="0"/>
              </a:rPr>
              <a:t>Bring headphones</a:t>
            </a:r>
            <a:r>
              <a:rPr lang="en-US" sz="2000" b="1" dirty="0" smtClean="0">
                <a:solidFill>
                  <a:srgbClr val="CD119C"/>
                </a:solidFill>
                <a:latin typeface="Book Antiqua" pitchFamily="18" charset="0"/>
              </a:rPr>
              <a:t>:</a:t>
            </a:r>
            <a:r>
              <a:rPr lang="en-US" sz="2000" b="1" u="sng" dirty="0" smtClean="0">
                <a:solidFill>
                  <a:srgbClr val="CD119C"/>
                </a:solidFill>
                <a:latin typeface="Book Antiqua" pitchFamily="18" charset="0"/>
              </a:rPr>
              <a:t> </a:t>
            </a:r>
            <a:r>
              <a:rPr lang="en-US" sz="1600" b="1" dirty="0" smtClean="0">
                <a:solidFill>
                  <a:srgbClr val="CD119C"/>
                </a:solidFill>
                <a:latin typeface="Book Antiqua" pitchFamily="18" charset="0"/>
              </a:rPr>
              <a:t>to view concept videos</a:t>
            </a:r>
            <a:endParaRPr lang="en-US" sz="1600" b="1" dirty="0">
              <a:solidFill>
                <a:srgbClr val="CD119C"/>
              </a:solidFill>
            </a:endParaRPr>
          </a:p>
        </p:txBody>
      </p:sp>
      <p:pic>
        <p:nvPicPr>
          <p:cNvPr id="23" name="Picture 2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375" y="3896795"/>
            <a:ext cx="791845" cy="79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03956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" y="0"/>
            <a:ext cx="9144000" cy="838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b="1" dirty="0" smtClean="0">
                <a:ln>
                  <a:solidFill>
                    <a:srgbClr val="F54109"/>
                  </a:solidFill>
                </a:ln>
                <a:solidFill>
                  <a:srgbClr val="844D3C"/>
                </a:solidFill>
                <a:latin typeface="Rockwell Extra Bold" pitchFamily="18" charset="0"/>
              </a:rPr>
              <a:t> Lab Grade</a:t>
            </a:r>
            <a:endParaRPr lang="en-US" sz="5400" b="1" dirty="0" smtClean="0">
              <a:ln>
                <a:solidFill>
                  <a:srgbClr val="F54109"/>
                </a:solidFill>
              </a:ln>
              <a:solidFill>
                <a:srgbClr val="844D3C"/>
              </a:solidFill>
              <a:effectLst/>
              <a:latin typeface="Rockwell Extra Bold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-228600" y="1143000"/>
            <a:ext cx="8763000" cy="6172200"/>
          </a:xfrm>
          <a:noFill/>
        </p:spPr>
        <p:txBody>
          <a:bodyPr>
            <a:normAutofit fontScale="47500" lnSpcReduction="20000"/>
          </a:bodyPr>
          <a:lstStyle/>
          <a:p>
            <a:pPr lvl="2">
              <a:buNone/>
              <a:defRPr/>
            </a:pPr>
            <a:endParaRPr lang="en-US" sz="15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lvl="2">
              <a:buNone/>
              <a:defRPr/>
            </a:pPr>
            <a:endParaRPr lang="en-US" sz="1500" b="1" dirty="0" smtClean="0">
              <a:solidFill>
                <a:srgbClr val="C00000"/>
              </a:solidFill>
              <a:effectLst/>
              <a:latin typeface="Tahoma" pitchFamily="34" charset="0"/>
            </a:endParaRPr>
          </a:p>
          <a:p>
            <a:pPr lvl="2">
              <a:buNone/>
              <a:defRPr/>
            </a:pPr>
            <a:endParaRPr lang="en-US" sz="15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lvl="2">
              <a:buNone/>
              <a:defRPr/>
            </a:pPr>
            <a:endParaRPr lang="en-US" sz="1500" b="1" dirty="0" smtClean="0">
              <a:solidFill>
                <a:srgbClr val="C00000"/>
              </a:solidFill>
              <a:effectLst/>
              <a:latin typeface="Tahoma" pitchFamily="34" charset="0"/>
            </a:endParaRPr>
          </a:p>
          <a:p>
            <a:pPr lvl="2">
              <a:buNone/>
              <a:defRPr/>
            </a:pPr>
            <a:endParaRPr lang="en-US" sz="15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lvl="2">
              <a:buNone/>
              <a:defRPr/>
            </a:pPr>
            <a:endParaRPr lang="en-US" sz="1500" b="1" dirty="0" smtClean="0">
              <a:solidFill>
                <a:srgbClr val="C00000"/>
              </a:solidFill>
              <a:effectLst/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lvl="2">
              <a:buNone/>
              <a:defRPr/>
            </a:pPr>
            <a:r>
              <a:rPr lang="en-US" sz="2000" dirty="0" smtClean="0">
                <a:latin typeface="Tahoma" pitchFamily="34" charset="0"/>
              </a:rPr>
              <a:t> </a:t>
            </a:r>
          </a:p>
          <a:p>
            <a:pPr lvl="2">
              <a:buFont typeface="Wingdings" pitchFamily="2" charset="2"/>
              <a:buChar char="q"/>
              <a:defRPr/>
            </a:pPr>
            <a:endParaRPr lang="en-US" sz="2000" dirty="0" smtClean="0">
              <a:latin typeface="Tahoma" pitchFamily="34" charset="0"/>
            </a:endParaRPr>
          </a:p>
          <a:p>
            <a:pPr lvl="2">
              <a:buFont typeface="Wingdings" pitchFamily="2" charset="2"/>
              <a:buChar char="q"/>
              <a:defRPr/>
            </a:pPr>
            <a:endParaRPr lang="en-US" sz="3400" dirty="0" smtClean="0">
              <a:latin typeface="Tahoma" pitchFamily="34" charset="0"/>
            </a:endParaRPr>
          </a:p>
          <a:p>
            <a:pPr lvl="2">
              <a:buFont typeface="Wingdings" pitchFamily="2" charset="2"/>
              <a:buChar char="q"/>
              <a:defRPr/>
            </a:pPr>
            <a:endParaRPr lang="en-US" sz="1300" dirty="0" smtClean="0">
              <a:latin typeface="Tahoma" pitchFamily="34" charset="0"/>
            </a:endParaRPr>
          </a:p>
          <a:p>
            <a:pPr lvl="2">
              <a:buFont typeface="Wingdings" pitchFamily="2" charset="2"/>
              <a:buChar char="q"/>
              <a:defRPr/>
            </a:pPr>
            <a:endParaRPr lang="en-US" sz="1300" dirty="0" smtClean="0">
              <a:latin typeface="Tahoma" pitchFamily="34" charset="0"/>
            </a:endParaRPr>
          </a:p>
          <a:p>
            <a:pPr lvl="2">
              <a:buFont typeface="Wingdings" pitchFamily="2" charset="2"/>
              <a:buChar char="q"/>
              <a:defRPr/>
            </a:pPr>
            <a:endParaRPr lang="en-US" sz="2000" dirty="0" smtClean="0">
              <a:latin typeface="Tahoma" pitchFamily="34" charset="0"/>
            </a:endParaRPr>
          </a:p>
          <a:p>
            <a:pPr lvl="2">
              <a:buNone/>
              <a:defRPr/>
            </a:pPr>
            <a:endParaRPr lang="en-US" sz="300" dirty="0" smtClean="0">
              <a:latin typeface="Tahoma" pitchFamily="34" charset="0"/>
            </a:endParaRPr>
          </a:p>
          <a:p>
            <a:pPr marL="914400" lvl="2" indent="0">
              <a:buNone/>
              <a:defRPr/>
            </a:pPr>
            <a:r>
              <a:rPr lang="en-US" dirty="0" smtClean="0">
                <a:latin typeface="Tahoma" pitchFamily="34" charset="0"/>
              </a:rPr>
              <a:t> </a:t>
            </a:r>
          </a:p>
          <a:p>
            <a:pPr marL="914400" lvl="2" indent="0">
              <a:buNone/>
              <a:defRPr/>
            </a:pPr>
            <a:endParaRPr lang="en-US" sz="2600" dirty="0">
              <a:latin typeface="Tahoma" pitchFamily="34" charset="0"/>
            </a:endParaRPr>
          </a:p>
          <a:p>
            <a:pPr marL="914400" lvl="2" indent="0">
              <a:buNone/>
              <a:defRPr/>
            </a:pPr>
            <a:endParaRPr lang="en-US" sz="2600" dirty="0" smtClean="0">
              <a:latin typeface="Tahoma" pitchFamily="34" charset="0"/>
            </a:endParaRPr>
          </a:p>
          <a:p>
            <a:pPr marL="914400" lvl="2" indent="0">
              <a:buNone/>
              <a:defRPr/>
            </a:pPr>
            <a:endParaRPr lang="en-US" sz="4400" dirty="0" smtClean="0">
              <a:latin typeface="+mj-lt"/>
            </a:endParaRPr>
          </a:p>
          <a:p>
            <a:pPr marL="914400" lvl="2" indent="0">
              <a:buNone/>
              <a:defRPr/>
            </a:pPr>
            <a:endParaRPr lang="en-US" sz="5100" dirty="0">
              <a:latin typeface="+mj-lt"/>
            </a:endParaRPr>
          </a:p>
          <a:p>
            <a:pPr marL="914400" lvl="2" indent="0">
              <a:buNone/>
              <a:defRPr/>
            </a:pPr>
            <a:endParaRPr lang="en-US" sz="4400" dirty="0" smtClean="0">
              <a:latin typeface="+mj-lt"/>
            </a:endParaRPr>
          </a:p>
          <a:p>
            <a:pPr marL="914400" lvl="2" indent="0">
              <a:buNone/>
              <a:defRPr/>
            </a:pPr>
            <a:endParaRPr lang="en-US" sz="4400" dirty="0" smtClean="0">
              <a:latin typeface="+mj-lt"/>
            </a:endParaRPr>
          </a:p>
          <a:p>
            <a:pPr marL="914400" lvl="2" indent="0">
              <a:buNone/>
              <a:defRPr/>
            </a:pPr>
            <a:r>
              <a:rPr lang="en-US" sz="4400" dirty="0" smtClean="0">
                <a:latin typeface="+mj-lt"/>
              </a:rPr>
              <a:t>Attendance is tracked through </a:t>
            </a:r>
            <a:r>
              <a:rPr lang="en-US" sz="4400" b="1" dirty="0" smtClean="0">
                <a:latin typeface="+mj-lt"/>
              </a:rPr>
              <a:t>Student Time Tracker</a:t>
            </a:r>
            <a:r>
              <a:rPr lang="en-US" sz="4400" dirty="0" smtClean="0">
                <a:latin typeface="+mj-lt"/>
              </a:rPr>
              <a:t> on all computers in the </a:t>
            </a:r>
            <a:r>
              <a:rPr lang="en-US" sz="4400" b="1" dirty="0" smtClean="0">
                <a:latin typeface="+mj-lt"/>
              </a:rPr>
              <a:t>West Campus Math Lab only</a:t>
            </a:r>
            <a:r>
              <a:rPr lang="en-US" sz="4400" dirty="0" smtClean="0">
                <a:latin typeface="+mj-lt"/>
              </a:rPr>
              <a:t>.</a:t>
            </a:r>
          </a:p>
          <a:p>
            <a:pPr lvl="2">
              <a:buNone/>
              <a:defRPr/>
            </a:pPr>
            <a:endParaRPr lang="en-US" sz="2100" b="1" dirty="0" smtClean="0">
              <a:latin typeface="+mj-lt"/>
            </a:endParaRPr>
          </a:p>
          <a:p>
            <a:pPr marL="914400" lvl="2" indent="0">
              <a:buNone/>
              <a:defRPr/>
            </a:pPr>
            <a:r>
              <a:rPr lang="en-US" sz="4400" dirty="0" smtClean="0">
                <a:latin typeface="+mj-lt"/>
              </a:rPr>
              <a:t>You must </a:t>
            </a:r>
            <a:r>
              <a:rPr lang="en-US" sz="4400" b="1" dirty="0" smtClean="0">
                <a:latin typeface="+mj-lt"/>
              </a:rPr>
              <a:t>clock in and out properly </a:t>
            </a:r>
            <a:r>
              <a:rPr lang="en-US" sz="4400" dirty="0" smtClean="0">
                <a:latin typeface="+mj-lt"/>
              </a:rPr>
              <a:t>to get credit for attendance.</a:t>
            </a:r>
          </a:p>
          <a:p>
            <a:pPr marL="914400" lvl="2" indent="0">
              <a:buNone/>
              <a:defRPr/>
            </a:pPr>
            <a:endParaRPr lang="en-US" sz="2100" b="1" dirty="0" smtClean="0">
              <a:latin typeface="+mj-lt"/>
            </a:endParaRPr>
          </a:p>
          <a:p>
            <a:pPr marL="914400" lvl="2" indent="0">
              <a:buNone/>
              <a:defRPr/>
            </a:pPr>
            <a:r>
              <a:rPr lang="en-US" sz="4400" dirty="0" smtClean="0">
                <a:latin typeface="+mj-lt"/>
              </a:rPr>
              <a:t>Make sure to clock out from the clocked in computer on every visit. </a:t>
            </a:r>
          </a:p>
          <a:p>
            <a:pPr lvl="2">
              <a:buNone/>
              <a:defRPr/>
            </a:pPr>
            <a:endParaRPr lang="en-US" sz="2000" b="1" dirty="0" smtClean="0"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000" b="1" dirty="0" smtClean="0"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000" dirty="0" smtClean="0"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300" b="1" dirty="0" smtClean="0">
              <a:latin typeface="Tahoma" pitchFamily="34" charset="0"/>
            </a:endParaRPr>
          </a:p>
          <a:p>
            <a:pPr lvl="2">
              <a:buNone/>
              <a:defRPr/>
            </a:pPr>
            <a:r>
              <a:rPr lang="en-US" sz="2300" dirty="0" smtClean="0">
                <a:latin typeface="Tahoma" pitchFamily="34" charset="0"/>
              </a:rPr>
              <a:t>       </a:t>
            </a:r>
            <a:endParaRPr lang="en-US" sz="2300" dirty="0" smtClean="0">
              <a:effectLst/>
              <a:latin typeface="Tahoma" pitchFamily="34" charset="0"/>
            </a:endParaRPr>
          </a:p>
          <a:p>
            <a:pPr lvl="2" eaLnBrk="1" hangingPunct="1">
              <a:lnSpc>
                <a:spcPct val="120000"/>
              </a:lnSpc>
              <a:buNone/>
              <a:defRPr/>
            </a:pPr>
            <a:endParaRPr lang="en-US" sz="3400" dirty="0" smtClean="0">
              <a:effectLst/>
              <a:latin typeface="Tahoma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295400"/>
            <a:ext cx="868680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>
              <a:lnSpc>
                <a:spcPct val="80000"/>
              </a:lnSpc>
              <a:defRPr/>
            </a:pPr>
            <a:r>
              <a:rPr lang="en-US" sz="2300" dirty="0" smtClean="0"/>
              <a:t>	</a:t>
            </a:r>
            <a:r>
              <a:rPr lang="en-US" sz="2400" dirty="0" smtClean="0"/>
              <a:t>Lab work is </a:t>
            </a:r>
            <a:r>
              <a:rPr lang="en-US" sz="2400" b="1" u="sng" dirty="0" smtClean="0"/>
              <a:t>10% to 20% of class grade</a:t>
            </a:r>
            <a:r>
              <a:rPr lang="en-US" sz="2400" dirty="0"/>
              <a:t>*</a:t>
            </a:r>
            <a:r>
              <a:rPr lang="en-US" sz="2400" b="1" dirty="0" smtClean="0"/>
              <a:t> </a:t>
            </a:r>
          </a:p>
          <a:p>
            <a:pPr marL="514350" lvl="1" eaLnBrk="1" hangingPunct="1">
              <a:lnSpc>
                <a:spcPct val="80000"/>
              </a:lnSpc>
              <a:defRPr/>
            </a:pPr>
            <a:r>
              <a:rPr lang="en-US" i="1" dirty="0" smtClean="0"/>
              <a:t>                                (</a:t>
            </a:r>
            <a:r>
              <a:rPr lang="en-US" sz="2300" i="1" dirty="0" smtClean="0"/>
              <a:t>*</a:t>
            </a:r>
            <a:r>
              <a:rPr lang="en-US" i="1" dirty="0" smtClean="0"/>
              <a:t>check with your professor for their individual grading scheme)</a:t>
            </a:r>
            <a:endParaRPr lang="en-US" sz="2100" i="1" dirty="0" smtClean="0"/>
          </a:p>
          <a:p>
            <a:pPr marL="1009650" lvl="1" indent="-495300" eaLnBrk="1" hangingPunct="1">
              <a:lnSpc>
                <a:spcPct val="80000"/>
              </a:lnSpc>
              <a:defRPr/>
            </a:pPr>
            <a:endParaRPr lang="en-US" sz="500" dirty="0" smtClean="0"/>
          </a:p>
          <a:p>
            <a:pPr marL="1009650" lvl="1" indent="-495300" eaLnBrk="1" hangingPunct="1">
              <a:lnSpc>
                <a:spcPct val="80000"/>
              </a:lnSpc>
              <a:defRPr/>
            </a:pPr>
            <a:endParaRPr lang="en-US" sz="800" dirty="0" smtClean="0"/>
          </a:p>
          <a:p>
            <a:pPr marL="2241550" lvl="4" indent="-412750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¾ of the lab grade is based on </a:t>
            </a:r>
            <a:r>
              <a:rPr lang="en-US" sz="2400" b="1" dirty="0" smtClean="0"/>
              <a:t>assignments</a:t>
            </a:r>
            <a:endParaRPr lang="en-US" sz="2400" dirty="0" smtClean="0"/>
          </a:p>
          <a:p>
            <a:pPr marL="2241550" lvl="4" indent="-412750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sz="100" b="1" dirty="0" smtClean="0"/>
          </a:p>
          <a:p>
            <a:pPr marL="2241550" lvl="4" indent="-412750">
              <a:lnSpc>
                <a:spcPct val="80000"/>
              </a:lnSpc>
              <a:defRPr/>
            </a:pPr>
            <a:endParaRPr lang="en-US" sz="1100" dirty="0" smtClean="0"/>
          </a:p>
          <a:p>
            <a:pPr marL="2241550" lvl="4" indent="-412750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¼ of the lab grade is based on </a:t>
            </a:r>
            <a:r>
              <a:rPr lang="en-US" sz="2400" b="1" dirty="0" smtClean="0"/>
              <a:t>weekly attendance</a:t>
            </a:r>
          </a:p>
          <a:p>
            <a:pPr marL="2241550" lvl="4" indent="-412750">
              <a:lnSpc>
                <a:spcPct val="80000"/>
              </a:lnSpc>
              <a:defRPr/>
            </a:pPr>
            <a:r>
              <a:rPr lang="en-US" sz="1600" b="1" dirty="0" smtClean="0"/>
              <a:t>							</a:t>
            </a:r>
            <a:endParaRPr lang="en-US" sz="1600" dirty="0" smtClean="0"/>
          </a:p>
          <a:p>
            <a:pPr marL="2241550" lvl="4" indent="-412750">
              <a:lnSpc>
                <a:spcPct val="80000"/>
              </a:lnSpc>
              <a:defRPr/>
            </a:pPr>
            <a:endParaRPr lang="en-US" sz="4000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3554480"/>
            <a:ext cx="91440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n>
                  <a:solidFill>
                    <a:srgbClr val="F54109"/>
                  </a:solidFill>
                </a:ln>
                <a:solidFill>
                  <a:srgbClr val="844D3C"/>
                </a:solidFill>
                <a:latin typeface="Rockwell Extra Bold" pitchFamily="18" charset="0"/>
              </a:rPr>
              <a:t>Attendance</a:t>
            </a:r>
          </a:p>
        </p:txBody>
      </p:sp>
    </p:spTree>
    <p:extLst>
      <p:ext uri="{BB962C8B-B14F-4D97-AF65-F5344CB8AC3E}">
        <p14:creationId xmlns:p14="http://schemas.microsoft.com/office/powerpoint/2010/main" val="27282738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924800" cy="838200"/>
          </a:xfrm>
          <a:solidFill>
            <a:schemeClr val="tx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ahoma" pitchFamily="34" charset="0"/>
              </a:rPr>
              <a:t>     </a:t>
            </a:r>
            <a:r>
              <a:rPr lang="en-US" sz="5400" b="1" dirty="0" smtClean="0">
                <a:solidFill>
                  <a:schemeClr val="bg1"/>
                </a:solidFill>
                <a:effectLst/>
                <a:latin typeface="Gill Sans Ultra Bold" pitchFamily="34" charset="0"/>
              </a:rPr>
              <a:t>Lab Time</a:t>
            </a:r>
            <a:endParaRPr lang="en-US" sz="3600" b="1" dirty="0" smtClean="0">
              <a:solidFill>
                <a:schemeClr val="bg1"/>
              </a:solidFill>
              <a:effectLst/>
              <a:latin typeface="Gill Sans Ultra Bold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-152400" y="1371600"/>
            <a:ext cx="9144000" cy="4876800"/>
          </a:xfrm>
        </p:spPr>
        <p:txBody>
          <a:bodyPr>
            <a:normAutofit fontScale="25000" lnSpcReduction="20000"/>
          </a:bodyPr>
          <a:lstStyle/>
          <a:p>
            <a:pPr marL="609600" indent="-609600">
              <a:lnSpc>
                <a:spcPct val="120000"/>
              </a:lnSpc>
              <a:buNone/>
              <a:defRPr/>
            </a:pPr>
            <a:r>
              <a:rPr lang="en-US" sz="7200" b="1" dirty="0" smtClean="0">
                <a:solidFill>
                  <a:srgbClr val="C00000"/>
                </a:solidFill>
                <a:latin typeface="Tahoma" pitchFamily="34" charset="0"/>
              </a:rPr>
              <a:t>          </a:t>
            </a:r>
            <a:r>
              <a:rPr lang="en-US" sz="9600" b="1" dirty="0" smtClean="0">
                <a:solidFill>
                  <a:srgbClr val="C00000"/>
                </a:solidFill>
                <a:latin typeface="Tahoma" pitchFamily="34" charset="0"/>
              </a:rPr>
              <a:t>Weekly Attendance is </a:t>
            </a:r>
            <a:r>
              <a:rPr lang="en-US" sz="11200" b="1" u="sng" dirty="0" smtClean="0">
                <a:solidFill>
                  <a:srgbClr val="C00000"/>
                </a:solidFill>
                <a:latin typeface="Tahoma" pitchFamily="34" charset="0"/>
              </a:rPr>
              <a:t>Required</a:t>
            </a:r>
            <a:r>
              <a:rPr lang="en-US" sz="9600" b="1" dirty="0" smtClean="0">
                <a:solidFill>
                  <a:srgbClr val="C00000"/>
                </a:solidFill>
                <a:latin typeface="Tahoma" pitchFamily="34" charset="0"/>
              </a:rPr>
              <a:t> for All Students</a:t>
            </a:r>
          </a:p>
          <a:p>
            <a:pPr marL="1009650" lvl="1" indent="-60960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8000" b="1" dirty="0" smtClean="0">
              <a:latin typeface="Tahoma" pitchFamily="34" charset="0"/>
            </a:endParaRPr>
          </a:p>
          <a:p>
            <a:pPr marL="1009650" lvl="1" indent="-609600">
              <a:lnSpc>
                <a:spcPct val="220000"/>
              </a:lnSpc>
              <a:spcBef>
                <a:spcPts val="0"/>
              </a:spcBef>
              <a:buNone/>
              <a:defRPr/>
            </a:pPr>
            <a:endParaRPr lang="en-US" sz="800" b="1" dirty="0" smtClean="0">
              <a:latin typeface="Tahoma" pitchFamily="34" charset="0"/>
            </a:endParaRPr>
          </a:p>
          <a:p>
            <a:pPr marL="1009650" lvl="1" indent="-609600">
              <a:lnSpc>
                <a:spcPct val="220000"/>
              </a:lnSpc>
              <a:spcBef>
                <a:spcPts val="0"/>
              </a:spcBef>
              <a:buNone/>
              <a:defRPr/>
            </a:pPr>
            <a:endParaRPr lang="en-US" sz="800" b="1" dirty="0" smtClean="0">
              <a:latin typeface="Tahoma" pitchFamily="34" charset="0"/>
            </a:endParaRPr>
          </a:p>
          <a:p>
            <a:pPr marL="1009650" lvl="1" indent="-609600">
              <a:lnSpc>
                <a:spcPct val="220000"/>
              </a:lnSpc>
              <a:spcBef>
                <a:spcPts val="0"/>
              </a:spcBef>
              <a:buNone/>
              <a:defRPr/>
            </a:pPr>
            <a:endParaRPr lang="en-US" sz="800" b="1" dirty="0" smtClean="0">
              <a:latin typeface="Tahoma" pitchFamily="34" charset="0"/>
            </a:endParaRPr>
          </a:p>
          <a:p>
            <a:pPr marL="1009650" lvl="1" indent="-609600">
              <a:lnSpc>
                <a:spcPct val="220000"/>
              </a:lnSpc>
              <a:spcBef>
                <a:spcPts val="0"/>
              </a:spcBef>
              <a:buNone/>
              <a:defRPr/>
            </a:pPr>
            <a:endParaRPr lang="en-US" sz="800" b="1" dirty="0" smtClean="0">
              <a:latin typeface="Tahoma" pitchFamily="34" charset="0"/>
            </a:endParaRPr>
          </a:p>
          <a:p>
            <a:pPr marL="1009650" lvl="1" indent="-609600">
              <a:lnSpc>
                <a:spcPct val="220000"/>
              </a:lnSpc>
              <a:spcBef>
                <a:spcPts val="0"/>
              </a:spcBef>
              <a:buNone/>
              <a:defRPr/>
            </a:pPr>
            <a:endParaRPr lang="en-US" sz="800" b="1" dirty="0" smtClean="0">
              <a:latin typeface="Tahoma" pitchFamily="34" charset="0"/>
            </a:endParaRPr>
          </a:p>
          <a:p>
            <a:pPr marL="1009650" lvl="1" indent="-609600">
              <a:lnSpc>
                <a:spcPct val="220000"/>
              </a:lnSpc>
              <a:spcBef>
                <a:spcPts val="0"/>
              </a:spcBef>
              <a:buNone/>
              <a:defRPr/>
            </a:pPr>
            <a:endParaRPr lang="en-US" sz="800" b="1" dirty="0" smtClean="0">
              <a:latin typeface="Tahoma" pitchFamily="34" charset="0"/>
            </a:endParaRPr>
          </a:p>
          <a:p>
            <a:pPr marL="1009650" lvl="1" indent="-609600">
              <a:lnSpc>
                <a:spcPct val="220000"/>
              </a:lnSpc>
              <a:spcBef>
                <a:spcPts val="0"/>
              </a:spcBef>
              <a:buNone/>
              <a:defRPr/>
            </a:pPr>
            <a:endParaRPr lang="en-US" sz="800" b="1" dirty="0" smtClean="0">
              <a:latin typeface="Tahoma" pitchFamily="34" charset="0"/>
            </a:endParaRPr>
          </a:p>
          <a:p>
            <a:pPr marL="1009650" lvl="1" indent="-609600">
              <a:lnSpc>
                <a:spcPct val="220000"/>
              </a:lnSpc>
              <a:spcBef>
                <a:spcPts val="0"/>
              </a:spcBef>
              <a:buNone/>
              <a:defRPr/>
            </a:pPr>
            <a:endParaRPr lang="en-US" sz="800" b="1" dirty="0" smtClean="0">
              <a:latin typeface="Tahoma" pitchFamily="34" charset="0"/>
            </a:endParaRPr>
          </a:p>
          <a:p>
            <a:pPr marL="1009650" lvl="1" indent="-609600">
              <a:lnSpc>
                <a:spcPct val="220000"/>
              </a:lnSpc>
              <a:spcBef>
                <a:spcPts val="0"/>
              </a:spcBef>
              <a:buNone/>
              <a:defRPr/>
            </a:pPr>
            <a:endParaRPr lang="en-US" sz="800" b="1" dirty="0" smtClean="0">
              <a:latin typeface="Tahoma" pitchFamily="34" charset="0"/>
            </a:endParaRPr>
          </a:p>
          <a:p>
            <a:pPr marL="1009650" lvl="1" indent="-609600">
              <a:lnSpc>
                <a:spcPct val="220000"/>
              </a:lnSpc>
              <a:spcBef>
                <a:spcPts val="0"/>
              </a:spcBef>
              <a:buNone/>
              <a:defRPr/>
            </a:pPr>
            <a:endParaRPr lang="en-US" sz="800" b="1" dirty="0" smtClean="0">
              <a:latin typeface="Tahoma" pitchFamily="34" charset="0"/>
            </a:endParaRPr>
          </a:p>
          <a:p>
            <a:pPr marL="1009650" lvl="1" indent="-609600">
              <a:lnSpc>
                <a:spcPct val="220000"/>
              </a:lnSpc>
              <a:spcBef>
                <a:spcPts val="0"/>
              </a:spcBef>
              <a:buNone/>
              <a:defRPr/>
            </a:pPr>
            <a:endParaRPr lang="en-US" sz="800" b="1" dirty="0" smtClean="0">
              <a:latin typeface="Tahoma" pitchFamily="34" charset="0"/>
            </a:endParaRPr>
          </a:p>
          <a:p>
            <a:pPr marL="1009650" lvl="1" indent="-609600">
              <a:lnSpc>
                <a:spcPct val="220000"/>
              </a:lnSpc>
              <a:spcBef>
                <a:spcPts val="0"/>
              </a:spcBef>
              <a:buNone/>
              <a:defRPr/>
            </a:pPr>
            <a:endParaRPr lang="en-US" sz="800" b="1" dirty="0" smtClean="0">
              <a:latin typeface="Tahoma" pitchFamily="34" charset="0"/>
            </a:endParaRPr>
          </a:p>
          <a:p>
            <a:pPr marL="1009650" lvl="1" indent="-609600">
              <a:lnSpc>
                <a:spcPct val="220000"/>
              </a:lnSpc>
              <a:spcBef>
                <a:spcPts val="0"/>
              </a:spcBef>
              <a:buNone/>
              <a:defRPr/>
            </a:pPr>
            <a:endParaRPr lang="en-US" sz="9600" b="1" dirty="0" smtClean="0">
              <a:latin typeface="Tahoma" pitchFamily="34" charset="0"/>
            </a:endParaRPr>
          </a:p>
          <a:p>
            <a:pPr marL="1009650" lvl="1" indent="-609600">
              <a:lnSpc>
                <a:spcPct val="220000"/>
              </a:lnSpc>
              <a:spcBef>
                <a:spcPts val="0"/>
              </a:spcBef>
              <a:buNone/>
              <a:defRPr/>
            </a:pPr>
            <a:r>
              <a:rPr lang="en-US" sz="8000" b="1" dirty="0" smtClean="0">
                <a:latin typeface="Tahoma" pitchFamily="34" charset="0"/>
              </a:rPr>
              <a:t>Week begins on Monday &amp; ends on Saturday </a:t>
            </a:r>
            <a:r>
              <a:rPr lang="en-US" sz="8000" dirty="0" smtClean="0">
                <a:latin typeface="Tahoma" pitchFamily="34" charset="0"/>
              </a:rPr>
              <a:t>{</a:t>
            </a:r>
            <a:r>
              <a:rPr lang="en-US" sz="8000" b="1" dirty="0" smtClean="0">
                <a:solidFill>
                  <a:srgbClr val="FF0000"/>
                </a:solidFill>
                <a:latin typeface="Tahoma" pitchFamily="34" charset="0"/>
              </a:rPr>
              <a:t>no </a:t>
            </a:r>
            <a:r>
              <a:rPr lang="en-US" sz="8000" b="1" dirty="0">
                <a:solidFill>
                  <a:srgbClr val="FF0000"/>
                </a:solidFill>
                <a:latin typeface="Tahoma" pitchFamily="34" charset="0"/>
              </a:rPr>
              <a:t>rollover </a:t>
            </a:r>
            <a:r>
              <a:rPr lang="en-US" sz="8000" b="1" dirty="0" smtClean="0">
                <a:solidFill>
                  <a:srgbClr val="FF0000"/>
                </a:solidFill>
                <a:latin typeface="Tahoma" pitchFamily="34" charset="0"/>
              </a:rPr>
              <a:t>minutes</a:t>
            </a:r>
            <a:r>
              <a:rPr lang="en-US" sz="8000" dirty="0">
                <a:latin typeface="Tahoma" pitchFamily="34" charset="0"/>
              </a:rPr>
              <a:t>}</a:t>
            </a:r>
          </a:p>
          <a:p>
            <a:pPr marL="1009650" lvl="1" indent="-609600">
              <a:lnSpc>
                <a:spcPct val="220000"/>
              </a:lnSpc>
              <a:spcBef>
                <a:spcPts val="0"/>
              </a:spcBef>
              <a:buNone/>
              <a:defRPr/>
            </a:pPr>
            <a:endParaRPr lang="en-US" sz="3200" dirty="0" smtClean="0">
              <a:latin typeface="Tahoma" pitchFamily="34" charset="0"/>
            </a:endParaRPr>
          </a:p>
          <a:p>
            <a:pPr lvl="2">
              <a:lnSpc>
                <a:spcPct val="170000"/>
              </a:lnSpc>
              <a:buFont typeface="Wingdings" pitchFamily="2" charset="2"/>
              <a:buChar char="§"/>
              <a:defRPr/>
            </a:pPr>
            <a:r>
              <a:rPr lang="en-US" sz="8000" b="1" i="1" dirty="0" smtClean="0">
                <a:solidFill>
                  <a:srgbClr val="009900"/>
                </a:solidFill>
                <a:latin typeface="Tahoma" pitchFamily="34" charset="0"/>
              </a:rPr>
              <a:t>Full Term = At least 50 minutes per week (cumulative)</a:t>
            </a:r>
          </a:p>
          <a:p>
            <a:pPr lvl="2">
              <a:lnSpc>
                <a:spcPct val="170000"/>
              </a:lnSpc>
              <a:buFont typeface="Wingdings" pitchFamily="2" charset="2"/>
              <a:buChar char="§"/>
              <a:defRPr/>
            </a:pPr>
            <a:endParaRPr lang="en-US" sz="3600" b="1" i="1" dirty="0" smtClean="0">
              <a:solidFill>
                <a:srgbClr val="009900"/>
              </a:solidFill>
              <a:latin typeface="Tahoma" pitchFamily="34" charset="0"/>
            </a:endParaRPr>
          </a:p>
          <a:p>
            <a:pPr lvl="2">
              <a:lnSpc>
                <a:spcPct val="170000"/>
              </a:lnSpc>
              <a:buFont typeface="Wingdings" pitchFamily="2" charset="2"/>
              <a:buChar char="§"/>
              <a:defRPr/>
            </a:pPr>
            <a:endParaRPr lang="en-US" b="1" i="1" dirty="0" smtClean="0">
              <a:solidFill>
                <a:srgbClr val="009900"/>
              </a:solidFill>
              <a:latin typeface="Tahoma" pitchFamily="34" charset="0"/>
            </a:endParaRPr>
          </a:p>
          <a:p>
            <a:pPr lvl="2">
              <a:lnSpc>
                <a:spcPct val="170000"/>
              </a:lnSpc>
              <a:buFont typeface="Wingdings" pitchFamily="2" charset="2"/>
              <a:buChar char="§"/>
              <a:defRPr/>
            </a:pPr>
            <a:r>
              <a:rPr lang="en-US" sz="8000" b="1" i="1" dirty="0" smtClean="0">
                <a:solidFill>
                  <a:srgbClr val="893766"/>
                </a:solidFill>
                <a:latin typeface="Tahoma" pitchFamily="34" charset="0"/>
              </a:rPr>
              <a:t>Flex Term = At least 75 minutes per week (cumulative)</a:t>
            </a:r>
            <a:endParaRPr lang="en-US" sz="8000" b="1" i="1" u="sng" dirty="0" smtClean="0">
              <a:solidFill>
                <a:srgbClr val="893766"/>
              </a:solidFill>
              <a:latin typeface="Tahoma" pitchFamily="34" charset="0"/>
            </a:endParaRPr>
          </a:p>
          <a:p>
            <a:pPr marL="1009650" lvl="1" indent="-609600">
              <a:lnSpc>
                <a:spcPct val="170000"/>
              </a:lnSpc>
              <a:spcBef>
                <a:spcPts val="0"/>
              </a:spcBef>
              <a:defRPr/>
            </a:pPr>
            <a:endParaRPr lang="en-US" sz="4400" dirty="0" smtClean="0">
              <a:effectLst/>
              <a:latin typeface="Tahoma" pitchFamily="34" charset="0"/>
            </a:endParaRPr>
          </a:p>
          <a:p>
            <a:pPr marL="590550" indent="-533400">
              <a:lnSpc>
                <a:spcPct val="120000"/>
              </a:lnSpc>
              <a:defRPr/>
            </a:pPr>
            <a:endParaRPr lang="en-US" sz="4800" u="sng" dirty="0" smtClean="0">
              <a:effectLst/>
              <a:latin typeface="Tahoma" pitchFamily="34" charset="0"/>
            </a:endParaRPr>
          </a:p>
          <a:p>
            <a:pPr lvl="2" eaLnBrk="1" hangingPunct="1">
              <a:lnSpc>
                <a:spcPts val="1440"/>
              </a:lnSpc>
              <a:buNone/>
              <a:defRPr/>
            </a:pPr>
            <a:r>
              <a:rPr lang="en-US" sz="4800" dirty="0" smtClean="0">
                <a:latin typeface="Tahoma" pitchFamily="34" charset="0"/>
              </a:rPr>
              <a:t>	</a:t>
            </a:r>
          </a:p>
          <a:p>
            <a:pPr lvl="2">
              <a:lnSpc>
                <a:spcPct val="120000"/>
              </a:lnSpc>
              <a:defRPr/>
            </a:pPr>
            <a:endParaRPr lang="en-US" sz="4800" dirty="0" smtClean="0">
              <a:latin typeface="Tahoma" pitchFamily="34" charset="0"/>
            </a:endParaRPr>
          </a:p>
          <a:p>
            <a:pPr lvl="2" eaLnBrk="1" hangingPunct="1">
              <a:lnSpc>
                <a:spcPct val="120000"/>
              </a:lnSpc>
              <a:buNone/>
              <a:defRPr/>
            </a:pPr>
            <a:endParaRPr lang="en-US" sz="3400" dirty="0" smtClean="0">
              <a:effectLst/>
              <a:latin typeface="Tahoma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>
              <a:effectLst/>
            </a:endParaRPr>
          </a:p>
        </p:txBody>
      </p:sp>
      <p:pic>
        <p:nvPicPr>
          <p:cNvPr id="24578" name="Picture 2" descr="http://www.animatedgif.net/people/comp6_e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124075"/>
            <a:ext cx="1524000" cy="14475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03240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-609600" y="2133600"/>
            <a:ext cx="8382000" cy="4876800"/>
          </a:xfrm>
        </p:spPr>
        <p:txBody>
          <a:bodyPr>
            <a:normAutofit/>
          </a:bodyPr>
          <a:lstStyle/>
          <a:p>
            <a:pPr marL="609600" lvl="1" indent="-609600" eaLnBrk="1" hangingPunct="1">
              <a:lnSpc>
                <a:spcPct val="80000"/>
              </a:lnSpc>
              <a:buClr>
                <a:schemeClr val="hlink"/>
              </a:buClr>
              <a:buFontTx/>
              <a:buNone/>
              <a:defRPr/>
            </a:pPr>
            <a:endParaRPr lang="en-US" sz="5600" b="1" dirty="0" smtClean="0">
              <a:solidFill>
                <a:srgbClr val="C00000"/>
              </a:solidFill>
              <a:effectLst/>
              <a:latin typeface="Tahoma" pitchFamily="34" charset="0"/>
            </a:endParaRPr>
          </a:p>
          <a:p>
            <a:pPr marL="609600" indent="-609600">
              <a:lnSpc>
                <a:spcPct val="120000"/>
              </a:lnSpc>
              <a:buNone/>
              <a:defRPr/>
            </a:pPr>
            <a:endParaRPr lang="en-US" sz="80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marL="609600" indent="-609600">
              <a:lnSpc>
                <a:spcPct val="120000"/>
              </a:lnSpc>
              <a:buNone/>
              <a:defRPr/>
            </a:pPr>
            <a:r>
              <a:rPr lang="en-US" sz="7200" b="1" dirty="0" smtClean="0">
                <a:solidFill>
                  <a:srgbClr val="C00000"/>
                </a:solidFill>
                <a:latin typeface="Tahoma" pitchFamily="34" charset="0"/>
              </a:rPr>
              <a:t>    </a:t>
            </a:r>
            <a:endParaRPr lang="en-US" sz="4400" dirty="0" smtClean="0">
              <a:effectLst/>
              <a:latin typeface="Tahoma" pitchFamily="34" charset="0"/>
            </a:endParaRPr>
          </a:p>
          <a:p>
            <a:pPr marL="590550" indent="-533400">
              <a:lnSpc>
                <a:spcPct val="120000"/>
              </a:lnSpc>
              <a:defRPr/>
            </a:pPr>
            <a:endParaRPr lang="en-US" sz="1100" u="sng" dirty="0" smtClean="0">
              <a:effectLst/>
              <a:latin typeface="Tahoma" pitchFamily="34" charset="0"/>
            </a:endParaRPr>
          </a:p>
          <a:p>
            <a:pPr lvl="2" eaLnBrk="1" hangingPunct="1">
              <a:lnSpc>
                <a:spcPts val="1440"/>
              </a:lnSpc>
              <a:buNone/>
              <a:defRPr/>
            </a:pPr>
            <a:r>
              <a:rPr lang="en-US" sz="4800" dirty="0" smtClean="0">
                <a:latin typeface="Tahoma" pitchFamily="34" charset="0"/>
              </a:rPr>
              <a:t>	</a:t>
            </a:r>
          </a:p>
          <a:p>
            <a:pPr lvl="2">
              <a:lnSpc>
                <a:spcPct val="120000"/>
              </a:lnSpc>
              <a:defRPr/>
            </a:pPr>
            <a:endParaRPr lang="en-US" sz="4800" dirty="0" smtClean="0">
              <a:latin typeface="Tahoma" pitchFamily="34" charset="0"/>
            </a:endParaRPr>
          </a:p>
          <a:p>
            <a:pPr lvl="2" eaLnBrk="1" hangingPunct="1">
              <a:lnSpc>
                <a:spcPct val="120000"/>
              </a:lnSpc>
              <a:buNone/>
              <a:defRPr/>
            </a:pPr>
            <a:endParaRPr lang="en-US" sz="3400" dirty="0" smtClean="0">
              <a:effectLst/>
              <a:latin typeface="Tahoma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9" y="1471281"/>
            <a:ext cx="8315122" cy="5234319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 rot="10055243">
            <a:off x="4983205" y="3263786"/>
            <a:ext cx="2031159" cy="26848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442336" y="2731831"/>
            <a:ext cx="4160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b="1" dirty="0" smtClean="0">
                <a:solidFill>
                  <a:schemeClr val="bg1"/>
                </a:solidFill>
                <a:latin typeface="Berlin Sans FB Demi" pitchFamily="34" charset="0"/>
              </a:rPr>
              <a:t>1.  Type in your </a:t>
            </a:r>
            <a:r>
              <a:rPr lang="en-US" sz="2000" b="1" u="sng" dirty="0" smtClean="0">
                <a:solidFill>
                  <a:schemeClr val="bg1"/>
                </a:solidFill>
                <a:latin typeface="Berlin Sans FB Demi" pitchFamily="34" charset="0"/>
              </a:rPr>
              <a:t>VID without the V</a:t>
            </a:r>
          </a:p>
          <a:p>
            <a:endParaRPr lang="en-US" sz="2400" dirty="0">
              <a:latin typeface="Berlin Sans FB Demi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 rot="11418763">
            <a:off x="5018648" y="3930351"/>
            <a:ext cx="1491818" cy="26848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006665" y="4191000"/>
            <a:ext cx="35220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chemeClr val="bg1"/>
                </a:solidFill>
                <a:latin typeface="Berlin Sans FB Demi" pitchFamily="34" charset="0"/>
              </a:rPr>
              <a:t>2.</a:t>
            </a:r>
            <a:r>
              <a:rPr lang="en-US" sz="2400" b="1" dirty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Berlin Sans FB Demi" pitchFamily="34" charset="0"/>
              </a:rPr>
              <a:t> Click </a:t>
            </a:r>
            <a:r>
              <a:rPr lang="en-US" sz="2400" b="1" u="sng" dirty="0" smtClean="0">
                <a:solidFill>
                  <a:schemeClr val="bg1"/>
                </a:solidFill>
                <a:latin typeface="Berlin Sans FB Demi" pitchFamily="34" charset="0"/>
              </a:rPr>
              <a:t>Enter</a:t>
            </a:r>
          </a:p>
          <a:p>
            <a:endParaRPr lang="en-US" sz="2800" dirty="0">
              <a:latin typeface="Berlin Sans FB Demi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-38485"/>
            <a:ext cx="9144000" cy="12870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b="1" dirty="0" smtClean="0">
                <a:ln>
                  <a:solidFill>
                    <a:srgbClr val="00B0F0"/>
                  </a:solidFill>
                </a:ln>
                <a:solidFill>
                  <a:schemeClr val="tx2">
                    <a:lumMod val="75000"/>
                  </a:schemeClr>
                </a:solidFill>
                <a:latin typeface="Rockwell Extra Bold" pitchFamily="18" charset="0"/>
              </a:rPr>
              <a:t>Student Time Tracker </a:t>
            </a:r>
            <a:br>
              <a:rPr lang="en-US" b="1" dirty="0" smtClean="0">
                <a:ln>
                  <a:solidFill>
                    <a:srgbClr val="00B0F0"/>
                  </a:solidFill>
                </a:ln>
                <a:solidFill>
                  <a:schemeClr val="tx2">
                    <a:lumMod val="75000"/>
                  </a:schemeClr>
                </a:solidFill>
                <a:latin typeface="Rockwell Extra Bold" pitchFamily="18" charset="0"/>
              </a:rPr>
            </a:br>
            <a:r>
              <a:rPr lang="en-US" b="1" dirty="0" smtClean="0">
                <a:ln>
                  <a:solidFill>
                    <a:srgbClr val="00B0F0"/>
                  </a:solidFill>
                </a:ln>
                <a:solidFill>
                  <a:schemeClr val="tx2">
                    <a:lumMod val="75000"/>
                  </a:schemeClr>
                </a:solidFill>
                <a:latin typeface="Rockwell Extra Bold" pitchFamily="18" charset="0"/>
              </a:rPr>
              <a:t>(To CLOCK IN) </a:t>
            </a:r>
            <a:endParaRPr lang="en-US" sz="3200" b="1" dirty="0" smtClean="0">
              <a:ln>
                <a:solidFill>
                  <a:srgbClr val="00B0F0"/>
                </a:solidFill>
              </a:ln>
              <a:solidFill>
                <a:schemeClr val="tx2">
                  <a:lumMod val="75000"/>
                </a:schemeClr>
              </a:solidFill>
              <a:latin typeface="Rockwell Extra Bold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-609600" y="2133600"/>
            <a:ext cx="8382000" cy="4876800"/>
          </a:xfrm>
        </p:spPr>
        <p:txBody>
          <a:bodyPr>
            <a:normAutofit/>
          </a:bodyPr>
          <a:lstStyle/>
          <a:p>
            <a:pPr marL="609600" lvl="1" indent="-609600" eaLnBrk="1" hangingPunct="1">
              <a:lnSpc>
                <a:spcPct val="80000"/>
              </a:lnSpc>
              <a:buClr>
                <a:schemeClr val="hlink"/>
              </a:buClr>
              <a:buFontTx/>
              <a:buNone/>
              <a:defRPr/>
            </a:pPr>
            <a:endParaRPr lang="en-US" sz="5600" b="1" dirty="0" smtClean="0">
              <a:solidFill>
                <a:srgbClr val="C00000"/>
              </a:solidFill>
              <a:effectLst/>
              <a:latin typeface="Tahoma" pitchFamily="34" charset="0"/>
            </a:endParaRPr>
          </a:p>
          <a:p>
            <a:pPr marL="609600" indent="-609600">
              <a:lnSpc>
                <a:spcPct val="120000"/>
              </a:lnSpc>
              <a:buNone/>
              <a:defRPr/>
            </a:pPr>
            <a:endParaRPr lang="en-US" sz="80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marL="609600" indent="-609600">
              <a:lnSpc>
                <a:spcPct val="120000"/>
              </a:lnSpc>
              <a:buNone/>
              <a:defRPr/>
            </a:pPr>
            <a:r>
              <a:rPr lang="en-US" sz="7200" b="1" dirty="0" smtClean="0">
                <a:solidFill>
                  <a:srgbClr val="C00000"/>
                </a:solidFill>
                <a:latin typeface="Tahoma" pitchFamily="34" charset="0"/>
              </a:rPr>
              <a:t>    </a:t>
            </a:r>
            <a:endParaRPr lang="en-US" sz="4400" dirty="0" smtClean="0">
              <a:effectLst/>
              <a:latin typeface="Tahoma" pitchFamily="34" charset="0"/>
            </a:endParaRPr>
          </a:p>
          <a:p>
            <a:pPr marL="590550" indent="-533400">
              <a:lnSpc>
                <a:spcPct val="120000"/>
              </a:lnSpc>
              <a:defRPr/>
            </a:pPr>
            <a:endParaRPr lang="en-US" sz="1100" u="sng" dirty="0" smtClean="0">
              <a:effectLst/>
              <a:latin typeface="Tahoma" pitchFamily="34" charset="0"/>
            </a:endParaRPr>
          </a:p>
          <a:p>
            <a:pPr lvl="2" eaLnBrk="1" hangingPunct="1">
              <a:lnSpc>
                <a:spcPts val="1440"/>
              </a:lnSpc>
              <a:buNone/>
              <a:defRPr/>
            </a:pPr>
            <a:r>
              <a:rPr lang="en-US" sz="4800" dirty="0" smtClean="0">
                <a:latin typeface="Tahoma" pitchFamily="34" charset="0"/>
              </a:rPr>
              <a:t>	</a:t>
            </a:r>
          </a:p>
          <a:p>
            <a:pPr lvl="2">
              <a:lnSpc>
                <a:spcPct val="120000"/>
              </a:lnSpc>
              <a:defRPr/>
            </a:pPr>
            <a:endParaRPr lang="en-US" sz="4800" dirty="0" smtClean="0">
              <a:latin typeface="Tahoma" pitchFamily="34" charset="0"/>
            </a:endParaRPr>
          </a:p>
          <a:p>
            <a:pPr lvl="2" eaLnBrk="1" hangingPunct="1">
              <a:lnSpc>
                <a:spcPct val="120000"/>
              </a:lnSpc>
              <a:buNone/>
              <a:defRPr/>
            </a:pPr>
            <a:endParaRPr lang="en-US" sz="3400" dirty="0" smtClean="0">
              <a:effectLst/>
              <a:latin typeface="Tahoma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84752"/>
            <a:ext cx="8495710" cy="5444671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8708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ahoma" pitchFamily="34" charset="0"/>
              </a:rPr>
              <a:t> </a:t>
            </a:r>
            <a:r>
              <a:rPr lang="en-US" b="1" dirty="0" smtClean="0">
                <a:ln>
                  <a:solidFill>
                    <a:srgbClr val="00B0F0"/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Rockwell Extra Bold" pitchFamily="18" charset="0"/>
              </a:rPr>
              <a:t>Student Time Tracker </a:t>
            </a:r>
            <a:br>
              <a:rPr lang="en-US" b="1" dirty="0" smtClean="0">
                <a:ln>
                  <a:solidFill>
                    <a:srgbClr val="00B0F0"/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Rockwell Extra Bold" pitchFamily="18" charset="0"/>
              </a:rPr>
            </a:br>
            <a:r>
              <a:rPr lang="en-US" b="1" dirty="0" smtClean="0">
                <a:ln>
                  <a:solidFill>
                    <a:srgbClr val="00B0F0"/>
                  </a:solidFill>
                </a:ln>
                <a:solidFill>
                  <a:schemeClr val="tx2">
                    <a:lumMod val="75000"/>
                  </a:schemeClr>
                </a:solidFill>
                <a:latin typeface="Rockwell Extra Bold" pitchFamily="18" charset="0"/>
              </a:rPr>
              <a:t>(To CLOCK IN)</a:t>
            </a:r>
            <a:r>
              <a:rPr lang="en-US" b="1" dirty="0" smtClean="0">
                <a:ln>
                  <a:solidFill>
                    <a:srgbClr val="00B0F0"/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Rockwell Extra Bold" pitchFamily="18" charset="0"/>
              </a:rPr>
              <a:t> </a:t>
            </a:r>
            <a:endParaRPr lang="en-US" sz="3200" b="1" dirty="0" smtClean="0">
              <a:ln>
                <a:solidFill>
                  <a:srgbClr val="00B0F0"/>
                </a:solidFill>
              </a:ln>
              <a:solidFill>
                <a:schemeClr val="tx2">
                  <a:lumMod val="75000"/>
                </a:schemeClr>
              </a:solidFill>
              <a:effectLst/>
              <a:latin typeface="Rockwell Extra Bold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62050" y="3048000"/>
            <a:ext cx="4160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b="1" dirty="0">
                <a:solidFill>
                  <a:schemeClr val="bg1"/>
                </a:solidFill>
                <a:latin typeface="Berlin Sans FB Demi" pitchFamily="34" charset="0"/>
              </a:rPr>
              <a:t>3</a:t>
            </a:r>
            <a:r>
              <a:rPr lang="en-US" sz="2000" b="1" dirty="0" smtClean="0">
                <a:solidFill>
                  <a:schemeClr val="bg1"/>
                </a:solidFill>
                <a:latin typeface="Berlin Sans FB Demi" pitchFamily="34" charset="0"/>
              </a:rPr>
              <a:t>.  Click </a:t>
            </a:r>
            <a:r>
              <a:rPr lang="en-US" sz="2000" b="1" u="sng" dirty="0" smtClean="0">
                <a:solidFill>
                  <a:schemeClr val="bg1"/>
                </a:solidFill>
                <a:latin typeface="Berlin Sans FB Demi" pitchFamily="34" charset="0"/>
              </a:rPr>
              <a:t>CLOCK IN</a:t>
            </a:r>
          </a:p>
          <a:p>
            <a:endParaRPr lang="en-US" sz="2400" dirty="0">
              <a:latin typeface="Berlin Sans FB Demi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 rot="9666047">
            <a:off x="1428806" y="3544741"/>
            <a:ext cx="1257698" cy="26848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699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-609600" y="2133600"/>
            <a:ext cx="8382000" cy="4876800"/>
          </a:xfrm>
        </p:spPr>
        <p:txBody>
          <a:bodyPr>
            <a:normAutofit/>
          </a:bodyPr>
          <a:lstStyle/>
          <a:p>
            <a:pPr marL="609600" lvl="1" indent="-609600" eaLnBrk="1" hangingPunct="1">
              <a:lnSpc>
                <a:spcPct val="80000"/>
              </a:lnSpc>
              <a:buClr>
                <a:schemeClr val="hlink"/>
              </a:buClr>
              <a:buFontTx/>
              <a:buNone/>
              <a:defRPr/>
            </a:pPr>
            <a:endParaRPr lang="en-US" sz="5600" b="1" dirty="0" smtClean="0">
              <a:solidFill>
                <a:srgbClr val="C00000"/>
              </a:solidFill>
              <a:effectLst/>
              <a:latin typeface="Tahoma" pitchFamily="34" charset="0"/>
            </a:endParaRPr>
          </a:p>
          <a:p>
            <a:pPr marL="609600" indent="-609600">
              <a:lnSpc>
                <a:spcPct val="120000"/>
              </a:lnSpc>
              <a:buNone/>
              <a:defRPr/>
            </a:pPr>
            <a:endParaRPr lang="en-US" sz="80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marL="609600" indent="-609600">
              <a:lnSpc>
                <a:spcPct val="120000"/>
              </a:lnSpc>
              <a:buNone/>
              <a:defRPr/>
            </a:pPr>
            <a:r>
              <a:rPr lang="en-US" sz="7200" b="1" dirty="0" smtClean="0">
                <a:solidFill>
                  <a:srgbClr val="C00000"/>
                </a:solidFill>
                <a:latin typeface="Tahoma" pitchFamily="34" charset="0"/>
              </a:rPr>
              <a:t>    </a:t>
            </a:r>
            <a:endParaRPr lang="en-US" sz="4400" dirty="0" smtClean="0">
              <a:effectLst/>
              <a:latin typeface="Tahoma" pitchFamily="34" charset="0"/>
            </a:endParaRPr>
          </a:p>
          <a:p>
            <a:pPr marL="590550" indent="-533400">
              <a:lnSpc>
                <a:spcPct val="120000"/>
              </a:lnSpc>
              <a:defRPr/>
            </a:pPr>
            <a:endParaRPr lang="en-US" sz="1100" u="sng" dirty="0" smtClean="0">
              <a:effectLst/>
              <a:latin typeface="Tahoma" pitchFamily="34" charset="0"/>
            </a:endParaRPr>
          </a:p>
          <a:p>
            <a:pPr lvl="2" eaLnBrk="1" hangingPunct="1">
              <a:lnSpc>
                <a:spcPts val="1440"/>
              </a:lnSpc>
              <a:buNone/>
              <a:defRPr/>
            </a:pPr>
            <a:r>
              <a:rPr lang="en-US" sz="4800" dirty="0" smtClean="0">
                <a:latin typeface="Tahoma" pitchFamily="34" charset="0"/>
              </a:rPr>
              <a:t>	</a:t>
            </a:r>
          </a:p>
          <a:p>
            <a:pPr lvl="2">
              <a:lnSpc>
                <a:spcPct val="120000"/>
              </a:lnSpc>
              <a:defRPr/>
            </a:pPr>
            <a:endParaRPr lang="en-US" sz="4800" dirty="0" smtClean="0">
              <a:latin typeface="Tahoma" pitchFamily="34" charset="0"/>
            </a:endParaRPr>
          </a:p>
          <a:p>
            <a:pPr lvl="2" eaLnBrk="1" hangingPunct="1">
              <a:lnSpc>
                <a:spcPct val="120000"/>
              </a:lnSpc>
              <a:buNone/>
              <a:defRPr/>
            </a:pPr>
            <a:endParaRPr lang="en-US" sz="3400" dirty="0" smtClean="0">
              <a:effectLst/>
              <a:latin typeface="Tahoma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>
              <a:effectLst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ahoma" pitchFamily="34" charset="0"/>
              </a:rPr>
              <a:t> </a:t>
            </a:r>
            <a:b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ahoma" pitchFamily="34" charset="0"/>
              </a:rPr>
            </a:br>
            <a:r>
              <a:rPr lang="en-US" b="1" dirty="0" smtClean="0">
                <a:ln>
                  <a:solidFill>
                    <a:srgbClr val="00B0F0"/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Rockwell Extra Bold" pitchFamily="18" charset="0"/>
              </a:rPr>
              <a:t>Student Time Tracker             (After Clock In) </a:t>
            </a:r>
            <a:br>
              <a:rPr lang="en-US" b="1" dirty="0" smtClean="0">
                <a:ln>
                  <a:solidFill>
                    <a:srgbClr val="00B0F0"/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Rockwell Extra Bold" pitchFamily="18" charset="0"/>
              </a:rPr>
            </a:br>
            <a:r>
              <a:rPr lang="en-US" b="1" dirty="0" smtClean="0">
                <a:ln>
                  <a:solidFill>
                    <a:srgbClr val="00B0F0"/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Rockwell Extra Bold" pitchFamily="18" charset="0"/>
              </a:rPr>
              <a:t> </a:t>
            </a:r>
            <a:endParaRPr lang="en-US" sz="3200" b="1" dirty="0" smtClean="0">
              <a:ln>
                <a:solidFill>
                  <a:srgbClr val="00B0F0"/>
                </a:solidFill>
              </a:ln>
              <a:solidFill>
                <a:schemeClr val="tx2">
                  <a:lumMod val="75000"/>
                </a:schemeClr>
              </a:solidFill>
              <a:effectLst/>
              <a:latin typeface="Rockwell Extra Bold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2667000"/>
            <a:ext cx="4160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b="1" dirty="0">
                <a:solidFill>
                  <a:schemeClr val="bg1"/>
                </a:solidFill>
                <a:latin typeface="Berlin Sans FB Demi" pitchFamily="34" charset="0"/>
              </a:rPr>
              <a:t>3</a:t>
            </a:r>
            <a:r>
              <a:rPr lang="en-US" sz="2000" b="1" dirty="0" smtClean="0">
                <a:solidFill>
                  <a:schemeClr val="bg1"/>
                </a:solidFill>
                <a:latin typeface="Berlin Sans FB Demi" pitchFamily="34" charset="0"/>
              </a:rPr>
              <a:t>.  Click </a:t>
            </a:r>
            <a:r>
              <a:rPr lang="en-US" sz="2000" b="1" u="sng" dirty="0" smtClean="0">
                <a:solidFill>
                  <a:schemeClr val="bg1"/>
                </a:solidFill>
                <a:latin typeface="Berlin Sans FB Demi" pitchFamily="34" charset="0"/>
              </a:rPr>
              <a:t>CLOCK IN</a:t>
            </a:r>
          </a:p>
          <a:p>
            <a:endParaRPr lang="en-US" sz="2400" dirty="0">
              <a:latin typeface="Berlin Sans FB Dem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015" y="3545722"/>
            <a:ext cx="6500514" cy="18629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3600" y="2128391"/>
            <a:ext cx="502920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indent="-342900" algn="ctr"/>
            <a:endParaRPr lang="en-US" sz="2000" b="1" dirty="0" smtClean="0">
              <a:solidFill>
                <a:schemeClr val="bg1"/>
              </a:solidFill>
              <a:latin typeface="Berlin Sans FB Demi" pitchFamily="34" charset="0"/>
            </a:endParaRPr>
          </a:p>
          <a:p>
            <a:pPr marL="342900" indent="-342900" algn="ctr"/>
            <a:r>
              <a:rPr lang="en-US" sz="2000" b="1" dirty="0" smtClean="0">
                <a:solidFill>
                  <a:schemeClr val="bg1"/>
                </a:solidFill>
                <a:latin typeface="Berlin Sans FB Demi" pitchFamily="34" charset="0"/>
              </a:rPr>
              <a:t>Drag the </a:t>
            </a:r>
            <a:r>
              <a:rPr lang="en-US" sz="2000" b="1" dirty="0" err="1" smtClean="0">
                <a:solidFill>
                  <a:schemeClr val="bg1"/>
                </a:solidFill>
                <a:latin typeface="Berlin Sans FB Demi" pitchFamily="34" charset="0"/>
              </a:rPr>
              <a:t>Clock_Out</a:t>
            </a:r>
            <a:r>
              <a:rPr lang="en-US" sz="2000" b="1" dirty="0" smtClean="0">
                <a:solidFill>
                  <a:schemeClr val="bg1"/>
                </a:solidFill>
                <a:latin typeface="Berlin Sans FB Demi" pitchFamily="34" charset="0"/>
              </a:rPr>
              <a:t>  box out of your way</a:t>
            </a:r>
            <a:endParaRPr lang="en-US" sz="2000" b="1" u="sng" dirty="0" smtClean="0">
              <a:solidFill>
                <a:schemeClr val="bg1"/>
              </a:solidFill>
              <a:latin typeface="Berlin Sans FB Demi" pitchFamily="34" charset="0"/>
            </a:endParaRPr>
          </a:p>
          <a:p>
            <a:endParaRPr lang="en-US" sz="2400" dirty="0">
              <a:latin typeface="Berlin Sans FB Demi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7291006">
            <a:off x="3451346" y="3166258"/>
            <a:ext cx="1024589" cy="26848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36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7710</TotalTime>
  <Words>1113</Words>
  <Application>Microsoft Office PowerPoint</Application>
  <PresentationFormat>On-screen Show (4:3)</PresentationFormat>
  <Paragraphs>433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   </vt:lpstr>
      <vt:lpstr>PowerPoint Presentation</vt:lpstr>
      <vt:lpstr>DESIGNED FOR YOU!</vt:lpstr>
      <vt:lpstr>   Lab Policies</vt:lpstr>
      <vt:lpstr> Lab Grade</vt:lpstr>
      <vt:lpstr>     Lab Time</vt:lpstr>
      <vt:lpstr>PowerPoint Presentation</vt:lpstr>
      <vt:lpstr> Student Time Tracker  (To CLOCK IN) </vt:lpstr>
      <vt:lpstr>  Student Time Tracker             (After Clock In)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Student Time Tracker             (To Clock Out)   </vt:lpstr>
      <vt:lpstr>  Student Time Tracker             (After Clock Out)   </vt:lpstr>
      <vt:lpstr>PowerPoint Presentation</vt:lpstr>
      <vt:lpstr>PowerPoint Presentation</vt:lpstr>
      <vt:lpstr>PowerPoint Presentation</vt:lpstr>
    </vt:vector>
  </TitlesOfParts>
  <Company>Valencia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abatra</dc:creator>
  <cp:lastModifiedBy>Administrator</cp:lastModifiedBy>
  <cp:revision>668</cp:revision>
  <dcterms:created xsi:type="dcterms:W3CDTF">2009-08-11T14:14:18Z</dcterms:created>
  <dcterms:modified xsi:type="dcterms:W3CDTF">2012-08-28T23:08:13Z</dcterms:modified>
</cp:coreProperties>
</file>