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7" r:id="rId2"/>
    <p:sldId id="335" r:id="rId3"/>
    <p:sldId id="342" r:id="rId4"/>
    <p:sldId id="376" r:id="rId5"/>
    <p:sldId id="375" r:id="rId6"/>
    <p:sldId id="337" r:id="rId7"/>
    <p:sldId id="338" r:id="rId8"/>
    <p:sldId id="379" r:id="rId9"/>
    <p:sldId id="380" r:id="rId10"/>
    <p:sldId id="381" r:id="rId11"/>
    <p:sldId id="382" r:id="rId12"/>
    <p:sldId id="383" r:id="rId13"/>
    <p:sldId id="293" r:id="rId14"/>
    <p:sldId id="302" r:id="rId15"/>
    <p:sldId id="270" r:id="rId16"/>
    <p:sldId id="384" r:id="rId17"/>
    <p:sldId id="349" r:id="rId18"/>
    <p:sldId id="385" r:id="rId19"/>
    <p:sldId id="357" r:id="rId20"/>
    <p:sldId id="351" r:id="rId21"/>
    <p:sldId id="352" r:id="rId22"/>
    <p:sldId id="353" r:id="rId23"/>
    <p:sldId id="354" r:id="rId24"/>
    <p:sldId id="386" r:id="rId25"/>
    <p:sldId id="356" r:id="rId26"/>
    <p:sldId id="358" r:id="rId27"/>
    <p:sldId id="355" r:id="rId28"/>
    <p:sldId id="359" r:id="rId29"/>
    <p:sldId id="371" r:id="rId30"/>
    <p:sldId id="370" r:id="rId31"/>
    <p:sldId id="373" r:id="rId32"/>
    <p:sldId id="374" r:id="rId33"/>
    <p:sldId id="366" r:id="rId34"/>
    <p:sldId id="372" r:id="rId35"/>
    <p:sldId id="388" r:id="rId36"/>
    <p:sldId id="367" r:id="rId37"/>
    <p:sldId id="387" r:id="rId38"/>
    <p:sldId id="377" r:id="rId39"/>
    <p:sldId id="282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9C8"/>
    <a:srgbClr val="E484CB"/>
    <a:srgbClr val="EE36BE"/>
    <a:srgbClr val="E12F11"/>
    <a:srgbClr val="4047D0"/>
    <a:srgbClr val="820000"/>
    <a:srgbClr val="1F7F3D"/>
    <a:srgbClr val="F54109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8485" autoAdjust="0"/>
  </p:normalViewPr>
  <p:slideViewPr>
    <p:cSldViewPr>
      <p:cViewPr>
        <p:scale>
          <a:sx n="100" d="100"/>
          <a:sy n="100" d="100"/>
        </p:scale>
        <p:origin x="-162" y="-17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79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FC1E-6C83-4FA7-A9EF-61EAF6035360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044B-C967-4CF2-B345-F806DD49D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B74C6-68F4-4F99-BA60-DB91665F94C4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94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11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6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60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8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83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8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58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1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1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6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4DFC8-5E55-485E-A8D7-506B33D644C7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buFont typeface="+mj-lt"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12572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70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1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69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11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11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9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93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91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7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0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4DFC8-5E55-485E-A8D7-506B33D644C7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buFont typeface="+mj-lt"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35959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30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44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5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47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34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00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35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76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70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37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65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1" hangingPunct="1">
              <a:buFont typeface="+mj-lt"/>
              <a:buNone/>
            </a:pPr>
            <a:endParaRPr lang="en-US" sz="1400" b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973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1" hangingPunct="1">
              <a:buFont typeface="+mj-lt"/>
              <a:buNone/>
            </a:pPr>
            <a:endParaRPr lang="en-US" sz="1400" b="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6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329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97B41-9651-4EF9-ABC9-1558D847052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66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0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8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6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>REMINDERS…..</a:t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1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7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0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6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74BB-F48A-4FCE-9A74-B7E0391FBBD1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sac.edu/faculty_staff/academic_progs/math/calculators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89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4006865"/>
            <a:ext cx="9144000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541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2057400" algn="l"/>
              </a:tabLst>
            </a:pPr>
            <a:r>
              <a:rPr lang="en-US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VALENCIA</a:t>
            </a:r>
            <a:r>
              <a:rPr lang="en-US" sz="4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en-US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 smtClean="0">
                <a:ln w="12700">
                  <a:noFill/>
                  <a:prstDash val="solid"/>
                </a:ln>
                <a:solidFill>
                  <a:srgbClr val="F541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2057400" algn="l"/>
              </a:tabLst>
            </a:pPr>
            <a:r>
              <a:rPr lang="en-US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WEST CAMPUS</a:t>
            </a:r>
            <a:endParaRPr lang="en-US" sz="4400" b="1" cap="none" spc="0" dirty="0" smtClean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057400" algn="l"/>
              </a:tabLst>
            </a:pPr>
            <a:r>
              <a:rPr lang="en-US" sz="6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Math Lab Orientation</a:t>
            </a:r>
          </a:p>
          <a:p>
            <a:pPr algn="ctr">
              <a:tabLst>
                <a:tab pos="2057400" algn="l"/>
              </a:tabLst>
            </a:pPr>
            <a:r>
              <a:rPr lang="en-US" sz="6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MAT0022C</a:t>
            </a:r>
          </a:p>
          <a:p>
            <a:pPr algn="ctr">
              <a:tabLst>
                <a:tab pos="2057400" algn="l"/>
              </a:tabLst>
            </a:pPr>
            <a:endParaRPr lang="en-US" sz="60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7602" r="23684" b="6139"/>
          <a:stretch/>
        </p:blipFill>
        <p:spPr>
          <a:xfrm>
            <a:off x="3134878" y="2286000"/>
            <a:ext cx="2798043" cy="279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1F7F3D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   </a:t>
            </a:r>
            <a:r>
              <a:rPr lang="en-US" sz="5400" b="1" dirty="0" err="1" smtClean="0">
                <a:solidFill>
                  <a:schemeClr val="bg1"/>
                </a:solidFill>
                <a:latin typeface="Gill Sans Ultra Bold" pitchFamily="34" charset="0"/>
              </a:rPr>
              <a:t>Accutrack</a:t>
            </a:r>
            <a:endParaRPr lang="en-US" sz="3600" b="1" dirty="0" smtClean="0">
              <a:solidFill>
                <a:schemeClr val="bg1"/>
              </a:solidFill>
              <a:effectLst/>
              <a:latin typeface="Gill Sans Ultra Bold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r="50000"/>
          <a:stretch/>
        </p:blipFill>
        <p:spPr bwMode="auto">
          <a:xfrm>
            <a:off x="1981200" y="1600200"/>
            <a:ext cx="6890656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311" y="38100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Click</a:t>
            </a:r>
          </a:p>
          <a:p>
            <a:r>
              <a:rPr lang="en-US" sz="2800" b="1" dirty="0" smtClean="0"/>
              <a:t>Sign IN</a:t>
            </a:r>
            <a:endParaRPr lang="en-US" sz="2800" b="1" dirty="0"/>
          </a:p>
        </p:txBody>
      </p:sp>
      <p:sp>
        <p:nvSpPr>
          <p:cNvPr id="10" name="Up Arrow 9"/>
          <p:cNvSpPr/>
          <p:nvPr/>
        </p:nvSpPr>
        <p:spPr>
          <a:xfrm rot="5999736">
            <a:off x="2806275" y="2552696"/>
            <a:ext cx="175010" cy="398893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2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0"/>
            <a:ext cx="9144000" cy="838200"/>
          </a:xfrm>
          <a:solidFill>
            <a:srgbClr val="1F7F3D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   </a:t>
            </a:r>
            <a:r>
              <a:rPr lang="en-US" sz="5400" b="1" dirty="0" err="1" smtClean="0">
                <a:solidFill>
                  <a:schemeClr val="bg1"/>
                </a:solidFill>
                <a:latin typeface="Gill Sans Ultra Bold" pitchFamily="34" charset="0"/>
              </a:rPr>
              <a:t>Accutrack</a:t>
            </a:r>
            <a:endParaRPr lang="en-US" sz="3600" b="1" dirty="0" smtClean="0">
              <a:solidFill>
                <a:schemeClr val="bg1"/>
              </a:solidFill>
              <a:effectLst/>
              <a:latin typeface="Gill Sans Ultra Bold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r="72916" b="67548"/>
          <a:stretch/>
        </p:blipFill>
        <p:spPr bwMode="auto">
          <a:xfrm>
            <a:off x="2133600" y="1828800"/>
            <a:ext cx="6643687" cy="3369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836576"/>
            <a:ext cx="182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You are now </a:t>
            </a:r>
            <a:r>
              <a:rPr lang="en-US" sz="2800" b="1" dirty="0" smtClean="0"/>
              <a:t>signed in </a:t>
            </a:r>
            <a:r>
              <a:rPr lang="en-US" sz="2800" dirty="0" err="1" smtClean="0"/>
              <a:t>Accutrack</a:t>
            </a:r>
            <a:endParaRPr lang="en-US" sz="2800" b="1" dirty="0"/>
          </a:p>
        </p:txBody>
      </p:sp>
      <p:sp>
        <p:nvSpPr>
          <p:cNvPr id="6" name="Up Arrow 5"/>
          <p:cNvSpPr/>
          <p:nvPr/>
        </p:nvSpPr>
        <p:spPr>
          <a:xfrm rot="4061052">
            <a:off x="1592984" y="2214169"/>
            <a:ext cx="231815" cy="82303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77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600" y="1447800"/>
            <a:ext cx="407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32" y="2696111"/>
            <a:ext cx="8527329" cy="415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9035"/>
            <a:ext cx="5396634" cy="58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3717960" y="825013"/>
            <a:ext cx="854036" cy="33428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4363" y="730544"/>
            <a:ext cx="4343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 to the Valencia website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50" y="1817132"/>
            <a:ext cx="9208226" cy="46166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</a:t>
            </a:r>
            <a:r>
              <a:rPr lang="en-US" sz="2400" b="1" dirty="0" smtClean="0">
                <a:solidFill>
                  <a:schemeClr val="bg1"/>
                </a:solidFill>
              </a:rPr>
              <a:t>o to </a:t>
            </a:r>
            <a:r>
              <a:rPr lang="en-US" sz="2400" b="1" u="sng" dirty="0" smtClean="0">
                <a:solidFill>
                  <a:schemeClr val="bg1"/>
                </a:solidFill>
              </a:rPr>
              <a:t>Quick Links </a:t>
            </a:r>
            <a:r>
              <a:rPr lang="en-US" sz="2400" b="1" dirty="0" smtClean="0">
                <a:solidFill>
                  <a:schemeClr val="bg1"/>
                </a:solidFill>
              </a:rPr>
              <a:t>&amp; drop down to Online Courses. Click </a:t>
            </a:r>
            <a:r>
              <a:rPr lang="en-US" sz="2400" b="1" u="sng" dirty="0" smtClean="0">
                <a:solidFill>
                  <a:schemeClr val="bg1"/>
                </a:solidFill>
              </a:rPr>
              <a:t>Online Courses.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6592308">
            <a:off x="5626030" y="3843600"/>
            <a:ext cx="3676965" cy="28493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832816">
            <a:off x="2071122" y="2646156"/>
            <a:ext cx="3867226" cy="27005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4876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7" y="1365766"/>
            <a:ext cx="889667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 rot="19319557">
            <a:off x="2752884" y="5193973"/>
            <a:ext cx="1646000" cy="350838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        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 Access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861566"/>
            <a:ext cx="4174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Click on </a:t>
            </a:r>
            <a:r>
              <a:rPr lang="en-US" sz="2800" b="1" u="sng" dirty="0" smtClean="0">
                <a:latin typeface="Aharoni" pitchFamily="2" charset="-79"/>
                <a:cs typeface="Aharoni" pitchFamily="2" charset="-79"/>
              </a:rPr>
              <a:t>Blackboard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.</a:t>
            </a:r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486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4876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        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 Access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4561"/>
            <a:ext cx="6376988" cy="573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29300" y="2403722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/>
              <a:t>	Enter your </a:t>
            </a:r>
          </a:p>
          <a:p>
            <a:pPr marL="457200" indent="-457200"/>
            <a:r>
              <a:rPr lang="en-US" sz="2400" b="1" dirty="0" smtClean="0"/>
              <a:t>	</a:t>
            </a:r>
            <a:r>
              <a:rPr lang="en-US" sz="2400" b="1" u="sng" dirty="0" smtClean="0"/>
              <a:t>Atlas Username</a:t>
            </a:r>
            <a:r>
              <a:rPr lang="en-US" sz="2400" b="1" dirty="0" smtClean="0"/>
              <a:t> &amp; </a:t>
            </a:r>
          </a:p>
          <a:p>
            <a:pPr marL="457200" indent="-457200"/>
            <a:r>
              <a:rPr lang="en-US" sz="2400" b="1" dirty="0" smtClean="0"/>
              <a:t>	</a:t>
            </a:r>
            <a:r>
              <a:rPr lang="en-US" sz="2400" b="1" u="sng" dirty="0" smtClean="0"/>
              <a:t>Atlas Password </a:t>
            </a: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10800000">
            <a:off x="5296457" y="2889586"/>
            <a:ext cx="990600" cy="228600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10098504">
            <a:off x="5309344" y="3342332"/>
            <a:ext cx="990600" cy="228600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F000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2" y="2560186"/>
            <a:ext cx="8643279" cy="402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05200" y="1209675"/>
            <a:ext cx="5562601" cy="461665"/>
          </a:xfrm>
          <a:prstGeom prst="rect">
            <a:avLst/>
          </a:prstGeom>
          <a:solidFill>
            <a:srgbClr val="E53D09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Always </a:t>
            </a:r>
            <a:r>
              <a:rPr lang="en-US" sz="2400" b="1" u="sng" dirty="0" smtClean="0">
                <a:solidFill>
                  <a:schemeClr val="bg1"/>
                </a:solidFill>
              </a:rPr>
              <a:t>check your name </a:t>
            </a:r>
            <a:r>
              <a:rPr lang="en-US" sz="2400" b="1" dirty="0" smtClean="0">
                <a:solidFill>
                  <a:schemeClr val="bg1"/>
                </a:solidFill>
              </a:rPr>
              <a:t>when you Sign 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4600" y="2003310"/>
            <a:ext cx="3581400" cy="46166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Click on your </a:t>
            </a:r>
            <a:r>
              <a:rPr lang="en-US" sz="2400" b="1" u="sng" dirty="0" smtClean="0">
                <a:solidFill>
                  <a:schemeClr val="bg1"/>
                </a:solidFill>
              </a:rPr>
              <a:t>Math course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3083828">
            <a:off x="5223605" y="3168305"/>
            <a:ext cx="2125791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002060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25584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22" y="2550661"/>
            <a:ext cx="1899439" cy="3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rot="2593419">
            <a:off x="6209640" y="1969700"/>
            <a:ext cx="1351911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F54109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5238"/>
            <a:ext cx="8534400" cy="589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34000" y="5737674"/>
            <a:ext cx="3320312" cy="830997"/>
          </a:xfrm>
          <a:prstGeom prst="rect">
            <a:avLst/>
          </a:prstGeom>
          <a:gradFill flip="none" rotWithShape="1">
            <a:gsLst>
              <a:gs pos="0">
                <a:srgbClr val="4047D0">
                  <a:shade val="30000"/>
                  <a:satMod val="115000"/>
                </a:srgbClr>
              </a:gs>
              <a:gs pos="50000">
                <a:srgbClr val="4047D0">
                  <a:shade val="67500"/>
                  <a:satMod val="115000"/>
                </a:srgbClr>
              </a:gs>
              <a:gs pos="100000">
                <a:srgbClr val="4047D0">
                  <a:shade val="100000"/>
                  <a:satMod val="115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Click </a:t>
            </a:r>
            <a:r>
              <a:rPr lang="en-US" sz="2400" b="1" u="sng" dirty="0" err="1" smtClean="0">
                <a:solidFill>
                  <a:schemeClr val="bg1"/>
                </a:solidFill>
              </a:rPr>
              <a:t>MyMathLab</a:t>
            </a:r>
            <a:r>
              <a:rPr lang="en-US" sz="2400" b="1" dirty="0" smtClean="0">
                <a:solidFill>
                  <a:schemeClr val="bg1"/>
                </a:solidFill>
              </a:rPr>
              <a:t> icon to</a:t>
            </a: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register for </a:t>
            </a:r>
            <a:r>
              <a:rPr lang="en-US" sz="2400" b="1" dirty="0" err="1" smtClean="0">
                <a:solidFill>
                  <a:schemeClr val="bg1"/>
                </a:solidFill>
              </a:rPr>
              <a:t>MyMathLab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10800000">
            <a:off x="4698147" y="6011521"/>
            <a:ext cx="550137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rgbClr val="4047D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72200" y="3578422"/>
            <a:ext cx="2209800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Copy Course ID   </a:t>
            </a: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to register for</a:t>
            </a:r>
          </a:p>
          <a:p>
            <a:pPr marL="457200" indent="-457200"/>
            <a:r>
              <a:rPr lang="en-US" sz="2400" b="1" dirty="0" err="1" smtClean="0">
                <a:solidFill>
                  <a:schemeClr val="bg1"/>
                </a:solidFill>
              </a:rPr>
              <a:t>MyMathLab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7988435">
            <a:off x="6719088" y="4727921"/>
            <a:ext cx="550137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t="7122" r="60577"/>
          <a:stretch/>
        </p:blipFill>
        <p:spPr bwMode="auto">
          <a:xfrm>
            <a:off x="0" y="990601"/>
            <a:ext cx="9144000" cy="5867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4590145"/>
            <a:ext cx="359380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tx1"/>
                </a:solidFill>
              </a:rPr>
              <a:t>      Click on </a:t>
            </a:r>
            <a:r>
              <a:rPr lang="en-US" sz="2400" b="1" u="sng" dirty="0" smtClean="0">
                <a:solidFill>
                  <a:schemeClr val="tx1"/>
                </a:solidFill>
              </a:rPr>
              <a:t>Student</a:t>
            </a:r>
            <a:r>
              <a:rPr lang="en-US" sz="2400" b="1" dirty="0" smtClean="0">
                <a:solidFill>
                  <a:schemeClr val="tx1"/>
                </a:solidFill>
              </a:rPr>
              <a:t> to register!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19452911">
            <a:off x="4636886" y="3720821"/>
            <a:ext cx="2916714" cy="363188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0" y="1028806"/>
            <a:ext cx="8461310" cy="51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4600" y="4450185"/>
            <a:ext cx="55626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Click on </a:t>
            </a:r>
            <a:r>
              <a:rPr lang="en-US" sz="2400" b="1" u="sng" dirty="0" smtClean="0">
                <a:solidFill>
                  <a:schemeClr val="bg1"/>
                </a:solidFill>
              </a:rPr>
              <a:t>OK Register now</a:t>
            </a:r>
            <a:r>
              <a:rPr lang="en-US" sz="2400" b="1" dirty="0" smtClean="0">
                <a:solidFill>
                  <a:schemeClr val="bg1"/>
                </a:solidFill>
              </a:rPr>
              <a:t> to register!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646712">
            <a:off x="4886232" y="4994283"/>
            <a:ext cx="2020498" cy="298909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990600"/>
            <a:ext cx="9143999" cy="68480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b="1" dirty="0" smtClean="0"/>
              <a:t>	</a:t>
            </a:r>
            <a:r>
              <a:rPr lang="en-US" sz="2800" b="1" dirty="0" smtClean="0"/>
              <a:t>Use the following to register for </a:t>
            </a:r>
            <a:r>
              <a:rPr lang="en-US" sz="2800" b="1" dirty="0" err="1" smtClean="0"/>
              <a:t>MyMathLab</a:t>
            </a:r>
            <a:r>
              <a:rPr lang="en-US" sz="2800" b="1" dirty="0" smtClean="0"/>
              <a:t> :</a:t>
            </a:r>
          </a:p>
          <a:p>
            <a:pPr marL="342900" indent="-342900"/>
            <a:endParaRPr lang="en-US" sz="1900" b="1" dirty="0" smtClean="0"/>
          </a:p>
          <a:p>
            <a:pPr marL="342900" indent="-342900"/>
            <a:endParaRPr lang="en-US" sz="1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 smtClean="0">
                <a:latin typeface="+mj-lt"/>
                <a:cs typeface="Arial" pitchFamily="34" charset="0"/>
              </a:rPr>
              <a:t>Course ID </a:t>
            </a:r>
            <a:r>
              <a:rPr lang="en-US" sz="2400" dirty="0" smtClean="0">
                <a:latin typeface="+mj-lt"/>
                <a:cs typeface="Arial" pitchFamily="34" charset="0"/>
              </a:rPr>
              <a:t>(located in your Math course on Blackboard)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400" dirty="0" smtClean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3239C8"/>
                </a:solidFill>
                <a:cs typeface="Arial" pitchFamily="34" charset="0"/>
              </a:rPr>
              <a:t>A </a:t>
            </a:r>
            <a:r>
              <a:rPr lang="en-US" sz="2400" b="1" u="sng" dirty="0">
                <a:solidFill>
                  <a:srgbClr val="3239C8"/>
                </a:solidFill>
                <a:cs typeface="Arial" pitchFamily="34" charset="0"/>
              </a:rPr>
              <a:t>valid email </a:t>
            </a:r>
            <a:r>
              <a:rPr lang="en-US" sz="2400" b="1" u="sng" dirty="0" smtClean="0">
                <a:solidFill>
                  <a:srgbClr val="3239C8"/>
                </a:solidFill>
                <a:cs typeface="Arial" pitchFamily="34" charset="0"/>
              </a:rPr>
              <a:t>address </a:t>
            </a:r>
            <a:endParaRPr lang="en-US" sz="2400" dirty="0">
              <a:solidFill>
                <a:srgbClr val="3239C8"/>
              </a:solidFill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600" dirty="0" smtClean="0">
              <a:latin typeface="+mj-lt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400" dirty="0">
              <a:latin typeface="+mj-lt"/>
              <a:cs typeface="Arial" pitchFamily="34" charset="0"/>
            </a:endParaRPr>
          </a:p>
          <a:p>
            <a:pPr marL="457200" indent="-457200">
              <a:buAutoNum type="arabicPeriod" startAt="3"/>
            </a:pPr>
            <a:r>
              <a:rPr lang="en-US" sz="2400" dirty="0" smtClean="0">
                <a:latin typeface="+mj-lt"/>
                <a:cs typeface="Arial" pitchFamily="34" charset="0"/>
              </a:rPr>
              <a:t>A </a:t>
            </a:r>
            <a:r>
              <a:rPr lang="en-US" sz="2400" b="1" u="sng" dirty="0" smtClean="0">
                <a:latin typeface="+mj-lt"/>
                <a:cs typeface="Arial" pitchFamily="34" charset="0"/>
              </a:rPr>
              <a:t>valid </a:t>
            </a:r>
            <a:r>
              <a:rPr lang="en-US" sz="2400" b="1" u="sng" dirty="0">
                <a:latin typeface="+mj-lt"/>
                <a:cs typeface="Arial" pitchFamily="34" charset="0"/>
              </a:rPr>
              <a:t>A</a:t>
            </a:r>
            <a:r>
              <a:rPr lang="en-US" sz="2400" b="1" u="sng" dirty="0" smtClean="0">
                <a:latin typeface="+mj-lt"/>
                <a:cs typeface="Arial" pitchFamily="34" charset="0"/>
              </a:rPr>
              <a:t>ccess </a:t>
            </a:r>
            <a:r>
              <a:rPr lang="en-US" sz="2400" b="1" u="sng" dirty="0">
                <a:latin typeface="+mj-lt"/>
                <a:cs typeface="Arial" pitchFamily="34" charset="0"/>
              </a:rPr>
              <a:t>C</a:t>
            </a:r>
            <a:r>
              <a:rPr lang="en-US" sz="2400" b="1" u="sng" dirty="0" smtClean="0">
                <a:latin typeface="+mj-lt"/>
                <a:cs typeface="Arial" pitchFamily="34" charset="0"/>
              </a:rPr>
              <a:t>ode</a:t>
            </a:r>
            <a:r>
              <a:rPr lang="en-US" sz="2400" b="1" dirty="0" smtClean="0">
                <a:latin typeface="+mj-lt"/>
                <a:cs typeface="Arial" pitchFamily="34" charset="0"/>
              </a:rPr>
              <a:t> (</a:t>
            </a:r>
            <a:r>
              <a:rPr lang="en-US" sz="2400" b="1" dirty="0" smtClean="0"/>
              <a:t>A </a:t>
            </a:r>
            <a:r>
              <a:rPr lang="en-US" sz="2400" b="1" dirty="0"/>
              <a:t>prepaid access code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comes in </a:t>
            </a:r>
            <a:r>
              <a:rPr lang="en-US" sz="2400" b="1" dirty="0"/>
              <a:t>this </a:t>
            </a:r>
            <a:r>
              <a:rPr lang="en-US" sz="2400" b="1" dirty="0" err="1" smtClean="0"/>
              <a:t>MyMathLab</a:t>
            </a:r>
            <a:r>
              <a:rPr lang="en-US" sz="2400" b="1" dirty="0" smtClean="0"/>
              <a:t> Student </a:t>
            </a:r>
            <a:r>
              <a:rPr lang="en-US" sz="2400" b="1" dirty="0"/>
              <a:t>Access </a:t>
            </a:r>
            <a:r>
              <a:rPr lang="en-US" sz="2400" b="1" dirty="0" smtClean="0"/>
              <a:t>Kit)</a:t>
            </a:r>
            <a:endParaRPr lang="en-US" sz="2400" b="1" dirty="0"/>
          </a:p>
          <a:p>
            <a:r>
              <a:rPr lang="en-US" sz="2400" b="1" dirty="0" smtClean="0">
                <a:solidFill>
                  <a:srgbClr val="4047D0"/>
                </a:solidFill>
                <a:latin typeface="+mj-lt"/>
                <a:cs typeface="Arial" pitchFamily="34" charset="0"/>
              </a:rPr>
              <a:t>		</a:t>
            </a:r>
            <a:endParaRPr lang="en-US" sz="900" b="1" i="1" dirty="0" smtClean="0">
              <a:solidFill>
                <a:srgbClr val="4047D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                                                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cs typeface="Arial" pitchFamily="34" charset="0"/>
              </a:rPr>
              <a:t>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repeating the same course from prior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semester,   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Summer 2014 only,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please show your unofficial  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transcript from Atlas to a Lab Instructor to get a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code for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MyMathLab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 smtClean="0">
              <a:solidFill>
                <a:srgbClr val="4047D0"/>
              </a:solidFill>
              <a:latin typeface="Times New Roman" pitchFamily="18" charset="0"/>
              <a:cs typeface="Arial" pitchFamily="34" charset="0"/>
            </a:endParaRPr>
          </a:p>
          <a:p>
            <a:r>
              <a:rPr lang="en-US" sz="2000" b="1" i="1" dirty="0" smtClean="0">
                <a:solidFill>
                  <a:srgbClr val="F54109"/>
                </a:solidFill>
                <a:latin typeface="Times New Roman" pitchFamily="18" charset="0"/>
                <a:cs typeface="Arial" pitchFamily="34" charset="0"/>
              </a:rPr>
              <a:t>				</a:t>
            </a:r>
            <a:endParaRPr lang="en-US" sz="2000" b="1" i="1" dirty="0" smtClean="0">
              <a:solidFill>
                <a:srgbClr val="F5410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1700" dirty="0" smtClean="0">
                <a:latin typeface="+mj-lt"/>
                <a:cs typeface="Arial" pitchFamily="34" charset="0"/>
              </a:rPr>
              <a:t>	</a:t>
            </a:r>
          </a:p>
          <a:p>
            <a:pPr marL="457200" indent="-457200">
              <a:buAutoNum type="arabicPeriod" startAt="4"/>
            </a:pPr>
            <a:endParaRPr lang="en-US" sz="1700" dirty="0" smtClean="0">
              <a:latin typeface="+mj-lt"/>
              <a:cs typeface="Arial" pitchFamily="34" charset="0"/>
            </a:endParaRPr>
          </a:p>
          <a:p>
            <a:pPr marL="457200" indent="-457200">
              <a:buAutoNum type="arabicPeriod" startAt="4"/>
            </a:pPr>
            <a:endParaRPr lang="en-US" sz="1700" dirty="0" smtClean="0">
              <a:latin typeface="+mj-lt"/>
              <a:cs typeface="Arial" pitchFamily="34" charset="0"/>
            </a:endParaRPr>
          </a:p>
          <a:p>
            <a:r>
              <a:rPr lang="en-US" sz="1700" dirty="0" smtClean="0">
                <a:latin typeface="+mj-lt"/>
                <a:cs typeface="Arial" pitchFamily="34" charset="0"/>
              </a:rPr>
              <a:t>	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7068" y="3244334"/>
            <a:ext cx="1763642" cy="209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78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26467"/>
            <a:ext cx="8763000" cy="5602933"/>
          </a:xfrm>
        </p:spPr>
        <p:txBody>
          <a:bodyPr>
            <a:normAutofit fontScale="40000" lnSpcReduction="20000"/>
          </a:bodyPr>
          <a:lstStyle/>
          <a:p>
            <a:pPr marL="660400" indent="-660400">
              <a:lnSpc>
                <a:spcPct val="80000"/>
              </a:lnSpc>
              <a:buNone/>
              <a:defRPr/>
            </a:pPr>
            <a:endParaRPr lang="en-US" sz="600" b="1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400" b="1" dirty="0">
              <a:latin typeface="+mj-lt"/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latin typeface="+mj-lt"/>
                <a:cs typeface="Tahoma" pitchFamily="34" charset="0"/>
              </a:rPr>
              <a:t>Math Open Lab</a:t>
            </a:r>
            <a:r>
              <a:rPr lang="en-US" sz="4700" b="1" dirty="0" smtClean="0">
                <a:latin typeface="+mj-lt"/>
                <a:cs typeface="Tahoma" pitchFamily="34" charset="0"/>
              </a:rPr>
              <a:t>:  </a:t>
            </a:r>
            <a:r>
              <a:rPr lang="en-US" sz="4400" dirty="0" smtClean="0">
                <a:latin typeface="+mj-lt"/>
                <a:cs typeface="Tahoma" pitchFamily="34" charset="0"/>
              </a:rPr>
              <a:t>A computer lab where Developmental Math students work 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on lab activities in the presence of Lab </a:t>
            </a:r>
            <a:r>
              <a:rPr lang="en-US" sz="4400" dirty="0">
                <a:latin typeface="+mj-lt"/>
                <a:cs typeface="Tahoma" pitchFamily="34" charset="0"/>
              </a:rPr>
              <a:t>I</a:t>
            </a:r>
            <a:r>
              <a:rPr lang="en-US" sz="4400" dirty="0" smtClean="0">
                <a:latin typeface="+mj-lt"/>
                <a:cs typeface="Tahoma" pitchFamily="34" charset="0"/>
              </a:rPr>
              <a:t>nstructors to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reinforce concepts learned in their Math class.</a:t>
            </a:r>
            <a:endParaRPr lang="en-US" sz="4700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200" b="1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latin typeface="+mj-lt"/>
                <a:cs typeface="Tahoma" pitchFamily="34" charset="0"/>
              </a:rPr>
              <a:t>Math Connections</a:t>
            </a:r>
            <a:r>
              <a:rPr lang="en-US" sz="4700" dirty="0" smtClean="0">
                <a:latin typeface="+mj-lt"/>
                <a:cs typeface="Tahoma" pitchFamily="34" charset="0"/>
              </a:rPr>
              <a:t>:  </a:t>
            </a:r>
            <a:r>
              <a:rPr lang="en-US" sz="4400" dirty="0" smtClean="0">
                <a:latin typeface="+mj-lt"/>
                <a:cs typeface="Arial" pitchFamily="34" charset="0"/>
              </a:rPr>
              <a:t>A learning community where Developmental Math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Arial" pitchFamily="34" charset="0"/>
              </a:rPr>
              <a:t> </a:t>
            </a:r>
            <a:r>
              <a:rPr lang="en-US" sz="4400" dirty="0" smtClean="0">
                <a:latin typeface="+mj-lt"/>
                <a:cs typeface="Arial" pitchFamily="34" charset="0"/>
              </a:rPr>
              <a:t>                                     students </a:t>
            </a:r>
            <a:r>
              <a:rPr lang="en-US" sz="4400" dirty="0">
                <a:cs typeface="Arial" pitchFamily="34" charset="0"/>
              </a:rPr>
              <a:t>interact with</a:t>
            </a:r>
            <a:r>
              <a:rPr lang="en-US" sz="4400" dirty="0" smtClean="0">
                <a:latin typeface="+mj-lt"/>
                <a:cs typeface="Arial" pitchFamily="34" charset="0"/>
              </a:rPr>
              <a:t> their peers and Math Instructors. 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200" dirty="0" smtClean="0">
              <a:latin typeface="+mj-lt"/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latin typeface="+mj-lt"/>
                <a:cs typeface="Tahoma" pitchFamily="34" charset="0"/>
              </a:rPr>
              <a:t>Hands-On Learning</a:t>
            </a:r>
            <a:r>
              <a:rPr lang="en-US" sz="4700" b="1" dirty="0" smtClean="0">
                <a:latin typeface="+mj-lt"/>
                <a:cs typeface="Tahoma" pitchFamily="34" charset="0"/>
              </a:rPr>
              <a:t>:  </a:t>
            </a:r>
            <a:r>
              <a:rPr lang="en-US" sz="4400" dirty="0" smtClean="0">
                <a:latin typeface="+mj-lt"/>
                <a:cs typeface="Tahoma" pitchFamily="34" charset="0"/>
              </a:rPr>
              <a:t>Assists students in understanding </a:t>
            </a:r>
            <a:r>
              <a:rPr lang="en-US" sz="4400" dirty="0" smtClean="0">
                <a:cs typeface="Tahoma" pitchFamily="34" charset="0"/>
              </a:rPr>
              <a:t>mathematical</a:t>
            </a:r>
            <a:r>
              <a:rPr lang="en-US" sz="4400" dirty="0" smtClean="0">
                <a:latin typeface="+mj-lt"/>
                <a:cs typeface="Tahoma" pitchFamily="34" charset="0"/>
              </a:rPr>
              <a:t> concepts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       using manipulatives such </a:t>
            </a:r>
            <a:r>
              <a:rPr lang="en-US" sz="4400" dirty="0">
                <a:cs typeface="Tahoma" pitchFamily="34" charset="0"/>
              </a:rPr>
              <a:t>as </a:t>
            </a:r>
            <a:r>
              <a:rPr lang="en-US" sz="4400" dirty="0" smtClean="0">
                <a:cs typeface="Tahoma" pitchFamily="34" charset="0"/>
              </a:rPr>
              <a:t>board</a:t>
            </a: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games and every-day  </a:t>
            </a: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400" dirty="0">
                <a:latin typeface="+mj-lt"/>
                <a:cs typeface="Tahoma" pitchFamily="34" charset="0"/>
              </a:rPr>
              <a:t> </a:t>
            </a:r>
            <a:r>
              <a:rPr lang="en-US" sz="4400" dirty="0" smtClean="0">
                <a:latin typeface="+mj-lt"/>
                <a:cs typeface="Tahoma" pitchFamily="34" charset="0"/>
              </a:rPr>
              <a:t>                                       objects. 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4200" b="1" dirty="0" smtClean="0">
                <a:cs typeface="Tahoma" pitchFamily="34" charset="0"/>
              </a:rPr>
              <a:t>_______________________________________________________________________________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4200" b="1" dirty="0" smtClean="0">
              <a:cs typeface="Tahoma" pitchFamily="34" charset="0"/>
            </a:endParaRPr>
          </a:p>
          <a:p>
            <a:pPr marL="660400" indent="-660400">
              <a:lnSpc>
                <a:spcPts val="2800"/>
              </a:lnSpc>
              <a:buNone/>
              <a:defRPr/>
            </a:pPr>
            <a:r>
              <a:rPr lang="en-US" sz="4700" b="1" u="sng" dirty="0" smtClean="0">
                <a:effectLst/>
                <a:latin typeface="+mj-lt"/>
                <a:cs typeface="Tahoma" pitchFamily="34" charset="0"/>
              </a:rPr>
              <a:t>Tutoring Center</a:t>
            </a:r>
            <a:r>
              <a:rPr lang="en-US" sz="4700" b="1" dirty="0" smtClean="0">
                <a:effectLst/>
                <a:latin typeface="+mj-lt"/>
                <a:cs typeface="Tahoma" pitchFamily="34" charset="0"/>
              </a:rPr>
              <a:t>:</a:t>
            </a:r>
            <a:r>
              <a:rPr lang="en-US" sz="4600" b="1" dirty="0" smtClean="0">
                <a:effectLst/>
                <a:latin typeface="+mj-lt"/>
                <a:cs typeface="Tahoma" pitchFamily="34" charset="0"/>
              </a:rPr>
              <a:t>  </a:t>
            </a:r>
            <a:r>
              <a:rPr lang="en-US" sz="4400" dirty="0" smtClean="0">
                <a:effectLst/>
                <a:latin typeface="+mj-lt"/>
                <a:cs typeface="Tahoma" pitchFamily="34" charset="0"/>
              </a:rPr>
              <a:t>Tutors are available for tutoring many subjects. Check with the 		                </a:t>
            </a:r>
            <a:r>
              <a:rPr lang="en-US" sz="4400" b="1" dirty="0" smtClean="0">
                <a:effectLst/>
                <a:latin typeface="+mj-lt"/>
                <a:cs typeface="Tahoma" pitchFamily="34" charset="0"/>
              </a:rPr>
              <a:t>Information desk </a:t>
            </a:r>
            <a:r>
              <a:rPr lang="en-US" sz="4400" dirty="0" smtClean="0">
                <a:effectLst/>
                <a:latin typeface="+mj-lt"/>
                <a:cs typeface="Tahoma" pitchFamily="34" charset="0"/>
              </a:rPr>
              <a:t>for complete information. </a:t>
            </a:r>
            <a:endParaRPr lang="en-US" sz="1900" b="1" u="sng" dirty="0" smtClean="0">
              <a:latin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1900" dirty="0" smtClean="0">
              <a:latin typeface="Tahoma" pitchFamily="34" charset="0"/>
            </a:endParaRPr>
          </a:p>
          <a:p>
            <a:pPr marL="1009650" lvl="1" indent="-495300">
              <a:buNone/>
              <a:defRPr/>
            </a:pPr>
            <a:endParaRPr lang="en-US" sz="1100" dirty="0" smtClean="0">
              <a:effectLst/>
              <a:latin typeface="Tahoma" pitchFamily="34" charset="0"/>
            </a:endParaRPr>
          </a:p>
          <a:p>
            <a:pPr marL="1009650" lvl="1" indent="-495300">
              <a:lnSpc>
                <a:spcPct val="80000"/>
              </a:lnSpc>
              <a:buNone/>
              <a:defRPr/>
            </a:pPr>
            <a:endParaRPr lang="en-US" sz="1500" dirty="0" smtClean="0">
              <a:effectLst/>
              <a:latin typeface="Tahoma" pitchFamily="34" charset="0"/>
            </a:endParaRP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1784350" lvl="3" indent="-412750" eaLnBrk="1" hangingPunct="1">
              <a:lnSpc>
                <a:spcPct val="80000"/>
              </a:lnSpc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6895"/>
            <a:ext cx="8839200" cy="830997"/>
          </a:xfrm>
          <a:prstGeom prst="rect">
            <a:avLst/>
          </a:prstGeom>
          <a:solidFill>
            <a:srgbClr val="F57B17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Math Center Includes:</a:t>
            </a:r>
            <a:endParaRPr lang="en-US" sz="2800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27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" y="1524000"/>
            <a:ext cx="9085473" cy="440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36792" y="2422029"/>
            <a:ext cx="32766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Paste the </a:t>
            </a:r>
            <a:r>
              <a:rPr lang="en-US" sz="2400" b="1" u="sng" dirty="0" smtClean="0">
                <a:solidFill>
                  <a:schemeClr val="bg1"/>
                </a:solidFill>
              </a:rPr>
              <a:t>Course ID </a:t>
            </a:r>
            <a:r>
              <a:rPr lang="en-US" sz="2400" b="1" dirty="0" smtClean="0">
                <a:solidFill>
                  <a:schemeClr val="bg1"/>
                </a:solidFill>
              </a:rPr>
              <a:t>from Blackboard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8504032">
            <a:off x="4118612" y="3565544"/>
            <a:ext cx="1490425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34200" y="4455558"/>
            <a:ext cx="2063174" cy="461665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Click </a:t>
            </a:r>
            <a:r>
              <a:rPr lang="en-US" sz="2400" b="1" u="sng" dirty="0" smtClean="0">
                <a:solidFill>
                  <a:schemeClr val="bg1"/>
                </a:solidFill>
              </a:rPr>
              <a:t>Continue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12595066">
            <a:off x="6442953" y="4127956"/>
            <a:ext cx="570616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chemeClr val="bg2">
              <a:lumMod val="1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4" y="1347645"/>
            <a:ext cx="9024938" cy="507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540862" y="3660459"/>
            <a:ext cx="1806867" cy="101566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Click </a:t>
            </a:r>
            <a:r>
              <a:rPr lang="en-US" sz="2000" b="1" u="sng" dirty="0" smtClean="0">
                <a:solidFill>
                  <a:schemeClr val="bg1"/>
                </a:solidFill>
              </a:rPr>
              <a:t>Create </a:t>
            </a:r>
            <a:r>
              <a:rPr lang="en-US" sz="2000" b="1" dirty="0" smtClean="0">
                <a:solidFill>
                  <a:schemeClr val="bg1"/>
                </a:solidFill>
              </a:rPr>
              <a:t>to</a:t>
            </a:r>
          </a:p>
          <a:p>
            <a:pPr marL="457200" indent="-457200"/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reate a new 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account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95972" y="2273221"/>
            <a:ext cx="350520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Check your course details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5122014">
            <a:off x="7275305" y="3032576"/>
            <a:ext cx="875214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10026" y="5004886"/>
            <a:ext cx="2459822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If already registered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with Pearson, type in  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your </a:t>
            </a:r>
            <a:r>
              <a:rPr lang="en-US" sz="2000" b="1" u="sng" dirty="0" smtClean="0">
                <a:solidFill>
                  <a:schemeClr val="bg1"/>
                </a:solidFill>
              </a:rPr>
              <a:t>Username</a:t>
            </a:r>
            <a:r>
              <a:rPr lang="en-US" sz="2000" b="1" dirty="0" smtClean="0">
                <a:solidFill>
                  <a:schemeClr val="bg1"/>
                </a:solidFill>
              </a:rPr>
              <a:t> &amp;  </a:t>
            </a:r>
          </a:p>
          <a:p>
            <a:pPr marL="457200" indent="-457200"/>
            <a:r>
              <a:rPr lang="en-US" sz="2000" b="1" u="sng" dirty="0" smtClean="0">
                <a:solidFill>
                  <a:schemeClr val="bg1"/>
                </a:solidFill>
              </a:rPr>
              <a:t>Password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13443010">
            <a:off x="2608987" y="4351327"/>
            <a:ext cx="1452553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 rot="13443010">
            <a:off x="2429214" y="4635136"/>
            <a:ext cx="851772" cy="283304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11772136">
            <a:off x="4056978" y="3866454"/>
            <a:ext cx="565918" cy="283304"/>
          </a:xfrm>
          <a:prstGeom prst="rightArrow">
            <a:avLst>
              <a:gd name="adj1" fmla="val 50000"/>
              <a:gd name="adj2" fmla="val 70022"/>
            </a:avLst>
          </a:prstGeom>
          <a:solidFill>
            <a:schemeClr val="bg2">
              <a:lumMod val="1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4" y="995483"/>
            <a:ext cx="8877297" cy="578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257800" y="3962400"/>
            <a:ext cx="32766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Fill in all your information to create an account</a:t>
            </a:r>
          </a:p>
        </p:txBody>
      </p:sp>
      <p:sp>
        <p:nvSpPr>
          <p:cNvPr id="2" name="Right Brace 1"/>
          <p:cNvSpPr/>
          <p:nvPr/>
        </p:nvSpPr>
        <p:spPr>
          <a:xfrm>
            <a:off x="4571997" y="2150037"/>
            <a:ext cx="838200" cy="25579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2" idx="1"/>
          </p:cNvCxnSpPr>
          <p:nvPr/>
        </p:nvCxnSpPr>
        <p:spPr>
          <a:xfrm flipH="1" flipV="1">
            <a:off x="5410197" y="3429000"/>
            <a:ext cx="685803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05400" y="5447884"/>
            <a:ext cx="2771775" cy="461665"/>
          </a:xfrm>
          <a:prstGeom prst="rect">
            <a:avLst/>
          </a:prstGeom>
          <a:solidFill>
            <a:schemeClr val="bg2">
              <a:lumMod val="1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Click </a:t>
            </a:r>
            <a:r>
              <a:rPr lang="en-US" sz="2400" b="1" u="sng" dirty="0" smtClean="0">
                <a:solidFill>
                  <a:schemeClr val="bg1"/>
                </a:solidFill>
              </a:rPr>
              <a:t>Create Account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362200" y="5909549"/>
            <a:ext cx="3886200" cy="643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23999" y="2150037"/>
            <a:ext cx="7652111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AtlasUsername@mail.valenciacollege.edu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9" y="1092993"/>
            <a:ext cx="8840456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29175" y="3960821"/>
            <a:ext cx="3505200" cy="830997"/>
          </a:xfrm>
          <a:prstGeom prst="rect">
            <a:avLst/>
          </a:prstGeom>
          <a:solidFill>
            <a:srgbClr val="CD119C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 Select an Option  for the </a:t>
            </a:r>
            <a:r>
              <a:rPr lang="en-US" sz="2400" b="1" u="sng" dirty="0" smtClean="0">
                <a:solidFill>
                  <a:schemeClr val="bg1"/>
                </a:solidFill>
              </a:rPr>
              <a:t>Access Code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409701" y="3113186"/>
            <a:ext cx="3419474" cy="1263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835689" y="3266091"/>
            <a:ext cx="993486" cy="957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AutoShape 3"/>
          <p:cNvSpPr>
            <a:spLocks noChangeArrowheads="1"/>
          </p:cNvSpPr>
          <p:nvPr/>
        </p:nvSpPr>
        <p:spPr bwMode="auto">
          <a:xfrm rot="7986342">
            <a:off x="4132783" y="4764572"/>
            <a:ext cx="878368" cy="386115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9" y="1543815"/>
            <a:ext cx="8286545" cy="46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 rot="10952365">
            <a:off x="3291823" y="3705598"/>
            <a:ext cx="3580690" cy="310576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49061" y="3626426"/>
            <a:ext cx="1524000" cy="523220"/>
          </a:xfrm>
          <a:prstGeom prst="rect">
            <a:avLst/>
          </a:prstGeom>
          <a:solidFill>
            <a:srgbClr val="3239C8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Click </a:t>
            </a:r>
            <a:r>
              <a:rPr lang="en-US" sz="2800" b="1" u="sng" dirty="0" smtClean="0">
                <a:solidFill>
                  <a:schemeClr val="bg1"/>
                </a:solidFill>
              </a:rPr>
              <a:t>Yes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Registration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1047322"/>
            <a:ext cx="6153063" cy="567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1521261"/>
            <a:ext cx="4876800" cy="193899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000" b="1" dirty="0" smtClean="0">
                <a:solidFill>
                  <a:schemeClr val="tx1"/>
                </a:solidFill>
              </a:rPr>
              <a:t>       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When finished with registration, </a:t>
            </a:r>
            <a:r>
              <a:rPr lang="en-US" sz="2400" b="1" u="sng" dirty="0" smtClean="0">
                <a:solidFill>
                  <a:schemeClr val="tx1"/>
                </a:solidFill>
                <a:latin typeface="+mj-lt"/>
              </a:rPr>
              <a:t>Online Product Registration Confirmation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email is sent to your email address. Save that email for future reference.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0180" y="3574791"/>
            <a:ext cx="279382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      </a:t>
            </a:r>
            <a:r>
              <a:rPr lang="en-US" sz="2000" b="1" dirty="0" smtClean="0">
                <a:solidFill>
                  <a:schemeClr val="bg1"/>
                </a:solidFill>
              </a:rPr>
              <a:t>Click </a:t>
            </a:r>
          </a:p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       </a:t>
            </a:r>
            <a:r>
              <a:rPr lang="en-US" sz="2000" b="1" u="sng" dirty="0" smtClean="0">
                <a:solidFill>
                  <a:schemeClr val="bg1"/>
                </a:solidFill>
              </a:rPr>
              <a:t>Go to your Course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664380" y="3857625"/>
            <a:ext cx="1117420" cy="320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MyMathLab</a:t>
            </a: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ckwell Extra Bold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5" y="783932"/>
            <a:ext cx="8947510" cy="2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61350"/>
            <a:ext cx="36385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87601" y="4606834"/>
            <a:ext cx="35433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b="1" dirty="0" smtClean="0"/>
              <a:t>Click on your Math course</a:t>
            </a:r>
            <a:endParaRPr lang="en-US" sz="2400" b="1" u="sng" dirty="0" smtClean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 rot="12348338">
            <a:off x="3459822" y="4229261"/>
            <a:ext cx="1654695" cy="342922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24075" y="5641032"/>
            <a:ext cx="404812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b="1" dirty="0" smtClean="0"/>
              <a:t>Within 14 days of registration, </a:t>
            </a:r>
          </a:p>
          <a:p>
            <a:pPr marL="342900" indent="-342900"/>
            <a:r>
              <a:rPr lang="en-US" sz="2400" b="1" dirty="0" smtClean="0"/>
              <a:t>pay or use access code</a:t>
            </a:r>
            <a:endParaRPr lang="en-US" sz="2400" b="1" u="sng" dirty="0" smtClean="0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 rot="12348338">
            <a:off x="2373053" y="5185026"/>
            <a:ext cx="1654695" cy="256750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37451" y="944871"/>
            <a:ext cx="35433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b="1" dirty="0" smtClean="0"/>
              <a:t>Always check your name</a:t>
            </a:r>
            <a:endParaRPr lang="en-US" sz="2400" b="1" u="sng" dirty="0" smtClean="0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20457975">
            <a:off x="6085852" y="1004243"/>
            <a:ext cx="594224" cy="342922"/>
          </a:xfrm>
          <a:prstGeom prst="rightArrow">
            <a:avLst>
              <a:gd name="adj1" fmla="val 50000"/>
              <a:gd name="adj2" fmla="val 7002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Rockwell Extra Bold" pitchFamily="18" charset="0"/>
              </a:rPr>
              <a:t>MyMathLab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 Continued Access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1" y="1066800"/>
            <a:ext cx="9043988" cy="551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33625" y="1412527"/>
            <a:ext cx="3124200" cy="461665"/>
          </a:xfrm>
          <a:prstGeom prst="rect">
            <a:avLst/>
          </a:prstGeom>
          <a:solidFill>
            <a:srgbClr val="CD119C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Enter the Access Code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79632" y="3429000"/>
            <a:ext cx="1752600" cy="461665"/>
          </a:xfrm>
          <a:prstGeom prst="rect">
            <a:avLst/>
          </a:prstGeom>
          <a:solidFill>
            <a:srgbClr val="CD119C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 Click Finish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endCxn id="9" idx="1"/>
          </p:cNvCxnSpPr>
          <p:nvPr/>
        </p:nvCxnSpPr>
        <p:spPr>
          <a:xfrm flipH="1">
            <a:off x="2333625" y="1874192"/>
            <a:ext cx="785815" cy="564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0"/>
          </p:cNvCxnSpPr>
          <p:nvPr/>
        </p:nvCxnSpPr>
        <p:spPr>
          <a:xfrm flipH="1" flipV="1">
            <a:off x="4800600" y="2971800"/>
            <a:ext cx="555332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5400000">
            <a:off x="2181225" y="533400"/>
            <a:ext cx="304800" cy="41148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7333"/>
            <a:ext cx="9144000" cy="6784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 </a:t>
            </a:r>
          </a:p>
          <a:p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MyMathLab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Extra Bold" pitchFamily="18" charset="0"/>
            </a:endParaRPr>
          </a:p>
          <a:p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ckwell Extra Bol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9" y="838200"/>
            <a:ext cx="8944842" cy="551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>
            <a:off x="838200" y="2285999"/>
            <a:ext cx="1962148" cy="1150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90823" y="2068911"/>
            <a:ext cx="5029198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tx1"/>
                </a:solidFill>
              </a:rPr>
              <a:t>Access </a:t>
            </a:r>
            <a:r>
              <a:rPr lang="en-US" sz="2000" b="1" u="sng" dirty="0">
                <a:solidFill>
                  <a:schemeClr val="tx1"/>
                </a:solidFill>
              </a:rPr>
              <a:t>Homework (</a:t>
            </a:r>
            <a:r>
              <a:rPr lang="en-US" sz="2000" b="1" u="sng" dirty="0" smtClean="0">
                <a:solidFill>
                  <a:schemeClr val="tx1"/>
                </a:solidFill>
              </a:rPr>
              <a:t>Lab) Exercises</a:t>
            </a:r>
            <a:r>
              <a:rPr lang="en-US" sz="2000" b="1" dirty="0" smtClean="0">
                <a:solidFill>
                  <a:schemeClr val="tx1"/>
                </a:solidFill>
              </a:rPr>
              <a:t> for practice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62276" y="2590800"/>
            <a:ext cx="221932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tx1"/>
                </a:solidFill>
              </a:rPr>
              <a:t>Access </a:t>
            </a:r>
            <a:r>
              <a:rPr lang="en-US" sz="2000" b="1" dirty="0" smtClean="0">
                <a:solidFill>
                  <a:schemeClr val="tx1"/>
                </a:solidFill>
              </a:rPr>
              <a:t>Lab </a:t>
            </a:r>
            <a:r>
              <a:rPr lang="en-US" sz="2000" b="1" u="sng" dirty="0" smtClean="0">
                <a:solidFill>
                  <a:schemeClr val="tx1"/>
                </a:solidFill>
              </a:rPr>
              <a:t>Quizzes </a:t>
            </a:r>
            <a:endParaRPr lang="en-US" sz="2000" b="1" u="sng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133476" y="268894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0" idx="1"/>
          </p:cNvCxnSpPr>
          <p:nvPr/>
        </p:nvCxnSpPr>
        <p:spPr>
          <a:xfrm flipH="1" flipV="1">
            <a:off x="838200" y="3048000"/>
            <a:ext cx="4467222" cy="133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05422" y="2981385"/>
            <a:ext cx="2219324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tx1"/>
                </a:solidFill>
              </a:rPr>
              <a:t>Access </a:t>
            </a:r>
            <a:r>
              <a:rPr lang="en-US" sz="2000" b="1" u="sng" dirty="0" smtClean="0">
                <a:solidFill>
                  <a:schemeClr val="tx1"/>
                </a:solidFill>
              </a:rPr>
              <a:t>Study Plan</a:t>
            </a:r>
            <a:endParaRPr lang="en-US" sz="2000" b="1" u="sng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34" idx="1"/>
          </p:cNvCxnSpPr>
          <p:nvPr/>
        </p:nvCxnSpPr>
        <p:spPr>
          <a:xfrm flipH="1" flipV="1">
            <a:off x="838200" y="3397583"/>
            <a:ext cx="2228850" cy="3104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067050" y="3508026"/>
            <a:ext cx="409575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tx1"/>
                </a:solidFill>
              </a:rPr>
              <a:t>Access </a:t>
            </a:r>
            <a:r>
              <a:rPr lang="en-US" sz="2000" b="1" u="sng" dirty="0" smtClean="0">
                <a:solidFill>
                  <a:schemeClr val="tx1"/>
                </a:solidFill>
              </a:rPr>
              <a:t>Gradebook </a:t>
            </a:r>
            <a:r>
              <a:rPr lang="en-US" sz="2000" b="1" dirty="0" smtClean="0">
                <a:solidFill>
                  <a:schemeClr val="tx1"/>
                </a:solidFill>
              </a:rPr>
              <a:t>to review Quizzes </a:t>
            </a:r>
            <a:endParaRPr lang="en-US" sz="2000" b="1" u="sng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24151" y="4070865"/>
            <a:ext cx="489585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2000" b="1" dirty="0">
                <a:solidFill>
                  <a:schemeClr val="tx1"/>
                </a:solidFill>
              </a:rPr>
              <a:t>Access </a:t>
            </a:r>
            <a:r>
              <a:rPr lang="en-US" sz="2000" b="1" u="sng" dirty="0" smtClean="0">
                <a:solidFill>
                  <a:schemeClr val="tx1"/>
                </a:solidFill>
              </a:rPr>
              <a:t>Multimedia Library</a:t>
            </a:r>
            <a:r>
              <a:rPr lang="en-US" sz="2000" b="1" dirty="0" smtClean="0">
                <a:solidFill>
                  <a:schemeClr val="tx1"/>
                </a:solidFill>
              </a:rPr>
              <a:t> to view textbook, </a:t>
            </a:r>
          </a:p>
          <a:p>
            <a:pPr marL="342900" indent="-342900"/>
            <a:r>
              <a:rPr lang="en-US" sz="2000" b="1" dirty="0" smtClean="0">
                <a:solidFill>
                  <a:schemeClr val="tx1"/>
                </a:solidFill>
              </a:rPr>
              <a:t>video lectures, animations etc. online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>
          <a:xfrm flipH="1">
            <a:off x="1295403" y="4424808"/>
            <a:ext cx="1428748" cy="10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6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1800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7333"/>
            <a:ext cx="9144000" cy="8308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 </a:t>
            </a:r>
          </a:p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MyMathLab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(Quizzes)</a:t>
            </a:r>
          </a:p>
          <a:p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ckwell Extra Bold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3" y="948090"/>
            <a:ext cx="893649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2438400"/>
            <a:ext cx="64770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E12F1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Due Dates ( If unknown, check with professor )</a:t>
            </a:r>
            <a:endParaRPr lang="en-US" sz="24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E12F1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 rot="7207551">
            <a:off x="2075548" y="2891113"/>
            <a:ext cx="522595" cy="342922"/>
          </a:xfrm>
          <a:prstGeom prst="rightArrow">
            <a:avLst>
              <a:gd name="adj1" fmla="val 50000"/>
              <a:gd name="adj2" fmla="val 70022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63050" cy="1152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DESIGNED FOR YOU!</a:t>
            </a:r>
            <a:endParaRPr lang="en-US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1" cy="5410200"/>
          </a:xfrm>
        </p:spPr>
        <p:txBody>
          <a:bodyPr>
            <a:normAutofit fontScale="92500" lnSpcReduction="10000"/>
          </a:bodyPr>
          <a:lstStyle/>
          <a:p>
            <a:pPr marL="660400" indent="-660400">
              <a:lnSpc>
                <a:spcPct val="80000"/>
              </a:lnSpc>
              <a:buNone/>
              <a:defRPr/>
            </a:pPr>
            <a:endParaRPr lang="en-US" sz="1700" u="sng" dirty="0" smtClean="0">
              <a:effectLst/>
              <a:latin typeface="Tahoma" pitchFamily="34" charset="0"/>
              <a:cs typeface="Tahoma" pitchFamily="34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2000" b="1" dirty="0" smtClean="0">
                <a:solidFill>
                  <a:srgbClr val="1F7F3D"/>
                </a:solidFill>
                <a:cs typeface="Times New Roman" pitchFamily="18" charset="0"/>
              </a:rPr>
              <a:t>			</a:t>
            </a:r>
            <a:r>
              <a:rPr lang="en-US" sz="2400" b="1" dirty="0" smtClean="0">
                <a:solidFill>
                  <a:srgbClr val="1F7F3D"/>
                </a:solidFill>
                <a:cs typeface="Times New Roman" pitchFamily="18" charset="0"/>
              </a:rPr>
              <a:t>	</a:t>
            </a:r>
            <a:r>
              <a:rPr lang="en-US" sz="3000" b="1" u="sng" dirty="0" smtClean="0">
                <a:solidFill>
                  <a:srgbClr val="F54109"/>
                </a:solidFill>
                <a:cs typeface="Times New Roman" pitchFamily="18" charset="0"/>
              </a:rPr>
              <a:t>Operation </a:t>
            </a:r>
            <a:r>
              <a:rPr lang="en-US" sz="3000" b="1" u="sng" dirty="0">
                <a:solidFill>
                  <a:srgbClr val="F54109"/>
                </a:solidFill>
                <a:cs typeface="Times New Roman" pitchFamily="18" charset="0"/>
              </a:rPr>
              <a:t>Hours: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endParaRPr lang="en-US" sz="800" b="1" u="sng" dirty="0">
              <a:solidFill>
                <a:srgbClr val="F54109"/>
              </a:solidFill>
              <a:cs typeface="Times New Roman" pitchFamily="18" charset="0"/>
            </a:endParaRP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3000" b="1" dirty="0">
                <a:solidFill>
                  <a:srgbClr val="F54109"/>
                </a:solidFill>
                <a:cs typeface="Times New Roman" pitchFamily="18" charset="0"/>
              </a:rPr>
              <a:t>				</a:t>
            </a:r>
            <a:r>
              <a:rPr lang="en-US" sz="3000" b="1" dirty="0" smtClean="0">
                <a:solidFill>
                  <a:srgbClr val="F54109"/>
                </a:solidFill>
                <a:cs typeface="Times New Roman" pitchFamily="18" charset="0"/>
              </a:rPr>
              <a:t>Monday </a:t>
            </a:r>
            <a:r>
              <a:rPr lang="en-US" sz="3000" b="1" dirty="0">
                <a:solidFill>
                  <a:srgbClr val="F54109"/>
                </a:solidFill>
                <a:cs typeface="Times New Roman" pitchFamily="18" charset="0"/>
              </a:rPr>
              <a:t>to Thursday:  </a:t>
            </a:r>
            <a:r>
              <a:rPr lang="en-US" sz="3000" b="1" dirty="0" smtClean="0">
                <a:solidFill>
                  <a:srgbClr val="F54109"/>
                </a:solidFill>
                <a:cs typeface="Times New Roman" pitchFamily="18" charset="0"/>
              </a:rPr>
              <a:t>8 </a:t>
            </a:r>
            <a:r>
              <a:rPr lang="en-US" sz="3000" b="1" dirty="0">
                <a:solidFill>
                  <a:srgbClr val="F54109"/>
                </a:solidFill>
                <a:cs typeface="Times New Roman" pitchFamily="18" charset="0"/>
              </a:rPr>
              <a:t>am – 8 pm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3000" b="1" dirty="0">
                <a:solidFill>
                  <a:srgbClr val="F54109"/>
                </a:solidFill>
                <a:cs typeface="Times New Roman" pitchFamily="18" charset="0"/>
              </a:rPr>
              <a:t>				</a:t>
            </a:r>
            <a:r>
              <a:rPr lang="en-US" sz="3000" b="1" dirty="0" smtClean="0">
                <a:solidFill>
                  <a:srgbClr val="F54109"/>
                </a:solidFill>
                <a:cs typeface="Times New Roman" pitchFamily="18" charset="0"/>
              </a:rPr>
              <a:t>Friday</a:t>
            </a:r>
            <a:r>
              <a:rPr lang="en-US" sz="3000" b="1" dirty="0">
                <a:solidFill>
                  <a:srgbClr val="F54109"/>
                </a:solidFill>
                <a:cs typeface="Times New Roman" pitchFamily="18" charset="0"/>
              </a:rPr>
              <a:t>: </a:t>
            </a:r>
            <a:r>
              <a:rPr lang="en-US" sz="3000" b="1" dirty="0" smtClean="0">
                <a:solidFill>
                  <a:srgbClr val="F54109"/>
                </a:solidFill>
                <a:cs typeface="Times New Roman" pitchFamily="18" charset="0"/>
              </a:rPr>
              <a:t>		    </a:t>
            </a:r>
            <a:r>
              <a:rPr lang="en-US" sz="3000" b="1" dirty="0">
                <a:solidFill>
                  <a:srgbClr val="F54109"/>
                </a:solidFill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54109"/>
                </a:solidFill>
                <a:cs typeface="Times New Roman" pitchFamily="18" charset="0"/>
              </a:rPr>
              <a:t>  8 </a:t>
            </a:r>
            <a:r>
              <a:rPr lang="en-US" sz="3000" b="1" dirty="0">
                <a:solidFill>
                  <a:srgbClr val="F54109"/>
                </a:solidFill>
                <a:cs typeface="Times New Roman" pitchFamily="18" charset="0"/>
              </a:rPr>
              <a:t>am – 7</a:t>
            </a:r>
            <a:r>
              <a:rPr lang="en-US" sz="3000" b="1" dirty="0" smtClean="0">
                <a:solidFill>
                  <a:srgbClr val="F54109"/>
                </a:solidFill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54109"/>
                </a:solidFill>
                <a:cs typeface="Times New Roman" pitchFamily="18" charset="0"/>
              </a:rPr>
              <a:t>pm</a:t>
            </a:r>
          </a:p>
          <a:p>
            <a:pPr marL="660400" indent="-660400">
              <a:lnSpc>
                <a:spcPct val="80000"/>
              </a:lnSpc>
              <a:buNone/>
              <a:defRPr/>
            </a:pPr>
            <a:r>
              <a:rPr lang="en-US" sz="3000" b="1" dirty="0">
                <a:solidFill>
                  <a:srgbClr val="F54109"/>
                </a:solidFill>
                <a:cs typeface="Times New Roman" pitchFamily="18" charset="0"/>
              </a:rPr>
              <a:t>				</a:t>
            </a:r>
            <a:r>
              <a:rPr lang="en-US" sz="3000" b="1" dirty="0" smtClean="0">
                <a:solidFill>
                  <a:srgbClr val="F54109"/>
                </a:solidFill>
                <a:cs typeface="Times New Roman" pitchFamily="18" charset="0"/>
              </a:rPr>
              <a:t>Saturday:  	      </a:t>
            </a:r>
            <a:r>
              <a:rPr lang="en-US" sz="3000" b="1" dirty="0">
                <a:solidFill>
                  <a:srgbClr val="F54109"/>
                </a:solidFill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54109"/>
                </a:solidFill>
                <a:cs typeface="Times New Roman" pitchFamily="18" charset="0"/>
              </a:rPr>
              <a:t>          10 </a:t>
            </a:r>
            <a:r>
              <a:rPr lang="en-US" sz="3000" b="1" dirty="0">
                <a:solidFill>
                  <a:srgbClr val="F54109"/>
                </a:solidFill>
                <a:cs typeface="Times New Roman" pitchFamily="18" charset="0"/>
              </a:rPr>
              <a:t>am – 3 pm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1900" dirty="0" smtClean="0">
              <a:latin typeface="Tahoma" pitchFamily="34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3900" dirty="0">
              <a:latin typeface="Tahoma" pitchFamily="34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000" dirty="0" smtClean="0">
                <a:latin typeface="+mj-lt"/>
              </a:rPr>
              <a:t>The </a:t>
            </a:r>
            <a:r>
              <a:rPr lang="en-US" sz="3000" b="1" dirty="0" smtClean="0">
                <a:latin typeface="+mj-lt"/>
              </a:rPr>
              <a:t>Math Lab includes</a:t>
            </a:r>
            <a:r>
              <a:rPr lang="en-US" sz="3000" dirty="0" smtClean="0">
                <a:latin typeface="+mj-lt"/>
              </a:rPr>
              <a:t>:</a:t>
            </a: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>
              <a:effectLst/>
              <a:latin typeface="+mj-lt"/>
            </a:endParaRP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600" dirty="0" smtClean="0">
                <a:effectLst/>
                <a:latin typeface="+mj-lt"/>
              </a:rPr>
              <a:t>Professional </a:t>
            </a:r>
            <a:r>
              <a:rPr lang="en-US" sz="2600" dirty="0" smtClean="0">
                <a:latin typeface="+mj-lt"/>
              </a:rPr>
              <a:t>L</a:t>
            </a:r>
            <a:r>
              <a:rPr lang="en-US" sz="2600" dirty="0" smtClean="0">
                <a:effectLst/>
                <a:latin typeface="+mj-lt"/>
              </a:rPr>
              <a:t>ab </a:t>
            </a:r>
            <a:r>
              <a:rPr lang="en-US" sz="2600" dirty="0" smtClean="0">
                <a:latin typeface="+mj-lt"/>
              </a:rPr>
              <a:t>I</a:t>
            </a:r>
            <a:r>
              <a:rPr lang="en-US" sz="2600" dirty="0" smtClean="0">
                <a:effectLst/>
                <a:latin typeface="+mj-lt"/>
              </a:rPr>
              <a:t>nstructors </a:t>
            </a: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+mj-lt"/>
              </a:rPr>
              <a:t>110</a:t>
            </a:r>
            <a:r>
              <a:rPr lang="en-US" sz="2600" dirty="0" smtClean="0">
                <a:effectLst/>
                <a:latin typeface="+mj-lt"/>
              </a:rPr>
              <a:t> computers</a:t>
            </a: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600" dirty="0" smtClean="0">
                <a:effectLst/>
                <a:latin typeface="+mj-lt"/>
              </a:rPr>
              <a:t>Student Resources </a:t>
            </a:r>
            <a:r>
              <a:rPr lang="en-US" sz="2600" dirty="0" smtClean="0">
                <a:latin typeface="+mj-lt"/>
              </a:rPr>
              <a:t>T</a:t>
            </a:r>
            <a:r>
              <a:rPr lang="en-US" sz="2600" dirty="0" smtClean="0">
                <a:effectLst/>
                <a:latin typeface="+mj-lt"/>
              </a:rPr>
              <a:t>able {stapler, hole puncher, print card machine}</a:t>
            </a:r>
          </a:p>
          <a:p>
            <a:pPr marL="857250" lvl="1" indent="-342900" eaLnBrk="1" hangingPunct="1">
              <a:buFont typeface="Wingdings" pitchFamily="2" charset="2"/>
              <a:buChar char="ü"/>
              <a:defRPr/>
            </a:pPr>
            <a:r>
              <a:rPr lang="en-US" sz="2600" dirty="0" smtClean="0">
                <a:effectLst/>
                <a:latin typeface="+mj-lt"/>
              </a:rPr>
              <a:t>2 Print </a:t>
            </a:r>
            <a:r>
              <a:rPr lang="en-US" sz="2600" dirty="0" smtClean="0">
                <a:latin typeface="+mj-lt"/>
              </a:rPr>
              <a:t>S</a:t>
            </a:r>
            <a:r>
              <a:rPr lang="en-US" sz="2600" dirty="0" smtClean="0">
                <a:effectLst/>
                <a:latin typeface="+mj-lt"/>
              </a:rPr>
              <a:t>tations </a:t>
            </a:r>
            <a:r>
              <a:rPr lang="en-US" sz="2600" dirty="0" smtClean="0">
                <a:latin typeface="+mj-lt"/>
              </a:rPr>
              <a:t>{print card required, </a:t>
            </a:r>
            <a:r>
              <a:rPr lang="en-US" sz="2600" dirty="0" smtClean="0">
                <a:effectLst/>
                <a:latin typeface="+mj-lt"/>
              </a:rPr>
              <a:t>$0.10/page} </a:t>
            </a:r>
          </a:p>
          <a:p>
            <a:pPr marL="1009650" lvl="1" indent="-495300">
              <a:buNone/>
              <a:defRPr/>
            </a:pPr>
            <a:endParaRPr lang="en-US" sz="1400" dirty="0" smtClean="0">
              <a:effectLst/>
              <a:latin typeface="Tahoma" pitchFamily="34" charset="0"/>
            </a:endParaRPr>
          </a:p>
          <a:p>
            <a:pPr marL="1009650" lvl="1" indent="-495300">
              <a:lnSpc>
                <a:spcPct val="80000"/>
              </a:lnSpc>
              <a:buNone/>
              <a:defRPr/>
            </a:pPr>
            <a:endParaRPr lang="en-US" sz="1800" dirty="0" smtClean="0">
              <a:effectLst/>
              <a:latin typeface="Tahoma" pitchFamily="34" charset="0"/>
            </a:endParaRP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1784350" lvl="3" indent="-412750" eaLnBrk="1" hangingPunct="1">
              <a:lnSpc>
                <a:spcPct val="80000"/>
              </a:lnSpc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t="1754" r="6140" b="42690"/>
          <a:stretch/>
        </p:blipFill>
        <p:spPr>
          <a:xfrm>
            <a:off x="0" y="1076325"/>
            <a:ext cx="3124200" cy="258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9515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9528" y="1"/>
            <a:ext cx="9144000" cy="838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</a:rPr>
              <a:t> </a:t>
            </a:r>
          </a:p>
          <a:p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MyMathLab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Rockwell Extra Bold" pitchFamily="18" charset="0"/>
              </a:rPr>
              <a:t>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ockwell Extra Bold" pitchFamily="18" charset="0"/>
            </a:endParaRPr>
          </a:p>
          <a:p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ckwell Extra Bold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" y="990600"/>
            <a:ext cx="8763000" cy="465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19724" y="2346320"/>
            <a:ext cx="2286000" cy="2308324"/>
          </a:xfrm>
          <a:prstGeom prst="rect">
            <a:avLst/>
          </a:prstGeom>
          <a:solidFill>
            <a:srgbClr val="E484CB"/>
          </a:solidFill>
          <a:ln>
            <a:solidFill>
              <a:srgbClr val="EE36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ALWAYS</a:t>
            </a:r>
          </a:p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 Out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from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MyMathLab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when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finished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 rot="18700265">
            <a:off x="6778438" y="1572404"/>
            <a:ext cx="2222800" cy="988305"/>
          </a:xfrm>
          <a:prstGeom prst="rightArrow">
            <a:avLst/>
          </a:prstGeom>
          <a:solidFill>
            <a:srgbClr val="E484CB"/>
          </a:solidFill>
          <a:ln>
            <a:solidFill>
              <a:srgbClr val="EE36B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1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25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879038"/>
            <a:ext cx="8153400" cy="5949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3429000" y="3314640"/>
            <a:ext cx="5029200" cy="9848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600" b="1" dirty="0" smtClean="0">
                <a:latin typeface="+mj-lt"/>
              </a:rPr>
              <a:t>Click on </a:t>
            </a:r>
            <a:r>
              <a:rPr lang="en-US" sz="2600" b="1" u="sng" dirty="0" smtClean="0">
                <a:latin typeface="+mj-lt"/>
              </a:rPr>
              <a:t>West Campus Math Center</a:t>
            </a:r>
            <a:endParaRPr lang="en-US" sz="2600" b="1" dirty="0">
              <a:latin typeface="+mj-lt"/>
            </a:endParaRPr>
          </a:p>
          <a:p>
            <a:pPr marL="342900" indent="-342900"/>
            <a:r>
              <a:rPr lang="en-US" sz="2600" b="1" dirty="0" smtClean="0">
                <a:latin typeface="+mj-lt"/>
              </a:rPr>
              <a:t>to access </a:t>
            </a:r>
            <a:r>
              <a:rPr lang="en-US" sz="3200" b="1" dirty="0" smtClean="0">
                <a:latin typeface="+mj-lt"/>
              </a:rPr>
              <a:t>M</a:t>
            </a:r>
            <a:r>
              <a:rPr lang="en-US" sz="2600" b="1" dirty="0" smtClean="0">
                <a:latin typeface="+mj-lt"/>
              </a:rPr>
              <a:t>ath </a:t>
            </a:r>
            <a:r>
              <a:rPr lang="en-US" sz="3200" b="1" dirty="0" smtClean="0">
                <a:latin typeface="+mj-lt"/>
              </a:rPr>
              <a:t>L</a:t>
            </a:r>
            <a:r>
              <a:rPr lang="en-US" sz="2600" b="1" dirty="0" smtClean="0">
                <a:latin typeface="+mj-lt"/>
              </a:rPr>
              <a:t>earning </a:t>
            </a:r>
            <a:r>
              <a:rPr lang="en-US" sz="3200" b="1" dirty="0" smtClean="0">
                <a:latin typeface="+mj-lt"/>
              </a:rPr>
              <a:t>P</a:t>
            </a:r>
            <a:r>
              <a:rPr lang="en-US" sz="2600" b="1" dirty="0" smtClean="0">
                <a:latin typeface="+mj-lt"/>
              </a:rPr>
              <a:t>lan </a:t>
            </a:r>
            <a:endParaRPr lang="en-US" sz="2600" b="1" u="sng" dirty="0" smtClean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62300" y="4579203"/>
            <a:ext cx="50292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3239C8"/>
                </a:solidFill>
                <a:latin typeface="+mj-lt"/>
              </a:rPr>
              <a:t>The Math Lab is on </a:t>
            </a:r>
            <a:r>
              <a:rPr lang="en-US" sz="2400" b="1" u="sng" dirty="0" smtClean="0">
                <a:solidFill>
                  <a:srgbClr val="3239C8"/>
                </a:solidFill>
                <a:latin typeface="+mj-lt"/>
              </a:rPr>
              <a:t>Facebook.</a:t>
            </a:r>
            <a:r>
              <a:rPr lang="en-US" sz="2400" b="1" dirty="0" smtClean="0">
                <a:solidFill>
                  <a:srgbClr val="3239C8"/>
                </a:solidFill>
                <a:latin typeface="+mj-lt"/>
              </a:rPr>
              <a:t> Click on </a:t>
            </a:r>
          </a:p>
          <a:p>
            <a:pPr marL="342900" indent="-342900"/>
            <a:r>
              <a:rPr lang="en-US" sz="2400" b="1" dirty="0" smtClean="0">
                <a:solidFill>
                  <a:srgbClr val="3239C8"/>
                </a:solidFill>
                <a:latin typeface="+mj-lt"/>
              </a:rPr>
              <a:t>Facebook icon and join the group!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438400" y="5105400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33825" y="1456141"/>
            <a:ext cx="4905375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600" b="1" dirty="0" smtClean="0">
                <a:latin typeface="+mj-lt"/>
              </a:rPr>
              <a:t>Click on </a:t>
            </a:r>
            <a:r>
              <a:rPr lang="en-US" sz="2600" b="1" u="sng" dirty="0" smtClean="0">
                <a:latin typeface="+mj-lt"/>
              </a:rPr>
              <a:t>Math Workshops</a:t>
            </a:r>
            <a:r>
              <a:rPr lang="en-US" sz="2600" b="1" dirty="0" smtClean="0">
                <a:latin typeface="+mj-lt"/>
              </a:rPr>
              <a:t> for info </a:t>
            </a:r>
          </a:p>
          <a:p>
            <a:pPr marL="342900" indent="-342900"/>
            <a:r>
              <a:rPr lang="en-US" sz="2600" b="1" dirty="0" smtClean="0">
                <a:latin typeface="+mj-lt"/>
              </a:rPr>
              <a:t>on Hands on Learning Workshops</a:t>
            </a:r>
            <a:endParaRPr lang="en-US" sz="2600" b="1" u="sng" dirty="0" smtClean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581400" y="1917485"/>
            <a:ext cx="533400" cy="519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10800000">
            <a:off x="2650605" y="3684435"/>
            <a:ext cx="778394" cy="494152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1" y="999233"/>
            <a:ext cx="7933159" cy="57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90950" y="2754094"/>
            <a:ext cx="497205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Print an </a:t>
            </a:r>
            <a:r>
              <a:rPr lang="en-US" sz="2400" b="1" u="sng" dirty="0" smtClean="0">
                <a:solidFill>
                  <a:schemeClr val="bg1"/>
                </a:solidFill>
              </a:rPr>
              <a:t>MLP</a:t>
            </a:r>
            <a:r>
              <a:rPr lang="en-US" sz="2400" b="1" dirty="0" smtClean="0">
                <a:solidFill>
                  <a:schemeClr val="bg1"/>
                </a:solidFill>
              </a:rPr>
              <a:t> for each Lab assignment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505200" y="3215759"/>
            <a:ext cx="910220" cy="3399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3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932432" y="3873665"/>
            <a:ext cx="37319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300" dirty="0"/>
              <a:t>Take</a:t>
            </a:r>
            <a:r>
              <a:rPr lang="en-US" sz="1300" b="1" dirty="0"/>
              <a:t> </a:t>
            </a:r>
            <a:r>
              <a:rPr lang="en-US" sz="1300" dirty="0"/>
              <a:t>the Quiz at the West Campus Math Lab.</a:t>
            </a:r>
          </a:p>
          <a:p>
            <a:pPr>
              <a:buNone/>
            </a:pPr>
            <a:r>
              <a:rPr lang="en-US" sz="1300" dirty="0"/>
              <a:t>A Lab Instructor will provide a password for </a:t>
            </a:r>
          </a:p>
          <a:p>
            <a:pPr>
              <a:buNone/>
            </a:pPr>
            <a:r>
              <a:rPr lang="en-US" sz="1300" dirty="0"/>
              <a:t>t</a:t>
            </a:r>
            <a:r>
              <a:rPr lang="en-US" sz="1300" dirty="0" smtClean="0"/>
              <a:t>he </a:t>
            </a:r>
            <a:r>
              <a:rPr lang="en-US" sz="1300" dirty="0"/>
              <a:t>Quiz. A Lab Instructor will confirm your </a:t>
            </a:r>
          </a:p>
          <a:p>
            <a:pPr>
              <a:buNone/>
            </a:pPr>
            <a:r>
              <a:rPr lang="en-US" sz="1300" dirty="0"/>
              <a:t>Quiz score. If you score </a:t>
            </a:r>
            <a:r>
              <a:rPr lang="en-US" sz="1300" dirty="0" smtClean="0"/>
              <a:t>at least 70%, </a:t>
            </a:r>
            <a:r>
              <a:rPr lang="en-US" sz="1300" dirty="0"/>
              <a:t>you are done.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6858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Completing a lab assignment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363" y="7143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smtClean="0"/>
              <a:t>Fill </a:t>
            </a:r>
            <a:r>
              <a:rPr lang="en-US" dirty="0"/>
              <a:t>entire </a:t>
            </a:r>
            <a:r>
              <a:rPr lang="en-US" b="1" dirty="0"/>
              <a:t>Math Learning Plan (MLP) </a:t>
            </a:r>
          </a:p>
          <a:p>
            <a:pPr>
              <a:buNone/>
            </a:pPr>
            <a:r>
              <a:rPr lang="en-US" dirty="0" smtClean="0"/>
              <a:t>as </a:t>
            </a:r>
            <a:r>
              <a:rPr lang="en-US" dirty="0"/>
              <a:t>you complete each step. </a:t>
            </a:r>
            <a:r>
              <a:rPr lang="en-US" u="sng" dirty="0"/>
              <a:t>Fill one MLP</a:t>
            </a:r>
          </a:p>
          <a:p>
            <a:pPr>
              <a:buNone/>
            </a:pPr>
            <a:r>
              <a:rPr lang="en-US" u="sng" dirty="0" smtClean="0"/>
              <a:t>per lab assignment</a:t>
            </a:r>
            <a:r>
              <a:rPr lang="en-US" u="sng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74830" y="17912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300" dirty="0" smtClean="0"/>
              <a:t>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100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18" y="2313075"/>
            <a:ext cx="779592" cy="42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07550" y="2301137"/>
            <a:ext cx="33325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300" dirty="0" smtClean="0"/>
              <a:t>A Lab Instructor will confirm your Quiz score.                                      If you score 70%, you are done.</a:t>
            </a:r>
          </a:p>
          <a:p>
            <a:pPr>
              <a:buNone/>
            </a:pPr>
            <a:r>
              <a:rPr lang="en-US" sz="1600" b="1" dirty="0" smtClean="0"/>
              <a:t> </a:t>
            </a:r>
            <a:endParaRPr lang="en-US" sz="1600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318" y="2898343"/>
            <a:ext cx="779592" cy="48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5547" y="2845819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300" dirty="0" smtClean="0"/>
              <a:t>If score is less than </a:t>
            </a:r>
            <a:r>
              <a:rPr lang="en-US" sz="1300" dirty="0"/>
              <a:t>7</a:t>
            </a:r>
            <a:r>
              <a:rPr lang="en-US" sz="1300" dirty="0" smtClean="0"/>
              <a:t>0% on the Quiz:</a:t>
            </a:r>
          </a:p>
          <a:p>
            <a:pPr>
              <a:buNone/>
            </a:pPr>
            <a:r>
              <a:rPr lang="en-US" sz="1300" dirty="0" smtClean="0"/>
              <a:t>Complete the assigned Study Plan exercises in</a:t>
            </a:r>
          </a:p>
          <a:p>
            <a:pPr>
              <a:buNone/>
            </a:pPr>
            <a:r>
              <a:rPr lang="en-US" sz="1300" dirty="0" err="1" smtClean="0"/>
              <a:t>MyMathLab</a:t>
            </a:r>
            <a:r>
              <a:rPr lang="en-US" sz="1300" dirty="0"/>
              <a:t> </a:t>
            </a:r>
            <a:r>
              <a:rPr lang="en-US" sz="1300" dirty="0" smtClean="0"/>
              <a:t>with a score of 100 % </a:t>
            </a:r>
            <a:r>
              <a:rPr lang="en-US" sz="1300" b="1" dirty="0" smtClean="0"/>
              <a:t>AND</a:t>
            </a:r>
            <a:r>
              <a:rPr lang="en-US" sz="1300" dirty="0" smtClean="0"/>
              <a:t> complete </a:t>
            </a:r>
          </a:p>
          <a:p>
            <a:pPr>
              <a:buNone/>
            </a:pPr>
            <a:r>
              <a:rPr lang="en-US" sz="1300" dirty="0" smtClean="0"/>
              <a:t>Corrections on your 1</a:t>
            </a:r>
            <a:r>
              <a:rPr lang="en-US" sz="1300" baseline="30000" dirty="0" smtClean="0"/>
              <a:t>st</a:t>
            </a:r>
            <a:r>
              <a:rPr lang="en-US" sz="1300" dirty="0"/>
              <a:t> </a:t>
            </a:r>
            <a:r>
              <a:rPr lang="en-US" sz="1300" dirty="0" smtClean="0"/>
              <a:t>Quiz attempt. </a:t>
            </a: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205" y="3894445"/>
            <a:ext cx="788670" cy="4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517" y="4917537"/>
            <a:ext cx="814445" cy="42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28875" y="4903828"/>
            <a:ext cx="339905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300" dirty="0" smtClean="0"/>
              <a:t>If score is less than 70% on the Quiz:</a:t>
            </a:r>
          </a:p>
          <a:p>
            <a:pPr>
              <a:buNone/>
            </a:pPr>
            <a:r>
              <a:rPr lang="en-US" sz="1300" dirty="0" smtClean="0"/>
              <a:t>Meet with your professor to get a 3</a:t>
            </a:r>
            <a:r>
              <a:rPr lang="en-US" sz="1300" baseline="30000" dirty="0" smtClean="0"/>
              <a:t>rd</a:t>
            </a:r>
            <a:r>
              <a:rPr lang="en-US" sz="1300" dirty="0"/>
              <a:t> </a:t>
            </a:r>
            <a:r>
              <a:rPr lang="en-US" sz="1300" dirty="0" smtClean="0"/>
              <a:t>attempt                                on the Quiz, if eligible.    </a:t>
            </a:r>
            <a:endParaRPr lang="en-US" sz="1300" dirty="0"/>
          </a:p>
        </p:txBody>
      </p:sp>
      <p:sp>
        <p:nvSpPr>
          <p:cNvPr id="38" name="Rectangle 37"/>
          <p:cNvSpPr/>
          <p:nvPr/>
        </p:nvSpPr>
        <p:spPr>
          <a:xfrm>
            <a:off x="907550" y="5671192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1300" dirty="0" smtClean="0"/>
              <a:t>If 3</a:t>
            </a:r>
            <a:r>
              <a:rPr lang="en-US" sz="1300" baseline="30000" dirty="0" smtClean="0"/>
              <a:t>rd</a:t>
            </a:r>
            <a:r>
              <a:rPr lang="en-US" sz="1300" dirty="0" smtClean="0"/>
              <a:t> attempt is unlocked in MyMathLab by your </a:t>
            </a:r>
          </a:p>
          <a:p>
            <a:pPr>
              <a:buNone/>
            </a:pPr>
            <a:r>
              <a:rPr lang="en-US" sz="1300" dirty="0" smtClean="0"/>
              <a:t>professor, take</a:t>
            </a:r>
            <a:r>
              <a:rPr lang="en-US" sz="1300" b="1" dirty="0" smtClean="0"/>
              <a:t> </a:t>
            </a:r>
            <a:r>
              <a:rPr lang="en-US" sz="1300" dirty="0"/>
              <a:t>the Quiz at the West Campus </a:t>
            </a:r>
            <a:r>
              <a:rPr lang="en-US" sz="1300" dirty="0" smtClean="0"/>
              <a:t>Math </a:t>
            </a:r>
            <a:r>
              <a:rPr lang="en-US" sz="1300" dirty="0"/>
              <a:t>Lab</a:t>
            </a:r>
            <a:r>
              <a:rPr lang="en-US" sz="1300" dirty="0" smtClean="0"/>
              <a:t>. </a:t>
            </a:r>
          </a:p>
          <a:p>
            <a:pPr>
              <a:buNone/>
            </a:pPr>
            <a:r>
              <a:rPr lang="en-US" sz="1300" dirty="0" smtClean="0"/>
              <a:t>A </a:t>
            </a:r>
            <a:r>
              <a:rPr lang="en-US" sz="1300" dirty="0"/>
              <a:t>Lab </a:t>
            </a:r>
            <a:r>
              <a:rPr lang="en-US" sz="1300" dirty="0" smtClean="0"/>
              <a:t>Instructor will provide </a:t>
            </a:r>
            <a:r>
              <a:rPr lang="en-US" sz="1300" dirty="0"/>
              <a:t>a password for t</a:t>
            </a:r>
            <a:r>
              <a:rPr lang="en-US" sz="1300" dirty="0" smtClean="0"/>
              <a:t>he </a:t>
            </a:r>
            <a:r>
              <a:rPr lang="en-US" sz="1300" dirty="0"/>
              <a:t>Quiz. </a:t>
            </a: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A </a:t>
            </a:r>
            <a:r>
              <a:rPr lang="en-US" sz="1300" dirty="0"/>
              <a:t>Lab Instructor will confirm your </a:t>
            </a:r>
            <a:r>
              <a:rPr lang="en-US" sz="1300" dirty="0" smtClean="0"/>
              <a:t>Quiz </a:t>
            </a:r>
            <a:r>
              <a:rPr lang="en-US" sz="1300" dirty="0"/>
              <a:t>score.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4" y="1736450"/>
            <a:ext cx="823842" cy="49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32432" y="1736451"/>
            <a:ext cx="480555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300" dirty="0"/>
              <a:t>Take the Quiz at the West Campus Math Lab.</a:t>
            </a:r>
          </a:p>
          <a:p>
            <a:pPr>
              <a:buNone/>
            </a:pPr>
            <a:r>
              <a:rPr lang="en-US" sz="1300" dirty="0"/>
              <a:t>A Lab Instructor will provide a password for </a:t>
            </a:r>
            <a:r>
              <a:rPr lang="en-US" sz="1300" dirty="0" smtClean="0"/>
              <a:t>the </a:t>
            </a:r>
            <a:r>
              <a:rPr lang="en-US" sz="1300" dirty="0"/>
              <a:t>Quiz.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101039" y="1791227"/>
            <a:ext cx="690036" cy="103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066289" y="2301137"/>
            <a:ext cx="724786" cy="1832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60249" y="3003321"/>
            <a:ext cx="1230826" cy="1360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095649" y="6248400"/>
            <a:ext cx="695426" cy="119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066289" y="4038600"/>
            <a:ext cx="724786" cy="4044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101039" y="5338279"/>
            <a:ext cx="639960" cy="258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8" y="5603574"/>
            <a:ext cx="807548" cy="51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714375"/>
            <a:ext cx="4343400" cy="610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5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E53D09"/>
                  </a:solidFill>
                </a:ln>
                <a:solidFill>
                  <a:srgbClr val="844D3C"/>
                </a:solidFill>
                <a:latin typeface="Rockwell" pitchFamily="18" charset="0"/>
              </a:rPr>
              <a:t>   </a:t>
            </a:r>
            <a:r>
              <a:rPr lang="en-US" sz="5400" b="1" u="sng" dirty="0" smtClean="0">
                <a:ln>
                  <a:solidFill>
                    <a:srgbClr val="E53D09"/>
                  </a:solidFill>
                </a:ln>
                <a:solidFill>
                  <a:srgbClr val="844D3C"/>
                </a:solidFill>
                <a:latin typeface="Rockwell" pitchFamily="18" charset="0"/>
              </a:rPr>
              <a:t>Lab  Procedures</a:t>
            </a:r>
            <a:endParaRPr lang="en-US" sz="5400" b="1" u="sng" dirty="0" smtClean="0">
              <a:ln>
                <a:solidFill>
                  <a:srgbClr val="E53D09"/>
                </a:solidFill>
              </a:ln>
              <a:solidFill>
                <a:srgbClr val="844D3C"/>
              </a:solidFill>
              <a:effectLst/>
              <a:latin typeface="Rockwell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6076950"/>
          </a:xfrm>
          <a:noFill/>
        </p:spPr>
        <p:txBody>
          <a:bodyPr>
            <a:normAutofit/>
          </a:bodyPr>
          <a:lstStyle/>
          <a:p>
            <a:pPr lvl="2">
              <a:buNone/>
              <a:defRPr/>
            </a:pPr>
            <a:r>
              <a:rPr lang="en-US" sz="2400" dirty="0" smtClean="0">
                <a:latin typeface="Tahoma" pitchFamily="34" charset="0"/>
              </a:rPr>
              <a:t>    </a:t>
            </a:r>
            <a:endParaRPr lang="en-US" sz="24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2133600"/>
            <a:ext cx="929640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0" lvl="1" indent="-495300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							</a:t>
            </a:r>
            <a:endParaRPr lang="en-US" sz="1600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44958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44D3C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20" name="Picture 19" descr="http://www.minnesotalaboremploymentlawblog.com/uploads/image/red_fla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6711">
            <a:off x="5110368" y="3355857"/>
            <a:ext cx="2492987" cy="31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1295400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Raise the </a:t>
            </a:r>
            <a:r>
              <a:rPr lang="en-US" sz="3200" b="1" dirty="0">
                <a:solidFill>
                  <a:srgbClr val="00B050"/>
                </a:solidFill>
              </a:rPr>
              <a:t>G</a:t>
            </a:r>
            <a:r>
              <a:rPr lang="en-US" sz="3200" b="1" dirty="0" smtClean="0">
                <a:solidFill>
                  <a:srgbClr val="00B050"/>
                </a:solidFill>
              </a:rPr>
              <a:t>reen</a:t>
            </a:r>
            <a:r>
              <a:rPr lang="en-US" sz="3200" dirty="0" smtClean="0"/>
              <a:t> flag </a:t>
            </a:r>
            <a:r>
              <a:rPr lang="en-US" sz="3200" b="1" dirty="0" smtClean="0"/>
              <a:t>only</a:t>
            </a:r>
            <a:r>
              <a:rPr lang="en-US" sz="3200" dirty="0" smtClean="0"/>
              <a:t> when: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2800" dirty="0" smtClean="0"/>
              <a:t>A Password needs to be entered</a:t>
            </a:r>
            <a:endParaRPr lang="en-US" sz="2800" dirty="0"/>
          </a:p>
          <a:p>
            <a:pPr marL="571500" indent="-571500">
              <a:buFont typeface="Wingdings" pitchFamily="2" charset="2"/>
              <a:buChar char="ü"/>
            </a:pPr>
            <a:r>
              <a:rPr lang="en-US" sz="2800" dirty="0" smtClean="0"/>
              <a:t>A Lab Instructor’s signature is needed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246">
            <a:off x="646818" y="1089943"/>
            <a:ext cx="1497149" cy="208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23000" y="3851951"/>
            <a:ext cx="592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any other assistance              raise the </a:t>
            </a:r>
            <a:r>
              <a:rPr lang="en-US" sz="3200" b="1" dirty="0" smtClean="0">
                <a:solidFill>
                  <a:srgbClr val="FF0000"/>
                </a:solidFill>
              </a:rPr>
              <a:t>Red</a:t>
            </a:r>
            <a:r>
              <a:rPr lang="en-US" sz="3200" dirty="0" smtClean="0"/>
              <a:t> flag.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4239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09800"/>
            <a:ext cx="861060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rgbClr val="4047D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Rockwell Extra Bold" pitchFamily="18" charset="0"/>
              </a:rPr>
              <a:t>L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ab Assignments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397" y="1371600"/>
            <a:ext cx="900772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  <a:tabLst>
                <a:tab pos="400050" algn="l"/>
              </a:tabLst>
            </a:pPr>
            <a:r>
              <a:rPr lang="en-US" sz="3600" b="1" dirty="0" smtClean="0">
                <a:solidFill>
                  <a:srgbClr val="0070C0"/>
                </a:solidFill>
              </a:rPr>
              <a:t>  Lab Assignments are done in                        .</a:t>
            </a:r>
          </a:p>
          <a:p>
            <a:pPr>
              <a:tabLst>
                <a:tab pos="400050" algn="l"/>
              </a:tabLst>
            </a:pPr>
            <a:endParaRPr lang="en-US" sz="3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1F7F3D"/>
                </a:solidFill>
              </a:rPr>
              <a:t>  Quizzes are done at the </a:t>
            </a:r>
            <a:r>
              <a:rPr lang="en-US" sz="3600" b="1" dirty="0">
                <a:solidFill>
                  <a:srgbClr val="1F7F3D"/>
                </a:solidFill>
              </a:rPr>
              <a:t>Valencia </a:t>
            </a:r>
            <a:endParaRPr lang="en-US" sz="3600" b="1" dirty="0" smtClean="0">
              <a:solidFill>
                <a:srgbClr val="1F7F3D"/>
              </a:solidFill>
            </a:endParaRPr>
          </a:p>
          <a:p>
            <a:r>
              <a:rPr lang="en-US" sz="3600" b="1" dirty="0">
                <a:solidFill>
                  <a:srgbClr val="1F7F3D"/>
                </a:solidFill>
              </a:rPr>
              <a:t> </a:t>
            </a:r>
            <a:r>
              <a:rPr lang="en-US" sz="3600" b="1" dirty="0" smtClean="0">
                <a:solidFill>
                  <a:srgbClr val="1F7F3D"/>
                </a:solidFill>
              </a:rPr>
              <a:t>     West Campus Math Open Lab </a:t>
            </a:r>
            <a:r>
              <a:rPr lang="en-US" sz="3600" b="1" dirty="0">
                <a:solidFill>
                  <a:srgbClr val="1F7F3D"/>
                </a:solidFill>
              </a:rPr>
              <a:t>only</a:t>
            </a:r>
            <a:r>
              <a:rPr lang="en-US" sz="3600" b="1" dirty="0" smtClean="0">
                <a:solidFill>
                  <a:srgbClr val="1F7F3D"/>
                </a:solidFill>
              </a:rPr>
              <a:t>.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</a:t>
            </a:r>
            <a:endParaRPr lang="en-US" sz="28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</a:rPr>
              <a:t>  </a:t>
            </a:r>
            <a:r>
              <a:rPr lang="en-US" sz="3600" b="1" u="sng" dirty="0" smtClean="0">
                <a:solidFill>
                  <a:srgbClr val="C00000"/>
                </a:solidFill>
              </a:rPr>
              <a:t>Absolutely no assistance is allowed on 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   </a:t>
            </a:r>
            <a:r>
              <a:rPr lang="en-US" sz="3600" b="1" u="sng" dirty="0" smtClean="0">
                <a:solidFill>
                  <a:srgbClr val="C00000"/>
                </a:solidFill>
              </a:rPr>
              <a:t>Quizzes.</a:t>
            </a:r>
            <a:r>
              <a:rPr lang="en-US" sz="3600" b="1" dirty="0" smtClean="0">
                <a:solidFill>
                  <a:srgbClr val="C00000"/>
                </a:solidFill>
              </a:rPr>
              <a:t> That means notes, textbooks, 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   calculators or any other assistance is        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    </a:t>
            </a:r>
            <a:r>
              <a:rPr lang="en-US" sz="3600" b="1" u="sng" dirty="0" smtClean="0">
                <a:solidFill>
                  <a:srgbClr val="C00000"/>
                </a:solidFill>
              </a:rPr>
              <a:t>not allowed</a:t>
            </a:r>
            <a:r>
              <a:rPr lang="en-US" sz="3600" b="1" dirty="0" smtClean="0">
                <a:solidFill>
                  <a:srgbClr val="C00000"/>
                </a:solidFill>
              </a:rPr>
              <a:t> on Quizzes.   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4" y="1323975"/>
            <a:ext cx="2444289" cy="79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21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66800" y="54102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	</a:t>
            </a:r>
            <a:endParaRPr lang="en-US" sz="2400" b="1" u="sng" dirty="0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0"/>
            <a:ext cx="917611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Rockwell Extra Bold" pitchFamily="18" charset="0"/>
              </a:rPr>
              <a:t>Blackboard</a:t>
            </a:r>
            <a:endParaRPr lang="en-US" sz="3200" b="1" dirty="0" smtClean="0">
              <a:solidFill>
                <a:schemeClr val="bg1"/>
              </a:solidFill>
              <a:latin typeface="Rockwell Extra Bold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7" y="2082819"/>
            <a:ext cx="8994186" cy="419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http://www.animatedgif.net/arrowpointers/arrowpink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70939">
            <a:off x="7724582" y="881740"/>
            <a:ext cx="1774985" cy="78268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410561" y="990600"/>
            <a:ext cx="548639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en-US" sz="2200" b="1" dirty="0" smtClean="0">
                <a:solidFill>
                  <a:srgbClr val="C00000"/>
                </a:solidFill>
              </a:rPr>
              <a:t>     </a:t>
            </a:r>
            <a:r>
              <a:rPr lang="en-US" sz="2200" b="1" u="sng" dirty="0" smtClean="0">
                <a:solidFill>
                  <a:srgbClr val="C00000"/>
                </a:solidFill>
              </a:rPr>
              <a:t>Sign Out</a:t>
            </a:r>
            <a:r>
              <a:rPr lang="en-US" sz="2200" b="1" dirty="0" smtClean="0">
                <a:solidFill>
                  <a:srgbClr val="C00000"/>
                </a:solidFill>
              </a:rPr>
              <a:t> from Blackboard when finished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11" y="2082819"/>
            <a:ext cx="16362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260039">
            <a:off x="7518737" y="1737199"/>
            <a:ext cx="1435720" cy="27508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  <a:solidFill>
            <a:srgbClr val="1F7F3D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   </a:t>
            </a:r>
            <a:r>
              <a:rPr lang="en-US" sz="5400" b="1" dirty="0" err="1" smtClean="0">
                <a:solidFill>
                  <a:schemeClr val="bg1"/>
                </a:solidFill>
                <a:latin typeface="Gill Sans Ultra Bold" pitchFamily="34" charset="0"/>
              </a:rPr>
              <a:t>Accutrack</a:t>
            </a:r>
            <a:r>
              <a:rPr lang="en-US" sz="5400" b="1" dirty="0" smtClean="0">
                <a:solidFill>
                  <a:schemeClr val="bg1"/>
                </a:solidFill>
                <a:latin typeface="Gill Sans Ultra Bold" pitchFamily="34" charset="0"/>
              </a:rPr>
              <a:t> Sign Out</a:t>
            </a:r>
            <a:endParaRPr lang="en-US" sz="3600" b="1" dirty="0" smtClean="0">
              <a:solidFill>
                <a:schemeClr val="bg1"/>
              </a:solidFill>
              <a:effectLst/>
              <a:latin typeface="Gill Sans Ultra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199" y="2362200"/>
            <a:ext cx="2298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Sign Out of </a:t>
            </a:r>
            <a:r>
              <a:rPr lang="en-US" sz="2800" u="sng" dirty="0" err="1" smtClean="0"/>
              <a:t>Accutrack</a:t>
            </a:r>
            <a:r>
              <a:rPr lang="en-US" sz="2800" u="sng" dirty="0"/>
              <a:t>.</a:t>
            </a:r>
            <a:r>
              <a:rPr lang="en-US" sz="2800" dirty="0" smtClean="0"/>
              <a:t>  You will see your time for </a:t>
            </a:r>
            <a:r>
              <a:rPr lang="en-US" sz="2800" b="1" u="sng" dirty="0" smtClean="0"/>
              <a:t>this week </a:t>
            </a:r>
            <a:r>
              <a:rPr lang="en-US" sz="2800" dirty="0" smtClean="0"/>
              <a:t>and </a:t>
            </a:r>
            <a:r>
              <a:rPr lang="en-US" sz="2800" b="1" dirty="0" smtClean="0"/>
              <a:t>this semester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r="50481"/>
          <a:stretch/>
        </p:blipFill>
        <p:spPr bwMode="auto">
          <a:xfrm>
            <a:off x="2510961" y="1371600"/>
            <a:ext cx="6553200" cy="529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Up Arrow 7"/>
          <p:cNvSpPr/>
          <p:nvPr/>
        </p:nvSpPr>
        <p:spPr>
          <a:xfrm rot="4289160" flipH="1">
            <a:off x="1885684" y="1401674"/>
            <a:ext cx="297913" cy="146972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51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9900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38010" cy="838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4800" b="1" dirty="0" smtClean="0">
                <a:latin typeface="Rockwell Extra Bold" pitchFamily="18" charset="0"/>
              </a:rPr>
              <a:t>Math Lab Quiz</a:t>
            </a:r>
            <a:endParaRPr lang="en-US" sz="3200" b="1" dirty="0" smtClean="0">
              <a:latin typeface="Rockwell Extra Bol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859396"/>
            <a:ext cx="899160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US" sz="1600" b="1" kern="1400" dirty="0" smtClean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 What </a:t>
            </a:r>
            <a:r>
              <a:rPr lang="en-US" sz="1600" b="1" kern="1400" dirty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do students need to bring to work on lab assignments? </a:t>
            </a:r>
          </a:p>
          <a:p>
            <a:pPr marL="342900" marR="0" lvl="0" indent="-3429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None/>
            </a:pPr>
            <a:r>
              <a:rPr lang="en-US" sz="1600" b="1" kern="1400" dirty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  </a:t>
            </a:r>
            <a:r>
              <a:rPr lang="en-US" sz="1600" b="1" i="1" kern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MLP, Writing Utensil, Paper/Notebook etc</a:t>
            </a:r>
            <a:r>
              <a:rPr lang="en-US" sz="1600" b="1" i="1" kern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.</a:t>
            </a:r>
          </a:p>
          <a:p>
            <a:pPr marL="342900" marR="0" lvl="0" indent="-3429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None/>
            </a:pPr>
            <a:endParaRPr lang="en-US" sz="1000" b="1" i="1" kern="1400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pPr marL="457200" lvl="0" indent="-457200">
              <a:lnSpc>
                <a:spcPct val="115000"/>
              </a:lnSpc>
              <a:buSzPts val="2400"/>
            </a:pPr>
            <a:r>
              <a:rPr lang="en-US" sz="2000" b="1" kern="1400" dirty="0" smtClean="0">
                <a:latin typeface="Tahoma" pitchFamily="34" charset="0"/>
                <a:ea typeface="Times New Roman"/>
                <a:cs typeface="Tahoma" pitchFamily="34" charset="0"/>
              </a:rPr>
              <a:t>2.  </a:t>
            </a:r>
            <a:r>
              <a:rPr lang="en-US" sz="1600" b="1" kern="1400" dirty="0" smtClean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What </a:t>
            </a:r>
            <a:r>
              <a:rPr lang="en-US" sz="1600" b="1" kern="1400" dirty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are the different </a:t>
            </a:r>
            <a:r>
              <a:rPr lang="en-US" sz="1600" b="1" kern="1400" dirty="0" smtClean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sign-in </a:t>
            </a:r>
            <a:r>
              <a:rPr lang="en-US" sz="1600" b="1" kern="1400" dirty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that you do when you come to the Math Lab?  </a:t>
            </a:r>
          </a:p>
          <a:p>
            <a:pPr marL="457200" marR="0" lvl="0" indent="-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None/>
            </a:pPr>
            <a:r>
              <a:rPr lang="en-US" sz="1600" b="1" i="1" kern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 </a:t>
            </a:r>
            <a:r>
              <a:rPr lang="en-US" sz="1600" b="1" i="1" kern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Sign In </a:t>
            </a:r>
            <a:r>
              <a:rPr lang="en-US" sz="1600" b="1" i="1" kern="14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Accutrack</a:t>
            </a:r>
            <a:r>
              <a:rPr lang="en-US" sz="1600" b="1" i="1" kern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, Sign </a:t>
            </a:r>
            <a:r>
              <a:rPr lang="en-US" sz="1600" b="1" i="1" kern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In </a:t>
            </a:r>
            <a:r>
              <a:rPr lang="en-US" sz="1600" b="1" i="1" u="sng" kern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Blackboard</a:t>
            </a:r>
            <a:r>
              <a:rPr lang="en-US" sz="1600" b="1" i="1" kern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, </a:t>
            </a:r>
            <a:r>
              <a:rPr lang="en-US" sz="1600" b="1" i="1" kern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Sign </a:t>
            </a:r>
            <a:r>
              <a:rPr lang="en-US" sz="1600" b="1" i="1" kern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In </a:t>
            </a:r>
            <a:r>
              <a:rPr lang="en-US" sz="1600" b="1" i="1" u="sng" kern="14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MyMathLab</a:t>
            </a:r>
            <a:endParaRPr lang="en-US" sz="1600" b="1" i="1" u="sng" kern="1400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pPr marL="457200" marR="0" lvl="0" indent="-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None/>
            </a:pPr>
            <a:endParaRPr lang="en-US" sz="1000" b="1" i="1" u="sng" kern="14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None/>
            </a:pPr>
            <a:r>
              <a:rPr lang="en-US" sz="2000" b="1" kern="1400" dirty="0" smtClean="0">
                <a:latin typeface="Tahoma" pitchFamily="34" charset="0"/>
                <a:ea typeface="Times New Roman"/>
                <a:cs typeface="Tahoma" pitchFamily="34" charset="0"/>
              </a:rPr>
              <a:t>3.  </a:t>
            </a:r>
            <a:r>
              <a:rPr lang="en-US" sz="1600" b="1" kern="1400" dirty="0" smtClean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How </a:t>
            </a:r>
            <a:r>
              <a:rPr lang="en-US" sz="1600" b="1" kern="1400" dirty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do you know what assignments are due? </a:t>
            </a:r>
          </a:p>
          <a:p>
            <a:pPr marL="457200" algn="r">
              <a:lnSpc>
                <a:spcPct val="115000"/>
              </a:lnSpc>
            </a:pPr>
            <a:r>
              <a:rPr lang="en-US" sz="1600" i="1" kern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            </a:t>
            </a:r>
            <a:r>
              <a:rPr lang="en-US" sz="1600" b="1" i="1" kern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Due Dates column in </a:t>
            </a:r>
            <a:r>
              <a:rPr lang="en-US" sz="1600" b="1" i="1" kern="14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MyMathLab</a:t>
            </a:r>
            <a:r>
              <a:rPr lang="en-US" sz="1600" b="1" i="1" kern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  </a:t>
            </a:r>
            <a:r>
              <a:rPr lang="en-US" sz="1600" b="1" i="1" kern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OR check with your </a:t>
            </a:r>
            <a:r>
              <a:rPr lang="en-US" sz="1600" b="1" i="1" kern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professor</a:t>
            </a:r>
          </a:p>
          <a:p>
            <a:pPr marL="457200" algn="r">
              <a:lnSpc>
                <a:spcPct val="115000"/>
              </a:lnSpc>
            </a:pPr>
            <a:endParaRPr lang="en-US" sz="1000" b="1" i="1" kern="14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pPr marL="457200" lvl="0" indent="-457200">
              <a:lnSpc>
                <a:spcPct val="115000"/>
              </a:lnSpc>
              <a:buSzPts val="2400"/>
            </a:pPr>
            <a:r>
              <a:rPr lang="en-US" sz="2000" b="1" kern="1400" dirty="0" smtClean="0">
                <a:latin typeface="Tahoma" pitchFamily="34" charset="0"/>
                <a:ea typeface="Times New Roman"/>
                <a:cs typeface="Tahoma" pitchFamily="34" charset="0"/>
              </a:rPr>
              <a:t>4. </a:t>
            </a:r>
            <a:r>
              <a:rPr lang="en-US" sz="1600" b="1" kern="1400" dirty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Which is more important: attendance or assignments?   </a:t>
            </a:r>
          </a:p>
          <a:p>
            <a:pPr marL="457200" marR="0" lvl="0" indent="-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None/>
            </a:pPr>
            <a:r>
              <a:rPr lang="en-US" sz="1600" b="1" kern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       </a:t>
            </a:r>
            <a:r>
              <a:rPr lang="en-US" sz="1600" b="1" i="1" kern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Assignments</a:t>
            </a:r>
          </a:p>
          <a:p>
            <a:pPr marL="457200" marR="0" lvl="0" indent="-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None/>
            </a:pPr>
            <a:endParaRPr lang="en-US" sz="1000" b="1" i="1" kern="1400" dirty="0" smtClean="0">
              <a:solidFill>
                <a:schemeClr val="bg1">
                  <a:lumMod val="75000"/>
                </a:schemeClr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None/>
            </a:pPr>
            <a:r>
              <a:rPr lang="en-US" sz="2000" b="1" kern="1400" dirty="0" smtClean="0">
                <a:latin typeface="Tahoma" pitchFamily="34" charset="0"/>
                <a:ea typeface="Times New Roman"/>
                <a:cs typeface="Tahoma" pitchFamily="34" charset="0"/>
              </a:rPr>
              <a:t>5. </a:t>
            </a:r>
            <a:r>
              <a:rPr lang="en-US" sz="1600" b="1" kern="1400" dirty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What do you do to get assistance in the </a:t>
            </a:r>
            <a:r>
              <a:rPr lang="en-US" sz="1600" b="1" kern="1400" smtClean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Math Open </a:t>
            </a:r>
            <a:r>
              <a:rPr lang="en-US" sz="1600" b="1" kern="1400" dirty="0">
                <a:solidFill>
                  <a:srgbClr val="000000"/>
                </a:solidFill>
                <a:latin typeface="Tahoma" pitchFamily="34" charset="0"/>
                <a:ea typeface="Times New Roman"/>
                <a:cs typeface="Tahoma" pitchFamily="34" charset="0"/>
              </a:rPr>
              <a:t>Lab?</a:t>
            </a:r>
          </a:p>
          <a:p>
            <a:pPr marL="600075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Sit down at a computer and raise the red </a:t>
            </a:r>
            <a:r>
              <a:rPr lang="en-US" sz="1600" b="1" kern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flag</a:t>
            </a:r>
          </a:p>
          <a:p>
            <a:pPr marL="600075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kern="1400" dirty="0">
              <a:solidFill>
                <a:schemeClr val="bg1">
                  <a:lumMod val="85000"/>
                </a:schemeClr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b="1" kern="1400" dirty="0" smtClean="0">
                <a:latin typeface="Tahoma" pitchFamily="34" charset="0"/>
                <a:ea typeface="Times New Roman"/>
                <a:cs typeface="Tahoma" pitchFamily="34" charset="0"/>
              </a:rPr>
              <a:t>6. 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How is lab attendance recorded?</a:t>
            </a:r>
          </a:p>
          <a:p>
            <a:pPr algn="r">
              <a:lnSpc>
                <a:spcPct val="115000"/>
              </a:lnSpc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Using the </a:t>
            </a:r>
            <a:r>
              <a:rPr lang="en-US" sz="1600" b="1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Accutrack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program</a:t>
            </a:r>
          </a:p>
          <a:p>
            <a:pPr algn="r">
              <a:lnSpc>
                <a:spcPct val="115000"/>
              </a:lnSpc>
            </a:pPr>
            <a:endParaRPr lang="en-US" sz="1000" b="1" kern="14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000" b="1" kern="1400" dirty="0">
                <a:latin typeface="Tahoma" pitchFamily="34" charset="0"/>
                <a:ea typeface="Times New Roman"/>
                <a:cs typeface="Tahoma" pitchFamily="34" charset="0"/>
              </a:rPr>
              <a:t>7</a:t>
            </a:r>
            <a:r>
              <a:rPr lang="en-US" sz="2000" b="1" kern="1400" dirty="0" smtClean="0">
                <a:latin typeface="Tahoma" pitchFamily="34" charset="0"/>
                <a:ea typeface="Times New Roman"/>
                <a:cs typeface="Tahoma" pitchFamily="34" charset="0"/>
              </a:rPr>
              <a:t>. </a:t>
            </a: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When do you raise the Green Flag?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  <a:p>
            <a:pPr algn="r">
              <a:lnSpc>
                <a:spcPct val="115000"/>
              </a:lnSpc>
            </a:pP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When a password or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Lab Instructor </a:t>
            </a:r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signature is required</a:t>
            </a:r>
            <a:endParaRPr lang="en-US" sz="1600" b="1" kern="14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+mj-lt"/>
              <a:buNone/>
            </a:pPr>
            <a:r>
              <a:rPr lang="en-US" sz="1600" b="1" i="1" kern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ea typeface="Times New Roman"/>
                <a:cs typeface="Tahoma" pitchFamily="34" charset="0"/>
              </a:rPr>
              <a:t> </a:t>
            </a:r>
            <a:endParaRPr lang="en-US" sz="1600" b="1" i="1" kern="1400" dirty="0">
              <a:solidFill>
                <a:schemeClr val="bg1">
                  <a:lumMod val="75000"/>
                </a:schemeClr>
              </a:solidFill>
              <a:latin typeface="Tahoma" pitchFamily="34" charset="0"/>
              <a:ea typeface="Times New Roman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0797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77068"/>
            <a:ext cx="7620000" cy="5105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</a:t>
            </a:r>
            <a:r>
              <a:rPr lang="en-US" sz="4000" b="1" dirty="0" smtClean="0">
                <a:ln w="12700" cmpd="sng">
                  <a:solidFill>
                    <a:srgbClr val="F54109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WHEN LIFE GETS TOUGH, </a:t>
            </a:r>
          </a:p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4000" b="1" dirty="0" smtClean="0">
                <a:ln w="12700" cmpd="sng">
                  <a:solidFill>
                    <a:srgbClr val="F54109"/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TALK TO SOMEBODY</a:t>
            </a: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 descr="poor 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147724"/>
            <a:ext cx="3505200" cy="34347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8" name="TextBox 7"/>
          <p:cNvSpPr txBox="1"/>
          <p:nvPr/>
        </p:nvSpPr>
        <p:spPr>
          <a:xfrm>
            <a:off x="4095750" y="2741711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Talk to your </a:t>
            </a:r>
            <a:r>
              <a:rPr lang="en-US" sz="2800" b="1" dirty="0" smtClean="0">
                <a:solidFill>
                  <a:srgbClr val="C00000"/>
                </a:solidFill>
              </a:rPr>
              <a:t>Professor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Talk to a </a:t>
            </a:r>
            <a:r>
              <a:rPr lang="en-US" sz="2800" b="1" dirty="0" smtClean="0">
                <a:solidFill>
                  <a:srgbClr val="C00000"/>
                </a:solidFill>
              </a:rPr>
              <a:t>Lab Instructor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Talk to a </a:t>
            </a:r>
            <a:r>
              <a:rPr lang="en-US" sz="2800" b="1" dirty="0" smtClean="0">
                <a:solidFill>
                  <a:srgbClr val="C00000"/>
                </a:solidFill>
              </a:rPr>
              <a:t>Counselor in SSB-110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582468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Don’t Give Up</a:t>
            </a:r>
            <a:endParaRPr 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E53D09"/>
                  </a:solidFill>
                </a:ln>
                <a:solidFill>
                  <a:srgbClr val="844D3C"/>
                </a:solidFill>
                <a:latin typeface="Rockwell" pitchFamily="18" charset="0"/>
              </a:rPr>
              <a:t>   Lab Policies</a:t>
            </a:r>
            <a:endParaRPr lang="en-US" sz="5400" b="1" dirty="0" smtClean="0">
              <a:ln>
                <a:solidFill>
                  <a:srgbClr val="E53D09"/>
                </a:solidFill>
              </a:ln>
              <a:solidFill>
                <a:srgbClr val="844D3C"/>
              </a:solidFill>
              <a:effectLst/>
              <a:latin typeface="Rockwell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6076950"/>
          </a:xfrm>
          <a:noFill/>
        </p:spPr>
        <p:txBody>
          <a:bodyPr>
            <a:normAutofit/>
          </a:bodyPr>
          <a:lstStyle/>
          <a:p>
            <a:pPr lvl="2">
              <a:buNone/>
              <a:defRPr/>
            </a:pPr>
            <a:r>
              <a:rPr lang="en-US" sz="2400" dirty="0" smtClean="0">
                <a:latin typeface="Tahoma" pitchFamily="34" charset="0"/>
              </a:rPr>
              <a:t>    </a:t>
            </a:r>
            <a:endParaRPr lang="en-US" sz="24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2133600"/>
            <a:ext cx="929640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0" lvl="1" indent="-495300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							</a:t>
            </a:r>
            <a:endParaRPr lang="en-US" sz="1600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44958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44D3C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8" name="Picture 7" descr="http://farm1.static.flickr.com/91/274495128_d1b935e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33" y="1277027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 descr="http://thewholeway.files.wordpress.com/2009/06/no_cell_phon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042" y="3067050"/>
            <a:ext cx="1600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See full size image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2021" y="3067050"/>
            <a:ext cx="16731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1926242" y="1441158"/>
            <a:ext cx="2725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Food or drinks 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permitted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61464" y="3392595"/>
            <a:ext cx="2262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 phone use </a:t>
            </a:r>
            <a:r>
              <a:rPr lang="en-US" sz="2400" b="1" dirty="0" smtClean="0">
                <a:solidFill>
                  <a:srgbClr val="FF0000"/>
                </a:solidFill>
              </a:rPr>
              <a:t>NOT </a:t>
            </a:r>
            <a:r>
              <a:rPr lang="en-US" sz="2400" dirty="0" smtClean="0"/>
              <a:t>permitted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64737" y="3268474"/>
            <a:ext cx="2552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Calculators for</a:t>
            </a:r>
            <a:r>
              <a:rPr lang="en-US" sz="2400" b="1" dirty="0" smtClean="0">
                <a:solidFill>
                  <a:srgbClr val="FF0000"/>
                </a:solidFill>
              </a:rPr>
              <a:t> MAT1033C only</a:t>
            </a:r>
          </a:p>
          <a:p>
            <a:endParaRPr lang="en-US" sz="400" b="1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8766" y="4827657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66"/>
                </a:solidFill>
                <a:latin typeface="Book Antiqua" pitchFamily="18" charset="0"/>
              </a:rPr>
              <a:t>CHECK OUT MATERIALS</a:t>
            </a:r>
            <a:r>
              <a:rPr lang="en-US" sz="2000" dirty="0" smtClean="0">
                <a:solidFill>
                  <a:srgbClr val="EE36BE"/>
                </a:solidFill>
              </a:rPr>
              <a:t>: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t the </a:t>
            </a:r>
            <a:r>
              <a:rPr lang="en-US" b="1" dirty="0" smtClean="0"/>
              <a:t>Information Desk </a:t>
            </a:r>
            <a:r>
              <a:rPr lang="en-US" dirty="0" smtClean="0"/>
              <a:t>with VID card</a:t>
            </a:r>
            <a:r>
              <a:rPr lang="en-US" sz="1700" b="1" dirty="0" smtClean="0"/>
              <a:t>                                                                                          </a:t>
            </a:r>
            <a:endParaRPr lang="en-US" sz="17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23889" y="6019800"/>
            <a:ext cx="6880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  <a:latin typeface="Book Antiqua" pitchFamily="18" charset="0"/>
              </a:rPr>
              <a:t>CHILDREN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NOT</a:t>
            </a:r>
            <a:r>
              <a:rPr lang="en-US" sz="2400" b="1" u="sng" dirty="0" smtClean="0">
                <a:solidFill>
                  <a:srgbClr val="0070C0"/>
                </a:solidFill>
                <a:latin typeface="Book Antiqua" pitchFamily="18" charset="0"/>
              </a:rPr>
              <a:t> PERMITTED </a:t>
            </a:r>
            <a:r>
              <a:rPr lang="en-US" sz="2000" dirty="0" smtClean="0">
                <a:latin typeface="Book Antiqua" pitchFamily="18" charset="0"/>
              </a:rPr>
              <a:t>(Safety reasons)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661989" y="4986118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D119C"/>
                </a:solidFill>
                <a:latin typeface="Book Antiqua" pitchFamily="18" charset="0"/>
              </a:rPr>
              <a:t>Bring headphones</a:t>
            </a:r>
            <a:r>
              <a:rPr lang="en-US" sz="2400" b="1" dirty="0" smtClean="0">
                <a:solidFill>
                  <a:srgbClr val="CD119C"/>
                </a:solidFill>
                <a:latin typeface="Book Antiqua" pitchFamily="18" charset="0"/>
              </a:rPr>
              <a:t>:</a:t>
            </a:r>
            <a:r>
              <a:rPr lang="en-US" sz="2400" b="1" dirty="0">
                <a:solidFill>
                  <a:srgbClr val="CD119C"/>
                </a:solidFill>
                <a:latin typeface="Book Antiqua" pitchFamily="18" charset="0"/>
              </a:rPr>
              <a:t> </a:t>
            </a:r>
            <a:r>
              <a:rPr lang="en-US" sz="2000" b="1" dirty="0" smtClean="0">
                <a:solidFill>
                  <a:srgbClr val="CD119C"/>
                </a:solidFill>
                <a:latin typeface="Book Antiqua" pitchFamily="18" charset="0"/>
              </a:rPr>
              <a:t>to view concept videos</a:t>
            </a:r>
            <a:endParaRPr lang="en-US" sz="2000" b="1" dirty="0">
              <a:solidFill>
                <a:srgbClr val="CD119C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6" y="4833739"/>
            <a:ext cx="1109513" cy="10742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ight Arrow 1"/>
          <p:cNvSpPr/>
          <p:nvPr/>
        </p:nvSpPr>
        <p:spPr>
          <a:xfrm>
            <a:off x="3352844" y="1856656"/>
            <a:ext cx="2080032" cy="3810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6672" y="1333878"/>
            <a:ext cx="1368831" cy="10266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3252" y="1427114"/>
            <a:ext cx="1273096" cy="95482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15000" y="1669735"/>
            <a:ext cx="914400" cy="623033"/>
          </a:xfrm>
          <a:prstGeom prst="ellipse">
            <a:avLst/>
          </a:prstGeom>
          <a:noFill/>
          <a:ln w="50800">
            <a:solidFill>
              <a:srgbClr val="F54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6713332" y="1856656"/>
            <a:ext cx="830468" cy="3810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046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y_H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good_lu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05000"/>
            <a:ext cx="4572000" cy="495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200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E53D09"/>
                  </a:solidFill>
                </a:ln>
                <a:solidFill>
                  <a:srgbClr val="844D3C"/>
                </a:solidFill>
                <a:latin typeface="Rockwell" pitchFamily="18" charset="0"/>
              </a:rPr>
              <a:t>   Lab  Procedures</a:t>
            </a:r>
            <a:endParaRPr lang="en-US" sz="5400" b="1" dirty="0" smtClean="0">
              <a:ln>
                <a:solidFill>
                  <a:srgbClr val="E53D09"/>
                </a:solidFill>
              </a:ln>
              <a:solidFill>
                <a:srgbClr val="844D3C"/>
              </a:solidFill>
              <a:effectLst/>
              <a:latin typeface="Rockwell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6076950"/>
          </a:xfrm>
          <a:noFill/>
        </p:spPr>
        <p:txBody>
          <a:bodyPr>
            <a:normAutofit/>
          </a:bodyPr>
          <a:lstStyle/>
          <a:p>
            <a:pPr lvl="2">
              <a:buNone/>
              <a:defRPr/>
            </a:pPr>
            <a:r>
              <a:rPr lang="en-US" sz="2400" dirty="0" smtClean="0">
                <a:latin typeface="Tahoma" pitchFamily="34" charset="0"/>
              </a:rPr>
              <a:t>    </a:t>
            </a:r>
            <a:endParaRPr lang="en-US" sz="24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2133600"/>
            <a:ext cx="929640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0" lvl="1" indent="-495300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							</a:t>
            </a:r>
            <a:endParaRPr lang="en-US" sz="1600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4495800"/>
            <a:ext cx="7010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844D3C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20" name="Picture 19" descr="http://www.minnesotalaboremploymentlawblog.com/uploads/image/red_fla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6711">
            <a:off x="5653940" y="3412892"/>
            <a:ext cx="2307877" cy="308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80302" y="1295400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Raise the </a:t>
            </a:r>
            <a:r>
              <a:rPr lang="en-US" sz="3200" b="1" dirty="0">
                <a:solidFill>
                  <a:srgbClr val="00B050"/>
                </a:solidFill>
              </a:rPr>
              <a:t>G</a:t>
            </a:r>
            <a:r>
              <a:rPr lang="en-US" sz="3200" b="1" dirty="0" smtClean="0">
                <a:solidFill>
                  <a:srgbClr val="00B050"/>
                </a:solidFill>
              </a:rPr>
              <a:t>reen</a:t>
            </a:r>
            <a:r>
              <a:rPr lang="en-US" sz="3200" dirty="0" smtClean="0"/>
              <a:t> flag </a:t>
            </a:r>
            <a:r>
              <a:rPr lang="en-US" sz="3200" b="1" dirty="0" smtClean="0"/>
              <a:t>only</a:t>
            </a:r>
            <a:r>
              <a:rPr lang="en-US" sz="3200" dirty="0" smtClean="0"/>
              <a:t> when: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2800" dirty="0" smtClean="0"/>
              <a:t>A Password needs to be entered</a:t>
            </a:r>
            <a:endParaRPr lang="en-US" sz="2800" dirty="0"/>
          </a:p>
          <a:p>
            <a:pPr marL="571500" indent="-571500">
              <a:buFont typeface="Wingdings" pitchFamily="2" charset="2"/>
              <a:buChar char="ü"/>
            </a:pPr>
            <a:r>
              <a:rPr lang="en-US" sz="2800" dirty="0" smtClean="0"/>
              <a:t>A Lab Instructor’s signature is needed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0246">
            <a:off x="505623" y="1128721"/>
            <a:ext cx="1618255" cy="225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76400" y="4300091"/>
            <a:ext cx="592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any other assistance              raise the </a:t>
            </a:r>
            <a:r>
              <a:rPr lang="en-US" sz="3200" b="1" dirty="0" smtClean="0">
                <a:solidFill>
                  <a:srgbClr val="FF0000"/>
                </a:solidFill>
              </a:rPr>
              <a:t>Red</a:t>
            </a:r>
            <a:r>
              <a:rPr lang="en-US" sz="3200" dirty="0" smtClean="0"/>
              <a:t> flag.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17299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0"/>
            <a:ext cx="9144000" cy="838200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n>
                  <a:solidFill>
                    <a:srgbClr val="F54109"/>
                  </a:solidFill>
                </a:ln>
                <a:solidFill>
                  <a:srgbClr val="844D3C"/>
                </a:solidFill>
                <a:latin typeface="Rockwell Extra Bold" pitchFamily="18" charset="0"/>
              </a:rPr>
              <a:t> Lab Grade</a:t>
            </a:r>
            <a:endParaRPr lang="en-US" sz="5400" b="1" dirty="0" smtClean="0">
              <a:ln>
                <a:solidFill>
                  <a:srgbClr val="F54109"/>
                </a:solidFill>
              </a:ln>
              <a:solidFill>
                <a:srgbClr val="844D3C"/>
              </a:solidFill>
              <a:effectLst/>
              <a:latin typeface="Rockwell Extra Bold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17907" y="886968"/>
            <a:ext cx="8857107" cy="6580632"/>
          </a:xfrm>
          <a:noFill/>
        </p:spPr>
        <p:txBody>
          <a:bodyPr>
            <a:normAutofit fontScale="40000" lnSpcReduction="20000"/>
          </a:bodyPr>
          <a:lstStyle/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000" dirty="0" smtClean="0">
                <a:latin typeface="Tahoma" pitchFamily="34" charset="0"/>
              </a:rPr>
              <a:t> </a:t>
            </a:r>
          </a:p>
          <a:p>
            <a:pPr lvl="2">
              <a:buFont typeface="Wingdings" pitchFamily="2" charset="2"/>
              <a:buChar char="q"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34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13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1300" dirty="0" smtClean="0"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300" dirty="0" smtClean="0">
              <a:latin typeface="Tahoma" pitchFamily="34" charset="0"/>
            </a:endParaRPr>
          </a:p>
          <a:p>
            <a:pPr marL="914400" lvl="2" indent="0">
              <a:buNone/>
              <a:defRPr/>
            </a:pPr>
            <a:r>
              <a:rPr lang="en-US" dirty="0" smtClean="0">
                <a:latin typeface="Tahoma" pitchFamily="34" charset="0"/>
              </a:rPr>
              <a:t> </a:t>
            </a:r>
          </a:p>
          <a:p>
            <a:pPr marL="914400" lvl="2" indent="0">
              <a:buNone/>
              <a:defRPr/>
            </a:pPr>
            <a:endParaRPr lang="en-US" sz="2600" dirty="0">
              <a:latin typeface="Tahoma" pitchFamily="34" charset="0"/>
            </a:endParaRPr>
          </a:p>
          <a:p>
            <a:pPr marL="914400" lvl="2" indent="0">
              <a:buNone/>
              <a:defRPr/>
            </a:pPr>
            <a:endParaRPr lang="en-US" sz="2600" dirty="0" smtClean="0">
              <a:latin typeface="Tahoma" pitchFamily="34" charset="0"/>
            </a:endParaRPr>
          </a:p>
          <a:p>
            <a:pPr marL="914400" lvl="2" indent="0">
              <a:buNone/>
              <a:defRPr/>
            </a:pPr>
            <a:endParaRPr lang="en-US" sz="4400" dirty="0" smtClean="0">
              <a:latin typeface="+mj-lt"/>
            </a:endParaRPr>
          </a:p>
          <a:p>
            <a:pPr marL="914400" lvl="2" indent="0">
              <a:buNone/>
              <a:defRPr/>
            </a:pPr>
            <a:endParaRPr lang="en-US" sz="5100" dirty="0">
              <a:latin typeface="+mj-lt"/>
            </a:endParaRPr>
          </a:p>
          <a:p>
            <a:pPr marL="914400" lvl="2" indent="0">
              <a:buNone/>
              <a:defRPr/>
            </a:pPr>
            <a:endParaRPr lang="en-US" sz="4400" dirty="0" smtClean="0">
              <a:latin typeface="+mj-lt"/>
            </a:endParaRPr>
          </a:p>
          <a:p>
            <a:pPr marL="914400" lvl="2" indent="0">
              <a:buNone/>
              <a:defRPr/>
            </a:pPr>
            <a:endParaRPr lang="en-US" sz="4400" dirty="0" smtClean="0">
              <a:latin typeface="+mj-lt"/>
            </a:endParaRPr>
          </a:p>
          <a:p>
            <a:pPr marL="914400" lvl="2" indent="0">
              <a:buNone/>
              <a:defRPr/>
            </a:pPr>
            <a:endParaRPr lang="en-US" sz="7000" dirty="0" smtClean="0">
              <a:latin typeface="+mj-lt"/>
            </a:endParaRPr>
          </a:p>
          <a:p>
            <a:pPr marL="914400" lvl="2" indent="0">
              <a:buNone/>
              <a:defRPr/>
            </a:pPr>
            <a:r>
              <a:rPr lang="en-US" sz="7000" dirty="0" smtClean="0"/>
              <a:t>Attendance is tracked through the </a:t>
            </a:r>
            <a:r>
              <a:rPr lang="en-US" sz="7000" b="1" dirty="0" err="1" smtClean="0"/>
              <a:t>Accutrack</a:t>
            </a:r>
            <a:r>
              <a:rPr lang="en-US" sz="7000" b="1" dirty="0" smtClean="0"/>
              <a:t> </a:t>
            </a:r>
          </a:p>
          <a:p>
            <a:pPr marL="914400" lvl="2" indent="0">
              <a:buNone/>
              <a:defRPr/>
            </a:pPr>
            <a:r>
              <a:rPr lang="en-US" sz="7000" b="1" dirty="0" smtClean="0"/>
              <a:t>program at the West Campus Math Center only</a:t>
            </a:r>
          </a:p>
          <a:p>
            <a:pPr marL="914400" lvl="2" indent="0">
              <a:buNone/>
              <a:defRPr/>
            </a:pPr>
            <a:r>
              <a:rPr lang="en-US" sz="7000" dirty="0" smtClean="0"/>
              <a:t>including the Math Open Lab, Math Connections and </a:t>
            </a:r>
          </a:p>
          <a:p>
            <a:pPr marL="914400" lvl="2" indent="0">
              <a:buNone/>
              <a:defRPr/>
            </a:pPr>
            <a:r>
              <a:rPr lang="en-US" sz="7000" dirty="0" smtClean="0"/>
              <a:t>Hands-On Learning.</a:t>
            </a:r>
          </a:p>
          <a:p>
            <a:pPr marL="914400" lvl="2" indent="0">
              <a:buNone/>
              <a:defRPr/>
            </a:pPr>
            <a:endParaRPr lang="en-US" sz="4000" dirty="0" smtClean="0">
              <a:latin typeface="+mj-lt"/>
            </a:endParaRPr>
          </a:p>
          <a:p>
            <a:pPr lvl="2">
              <a:buNone/>
              <a:defRPr/>
            </a:pPr>
            <a:endParaRPr lang="en-US" sz="4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7907" y="990600"/>
            <a:ext cx="86868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>
              <a:lnSpc>
                <a:spcPct val="80000"/>
              </a:lnSpc>
              <a:defRPr/>
            </a:pPr>
            <a:r>
              <a:rPr lang="en-US" sz="2300" dirty="0" smtClean="0"/>
              <a:t>	</a:t>
            </a:r>
            <a:r>
              <a:rPr lang="en-US" sz="2400" dirty="0" smtClean="0"/>
              <a:t>Lab grade is </a:t>
            </a:r>
            <a:r>
              <a:rPr lang="en-US" sz="2400" b="1" u="sng" dirty="0" smtClean="0"/>
              <a:t>1</a:t>
            </a:r>
            <a:r>
              <a:rPr lang="en-US" sz="2400" b="1" u="sng" dirty="0"/>
              <a:t>5</a:t>
            </a:r>
            <a:r>
              <a:rPr lang="en-US" sz="2400" b="1" u="sng" dirty="0" smtClean="0"/>
              <a:t>% of class grade</a:t>
            </a:r>
            <a:r>
              <a:rPr lang="en-US" sz="2400" dirty="0"/>
              <a:t>*</a:t>
            </a:r>
            <a:r>
              <a:rPr lang="en-US" sz="2400" b="1" dirty="0" smtClean="0"/>
              <a:t> </a:t>
            </a:r>
            <a:endParaRPr lang="en-US" sz="2000" b="1" dirty="0" smtClean="0"/>
          </a:p>
          <a:p>
            <a:pPr marL="514350" lvl="1" eaLnBrk="1" hangingPunct="1">
              <a:lnSpc>
                <a:spcPct val="80000"/>
              </a:lnSpc>
              <a:defRPr/>
            </a:pPr>
            <a:r>
              <a:rPr lang="en-US" i="1" dirty="0" smtClean="0"/>
              <a:t>                                (</a:t>
            </a:r>
            <a:r>
              <a:rPr lang="en-US" sz="2300" i="1" dirty="0" smtClean="0"/>
              <a:t>*</a:t>
            </a:r>
            <a:r>
              <a:rPr lang="en-US" i="1" dirty="0" smtClean="0"/>
              <a:t>check with your professor for their individual grading scheme)</a:t>
            </a:r>
            <a:endParaRPr lang="en-US" sz="2100" i="1" dirty="0" smtClean="0"/>
          </a:p>
          <a:p>
            <a:pPr marL="1009650" lvl="1" indent="-495300" eaLnBrk="1" hangingPunct="1">
              <a:lnSpc>
                <a:spcPct val="80000"/>
              </a:lnSpc>
              <a:defRPr/>
            </a:pPr>
            <a:endParaRPr lang="en-US" sz="500" dirty="0" smtClean="0"/>
          </a:p>
          <a:p>
            <a:pPr marL="1009650" lvl="1" indent="-495300" eaLnBrk="1" hangingPunct="1">
              <a:lnSpc>
                <a:spcPct val="80000"/>
              </a:lnSpc>
              <a:defRPr/>
            </a:pPr>
            <a:endParaRPr lang="en-US" sz="8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¾ </a:t>
            </a:r>
            <a:r>
              <a:rPr lang="en-US" sz="2000" dirty="0" smtClean="0"/>
              <a:t>(11.25%) </a:t>
            </a:r>
            <a:r>
              <a:rPr lang="en-US" sz="2800" dirty="0" smtClean="0"/>
              <a:t>of the lab grade is based on completing lab </a:t>
            </a:r>
            <a:r>
              <a:rPr lang="en-US" sz="2800" b="1" dirty="0" smtClean="0"/>
              <a:t>assignments</a:t>
            </a:r>
            <a:endParaRPr lang="en-US" sz="28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00" b="1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sz="12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¼ </a:t>
            </a:r>
            <a:r>
              <a:rPr lang="en-US" sz="2000" dirty="0" smtClean="0"/>
              <a:t>(3.75%) </a:t>
            </a:r>
            <a:r>
              <a:rPr lang="en-US" sz="2800" dirty="0" smtClean="0"/>
              <a:t>of the lab grade is based on </a:t>
            </a:r>
            <a:r>
              <a:rPr lang="en-US" sz="2800" b="1" dirty="0" smtClean="0"/>
              <a:t>weekly attendance</a:t>
            </a:r>
          </a:p>
          <a:p>
            <a:pPr marL="2241550" lvl="4" indent="-412750">
              <a:lnSpc>
                <a:spcPct val="80000"/>
              </a:lnSpc>
              <a:defRPr/>
            </a:pPr>
            <a:r>
              <a:rPr lang="en-US" b="1" dirty="0" smtClean="0"/>
              <a:t>							</a:t>
            </a:r>
            <a:endParaRPr lang="en-US" dirty="0" smtClean="0"/>
          </a:p>
          <a:p>
            <a:pPr marL="2241550" lvl="4" indent="-412750">
              <a:lnSpc>
                <a:spcPct val="80000"/>
              </a:lnSpc>
              <a:defRPr/>
            </a:pPr>
            <a:endParaRPr lang="en-US" sz="4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7907" y="3429000"/>
            <a:ext cx="9144000" cy="838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>
                  <a:solidFill>
                    <a:srgbClr val="F54109"/>
                  </a:solidFill>
                </a:ln>
                <a:solidFill>
                  <a:srgbClr val="844D3C"/>
                </a:solidFill>
                <a:latin typeface="Rockwell Extra Bold" pitchFamily="18" charset="0"/>
              </a:rPr>
              <a:t>Attendance</a:t>
            </a:r>
          </a:p>
        </p:txBody>
      </p:sp>
    </p:spTree>
    <p:extLst>
      <p:ext uri="{BB962C8B-B14F-4D97-AF65-F5344CB8AC3E}">
        <p14:creationId xmlns:p14="http://schemas.microsoft.com/office/powerpoint/2010/main" val="2728273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1F7F3D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   </a:t>
            </a:r>
            <a:r>
              <a:rPr lang="en-US" sz="5400" b="1" dirty="0" err="1" smtClean="0">
                <a:solidFill>
                  <a:schemeClr val="bg1"/>
                </a:solidFill>
                <a:latin typeface="Gill Sans Ultra Bold" pitchFamily="34" charset="0"/>
              </a:rPr>
              <a:t>Accutrack</a:t>
            </a:r>
            <a:endParaRPr lang="en-US" sz="3600" b="1" dirty="0" smtClean="0">
              <a:solidFill>
                <a:schemeClr val="bg1"/>
              </a:solidFill>
              <a:effectLst/>
              <a:latin typeface="Gill Sans Ultra Bold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9144000" cy="5989176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2000" b="1" dirty="0" smtClean="0">
                <a:latin typeface="Tahoma" pitchFamily="34" charset="0"/>
              </a:rPr>
              <a:t>                 </a:t>
            </a:r>
            <a:endParaRPr lang="en-US" sz="2000" b="1" dirty="0">
              <a:latin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6200" b="1" dirty="0" smtClean="0">
                <a:latin typeface="Tahoma" pitchFamily="34" charset="0"/>
              </a:rPr>
              <a:t>Weekly Attendance is required for all students.</a:t>
            </a:r>
          </a:p>
          <a:p>
            <a:pPr>
              <a:lnSpc>
                <a:spcPct val="120000"/>
              </a:lnSpc>
              <a:defRPr/>
            </a:pPr>
            <a:endParaRPr lang="en-US" sz="6200" b="1" dirty="0">
              <a:latin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6200" b="1" dirty="0" smtClean="0">
                <a:latin typeface="Tahoma" pitchFamily="34" charset="0"/>
              </a:rPr>
              <a:t>Week </a:t>
            </a:r>
            <a:r>
              <a:rPr lang="en-US" sz="6200" b="1" dirty="0">
                <a:latin typeface="Tahoma" pitchFamily="34" charset="0"/>
              </a:rPr>
              <a:t>begins on Monday and ends on </a:t>
            </a:r>
            <a:r>
              <a:rPr lang="en-US" sz="6200" b="1" dirty="0" smtClean="0">
                <a:latin typeface="Tahoma" pitchFamily="34" charset="0"/>
              </a:rPr>
              <a:t>Saturday </a:t>
            </a:r>
            <a:r>
              <a:rPr lang="en-US" sz="6200" dirty="0">
                <a:latin typeface="Tahoma" pitchFamily="34" charset="0"/>
              </a:rPr>
              <a:t>{</a:t>
            </a:r>
            <a:r>
              <a:rPr lang="en-US" sz="5500" b="1" dirty="0">
                <a:solidFill>
                  <a:srgbClr val="FF0000"/>
                </a:solidFill>
                <a:latin typeface="Tahoma" pitchFamily="34" charset="0"/>
              </a:rPr>
              <a:t>no rollover minutes</a:t>
            </a:r>
            <a:r>
              <a:rPr lang="en-US" sz="6200" dirty="0">
                <a:latin typeface="Tahoma" pitchFamily="34" charset="0"/>
              </a:rPr>
              <a:t>}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en-US" sz="6200" b="1" i="1" dirty="0">
                <a:solidFill>
                  <a:srgbClr val="009900"/>
                </a:solidFill>
                <a:latin typeface="Tahoma" pitchFamily="34" charset="0"/>
              </a:rPr>
              <a:t>Full Term = Minimum of 50 minutes per week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en-US" sz="6200" b="1" i="1" dirty="0" smtClean="0">
                <a:solidFill>
                  <a:srgbClr val="4047D0"/>
                </a:solidFill>
                <a:latin typeface="Tahoma" pitchFamily="34" charset="0"/>
              </a:rPr>
              <a:t>Ten Weeks/Flex Term </a:t>
            </a:r>
            <a:r>
              <a:rPr lang="en-US" sz="6200" b="1" i="1" dirty="0">
                <a:solidFill>
                  <a:srgbClr val="4047D0"/>
                </a:solidFill>
                <a:latin typeface="Tahoma" pitchFamily="34" charset="0"/>
              </a:rPr>
              <a:t>= Minimum of 75 minutes per </a:t>
            </a:r>
            <a:r>
              <a:rPr lang="en-US" sz="6200" b="1" i="1" dirty="0" smtClean="0">
                <a:solidFill>
                  <a:srgbClr val="4047D0"/>
                </a:solidFill>
                <a:latin typeface="Tahoma" pitchFamily="34" charset="0"/>
              </a:rPr>
              <a:t>week</a:t>
            </a:r>
          </a:p>
          <a:p>
            <a:pPr marL="914400" lvl="2" indent="0">
              <a:lnSpc>
                <a:spcPct val="170000"/>
              </a:lnSpc>
              <a:buNone/>
              <a:defRPr/>
            </a:pPr>
            <a:endParaRPr lang="en-US" sz="3100" b="1" dirty="0" smtClean="0">
              <a:latin typeface="Tahoma" pitchFamily="34" charset="0"/>
            </a:endParaRPr>
          </a:p>
          <a:p>
            <a:pPr marL="914400" lvl="2" indent="0">
              <a:lnSpc>
                <a:spcPct val="170000"/>
              </a:lnSpc>
              <a:buNone/>
              <a:defRPr/>
            </a:pPr>
            <a:endParaRPr lang="en-US" sz="3100" b="1" dirty="0" smtClean="0">
              <a:latin typeface="Tahoma" pitchFamily="34" charset="0"/>
            </a:endParaRPr>
          </a:p>
          <a:p>
            <a:pPr marL="914400" lvl="2" indent="0">
              <a:lnSpc>
                <a:spcPct val="170000"/>
              </a:lnSpc>
              <a:buNone/>
              <a:defRPr/>
            </a:pPr>
            <a:endParaRPr lang="en-US" sz="3100" b="1" dirty="0" smtClean="0">
              <a:latin typeface="Tahoma" pitchFamily="34" charset="0"/>
            </a:endParaRPr>
          </a:p>
          <a:p>
            <a:pPr marL="914400" lvl="2" indent="0">
              <a:lnSpc>
                <a:spcPct val="170000"/>
              </a:lnSpc>
              <a:buNone/>
              <a:defRPr/>
            </a:pPr>
            <a:endParaRPr lang="en-US" sz="3200" b="1" dirty="0" smtClean="0">
              <a:latin typeface="Tahoma" pitchFamily="34" charset="0"/>
            </a:endParaRPr>
          </a:p>
          <a:p>
            <a:pPr marL="914400" lvl="2" indent="0">
              <a:lnSpc>
                <a:spcPct val="170000"/>
              </a:lnSpc>
              <a:buNone/>
              <a:defRPr/>
            </a:pPr>
            <a:endParaRPr lang="en-US" sz="3100" b="1" dirty="0" smtClean="0">
              <a:latin typeface="Tahoma" pitchFamily="34" charset="0"/>
            </a:endParaRPr>
          </a:p>
          <a:p>
            <a:pPr marL="914400" lvl="2" indent="0">
              <a:lnSpc>
                <a:spcPct val="170000"/>
              </a:lnSpc>
              <a:buNone/>
              <a:defRPr/>
            </a:pPr>
            <a:endParaRPr lang="en-US" sz="3100" b="1" dirty="0" smtClean="0">
              <a:latin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6200" b="1" dirty="0" smtClean="0">
                <a:latin typeface="Tahoma" pitchFamily="34" charset="0"/>
              </a:rPr>
              <a:t>You must </a:t>
            </a:r>
            <a:r>
              <a:rPr lang="en-US" sz="6200" b="1" u="sng" dirty="0">
                <a:latin typeface="Tahoma" pitchFamily="34" charset="0"/>
              </a:rPr>
              <a:t>Sign In</a:t>
            </a:r>
            <a:r>
              <a:rPr lang="en-US" sz="6200" b="1" dirty="0">
                <a:latin typeface="Tahoma" pitchFamily="34" charset="0"/>
              </a:rPr>
              <a:t> and </a:t>
            </a:r>
            <a:r>
              <a:rPr lang="en-US" sz="6200" b="1" u="sng" dirty="0">
                <a:latin typeface="Tahoma" pitchFamily="34" charset="0"/>
              </a:rPr>
              <a:t>Sign Out</a:t>
            </a:r>
            <a:r>
              <a:rPr lang="en-US" sz="6200" b="1" dirty="0">
                <a:latin typeface="Tahoma" pitchFamily="34" charset="0"/>
              </a:rPr>
              <a:t> </a:t>
            </a:r>
            <a:r>
              <a:rPr lang="en-US" sz="6200" b="1" dirty="0" smtClean="0">
                <a:latin typeface="Tahoma" pitchFamily="34" charset="0"/>
              </a:rPr>
              <a:t>of </a:t>
            </a:r>
            <a:r>
              <a:rPr lang="en-US" sz="6200" b="1" dirty="0">
                <a:latin typeface="Tahoma" pitchFamily="34" charset="0"/>
              </a:rPr>
              <a:t>the </a:t>
            </a:r>
            <a:r>
              <a:rPr lang="en-US" sz="6200" b="1" dirty="0" err="1">
                <a:latin typeface="Tahoma" pitchFamily="34" charset="0"/>
              </a:rPr>
              <a:t>Accutrack</a:t>
            </a:r>
            <a:r>
              <a:rPr lang="en-US" sz="6200" b="1" dirty="0">
                <a:latin typeface="Tahoma" pitchFamily="34" charset="0"/>
              </a:rPr>
              <a:t> </a:t>
            </a:r>
            <a:r>
              <a:rPr lang="en-US" sz="6200" b="1" dirty="0" smtClean="0">
                <a:latin typeface="Tahoma" pitchFamily="34" charset="0"/>
              </a:rPr>
              <a:t>program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6200" b="1" dirty="0" smtClean="0">
                <a:latin typeface="Tahoma" pitchFamily="34" charset="0"/>
              </a:rPr>
              <a:t>     to </a:t>
            </a:r>
            <a:r>
              <a:rPr lang="en-US" sz="6200" b="1" dirty="0">
                <a:latin typeface="Tahoma" pitchFamily="34" charset="0"/>
              </a:rPr>
              <a:t>get credit towards the required </a:t>
            </a:r>
            <a:r>
              <a:rPr lang="en-US" sz="6200" b="1" dirty="0" smtClean="0">
                <a:latin typeface="Tahoma" pitchFamily="34" charset="0"/>
              </a:rPr>
              <a:t>Math Center </a:t>
            </a:r>
            <a:r>
              <a:rPr lang="en-US" sz="6200" b="1" dirty="0">
                <a:latin typeface="Tahoma" pitchFamily="34" charset="0"/>
              </a:rPr>
              <a:t>attendance</a:t>
            </a:r>
            <a:r>
              <a:rPr lang="en-US" sz="6200" b="1" dirty="0" smtClean="0">
                <a:latin typeface="Tahoma" pitchFamily="34" charset="0"/>
              </a:rPr>
              <a:t>.   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6200" b="1" dirty="0">
              <a:latin typeface="Tahoma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6200" b="1" dirty="0" smtClean="0">
              <a:latin typeface="Tahoma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400" b="1" dirty="0">
              <a:latin typeface="Tahoma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400" b="1" dirty="0" smtClean="0">
              <a:latin typeface="Tahoma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sz="2400" b="1" dirty="0">
              <a:latin typeface="Tahoma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b="1" dirty="0" smtClean="0">
                <a:latin typeface="Tahoma" pitchFamily="34" charset="0"/>
              </a:rPr>
              <a:t> </a:t>
            </a: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endParaRPr lang="en-US" sz="1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defRPr/>
            </a:pPr>
            <a:endParaRPr lang="en-US" sz="1400" dirty="0" smtClean="0">
              <a:effectLst/>
              <a:latin typeface="Tahoma" pitchFamily="34" charset="0"/>
            </a:endParaRPr>
          </a:p>
          <a:p>
            <a:pPr lvl="2">
              <a:lnSpc>
                <a:spcPct val="120000"/>
              </a:lnSpc>
              <a:defRPr/>
            </a:pPr>
            <a:endParaRPr lang="en-US" sz="1100" dirty="0" smtClean="0">
              <a:effectLst/>
              <a:latin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900" dirty="0" smtClean="0">
              <a:effectLst/>
            </a:endParaRPr>
          </a:p>
        </p:txBody>
      </p:sp>
      <p:pic>
        <p:nvPicPr>
          <p:cNvPr id="4" name="Picture 3" descr="http://www.animatedgif.net/people/comp6_e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81400"/>
            <a:ext cx="1379959" cy="1310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0324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1F7F3D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   </a:t>
            </a:r>
            <a:r>
              <a:rPr lang="en-US" sz="5400" b="1" dirty="0" err="1" smtClean="0">
                <a:solidFill>
                  <a:schemeClr val="bg1"/>
                </a:solidFill>
                <a:latin typeface="Gill Sans Ultra Bold" pitchFamily="34" charset="0"/>
              </a:rPr>
              <a:t>Accutrack</a:t>
            </a:r>
            <a:endParaRPr lang="en-US" sz="3600" b="1" dirty="0" smtClean="0">
              <a:solidFill>
                <a:schemeClr val="bg1"/>
              </a:solidFill>
              <a:effectLst/>
              <a:latin typeface="Gill Sans Ultra Bold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r="50000"/>
          <a:stretch/>
        </p:blipFill>
        <p:spPr bwMode="auto">
          <a:xfrm>
            <a:off x="2057400" y="1371600"/>
            <a:ext cx="68580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Up Arrow 8"/>
          <p:cNvSpPr/>
          <p:nvPr/>
        </p:nvSpPr>
        <p:spPr>
          <a:xfrm rot="5999736">
            <a:off x="3034875" y="1084943"/>
            <a:ext cx="175010" cy="398893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1954549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Type your </a:t>
            </a:r>
            <a:r>
              <a:rPr lang="en-US" sz="2800" b="1" dirty="0" smtClean="0"/>
              <a:t>Atlas Username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353110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144000" cy="838200"/>
          </a:xfrm>
          <a:solidFill>
            <a:srgbClr val="1F7F3D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   </a:t>
            </a:r>
            <a:r>
              <a:rPr lang="en-US" sz="5400" b="1" dirty="0" err="1" smtClean="0">
                <a:solidFill>
                  <a:schemeClr val="bg1"/>
                </a:solidFill>
                <a:latin typeface="Gill Sans Ultra Bold" pitchFamily="34" charset="0"/>
              </a:rPr>
              <a:t>Accutrack</a:t>
            </a:r>
            <a:endParaRPr lang="en-US" sz="3600" b="1" dirty="0" smtClean="0">
              <a:solidFill>
                <a:schemeClr val="bg1"/>
              </a:solidFill>
              <a:effectLst/>
              <a:latin typeface="Gill Sans Ultra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531" y="1981200"/>
            <a:ext cx="2286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Select all four:</a:t>
            </a:r>
          </a:p>
          <a:p>
            <a:endParaRPr lang="en-US" dirty="0" smtClean="0"/>
          </a:p>
          <a:p>
            <a:pPr algn="ctr"/>
            <a:r>
              <a:rPr lang="en-US" sz="2000" b="1" dirty="0" smtClean="0"/>
              <a:t>Category </a:t>
            </a:r>
            <a:endParaRPr lang="en-US" sz="2000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Service Type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Service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Instructor</a:t>
            </a:r>
            <a:endParaRPr lang="en-US" sz="2000" b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r="50320"/>
          <a:stretch/>
        </p:blipFill>
        <p:spPr bwMode="auto">
          <a:xfrm>
            <a:off x="76200" y="1510004"/>
            <a:ext cx="68580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5225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8856</TotalTime>
  <Words>1206</Words>
  <Application>Microsoft Office PowerPoint</Application>
  <PresentationFormat>On-screen Show (4:3)</PresentationFormat>
  <Paragraphs>441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   </vt:lpstr>
      <vt:lpstr>PowerPoint Presentation</vt:lpstr>
      <vt:lpstr>DESIGNED FOR YOU!</vt:lpstr>
      <vt:lpstr>   Lab Policies</vt:lpstr>
      <vt:lpstr>   Lab  Procedures</vt:lpstr>
      <vt:lpstr> Lab Grade</vt:lpstr>
      <vt:lpstr>     Accutrack</vt:lpstr>
      <vt:lpstr>     Accutrack</vt:lpstr>
      <vt:lpstr>     Accutrack</vt:lpstr>
      <vt:lpstr>     Accutrack</vt:lpstr>
      <vt:lpstr>     Accutrack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Lab  Procedures</vt:lpstr>
      <vt:lpstr>PowerPoint Presentation</vt:lpstr>
      <vt:lpstr>PowerPoint Presentation</vt:lpstr>
      <vt:lpstr>     Accutrack Sign Out</vt:lpstr>
      <vt:lpstr>PowerPoint Presentation</vt:lpstr>
      <vt:lpstr>PowerPoint Presentation</vt:lpstr>
      <vt:lpstr>PowerPoint Presentation</vt:lpstr>
    </vt:vector>
  </TitlesOfParts>
  <Company>Valencia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abatra</dc:creator>
  <cp:lastModifiedBy>Administrator</cp:lastModifiedBy>
  <cp:revision>747</cp:revision>
  <dcterms:created xsi:type="dcterms:W3CDTF">2009-08-11T14:14:18Z</dcterms:created>
  <dcterms:modified xsi:type="dcterms:W3CDTF">2014-08-23T01:38:46Z</dcterms:modified>
</cp:coreProperties>
</file>