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1" r:id="rId4"/>
    <p:sldId id="285" r:id="rId5"/>
    <p:sldId id="264" r:id="rId6"/>
    <p:sldId id="262" r:id="rId7"/>
    <p:sldId id="265" r:id="rId8"/>
    <p:sldId id="266" r:id="rId9"/>
    <p:sldId id="277" r:id="rId10"/>
    <p:sldId id="288" r:id="rId11"/>
    <p:sldId id="286" r:id="rId12"/>
    <p:sldId id="271" r:id="rId13"/>
    <p:sldId id="278" r:id="rId14"/>
    <p:sldId id="270" r:id="rId15"/>
    <p:sldId id="279" r:id="rId16"/>
    <p:sldId id="281" r:id="rId17"/>
    <p:sldId id="280" r:id="rId18"/>
    <p:sldId id="282" r:id="rId19"/>
    <p:sldId id="287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356" autoAdjust="0"/>
  </p:normalViewPr>
  <p:slideViewPr>
    <p:cSldViewPr>
      <p:cViewPr varScale="1">
        <p:scale>
          <a:sx n="65" d="100"/>
          <a:sy n="65" d="100"/>
        </p:scale>
        <p:origin x="-10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9FC1E-6C83-4FA7-A9EF-61EAF6035360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B044B-C967-4CF2-B345-F806DD49D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FB74C6-68F4-4F99-BA60-DB91665F94C4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F94F30-FA4D-4A53-9A50-7BEEF7C3A726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b="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7B35F-EA82-4BC8-A09E-7AB7111E282D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indent="-342900" eaLnBrk="1" hangingPunct="1">
              <a:buFont typeface="+mj-lt"/>
              <a:buNone/>
            </a:pPr>
            <a:r>
              <a:rPr lang="en-US" sz="1400" b="1" baseline="0" dirty="0" smtClean="0">
                <a:latin typeface="Arial" pitchFamily="34" charset="0"/>
              </a:rPr>
              <a:t> 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en-US" sz="1400" b="1" baseline="0" dirty="0" smtClean="0">
              <a:latin typeface="Arial" pitchFamily="34" charset="0"/>
            </a:endParaRPr>
          </a:p>
          <a:p>
            <a:pPr marL="342900" indent="-342900" eaLnBrk="1" hangingPunct="1">
              <a:buFont typeface="+mj-lt"/>
              <a:buAutoNum type="arabicPeriod"/>
            </a:pPr>
            <a:endParaRPr lang="en-US" sz="1400" b="1" baseline="0" dirty="0" smtClean="0">
              <a:latin typeface="Arial" pitchFamily="34" charset="0"/>
            </a:endParaRPr>
          </a:p>
          <a:p>
            <a:pPr marL="342900" indent="-342900" eaLnBrk="1" hangingPunct="1">
              <a:buFont typeface="+mj-lt"/>
              <a:buNone/>
            </a:pPr>
            <a:endParaRPr lang="en-US" sz="1400" b="1" baseline="0" dirty="0" smtClean="0">
              <a:latin typeface="Arial" pitchFamily="34" charset="0"/>
            </a:endParaRPr>
          </a:p>
          <a:p>
            <a:pPr marL="342900" indent="-342900" eaLnBrk="1" hangingPunct="1">
              <a:buFont typeface="+mj-lt"/>
              <a:buNone/>
            </a:pPr>
            <a:endParaRPr lang="en-US" sz="1400" b="1" baseline="0" dirty="0" smtClean="0">
              <a:latin typeface="Arial" pitchFamily="34" charset="0"/>
            </a:endParaRPr>
          </a:p>
          <a:p>
            <a:pPr marL="342900" indent="-342900" eaLnBrk="1" hangingPunct="1">
              <a:buFont typeface="+mj-lt"/>
              <a:buNone/>
            </a:pPr>
            <a:endParaRPr lang="en-US" sz="1400" b="1" baseline="0" dirty="0" smtClean="0">
              <a:latin typeface="Arial" pitchFamily="34" charset="0"/>
            </a:endParaRPr>
          </a:p>
          <a:p>
            <a:pPr marL="342900" indent="-342900" algn="ctr" eaLnBrk="1" hangingPunct="1">
              <a:buFont typeface="+mj-lt"/>
              <a:buNone/>
            </a:pPr>
            <a:r>
              <a:rPr lang="en-US" sz="1400" b="1" i="1" baseline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en-US" sz="1400" b="1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7B35F-EA82-4BC8-A09E-7AB7111E282D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indent="-342900" eaLnBrk="1" hangingPunct="1">
              <a:buFont typeface="+mj-lt"/>
              <a:buNone/>
            </a:pPr>
            <a:endParaRPr lang="en-US" sz="1400" b="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197B41-9651-4EF9-ABC9-1558D847052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4DFC8-5E55-485E-A8D7-506B33D644C7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marL="342900" indent="-342900" eaLnBrk="1" hangingPunct="1">
              <a:buFont typeface="+mj-lt"/>
              <a:buNone/>
              <a:defRPr/>
            </a:pPr>
            <a:endParaRPr lang="en-US" sz="1600" dirty="0" smtClean="0"/>
          </a:p>
          <a:p>
            <a:pPr eaLnBrk="1" hangingPunct="1">
              <a:buFontTx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A4E091-4A70-499C-9287-D7B6E4E1BEDC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/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/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F94F30-FA4D-4A53-9A50-7BEEF7C3A726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/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websflash.valenciacc.edu/ValenciaProductions/MathLaborientation/MLP640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1.jpe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alenciacc.edu/west/lss/math/" TargetMode="External"/><Relationship Id="rId5" Type="http://schemas.openxmlformats.org/officeDocument/2006/relationships/hyperlink" Target="http://www.valenciacc.edu/west/lss/math/team.cfm" TargetMode="External"/><Relationship Id="rId10" Type="http://schemas.openxmlformats.org/officeDocument/2006/relationships/image" Target="../media/image27.jpeg"/><Relationship Id="rId4" Type="http://schemas.openxmlformats.org/officeDocument/2006/relationships/hyperlink" Target="http://www.valenciacc.edu/west/lss/math/openlab.cfm" TargetMode="External"/><Relationship Id="rId9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hyperlink" Target="http://www.valenciacc.edu/west/lss/math/hours.cfm" TargetMode="External"/><Relationship Id="rId4" Type="http://schemas.openxmlformats.org/officeDocument/2006/relationships/hyperlink" Target="http://websflash.valenciacc.edu/ValenciaProductions/MathLaborientation/MathCenter640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hyperlink" Target="http://www.valenciacc.edu/west/lss/math/openlab.cfm" TargetMode="External"/><Relationship Id="rId4" Type="http://schemas.openxmlformats.org/officeDocument/2006/relationships/hyperlink" Target="http://www.valenciacc.edu/west/lss/math/policies.cf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3124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/>
            </a:r>
            <a:b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</a:br>
            <a:r>
              <a:rPr lang="en-US" sz="40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/>
            </a:r>
            <a:br>
              <a:rPr lang="en-US" sz="40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</a:br>
            <a:r>
              <a:rPr lang="en-US" sz="40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/>
            </a:r>
            <a:br>
              <a:rPr lang="en-US" sz="40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</a:br>
            <a:endParaRPr lang="en-US" sz="4000" b="1" u="sng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648200"/>
            <a:ext cx="6400800" cy="1981200"/>
          </a:xfrm>
        </p:spPr>
        <p:txBody>
          <a:bodyPr>
            <a:normAutofit/>
          </a:bodyPr>
          <a:lstStyle/>
          <a:p>
            <a:endParaRPr lang="en-US" sz="36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  <a:p>
            <a:endParaRPr lang="en-US" sz="3600" b="1" dirty="0" smtClean="0">
              <a:solidFill>
                <a:srgbClr val="002060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657600"/>
            <a:ext cx="79248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MAT0012C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endPara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 LAB ORIENTAION</a:t>
            </a:r>
          </a:p>
          <a:p>
            <a:pPr algn="ctr"/>
            <a:endPara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WEST CAMPUS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94588" y="1600200"/>
            <a:ext cx="11133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ahoma" pitchFamily="34" charset="0"/>
              </a:rPr>
              <a:t>LEARNING SUPPORT SERVICES</a:t>
            </a:r>
          </a:p>
        </p:txBody>
      </p:sp>
      <p:pic>
        <p:nvPicPr>
          <p:cNvPr id="2052" name="Picture 4" descr="http://www.animatedgif.net/welcome/ctmwelcome_e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209800"/>
            <a:ext cx="3505200" cy="1447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0"/>
            <a:ext cx="89154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676400"/>
            <a:ext cx="8001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057400" y="12954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West Campus Math Center's Homepage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0"/>
            <a:ext cx="89154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1219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Quizzes and Tests</a:t>
            </a:r>
            <a:endParaRPr lang="en-US" sz="24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676400"/>
            <a:ext cx="792479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>
          <a:xfrm rot="10800000" flipV="1">
            <a:off x="2971800" y="15240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th 11x8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1219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Homework</a:t>
            </a:r>
            <a:endParaRPr lang="en-US" sz="2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00200"/>
            <a:ext cx="7641634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rot="10800000" flipV="1">
            <a:off x="2971800" y="1447800"/>
            <a:ext cx="838200" cy="1501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154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7696200" cy="457200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Tahoma" pitchFamily="34" charset="0"/>
                <a:hlinkClick r:id="rId4"/>
              </a:rPr>
              <a:t>Completing a lab assignment</a:t>
            </a:r>
            <a:r>
              <a:rPr lang="en-US" sz="3600" b="1" dirty="0" smtClean="0">
                <a:solidFill>
                  <a:srgbClr val="0070C0"/>
                </a:solidFill>
                <a:latin typeface="Tahoma" pitchFamily="34" charset="0"/>
                <a:hlinkClick r:id="rId4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ahoma" pitchFamily="34" charset="0"/>
              </a:rPr>
              <a:t/>
            </a:r>
            <a:br>
              <a:rPr lang="en-US" sz="3600" b="1" dirty="0" smtClean="0">
                <a:solidFill>
                  <a:srgbClr val="0070C0"/>
                </a:solidFill>
                <a:latin typeface="Tahoma" pitchFamily="34" charset="0"/>
              </a:rPr>
            </a:br>
            <a:endParaRPr lang="en-US" sz="3600" b="1" dirty="0" smtClean="0">
              <a:solidFill>
                <a:schemeClr val="accent6">
                  <a:lumMod val="75000"/>
                </a:schemeClr>
              </a:solidFill>
              <a:effectLst/>
              <a:latin typeface="Tahom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1148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endParaRPr lang="en-US" sz="800" dirty="0" smtClean="0">
              <a:latin typeface="Tahoma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Fill entire </a:t>
            </a:r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Math Learning Plan (MLP)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 in </a:t>
            </a:r>
          </a:p>
          <a:p>
            <a:pPr>
              <a:buNone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	your Lab Manual as you complete each step. </a:t>
            </a:r>
          </a:p>
          <a:p>
            <a:pPr>
              <a:buNone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	(One MLP per assignment)</a:t>
            </a:r>
          </a:p>
          <a:p>
            <a:pPr>
              <a:lnSpc>
                <a:spcPct val="80000"/>
              </a:lnSpc>
              <a:buNone/>
            </a:pPr>
            <a:endParaRPr lang="en-US" sz="1400" u="sng" dirty="0" smtClean="0">
              <a:solidFill>
                <a:srgbClr val="C00000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400" b="1" dirty="0" smtClean="0">
                <a:latin typeface="Tahoma" pitchFamily="34" charset="0"/>
              </a:rPr>
              <a:t>STEP 1</a:t>
            </a:r>
            <a:r>
              <a:rPr lang="en-US" sz="1400" dirty="0" smtClean="0">
                <a:latin typeface="Tahoma" pitchFamily="34" charset="0"/>
              </a:rPr>
              <a:t>   Take P</a:t>
            </a:r>
            <a:r>
              <a:rPr lang="en-US" sz="1400" dirty="0" smtClean="0">
                <a:effectLst/>
                <a:latin typeface="Tahoma" pitchFamily="34" charset="0"/>
              </a:rPr>
              <a:t>re-test </a:t>
            </a:r>
            <a:r>
              <a:rPr lang="en-US" sz="1400" b="1" dirty="0" smtClean="0">
                <a:effectLst/>
                <a:latin typeface="Tahoma" pitchFamily="34" charset="0"/>
              </a:rPr>
              <a:t>in the lab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endParaRPr lang="en-US" sz="1600" b="1" dirty="0" smtClean="0">
              <a:effectLst/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sz="1400" b="1" dirty="0" smtClean="0">
                <a:effectLst/>
                <a:latin typeface="Tahoma" pitchFamily="34" charset="0"/>
              </a:rPr>
              <a:t>STEP 2   </a:t>
            </a:r>
            <a:r>
              <a:rPr lang="en-US" sz="1400" dirty="0" smtClean="0">
                <a:effectLst/>
                <a:latin typeface="Tahoma" pitchFamily="34" charset="0"/>
              </a:rPr>
              <a:t>Do </a:t>
            </a:r>
            <a:r>
              <a:rPr lang="en-US" sz="1400" dirty="0" smtClean="0">
                <a:latin typeface="Tahoma" pitchFamily="34" charset="0"/>
              </a:rPr>
              <a:t>computer lab exercises/worksheet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400" dirty="0" smtClean="0">
                <a:effectLst/>
                <a:latin typeface="Tahoma" pitchFamily="34" charset="0"/>
              </a:rPr>
              <a:t>	</a:t>
            </a:r>
            <a:r>
              <a:rPr lang="en-US" sz="1400" dirty="0" smtClean="0">
                <a:latin typeface="Tahoma" pitchFamily="34" charset="0"/>
              </a:rPr>
              <a:t>        </a:t>
            </a:r>
            <a:r>
              <a:rPr lang="en-US" sz="1400" dirty="0" smtClean="0">
                <a:effectLst/>
                <a:latin typeface="Tahoma" pitchFamily="34" charset="0"/>
              </a:rPr>
              <a:t>on</a:t>
            </a:r>
            <a:r>
              <a:rPr lang="en-US" sz="1400" dirty="0" smtClean="0">
                <a:latin typeface="Tahoma" pitchFamily="34" charset="0"/>
              </a:rPr>
              <a:t> </a:t>
            </a:r>
            <a:r>
              <a:rPr lang="en-US" sz="1400" dirty="0" smtClean="0">
                <a:effectLst/>
                <a:latin typeface="Tahoma" pitchFamily="34" charset="0"/>
              </a:rPr>
              <a:t>missed questions on pre-test and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400" dirty="0" smtClean="0">
                <a:latin typeface="Tahoma" pitchFamily="34" charset="0"/>
              </a:rPr>
              <a:t>	        </a:t>
            </a:r>
            <a:r>
              <a:rPr lang="en-US" sz="1400" dirty="0" smtClean="0">
                <a:effectLst/>
                <a:latin typeface="Tahoma" pitchFamily="34" charset="0"/>
              </a:rPr>
              <a:t>score 100% 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ffectLst/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sz="1400" b="1" dirty="0" smtClean="0">
                <a:effectLst/>
                <a:latin typeface="Tahoma" pitchFamily="34" charset="0"/>
              </a:rPr>
              <a:t>STEP 3   </a:t>
            </a:r>
            <a:r>
              <a:rPr lang="en-US" sz="1400" dirty="0" smtClean="0">
                <a:effectLst/>
                <a:latin typeface="Tahoma" pitchFamily="34" charset="0"/>
              </a:rPr>
              <a:t>Write down what you learned and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400" dirty="0" smtClean="0">
                <a:latin typeface="Tahoma" pitchFamily="34" charset="0"/>
              </a:rPr>
              <a:t>	        </a:t>
            </a:r>
            <a:r>
              <a:rPr lang="en-US" sz="1400" dirty="0" smtClean="0">
                <a:effectLst/>
                <a:latin typeface="Tahoma" pitchFamily="34" charset="0"/>
              </a:rPr>
              <a:t>get signed off by a Lab </a:t>
            </a:r>
            <a:r>
              <a:rPr lang="en-US" sz="1400" dirty="0" smtClean="0">
                <a:latin typeface="Tahoma" pitchFamily="34" charset="0"/>
              </a:rPr>
              <a:t>I</a:t>
            </a:r>
            <a:r>
              <a:rPr lang="en-US" sz="1400" dirty="0" smtClean="0">
                <a:effectLst/>
                <a:latin typeface="Tahoma" pitchFamily="34" charset="0"/>
              </a:rPr>
              <a:t>nstructor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ffectLst/>
              <a:latin typeface="Tahoma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400" b="1" dirty="0" smtClean="0">
                <a:latin typeface="Tahoma" pitchFamily="34" charset="0"/>
              </a:rPr>
              <a:t>STEP 4   </a:t>
            </a:r>
            <a:r>
              <a:rPr lang="en-US" sz="1400" dirty="0" smtClean="0">
                <a:latin typeface="Tahoma" pitchFamily="34" charset="0"/>
              </a:rPr>
              <a:t>T</a:t>
            </a:r>
            <a:r>
              <a:rPr lang="en-US" sz="1400" dirty="0" smtClean="0">
                <a:effectLst/>
                <a:latin typeface="Tahoma" pitchFamily="34" charset="0"/>
              </a:rPr>
              <a:t>ake Mastery test </a:t>
            </a:r>
            <a:r>
              <a:rPr lang="en-US" sz="1400" b="1" dirty="0" smtClean="0">
                <a:effectLst/>
                <a:latin typeface="Tahoma" pitchFamily="34" charset="0"/>
              </a:rPr>
              <a:t>in the lab </a:t>
            </a:r>
            <a:r>
              <a:rPr lang="en-US" sz="1400" dirty="0" smtClean="0">
                <a:effectLst/>
                <a:latin typeface="Tahoma" pitchFamily="34" charset="0"/>
              </a:rPr>
              <a:t>and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dirty="0" smtClean="0">
                <a:latin typeface="Tahoma" pitchFamily="34" charset="0"/>
              </a:rPr>
              <a:t>	         </a:t>
            </a:r>
            <a:r>
              <a:rPr lang="en-US" sz="1400" dirty="0" smtClean="0">
                <a:latin typeface="Tahoma" pitchFamily="34" charset="0"/>
              </a:rPr>
              <a:t>get signed off by a Lab Instructor 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500" dirty="0" smtClean="0">
              <a:solidFill>
                <a:srgbClr val="0070C0"/>
              </a:solidFill>
              <a:effectLst/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600" dirty="0" smtClean="0">
              <a:solidFill>
                <a:srgbClr val="0070C0"/>
              </a:solidFill>
              <a:effectLst/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B050"/>
                </a:solidFill>
                <a:effectLst/>
                <a:latin typeface="Tahoma" pitchFamily="34" charset="0"/>
              </a:rPr>
              <a:t>Score at least </a:t>
            </a:r>
            <a:r>
              <a:rPr lang="en-US" sz="1800" b="1" dirty="0" smtClean="0">
                <a:solidFill>
                  <a:srgbClr val="00B050"/>
                </a:solidFill>
                <a:effectLst/>
                <a:latin typeface="Tahoma" pitchFamily="34" charset="0"/>
              </a:rPr>
              <a:t>80%</a:t>
            </a:r>
            <a:r>
              <a:rPr lang="en-US" sz="1800" dirty="0" smtClean="0">
                <a:solidFill>
                  <a:srgbClr val="00B050"/>
                </a:solidFill>
                <a:effectLst/>
                <a:latin typeface="Tahoma" pitchFamily="34" charset="0"/>
              </a:rPr>
              <a:t> on </a:t>
            </a:r>
            <a:r>
              <a:rPr lang="en-US" sz="1800" dirty="0" smtClean="0">
                <a:solidFill>
                  <a:srgbClr val="00B050"/>
                </a:solidFill>
                <a:latin typeface="Tahoma" pitchFamily="34" charset="0"/>
              </a:rPr>
              <a:t>M</a:t>
            </a:r>
            <a:r>
              <a:rPr lang="en-US" sz="1800" dirty="0" smtClean="0">
                <a:solidFill>
                  <a:srgbClr val="00B050"/>
                </a:solidFill>
                <a:effectLst/>
                <a:latin typeface="Tahoma" pitchFamily="34" charset="0"/>
              </a:rPr>
              <a:t>astery tests</a:t>
            </a:r>
            <a:endParaRPr lang="en-US" sz="1800" b="1" u="sng" dirty="0" smtClean="0">
              <a:solidFill>
                <a:srgbClr val="00B050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400" dirty="0" smtClean="0">
              <a:solidFill>
                <a:srgbClr val="7030A0"/>
              </a:solidFill>
              <a:latin typeface="Tahoma" pitchFamily="34" charset="0"/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1500" dirty="0" smtClean="0">
              <a:effectLst/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 smtClean="0">
              <a:solidFill>
                <a:srgbClr val="0070C0"/>
              </a:solidFill>
              <a:effectLst/>
              <a:latin typeface="Tahoma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828801"/>
            <a:ext cx="3429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3505200" y="2743200"/>
            <a:ext cx="1676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191000" y="4114800"/>
            <a:ext cx="990600" cy="5318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91000" y="5410200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 flipH="1" flipV="1">
            <a:off x="4381500" y="30099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19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19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th 11x8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0"/>
            <a:ext cx="90678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73152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1371600"/>
            <a:ext cx="666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www.animatedgif.net/arrowpointers/arrowpink_e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063906">
            <a:off x="6745170" y="197259"/>
            <a:ext cx="1774985" cy="78268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543800" y="2209800"/>
            <a:ext cx="106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Always </a:t>
            </a:r>
            <a:r>
              <a:rPr lang="en-US" b="1" u="sng" dirty="0" smtClean="0"/>
              <a:t>Log out </a:t>
            </a:r>
            <a:r>
              <a:rPr lang="en-US" dirty="0" smtClean="0"/>
              <a:t>when finished</a:t>
            </a:r>
            <a:endParaRPr lang="en-US" dirty="0"/>
          </a:p>
        </p:txBody>
      </p:sp>
      <p:cxnSp>
        <p:nvCxnSpPr>
          <p:cNvPr id="21" name="Curved Connector 20"/>
          <p:cNvCxnSpPr/>
          <p:nvPr/>
        </p:nvCxnSpPr>
        <p:spPr>
          <a:xfrm rot="16200000" flipV="1">
            <a:off x="7696200" y="1981200"/>
            <a:ext cx="1066800" cy="152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29000" y="2590800"/>
            <a:ext cx="137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Always check your </a:t>
            </a:r>
            <a:r>
              <a:rPr lang="en-US" b="1" dirty="0" smtClean="0"/>
              <a:t>name</a:t>
            </a:r>
            <a:r>
              <a:rPr lang="en-US" dirty="0" smtClean="0"/>
              <a:t> when you Log in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990600" y="2286000"/>
            <a:ext cx="25146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76400"/>
            <a:ext cx="7924800" cy="304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ahoma" pitchFamily="34" charset="0"/>
              </a:rPr>
              <a:t>Lab Attendance Credit each Week</a:t>
            </a:r>
            <a:br>
              <a:rPr lang="en-US" sz="3200" b="1" dirty="0" smtClean="0">
                <a:solidFill>
                  <a:srgbClr val="C00000"/>
                </a:solidFill>
                <a:latin typeface="Tahoma" pitchFamily="34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ahoma" pitchFamily="34" charset="0"/>
              </a:rPr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752600"/>
            <a:ext cx="8382000" cy="4419600"/>
          </a:xfrm>
        </p:spPr>
        <p:txBody>
          <a:bodyPr>
            <a:normAutofit fontScale="85000" lnSpcReduction="20000"/>
          </a:bodyPr>
          <a:lstStyle/>
          <a:p>
            <a:pPr lvl="1" eaLnBrk="1" hangingPunct="1">
              <a:lnSpc>
                <a:spcPct val="120000"/>
              </a:lnSpc>
              <a:buNone/>
              <a:defRPr/>
            </a:pPr>
            <a:endParaRPr lang="en-US" sz="2000" b="1" u="sng" dirty="0" smtClean="0">
              <a:latin typeface="Tahoma" pitchFamily="34" charset="0"/>
            </a:endParaRPr>
          </a:p>
          <a:p>
            <a:pPr lvl="1" eaLnBrk="1" hangingPunct="1">
              <a:lnSpc>
                <a:spcPct val="120000"/>
              </a:lnSpc>
              <a:buNone/>
              <a:defRPr/>
            </a:pPr>
            <a:r>
              <a:rPr lang="en-US" sz="2000" dirty="0" smtClean="0">
                <a:latin typeface="Tahoma" pitchFamily="34" charset="0"/>
              </a:rPr>
              <a:t>Time spent during each </a:t>
            </a:r>
          </a:p>
          <a:p>
            <a:pPr lvl="1" eaLnBrk="1" hangingPunct="1">
              <a:lnSpc>
                <a:spcPct val="120000"/>
              </a:lnSpc>
              <a:buNone/>
              <a:defRPr/>
            </a:pPr>
            <a:r>
              <a:rPr lang="en-US" sz="2000" dirty="0" smtClean="0">
                <a:latin typeface="Tahoma" pitchFamily="34" charset="0"/>
              </a:rPr>
              <a:t>visit adds up within the week.    </a:t>
            </a:r>
          </a:p>
          <a:p>
            <a:pPr lvl="1" eaLnBrk="1" hangingPunct="1">
              <a:lnSpc>
                <a:spcPct val="120000"/>
              </a:lnSpc>
              <a:buNone/>
              <a:defRPr/>
            </a:pPr>
            <a:endParaRPr lang="en-US" sz="2000" b="1" u="sng" dirty="0" smtClean="0">
              <a:latin typeface="Tahoma" pitchFamily="34" charset="0"/>
            </a:endParaRPr>
          </a:p>
          <a:p>
            <a:pPr lvl="1" eaLnBrk="1" hangingPunct="1">
              <a:lnSpc>
                <a:spcPct val="120000"/>
              </a:lnSpc>
              <a:buNone/>
              <a:defRPr/>
            </a:pPr>
            <a:r>
              <a:rPr lang="en-US" sz="2000" b="1" u="sng" dirty="0" smtClean="0">
                <a:latin typeface="Tahoma" pitchFamily="34" charset="0"/>
              </a:rPr>
              <a:t>Sign</a:t>
            </a:r>
            <a:r>
              <a:rPr lang="en-US" sz="2000" b="1" u="sng" dirty="0" smtClean="0">
                <a:effectLst/>
                <a:latin typeface="Tahoma" pitchFamily="34" charset="0"/>
              </a:rPr>
              <a:t>-out table displays</a:t>
            </a:r>
            <a:r>
              <a:rPr lang="en-US" sz="2000" dirty="0" smtClean="0">
                <a:effectLst/>
                <a:latin typeface="Tahoma" pitchFamily="34" charset="0"/>
              </a:rPr>
              <a:t>:</a:t>
            </a:r>
          </a:p>
          <a:p>
            <a:pPr lvl="1" eaLnBrk="1" hangingPunct="1">
              <a:lnSpc>
                <a:spcPct val="120000"/>
              </a:lnSpc>
              <a:buNone/>
              <a:defRPr/>
            </a:pPr>
            <a:endParaRPr lang="en-US" sz="200" dirty="0" smtClean="0">
              <a:effectLst/>
              <a:latin typeface="Tahoma" pitchFamily="34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Tahoma" pitchFamily="34" charset="0"/>
              </a:rPr>
              <a:t>T</a:t>
            </a:r>
            <a:r>
              <a:rPr lang="en-US" sz="1800" dirty="0" smtClean="0">
                <a:effectLst/>
                <a:latin typeface="Tahoma" pitchFamily="34" charset="0"/>
              </a:rPr>
              <a:t>he number of visits made</a:t>
            </a:r>
          </a:p>
          <a:p>
            <a:pPr lvl="1" eaLnBrk="1" hangingPunct="1">
              <a:lnSpc>
                <a:spcPct val="120000"/>
              </a:lnSpc>
              <a:buNone/>
              <a:defRPr/>
            </a:pPr>
            <a:r>
              <a:rPr lang="en-US" sz="1800" dirty="0" smtClean="0">
                <a:latin typeface="Tahoma" pitchFamily="34" charset="0"/>
              </a:rPr>
              <a:t>	 </a:t>
            </a:r>
            <a:r>
              <a:rPr lang="en-US" sz="1800" dirty="0" smtClean="0">
                <a:effectLst/>
                <a:latin typeface="Tahoma" pitchFamily="34" charset="0"/>
              </a:rPr>
              <a:t>in the semester.</a:t>
            </a:r>
          </a:p>
          <a:p>
            <a:pPr lvl="1" eaLnBrk="1" hangingPunct="1">
              <a:lnSpc>
                <a:spcPct val="120000"/>
              </a:lnSpc>
              <a:buNone/>
              <a:defRPr/>
            </a:pPr>
            <a:endParaRPr lang="en-US" sz="400" dirty="0" smtClean="0">
              <a:effectLst/>
              <a:latin typeface="Tahoma" pitchFamily="34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Tahoma" pitchFamily="34" charset="0"/>
              </a:rPr>
              <a:t>T</a:t>
            </a:r>
            <a:r>
              <a:rPr lang="en-US" sz="1800" dirty="0" smtClean="0">
                <a:effectLst/>
                <a:latin typeface="Tahoma" pitchFamily="34" charset="0"/>
              </a:rPr>
              <a:t>ime spent for </a:t>
            </a:r>
            <a:r>
              <a:rPr lang="en-US" sz="1800" u="sng" dirty="0" smtClean="0">
                <a:effectLst/>
                <a:latin typeface="Tahoma" pitchFamily="34" charset="0"/>
              </a:rPr>
              <a:t>current week</a:t>
            </a:r>
          </a:p>
          <a:p>
            <a:pPr lvl="1" eaLnBrk="1" hangingPunct="1">
              <a:lnSpc>
                <a:spcPct val="120000"/>
              </a:lnSpc>
              <a:buNone/>
              <a:defRPr/>
            </a:pPr>
            <a:r>
              <a:rPr lang="en-US" sz="1800" dirty="0" smtClean="0">
                <a:latin typeface="Tahoma" pitchFamily="34" charset="0"/>
              </a:rPr>
              <a:t>    and </a:t>
            </a:r>
            <a:r>
              <a:rPr lang="en-US" sz="1800" dirty="0" smtClean="0">
                <a:effectLst/>
                <a:latin typeface="Tahoma" pitchFamily="34" charset="0"/>
              </a:rPr>
              <a:t>semester in the lab.</a:t>
            </a:r>
          </a:p>
          <a:p>
            <a:pPr lvl="1" eaLnBrk="1" hangingPunct="1">
              <a:lnSpc>
                <a:spcPct val="120000"/>
              </a:lnSpc>
              <a:buNone/>
              <a:defRPr/>
            </a:pPr>
            <a:endParaRPr lang="en-US" sz="1800" dirty="0" smtClean="0">
              <a:latin typeface="Tahoma" pitchFamily="34" charset="0"/>
            </a:endParaRPr>
          </a:p>
          <a:p>
            <a:pPr lvl="1" eaLnBrk="1" hangingPunct="1">
              <a:lnSpc>
                <a:spcPct val="120000"/>
              </a:lnSpc>
              <a:buNone/>
              <a:defRPr/>
            </a:pPr>
            <a:endParaRPr lang="en-US" sz="1800" dirty="0" smtClean="0">
              <a:latin typeface="Tahoma" pitchFamily="34" charset="0"/>
            </a:endParaRPr>
          </a:p>
          <a:p>
            <a:pPr marL="1009650" lvl="1" indent="-609600">
              <a:lnSpc>
                <a:spcPct val="170000"/>
              </a:lnSpc>
              <a:spcBef>
                <a:spcPts val="0"/>
              </a:spcBef>
              <a:buNone/>
              <a:defRPr/>
            </a:pPr>
            <a:endParaRPr lang="en-US" sz="1800" b="1" i="1" u="sng" dirty="0" smtClean="0">
              <a:solidFill>
                <a:srgbClr val="009900"/>
              </a:solidFill>
              <a:latin typeface="Tahoma" pitchFamily="34" charset="0"/>
            </a:endParaRPr>
          </a:p>
          <a:p>
            <a:pPr marL="1009650" lvl="1" indent="-609600">
              <a:lnSpc>
                <a:spcPct val="170000"/>
              </a:lnSpc>
              <a:spcBef>
                <a:spcPts val="0"/>
              </a:spcBef>
              <a:buNone/>
              <a:defRPr/>
            </a:pPr>
            <a:r>
              <a:rPr lang="en-US" sz="2200" b="1" i="1" u="sng" dirty="0" smtClean="0">
                <a:solidFill>
                  <a:srgbClr val="00B0F0"/>
                </a:solidFill>
                <a:latin typeface="Tahoma" pitchFamily="34" charset="0"/>
              </a:rPr>
              <a:t>Flex Term = 75 min/week</a:t>
            </a:r>
            <a:r>
              <a:rPr lang="en-US" sz="2200" b="1" i="1" dirty="0" smtClean="0">
                <a:solidFill>
                  <a:srgbClr val="00B0F0"/>
                </a:solidFill>
                <a:latin typeface="Tahoma" pitchFamily="34" charset="0"/>
              </a:rPr>
              <a:t>    	</a:t>
            </a:r>
            <a:r>
              <a:rPr lang="en-US" sz="2200" b="1" i="1" u="sng" dirty="0" smtClean="0">
                <a:solidFill>
                  <a:srgbClr val="009900"/>
                </a:solidFill>
                <a:latin typeface="Tahoma" pitchFamily="34" charset="0"/>
              </a:rPr>
              <a:t>Full Term= 50 min/week</a:t>
            </a:r>
            <a:r>
              <a:rPr lang="en-US" sz="2200" b="1" i="1" dirty="0" smtClean="0">
                <a:solidFill>
                  <a:srgbClr val="009900"/>
                </a:solidFill>
                <a:latin typeface="Tahoma" pitchFamily="34" charset="0"/>
              </a:rPr>
              <a:t> </a:t>
            </a:r>
            <a:endParaRPr lang="en-US" sz="2200" b="1" i="1" u="sng" dirty="0" smtClean="0">
              <a:solidFill>
                <a:srgbClr val="009900"/>
              </a:solidFill>
              <a:latin typeface="Tahoma" pitchFamily="34" charset="0"/>
            </a:endParaRPr>
          </a:p>
          <a:p>
            <a:pPr marL="1009650" lvl="1" indent="-609600">
              <a:lnSpc>
                <a:spcPct val="170000"/>
              </a:lnSpc>
              <a:spcBef>
                <a:spcPts val="0"/>
              </a:spcBef>
              <a:buNone/>
              <a:defRPr/>
            </a:pPr>
            <a:endParaRPr lang="en-US" sz="2200" dirty="0" smtClean="0">
              <a:latin typeface="Tahoma" pitchFamily="34" charset="0"/>
            </a:endParaRPr>
          </a:p>
          <a:p>
            <a:pPr lvl="2" eaLnBrk="1" hangingPunct="1">
              <a:lnSpc>
                <a:spcPct val="120000"/>
              </a:lnSpc>
              <a:buNone/>
              <a:defRPr/>
            </a:pPr>
            <a:endParaRPr lang="en-US" sz="3400" dirty="0" smtClean="0">
              <a:effectLst/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effectLst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9050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www.animatedgif.net/arrowpointers/arrowrtmed_e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214791">
            <a:off x="3110006" y="3174867"/>
            <a:ext cx="2224522" cy="3394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90600"/>
            <a:ext cx="73152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</a:rPr>
              <a:t> 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</a:rPr>
              <a:t>IMPORTANT INFO. 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Autofit/>
          </a:bodyPr>
          <a:lstStyle/>
          <a:p>
            <a:pPr marL="342900" lvl="2" indent="-342900">
              <a:buNone/>
            </a:pPr>
            <a:endParaRPr lang="en-US" sz="500" dirty="0" smtClean="0">
              <a:effectLst/>
              <a:latin typeface="Tahoma" pitchFamily="34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en-US" sz="800" dirty="0" smtClean="0">
              <a:effectLst/>
              <a:latin typeface="Tahoma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latin typeface="Tahoma" pitchFamily="34" charset="0"/>
              </a:rPr>
              <a:t>You need a </a:t>
            </a:r>
            <a:r>
              <a:rPr lang="en-US" sz="1800" b="1" u="sng" dirty="0" smtClean="0">
                <a:latin typeface="Tahoma" pitchFamily="34" charset="0"/>
              </a:rPr>
              <a:t>Blue </a:t>
            </a:r>
            <a:r>
              <a:rPr lang="en-US" sz="1800" b="1" u="sng" dirty="0" err="1" smtClean="0">
                <a:latin typeface="Tahoma" pitchFamily="34" charset="0"/>
              </a:rPr>
              <a:t>MyMathLab</a:t>
            </a:r>
            <a:r>
              <a:rPr lang="en-US" sz="1800" b="1" u="sng" dirty="0" smtClean="0">
                <a:latin typeface="Tahoma" pitchFamily="34" charset="0"/>
              </a:rPr>
              <a:t> Student Access Kit</a:t>
            </a:r>
            <a:endParaRPr lang="en-US" sz="1000" b="1" u="sng" dirty="0" smtClean="0">
              <a:latin typeface="Tahoma" pitchFamily="34" charset="0"/>
            </a:endParaRPr>
          </a:p>
          <a:p>
            <a:pPr marL="457200" indent="-457200">
              <a:buNone/>
            </a:pPr>
            <a:r>
              <a:rPr lang="en-US" sz="1800" b="1" dirty="0" smtClean="0">
                <a:latin typeface="Tahoma" pitchFamily="34" charset="0"/>
              </a:rPr>
              <a:t>	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 Enter the access code within the first fifteen days of the term. </a:t>
            </a:r>
            <a:r>
              <a:rPr lang="en-US" sz="1800" b="1" dirty="0" smtClean="0">
                <a:latin typeface="Tahoma" pitchFamily="34" charset="0"/>
              </a:rPr>
              <a:t>			</a:t>
            </a:r>
          </a:p>
          <a:p>
            <a:pPr marL="457200" indent="-457200">
              <a:buNone/>
            </a:pPr>
            <a:endParaRPr lang="en-US" sz="1800" b="1" dirty="0" smtClean="0">
              <a:latin typeface="Tahoma" pitchFamily="34" charset="0"/>
            </a:endParaRPr>
          </a:p>
          <a:p>
            <a:pPr marL="457200" indent="-457200">
              <a:buNone/>
            </a:pPr>
            <a:endParaRPr lang="en-US" sz="1000" b="1" u="sng" dirty="0" smtClean="0">
              <a:latin typeface="Tahoma" pitchFamily="34" charset="0"/>
            </a:endParaRPr>
          </a:p>
          <a:p>
            <a:pPr marL="457200" indent="-457200">
              <a:buNone/>
            </a:pPr>
            <a:endParaRPr lang="en-US" sz="1000" b="1" u="sng" dirty="0" smtClean="0">
              <a:latin typeface="Tahoma" pitchFamily="34" charset="0"/>
            </a:endParaRPr>
          </a:p>
          <a:p>
            <a:pPr marL="457200" indent="-457200" eaLnBrk="1" hangingPunct="1">
              <a:buNone/>
            </a:pPr>
            <a:r>
              <a:rPr lang="en-US" sz="1400" dirty="0" smtClean="0">
                <a:effectLst/>
                <a:latin typeface="Tahoma" pitchFamily="34" charset="0"/>
              </a:rPr>
              <a:t>___________________________________________________________________________________</a:t>
            </a:r>
          </a:p>
          <a:p>
            <a:pPr marL="457200" indent="-457200" eaLnBrk="1" hangingPunct="1">
              <a:buNone/>
            </a:pPr>
            <a:endParaRPr lang="en-US" sz="1400" dirty="0" smtClean="0">
              <a:effectLst/>
              <a:latin typeface="Tahoma" pitchFamily="34" charset="0"/>
            </a:endParaRPr>
          </a:p>
          <a:p>
            <a:pPr marL="457200" indent="-457200" eaLnBrk="1" hangingPunct="1">
              <a:buNone/>
            </a:pPr>
            <a:endParaRPr lang="en-US" sz="1400" dirty="0" smtClean="0">
              <a:latin typeface="Tahoma" pitchFamily="34" charset="0"/>
            </a:endParaRPr>
          </a:p>
          <a:p>
            <a:pPr marL="457200" indent="-457200" eaLnBrk="1" hangingPunct="1">
              <a:buNone/>
            </a:pPr>
            <a:endParaRPr lang="en-US" sz="1400" dirty="0" smtClean="0">
              <a:effectLst/>
              <a:latin typeface="Tahoma" pitchFamily="34" charset="0"/>
            </a:endParaRPr>
          </a:p>
          <a:p>
            <a:pPr marL="457200" indent="-457200" eaLnBrk="1" hangingPunct="1">
              <a:buNone/>
            </a:pPr>
            <a:endParaRPr lang="en-US" sz="1400" dirty="0" smtClean="0">
              <a:effectLst/>
              <a:latin typeface="Tahoma" pitchFamily="34" charset="0"/>
            </a:endParaRPr>
          </a:p>
          <a:p>
            <a:r>
              <a:rPr lang="en-US" sz="1800" b="1" dirty="0" smtClean="0">
                <a:solidFill>
                  <a:srgbClr val="00B050"/>
                </a:solidFill>
                <a:latin typeface="Tahoma" pitchFamily="34" charset="0"/>
              </a:rPr>
              <a:t>MAT0012</a:t>
            </a:r>
            <a:r>
              <a:rPr lang="en-US" sz="18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1800" dirty="0" smtClean="0">
                <a:solidFill>
                  <a:srgbClr val="00B050"/>
                </a:solidFill>
                <a:latin typeface="Tahoma" pitchFamily="34" charset="0"/>
              </a:rPr>
              <a:t>– </a:t>
            </a:r>
            <a:r>
              <a:rPr lang="en-US" sz="1800" b="1" dirty="0" smtClean="0">
                <a:solidFill>
                  <a:srgbClr val="FF0000"/>
                </a:solidFill>
                <a:latin typeface="Tahoma" pitchFamily="34" charset="0"/>
              </a:rPr>
              <a:t>Practice </a:t>
            </a:r>
            <a:r>
              <a:rPr lang="en-US" sz="1800" dirty="0" smtClean="0">
                <a:latin typeface="Tahoma" pitchFamily="34" charset="0"/>
              </a:rPr>
              <a:t>for the Final Exit Exam on</a:t>
            </a:r>
            <a:endParaRPr lang="en-US" sz="2800" i="1" dirty="0" smtClean="0">
              <a:latin typeface="Tahoma" pitchFamily="34" charset="0"/>
            </a:endParaRPr>
          </a:p>
          <a:p>
            <a:pPr eaLnBrk="1" hangingPunct="1"/>
            <a:endParaRPr lang="en-US" sz="800" dirty="0" smtClean="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 smtClean="0">
              <a:solidFill>
                <a:srgbClr val="0070C0"/>
              </a:solidFill>
              <a:effectLst/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 smtClean="0">
              <a:solidFill>
                <a:srgbClr val="0070C0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 smtClean="0">
              <a:solidFill>
                <a:srgbClr val="0070C0"/>
              </a:solidFill>
              <a:effectLst/>
              <a:latin typeface="Tahoma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400800" y="2286000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038600"/>
            <a:ext cx="3167744" cy="65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19050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5029200"/>
            <a:ext cx="1752600" cy="36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001000" cy="55626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ts val="3840"/>
              </a:lnSpc>
              <a:buFontTx/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</a:rPr>
              <a:t>      	  BECOME A SUCCESSFUL  			          STUDENT</a:t>
            </a:r>
          </a:p>
          <a:p>
            <a:pPr algn="ctr" eaLnBrk="1" hangingPunct="1">
              <a:buFontTx/>
              <a:buNone/>
            </a:pPr>
            <a:endParaRPr lang="en-US" sz="1400" b="1" dirty="0" smtClean="0"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</a:endParaRPr>
          </a:p>
          <a:p>
            <a:pPr eaLnBrk="1" hangingPunct="1"/>
            <a:endParaRPr lang="en-US" sz="500" dirty="0" smtClean="0">
              <a:effectLst/>
              <a:latin typeface="Tahoma" pitchFamily="34" charset="0"/>
            </a:endParaRPr>
          </a:p>
          <a:p>
            <a:pPr lvl="1">
              <a:buNone/>
            </a:pPr>
            <a:r>
              <a:rPr lang="en-US" sz="1800" dirty="0" smtClean="0">
                <a:latin typeface="Tahoma" pitchFamily="34" charset="0"/>
              </a:rPr>
              <a:t>                    *Read </a:t>
            </a:r>
            <a:r>
              <a:rPr lang="en-US" sz="1800" b="1" dirty="0" smtClean="0">
                <a:latin typeface="Tahoma" pitchFamily="34" charset="0"/>
                <a:hlinkClick r:id="rId4"/>
              </a:rPr>
              <a:t>Math Lab Syllabus</a:t>
            </a:r>
            <a:endParaRPr lang="en-US" sz="1800" b="1" dirty="0" smtClean="0">
              <a:latin typeface="Tahoma" pitchFamily="34" charset="0"/>
            </a:endParaRPr>
          </a:p>
          <a:p>
            <a:pPr lvl="1"/>
            <a:endParaRPr lang="en-US" sz="1500" dirty="0" smtClean="0">
              <a:latin typeface="Tahoma" pitchFamily="34" charset="0"/>
            </a:endParaRPr>
          </a:p>
          <a:p>
            <a:pPr lvl="1">
              <a:buNone/>
            </a:pPr>
            <a:r>
              <a:rPr lang="en-US" sz="1800" dirty="0" smtClean="0">
                <a:latin typeface="Tahoma" pitchFamily="34" charset="0"/>
              </a:rPr>
              <a:t>                    *Bring your </a:t>
            </a:r>
            <a:r>
              <a:rPr lang="en-US" sz="1800" b="1" dirty="0" smtClean="0">
                <a:latin typeface="Tahoma" pitchFamily="34" charset="0"/>
              </a:rPr>
              <a:t>Class Notes </a:t>
            </a:r>
            <a:r>
              <a:rPr lang="en-US" sz="1800" dirty="0" smtClean="0">
                <a:latin typeface="Tahoma" pitchFamily="34" charset="0"/>
              </a:rPr>
              <a:t>and </a:t>
            </a:r>
          </a:p>
          <a:p>
            <a:pPr lvl="1">
              <a:buNone/>
            </a:pPr>
            <a:r>
              <a:rPr lang="en-US" sz="1800" b="1" dirty="0" smtClean="0">
                <a:latin typeface="Tahoma" pitchFamily="34" charset="0"/>
              </a:rPr>
              <a:t>			   Lab Manual </a:t>
            </a:r>
            <a:r>
              <a:rPr lang="en-US" sz="1800" dirty="0" smtClean="0">
                <a:latin typeface="Tahoma" pitchFamily="34" charset="0"/>
              </a:rPr>
              <a:t>and keep them </a:t>
            </a:r>
          </a:p>
          <a:p>
            <a:pPr lvl="1">
              <a:buNone/>
            </a:pPr>
            <a:r>
              <a:rPr lang="en-US" sz="1800" b="1" dirty="0" smtClean="0">
                <a:latin typeface="Tahoma" pitchFamily="34" charset="0"/>
              </a:rPr>
              <a:t>                       organized</a:t>
            </a:r>
          </a:p>
          <a:p>
            <a:pPr lvl="1"/>
            <a:endParaRPr lang="en-US" sz="1500" dirty="0" smtClean="0">
              <a:latin typeface="Tahoma" pitchFamily="34" charset="0"/>
            </a:endParaRPr>
          </a:p>
          <a:p>
            <a:pPr lvl="1" eaLnBrk="1" hangingPunct="1">
              <a:buNone/>
            </a:pPr>
            <a:r>
              <a:rPr lang="en-US" sz="1800" dirty="0" smtClean="0">
                <a:effectLst/>
                <a:latin typeface="Tahoma" pitchFamily="34" charset="0"/>
              </a:rPr>
              <a:t>                    *Check </a:t>
            </a:r>
            <a:r>
              <a:rPr lang="en-US" sz="1800" b="1" dirty="0" smtClean="0">
                <a:effectLst/>
                <a:latin typeface="Tahoma" pitchFamily="34" charset="0"/>
                <a:hlinkClick r:id="rId4"/>
              </a:rPr>
              <a:t>Lab Calendar </a:t>
            </a:r>
            <a:r>
              <a:rPr lang="en-US" sz="1800" dirty="0" smtClean="0">
                <a:effectLst/>
                <a:latin typeface="Tahoma" pitchFamily="34" charset="0"/>
              </a:rPr>
              <a:t>frequently</a:t>
            </a:r>
          </a:p>
          <a:p>
            <a:pPr lvl="1" eaLnBrk="1" hangingPunct="1">
              <a:buNone/>
            </a:pPr>
            <a:endParaRPr lang="en-US" sz="1500" dirty="0" smtClean="0">
              <a:latin typeface="Tahoma" pitchFamily="34" charset="0"/>
            </a:endParaRPr>
          </a:p>
          <a:p>
            <a:pPr lvl="1">
              <a:buNone/>
            </a:pPr>
            <a:endParaRPr lang="en-US" sz="200" dirty="0" smtClean="0">
              <a:latin typeface="Tahoma" pitchFamily="34" charset="0"/>
            </a:endParaRPr>
          </a:p>
          <a:p>
            <a:pPr lvl="1">
              <a:buNone/>
            </a:pPr>
            <a:endParaRPr lang="en-US" sz="200" dirty="0" smtClean="0">
              <a:latin typeface="Tahoma" pitchFamily="34" charset="0"/>
            </a:endParaRPr>
          </a:p>
          <a:p>
            <a:pPr lvl="1">
              <a:buNone/>
            </a:pPr>
            <a:r>
              <a:rPr lang="en-US" sz="1800" dirty="0" smtClean="0">
                <a:latin typeface="Tahoma" pitchFamily="34" charset="0"/>
              </a:rPr>
              <a:t>                    *Ask your MAC (</a:t>
            </a:r>
            <a:r>
              <a:rPr lang="en-US" sz="1800" b="1" dirty="0" smtClean="0">
                <a:latin typeface="Tahoma" pitchFamily="34" charset="0"/>
                <a:hlinkClick r:id="rId5"/>
              </a:rPr>
              <a:t>Math Academic Coaches</a:t>
            </a:r>
            <a:r>
              <a:rPr lang="en-US" sz="1800" dirty="0" smtClean="0"/>
              <a:t>)</a:t>
            </a:r>
            <a:endParaRPr lang="en-US" sz="1500" dirty="0" smtClean="0">
              <a:latin typeface="Tahoma" pitchFamily="34" charset="0"/>
            </a:endParaRPr>
          </a:p>
          <a:p>
            <a:pPr lvl="1">
              <a:buNone/>
            </a:pPr>
            <a:endParaRPr lang="en-US" sz="1500" dirty="0" smtClean="0">
              <a:effectLst/>
              <a:latin typeface="Tahoma" pitchFamily="34" charset="0"/>
            </a:endParaRPr>
          </a:p>
          <a:p>
            <a:pPr lvl="1" eaLnBrk="1" hangingPunct="1">
              <a:buFontTx/>
              <a:buNone/>
            </a:pPr>
            <a:r>
              <a:rPr lang="en-US" sz="1800" dirty="0" smtClean="0">
                <a:latin typeface="Tahoma" pitchFamily="34" charset="0"/>
              </a:rPr>
              <a:t>                    </a:t>
            </a:r>
            <a:r>
              <a:rPr lang="en-US" sz="1800" dirty="0" smtClean="0">
                <a:effectLst/>
                <a:latin typeface="Tahoma" pitchFamily="34" charset="0"/>
              </a:rPr>
              <a:t>*See other </a:t>
            </a:r>
            <a:r>
              <a:rPr lang="en-US" sz="1800" b="1" dirty="0" smtClean="0">
                <a:solidFill>
                  <a:srgbClr val="FFFF00"/>
                </a:solidFill>
                <a:effectLst/>
                <a:latin typeface="Tahoma" pitchFamily="34" charset="0"/>
                <a:hlinkClick r:id="rId6"/>
              </a:rPr>
              <a:t>LSS RESOURCES</a:t>
            </a:r>
            <a:endParaRPr lang="en-US" sz="1800" b="1" dirty="0" smtClean="0">
              <a:solidFill>
                <a:srgbClr val="FFFF00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 descr="Valencia Logo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17526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ormal Seal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1752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Graduate.gif - (4K)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3429000"/>
            <a:ext cx="2043112" cy="2514602"/>
          </a:xfrm>
          <a:prstGeom prst="rect">
            <a:avLst/>
          </a:prstGeom>
          <a:noFill/>
        </p:spPr>
      </p:pic>
      <p:pic>
        <p:nvPicPr>
          <p:cNvPr id="9" name="Picture 8" descr="Beauty In Math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72200" y="2286000"/>
            <a:ext cx="2209800" cy="29718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2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2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010400" cy="51054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ts val="4320"/>
              </a:lnSpc>
              <a:buFontTx/>
              <a:buNone/>
            </a:pPr>
            <a:r>
              <a:rPr lang="en-US" sz="3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</a:rPr>
              <a:t>      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</a:rPr>
              <a:t>WHEN LIFE GETS TOUGH, </a:t>
            </a:r>
          </a:p>
          <a:p>
            <a:pPr algn="ctr" eaLnBrk="1" hangingPunct="1">
              <a:lnSpc>
                <a:spcPts val="4320"/>
              </a:lnSpc>
              <a:buFontTx/>
              <a:buNone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</a:rPr>
              <a:t>       TALK TO SOMEBODY</a:t>
            </a:r>
          </a:p>
          <a:p>
            <a:pPr algn="ctr" eaLnBrk="1" hangingPunct="1">
              <a:buFontTx/>
              <a:buNone/>
            </a:pPr>
            <a:endParaRPr lang="en-US" sz="3600" b="1" dirty="0" smtClean="0"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</a:endParaRPr>
          </a:p>
          <a:p>
            <a:pPr algn="ctr" eaLnBrk="1" hangingPunct="1">
              <a:buFontTx/>
              <a:buNone/>
            </a:pP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Tahoma" pitchFamily="34" charset="0"/>
            </a:endParaRPr>
          </a:p>
          <a:p>
            <a:pPr algn="ctr" eaLnBrk="1" hangingPunct="1">
              <a:buFontTx/>
              <a:buNone/>
            </a:pPr>
            <a:endParaRPr lang="en-US" sz="3600" b="1" dirty="0" smtClean="0"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</a:endParaRPr>
          </a:p>
          <a:p>
            <a:pPr algn="ctr" eaLnBrk="1" hangingPunct="1">
              <a:buFontTx/>
              <a:buNone/>
            </a:pPr>
            <a:endParaRPr lang="en-US" sz="3600" b="1" dirty="0" smtClean="0"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 descr="poor stud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743200"/>
            <a:ext cx="3110523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9000" y="3124200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Talk to your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Professor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Talk to a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Lab Instructor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Talk to a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Counselor in SSB-110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715000"/>
            <a:ext cx="219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Don’t Give Up</a:t>
            </a:r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0"/>
            <a:ext cx="89154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71600"/>
            <a:ext cx="3276600" cy="281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362200"/>
            <a:ext cx="3048000" cy="259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3733800"/>
            <a:ext cx="302238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5800" y="49530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“</a:t>
            </a:r>
            <a:r>
              <a:rPr lang="en-US" sz="3600" b="1" dirty="0" smtClean="0"/>
              <a:t>STRESSED</a:t>
            </a:r>
            <a:r>
              <a:rPr lang="en-US" sz="3600" dirty="0" smtClean="0"/>
              <a:t>”  is “</a:t>
            </a:r>
            <a:r>
              <a:rPr lang="en-US" sz="3600" b="1" dirty="0" smtClean="0"/>
              <a:t>DESSERTS</a:t>
            </a:r>
            <a:r>
              <a:rPr lang="en-US" sz="3600" dirty="0" smtClean="0"/>
              <a:t>” spelled backwards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09529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219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  <a:latin typeface="Tahoma" pitchFamily="34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latin typeface="Tahoma" pitchFamily="34" charset="0"/>
              </a:rPr>
            </a:b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ahoma" pitchFamily="34" charset="0"/>
              </a:rPr>
              <a:t>DESIGNED FOR YOU!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981200"/>
            <a:ext cx="8382000" cy="4468812"/>
          </a:xfrm>
        </p:spPr>
        <p:txBody>
          <a:bodyPr>
            <a:normAutofit/>
          </a:bodyPr>
          <a:lstStyle/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effectLst/>
                <a:latin typeface="Tahoma" pitchFamily="34" charset="0"/>
              </a:rPr>
              <a:t>  </a:t>
            </a:r>
            <a:r>
              <a:rPr lang="en-US" sz="2300" dirty="0" smtClean="0">
                <a:effectLst/>
                <a:latin typeface="Tahoma" pitchFamily="34" charset="0"/>
              </a:rPr>
              <a:t>The</a:t>
            </a:r>
            <a:r>
              <a:rPr lang="en-US" sz="2000" dirty="0" smtClean="0">
                <a:effectLst/>
                <a:latin typeface="Tahoma" pitchFamily="34" charset="0"/>
              </a:rPr>
              <a:t> </a:t>
            </a:r>
            <a:r>
              <a:rPr lang="en-US" sz="2600" b="1" u="sng" dirty="0" smtClean="0">
                <a:effectLst/>
                <a:latin typeface="Tahoma" pitchFamily="34" charset="0"/>
                <a:hlinkClick r:id="rId4"/>
              </a:rPr>
              <a:t>Math Center</a:t>
            </a:r>
            <a:r>
              <a:rPr lang="en-US" sz="2400" b="1" dirty="0" smtClean="0">
                <a:effectLst/>
                <a:latin typeface="Tahoma" pitchFamily="34" charset="0"/>
              </a:rPr>
              <a:t> </a:t>
            </a:r>
            <a:r>
              <a:rPr lang="en-US" sz="2300" dirty="0" smtClean="0">
                <a:effectLst/>
                <a:latin typeface="Tahoma" pitchFamily="34" charset="0"/>
              </a:rPr>
              <a:t>is your resource </a:t>
            </a:r>
            <a:r>
              <a:rPr lang="en-US" sz="2600" b="1" u="sng" dirty="0" smtClean="0">
                <a:effectLst/>
                <a:latin typeface="Tahoma" pitchFamily="34" charset="0"/>
                <a:hlinkClick r:id="rId5"/>
              </a:rPr>
              <a:t>Monday</a:t>
            </a:r>
            <a:r>
              <a:rPr lang="en-US" sz="2600" b="1" u="sng" dirty="0" smtClean="0">
                <a:effectLst/>
                <a:latin typeface="Tahoma" pitchFamily="34" charset="0"/>
              </a:rPr>
              <a:t> </a:t>
            </a:r>
            <a:r>
              <a:rPr lang="en-US" sz="2600" b="1" u="sng" dirty="0" smtClean="0">
                <a:effectLst/>
                <a:latin typeface="Tahoma" pitchFamily="34" charset="0"/>
                <a:hlinkClick r:id="rId5"/>
              </a:rPr>
              <a:t>to Sunday  </a:t>
            </a:r>
            <a:endParaRPr lang="en-US" sz="2600" b="1" u="sng" dirty="0" smtClean="0">
              <a:effectLst/>
              <a:latin typeface="Tahoma" pitchFamily="34" charset="0"/>
            </a:endParaRP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endParaRPr lang="en-US" sz="1200" u="sng" dirty="0" smtClean="0">
              <a:effectLst/>
              <a:latin typeface="Tahoma" pitchFamily="34" charset="0"/>
            </a:endParaRPr>
          </a:p>
          <a:p>
            <a:pPr marL="1009650" lvl="1" indent="-495300" eaLnBrk="1" hangingPunct="1">
              <a:defRPr/>
            </a:pPr>
            <a:r>
              <a:rPr lang="en-US" sz="2400" dirty="0" smtClean="0">
                <a:effectLst/>
                <a:latin typeface="Tahoma" pitchFamily="34" charset="0"/>
              </a:rPr>
              <a:t>Professional </a:t>
            </a:r>
            <a:r>
              <a:rPr lang="en-US" sz="2400" dirty="0" smtClean="0">
                <a:latin typeface="Tahoma" pitchFamily="34" charset="0"/>
              </a:rPr>
              <a:t>L</a:t>
            </a:r>
            <a:r>
              <a:rPr lang="en-US" sz="2400" dirty="0" smtClean="0">
                <a:effectLst/>
                <a:latin typeface="Tahoma" pitchFamily="34" charset="0"/>
              </a:rPr>
              <a:t>ab </a:t>
            </a:r>
            <a:r>
              <a:rPr lang="en-US" sz="2400" dirty="0" smtClean="0">
                <a:latin typeface="Tahoma" pitchFamily="34" charset="0"/>
              </a:rPr>
              <a:t>I</a:t>
            </a:r>
            <a:r>
              <a:rPr lang="en-US" sz="2400" dirty="0" smtClean="0">
                <a:effectLst/>
                <a:latin typeface="Tahoma" pitchFamily="34" charset="0"/>
              </a:rPr>
              <a:t>nstructors </a:t>
            </a:r>
          </a:p>
          <a:p>
            <a:pPr marL="1009650" lvl="1" indent="-495300" eaLnBrk="1" hangingPunct="1">
              <a:buNone/>
              <a:defRPr/>
            </a:pPr>
            <a:endParaRPr lang="en-US" sz="900" dirty="0" smtClean="0">
              <a:effectLst/>
              <a:latin typeface="Tahoma" pitchFamily="34" charset="0"/>
            </a:endParaRPr>
          </a:p>
          <a:p>
            <a:pPr marL="1009650" lvl="1" indent="-495300" eaLnBrk="1" hangingPunct="1">
              <a:defRPr/>
            </a:pPr>
            <a:r>
              <a:rPr lang="en-US" sz="2400" dirty="0" smtClean="0">
                <a:effectLst/>
                <a:latin typeface="Tahoma" pitchFamily="34" charset="0"/>
              </a:rPr>
              <a:t>110 computers</a:t>
            </a:r>
          </a:p>
          <a:p>
            <a:pPr marL="1009650" lvl="1" indent="-495300" eaLnBrk="1" hangingPunct="1">
              <a:buNone/>
              <a:defRPr/>
            </a:pPr>
            <a:endParaRPr lang="en-US" sz="900" dirty="0" smtClean="0">
              <a:effectLst/>
              <a:latin typeface="Tahoma" pitchFamily="34" charset="0"/>
            </a:endParaRPr>
          </a:p>
          <a:p>
            <a:pPr marL="1009650" lvl="1" indent="-495300" eaLnBrk="1" hangingPunct="1">
              <a:defRPr/>
            </a:pPr>
            <a:r>
              <a:rPr lang="en-US" sz="2400" dirty="0" smtClean="0">
                <a:effectLst/>
                <a:latin typeface="Tahoma" pitchFamily="34" charset="0"/>
              </a:rPr>
              <a:t>Student Resources </a:t>
            </a:r>
            <a:r>
              <a:rPr lang="en-US" sz="2400" dirty="0" smtClean="0">
                <a:latin typeface="Tahoma" pitchFamily="34" charset="0"/>
              </a:rPr>
              <a:t>T</a:t>
            </a:r>
            <a:r>
              <a:rPr lang="en-US" sz="2400" dirty="0" smtClean="0">
                <a:effectLst/>
                <a:latin typeface="Tahoma" pitchFamily="34" charset="0"/>
              </a:rPr>
              <a:t>able {stapler, hole puncher}</a:t>
            </a:r>
          </a:p>
          <a:p>
            <a:pPr marL="1009650" lvl="1" indent="-495300" eaLnBrk="1" hangingPunct="1">
              <a:buNone/>
              <a:defRPr/>
            </a:pPr>
            <a:endParaRPr lang="en-US" sz="900" dirty="0" smtClean="0">
              <a:effectLst/>
              <a:latin typeface="Tahoma" pitchFamily="34" charset="0"/>
            </a:endParaRPr>
          </a:p>
          <a:p>
            <a:pPr marL="1009650" lvl="1" indent="-495300">
              <a:defRPr/>
            </a:pPr>
            <a:r>
              <a:rPr lang="en-US" sz="2400" b="1" dirty="0" smtClean="0">
                <a:latin typeface="Tahoma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ahoma" pitchFamily="34" charset="0"/>
              </a:rPr>
              <a:t>Red</a:t>
            </a:r>
            <a:r>
              <a:rPr lang="en-US" sz="2400" dirty="0" smtClean="0">
                <a:latin typeface="Tahoma" pitchFamily="34" charset="0"/>
              </a:rPr>
              <a:t> and </a:t>
            </a:r>
            <a:r>
              <a:rPr lang="en-US" sz="2400" b="1" dirty="0" smtClean="0">
                <a:solidFill>
                  <a:srgbClr val="00B0F0"/>
                </a:solidFill>
                <a:latin typeface="Tahoma" pitchFamily="34" charset="0"/>
              </a:rPr>
              <a:t>Blue</a:t>
            </a:r>
            <a:r>
              <a:rPr lang="en-US" sz="2400" dirty="0" smtClean="0">
                <a:effectLst/>
                <a:latin typeface="Tahoma" pitchFamily="34" charset="0"/>
              </a:rPr>
              <a:t> Print </a:t>
            </a:r>
            <a:r>
              <a:rPr lang="en-US" sz="2400" dirty="0" smtClean="0">
                <a:latin typeface="Tahoma" pitchFamily="34" charset="0"/>
              </a:rPr>
              <a:t>S</a:t>
            </a:r>
            <a:r>
              <a:rPr lang="en-US" sz="2400" dirty="0" smtClean="0">
                <a:effectLst/>
                <a:latin typeface="Tahoma" pitchFamily="34" charset="0"/>
              </a:rPr>
              <a:t>tations </a:t>
            </a:r>
            <a:r>
              <a:rPr lang="en-US" sz="2400" dirty="0" smtClean="0">
                <a:latin typeface="Tahoma" pitchFamily="34" charset="0"/>
              </a:rPr>
              <a:t>{print card required, </a:t>
            </a:r>
            <a:r>
              <a:rPr lang="en-US" sz="2400" dirty="0" smtClean="0">
                <a:effectLst/>
                <a:latin typeface="Tahoma" pitchFamily="34" charset="0"/>
              </a:rPr>
              <a:t>$0.10/page} </a:t>
            </a:r>
          </a:p>
          <a:p>
            <a:pPr marL="1009650" lvl="1" indent="-495300">
              <a:buNone/>
              <a:defRPr/>
            </a:pPr>
            <a:endParaRPr lang="en-US" sz="900" dirty="0" smtClean="0">
              <a:effectLst/>
              <a:latin typeface="Tahoma" pitchFamily="34" charset="0"/>
            </a:endParaRPr>
          </a:p>
          <a:p>
            <a:pPr marL="1009650" lvl="1" indent="-495300">
              <a:defRPr/>
            </a:pPr>
            <a:r>
              <a:rPr lang="en-US" sz="2400" dirty="0" smtClean="0">
                <a:latin typeface="Tahoma" pitchFamily="34" charset="0"/>
              </a:rPr>
              <a:t>Access friendly environment; hardware &amp; software accommodations available. Please ASK………</a:t>
            </a:r>
          </a:p>
          <a:p>
            <a:pPr marL="1009650" lvl="1" indent="-495300">
              <a:lnSpc>
                <a:spcPct val="80000"/>
              </a:lnSpc>
              <a:buNone/>
              <a:defRPr/>
            </a:pPr>
            <a:endParaRPr lang="en-US" sz="1500" dirty="0" smtClean="0">
              <a:effectLst/>
              <a:latin typeface="Tahoma" pitchFamily="34" charset="0"/>
            </a:endParaRPr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dirty="0" smtClean="0">
              <a:effectLst/>
              <a:latin typeface="Tahoma" pitchFamily="34" charset="0"/>
            </a:endParaRPr>
          </a:p>
          <a:p>
            <a:pPr marL="1784350" lvl="3" indent="-412750" eaLnBrk="1" hangingPunct="1">
              <a:lnSpc>
                <a:spcPct val="80000"/>
              </a:lnSpc>
              <a:buNone/>
              <a:defRPr/>
            </a:pPr>
            <a:endParaRPr lang="en-US" dirty="0" smtClean="0">
              <a:effectLst/>
              <a:latin typeface="Tahoma" pitchFamily="34" charset="0"/>
            </a:endParaRPr>
          </a:p>
          <a:p>
            <a:pPr marL="527050" indent="-412750" eaLnBrk="1" hangingPunct="1">
              <a:lnSpc>
                <a:spcPct val="80000"/>
              </a:lnSpc>
              <a:defRPr/>
            </a:pPr>
            <a:endParaRPr lang="en-US" dirty="0" smtClean="0">
              <a:effectLst/>
              <a:latin typeface="Tahoma" pitchFamily="34" charset="0"/>
            </a:endParaRPr>
          </a:p>
          <a:p>
            <a:pPr marL="527050" indent="-412750"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>
              <a:effectLst/>
              <a:latin typeface="Tahoma" pitchFamily="34" charset="0"/>
            </a:endParaRPr>
          </a:p>
        </p:txBody>
      </p:sp>
      <p:pic>
        <p:nvPicPr>
          <p:cNvPr id="1027" name="Picture 3" descr="C:\Documents and Settings\ABatra\Local Settings\Temporary Internet Files\Content.IE5\Z3VL4400\MMj02836310000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2362200"/>
            <a:ext cx="1219200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udy_H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5029200"/>
          </a:xfrm>
          <a:prstGeom prst="rect">
            <a:avLst/>
          </a:prstGeom>
        </p:spPr>
      </p:pic>
      <p:pic>
        <p:nvPicPr>
          <p:cNvPr id="5" name="Picture 4" descr="good_lu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8627" y="2667000"/>
            <a:ext cx="4615373" cy="4191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0"/>
            <a:ext cx="9144000" cy="121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400" b="1" dirty="0" smtClean="0">
                <a:solidFill>
                  <a:srgbClr val="7D1EA8"/>
                </a:solidFill>
                <a:effectLst/>
                <a:latin typeface="Tahoma" pitchFamily="34" charset="0"/>
              </a:rPr>
              <a:t>YOUR </a:t>
            </a:r>
            <a:r>
              <a:rPr lang="en-US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$</a:t>
            </a:r>
            <a:r>
              <a:rPr lang="en-US" sz="3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UCCESS  </a:t>
            </a:r>
            <a:r>
              <a:rPr lang="en-US" sz="3400" b="1" dirty="0" smtClean="0">
                <a:solidFill>
                  <a:srgbClr val="7D1EA8"/>
                </a:solidFill>
                <a:effectLst/>
                <a:latin typeface="Tahoma" pitchFamily="34" charset="0"/>
              </a:rPr>
              <a:t>IN MATHEMATICS</a:t>
            </a:r>
            <a:endParaRPr lang="en-US" sz="3400" b="1" dirty="0" smtClean="0">
              <a:solidFill>
                <a:srgbClr val="7D1EA8"/>
              </a:solidFill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2209800"/>
            <a:ext cx="8534400" cy="3886200"/>
          </a:xfrm>
        </p:spPr>
        <p:txBody>
          <a:bodyPr>
            <a:normAutofit fontScale="92500" lnSpcReduction="10000"/>
          </a:bodyPr>
          <a:lstStyle/>
          <a:p>
            <a:pPr marL="1035050" lvl="1" indent="-577850" eaLnBrk="1" hangingPunct="1">
              <a:buFontTx/>
              <a:buNone/>
              <a:defRPr/>
            </a:pPr>
            <a:r>
              <a:rPr lang="en-US" dirty="0" smtClean="0">
                <a:effectLst/>
                <a:latin typeface="Tahoma" pitchFamily="34" charset="0"/>
              </a:rPr>
              <a:t>  Begins By:</a:t>
            </a:r>
          </a:p>
          <a:p>
            <a:pPr marL="1035050" lvl="1" indent="-577850" eaLnBrk="1" hangingPunct="1">
              <a:buFontTx/>
              <a:buNone/>
              <a:defRPr/>
            </a:pPr>
            <a:endParaRPr lang="en-US" sz="400" dirty="0" smtClean="0">
              <a:effectLst/>
              <a:latin typeface="Tahoma" pitchFamily="34" charset="0"/>
            </a:endParaRPr>
          </a:p>
          <a:p>
            <a:pPr marL="1035050" lvl="1" indent="-577850" eaLnBrk="1" hangingPunct="1">
              <a:buFontTx/>
              <a:buNone/>
              <a:defRPr/>
            </a:pPr>
            <a:endParaRPr lang="en-US" sz="500" dirty="0" smtClean="0">
              <a:effectLst/>
              <a:latin typeface="Tahoma" pitchFamily="34" charset="0"/>
            </a:endParaRPr>
          </a:p>
          <a:p>
            <a:pPr marL="1409700" lvl="2" indent="-495300" eaLnBrk="1" hangingPunct="1">
              <a:defRPr/>
            </a:pPr>
            <a:r>
              <a:rPr lang="en-US" sz="2200" b="1" dirty="0" smtClean="0">
                <a:latin typeface="Tahoma" pitchFamily="34" charset="0"/>
              </a:rPr>
              <a:t>Following p</a:t>
            </a:r>
            <a:r>
              <a:rPr lang="en-US" sz="2200" b="1" dirty="0" smtClean="0">
                <a:effectLst/>
                <a:latin typeface="Tahoma" pitchFamily="34" charset="0"/>
              </a:rPr>
              <a:t>olicies</a:t>
            </a:r>
            <a:r>
              <a:rPr lang="en-US" sz="2200" dirty="0" smtClean="0">
                <a:effectLst/>
                <a:latin typeface="Tahoma" pitchFamily="34" charset="0"/>
              </a:rPr>
              <a:t> for a comfortable learning environment: {</a:t>
            </a:r>
            <a:r>
              <a:rPr lang="en-US" sz="2200" b="1" dirty="0" smtClean="0">
                <a:effectLst/>
                <a:latin typeface="Tahoma" pitchFamily="34" charset="0"/>
                <a:hlinkClick r:id="rId4"/>
              </a:rPr>
              <a:t>MATH CENTER POLICIES</a:t>
            </a:r>
            <a:r>
              <a:rPr lang="en-US" sz="2200" dirty="0" smtClean="0">
                <a:effectLst/>
                <a:latin typeface="Tahoma" pitchFamily="34" charset="0"/>
              </a:rPr>
              <a:t>}</a:t>
            </a:r>
          </a:p>
          <a:p>
            <a:pPr marL="1409700" lvl="2" indent="-495300">
              <a:buNone/>
              <a:defRPr/>
            </a:pPr>
            <a:endParaRPr lang="en-US" sz="2200" dirty="0" smtClean="0">
              <a:latin typeface="Tahoma" pitchFamily="34" charset="0"/>
            </a:endParaRPr>
          </a:p>
          <a:p>
            <a:pPr marL="1409700" lvl="2" indent="-495300">
              <a:defRPr/>
            </a:pPr>
            <a:r>
              <a:rPr lang="en-US" sz="2200" b="1" dirty="0" smtClean="0">
                <a:latin typeface="Tahoma" pitchFamily="34" charset="0"/>
              </a:rPr>
              <a:t>Reading </a:t>
            </a:r>
            <a:r>
              <a:rPr lang="en-US" sz="2200" dirty="0" smtClean="0">
                <a:latin typeface="Tahoma" pitchFamily="34" charset="0"/>
              </a:rPr>
              <a:t>your</a:t>
            </a:r>
            <a:r>
              <a:rPr lang="en-US" sz="2200" b="1" dirty="0" smtClean="0">
                <a:latin typeface="Tahoma" pitchFamily="34" charset="0"/>
              </a:rPr>
              <a:t> </a:t>
            </a:r>
            <a:r>
              <a:rPr lang="en-US" sz="2200" b="1" dirty="0" smtClean="0">
                <a:latin typeface="Tahoma" pitchFamily="34" charset="0"/>
                <a:hlinkClick r:id="rId5"/>
              </a:rPr>
              <a:t>Lab Syllabus</a:t>
            </a:r>
            <a:r>
              <a:rPr lang="en-US" sz="2200" dirty="0" smtClean="0">
                <a:latin typeface="Tahoma" pitchFamily="34" charset="0"/>
              </a:rPr>
              <a:t> , </a:t>
            </a:r>
            <a:r>
              <a:rPr lang="en-US" sz="2200" b="1" dirty="0" smtClean="0">
                <a:latin typeface="Tahoma" pitchFamily="34" charset="0"/>
              </a:rPr>
              <a:t>Class Syllabus,                 Class Notes </a:t>
            </a:r>
            <a:r>
              <a:rPr lang="en-US" sz="2200" dirty="0" smtClean="0">
                <a:latin typeface="Tahoma" pitchFamily="34" charset="0"/>
              </a:rPr>
              <a:t>and</a:t>
            </a:r>
            <a:r>
              <a:rPr lang="en-US" sz="2200" b="1" dirty="0" smtClean="0">
                <a:latin typeface="Tahoma" pitchFamily="34" charset="0"/>
              </a:rPr>
              <a:t> </a:t>
            </a:r>
            <a:r>
              <a:rPr lang="en-US" sz="2200" dirty="0" smtClean="0">
                <a:latin typeface="Tahoma" pitchFamily="34" charset="0"/>
              </a:rPr>
              <a:t>by</a:t>
            </a:r>
            <a:r>
              <a:rPr lang="en-US" sz="2200" b="1" dirty="0" smtClean="0">
                <a:latin typeface="Tahoma" pitchFamily="34" charset="0"/>
              </a:rPr>
              <a:t> being organized </a:t>
            </a:r>
          </a:p>
          <a:p>
            <a:pPr marL="1409700" lvl="2" indent="-495300">
              <a:defRPr/>
            </a:pPr>
            <a:endParaRPr lang="en-US" sz="2200" b="1" dirty="0" smtClean="0">
              <a:latin typeface="Tahoma" pitchFamily="34" charset="0"/>
            </a:endParaRPr>
          </a:p>
          <a:p>
            <a:pPr marL="1409700" lvl="2" indent="-495300">
              <a:defRPr/>
            </a:pPr>
            <a:r>
              <a:rPr lang="en-US" sz="2200" b="1" dirty="0" smtClean="0">
                <a:latin typeface="Tahoma" pitchFamily="34" charset="0"/>
              </a:rPr>
              <a:t>Using your Lab Manual </a:t>
            </a:r>
            <a:r>
              <a:rPr lang="en-US" sz="2200" dirty="0" smtClean="0">
                <a:latin typeface="Tahoma" pitchFamily="34" charset="0"/>
              </a:rPr>
              <a:t>to successfully complete assignments on or before due dates {</a:t>
            </a:r>
            <a:r>
              <a:rPr lang="en-US" sz="2200" b="1" dirty="0" smtClean="0">
                <a:latin typeface="Tahoma" pitchFamily="34" charset="0"/>
                <a:cs typeface="Tahoma" pitchFamily="34" charset="0"/>
                <a:hlinkClick r:id="rId5"/>
              </a:rPr>
              <a:t>CALENDARS</a:t>
            </a:r>
            <a:r>
              <a:rPr lang="en-US" sz="2200" dirty="0" smtClean="0">
                <a:latin typeface="Tahoma" pitchFamily="34" charset="0"/>
              </a:rPr>
              <a:t>}</a:t>
            </a:r>
          </a:p>
          <a:p>
            <a:pPr marL="1409700" lvl="2" indent="-495300">
              <a:buNone/>
              <a:defRPr/>
            </a:pPr>
            <a:endParaRPr lang="en-US" sz="2200" b="1" dirty="0" smtClean="0">
              <a:latin typeface="Tahoma" pitchFamily="34" charset="0"/>
            </a:endParaRPr>
          </a:p>
          <a:p>
            <a:pPr marL="1409700" lvl="2" indent="-495300">
              <a:defRPr/>
            </a:pPr>
            <a:r>
              <a:rPr lang="en-US" sz="2200" dirty="0" smtClean="0">
                <a:effectLst/>
                <a:latin typeface="Tahoma" pitchFamily="34" charset="0"/>
              </a:rPr>
              <a:t>Asking a lab instructor/professor for assistance……</a:t>
            </a:r>
          </a:p>
          <a:p>
            <a:pPr marL="1409700" lvl="2" indent="-495300">
              <a:buNone/>
              <a:defRPr/>
            </a:pPr>
            <a:endParaRPr lang="en-US" dirty="0" smtClean="0">
              <a:effectLst/>
              <a:latin typeface="Tahoma" pitchFamily="34" charset="0"/>
            </a:endParaRPr>
          </a:p>
        </p:txBody>
      </p:sp>
      <p:pic>
        <p:nvPicPr>
          <p:cNvPr id="8" name="Picture 2" descr="http://www.animatedgif.net/bookscalendars/read_e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29601">
            <a:off x="6981989" y="3256510"/>
            <a:ext cx="1397506" cy="13261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7924800" cy="685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844D3C"/>
                </a:solidFill>
                <a:latin typeface="Tahoma" pitchFamily="34" charset="0"/>
              </a:rPr>
              <a:t>Assignments and Attendance</a:t>
            </a:r>
            <a:endParaRPr lang="en-US" sz="3600" b="1" dirty="0" smtClean="0">
              <a:solidFill>
                <a:srgbClr val="844D3C"/>
              </a:solidFill>
              <a:effectLst/>
              <a:latin typeface="Tahoma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-304800" y="1752600"/>
            <a:ext cx="8458200" cy="6096000"/>
          </a:xfrm>
          <a:noFill/>
        </p:spPr>
        <p:txBody>
          <a:bodyPr>
            <a:normAutofit/>
          </a:bodyPr>
          <a:lstStyle/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effectLst/>
              <a:latin typeface="Tahoma" pitchFamily="34" charset="0"/>
            </a:endParaRPr>
          </a:p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effectLst/>
              <a:latin typeface="Tahoma" pitchFamily="34" charset="0"/>
            </a:endParaRPr>
          </a:p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effectLst/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lvl="2"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Tahoma" pitchFamily="34" charset="0"/>
              </a:rPr>
              <a:t>  Assignments are done in </a:t>
            </a:r>
          </a:p>
          <a:p>
            <a:pPr lvl="2">
              <a:buNone/>
              <a:defRPr/>
            </a:pPr>
            <a:r>
              <a:rPr lang="en-US" sz="2000" b="1" dirty="0" smtClean="0">
                <a:latin typeface="Tahoma" pitchFamily="34" charset="0"/>
              </a:rPr>
              <a:t>     </a:t>
            </a:r>
            <a:r>
              <a:rPr lang="en-US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Pre-test/Mastery test are to be done in the Math Lab.</a:t>
            </a:r>
            <a:r>
              <a:rPr lang="en-US" sz="2000" b="1" i="1" dirty="0" smtClean="0">
                <a:latin typeface="Tahoma" pitchFamily="34" charset="0"/>
              </a:rPr>
              <a:t>    </a:t>
            </a:r>
          </a:p>
          <a:p>
            <a:pPr lvl="2">
              <a:buNone/>
              <a:defRPr/>
            </a:pP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    </a:t>
            </a:r>
            <a:r>
              <a:rPr lang="en-US" sz="1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NO help on Pre-test/Mastery test.</a:t>
            </a:r>
          </a:p>
          <a:p>
            <a:pPr lvl="2">
              <a:buNone/>
              <a:defRPr/>
            </a:pPr>
            <a:endParaRPr lang="en-US" sz="19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lvl="2"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Tahoma" pitchFamily="34" charset="0"/>
              </a:rPr>
              <a:t>  Attendance is tracked through </a:t>
            </a:r>
            <a:r>
              <a:rPr lang="en-US" sz="2000" b="1" dirty="0" smtClean="0">
                <a:latin typeface="Tahoma" pitchFamily="34" charset="0"/>
              </a:rPr>
              <a:t>Accutrack at the  </a:t>
            </a:r>
          </a:p>
          <a:p>
            <a:pPr lvl="2">
              <a:buNone/>
              <a:defRPr/>
            </a:pPr>
            <a:r>
              <a:rPr lang="en-US" sz="2000" b="1" dirty="0" smtClean="0">
                <a:latin typeface="Tahoma" pitchFamily="34" charset="0"/>
              </a:rPr>
              <a:t>     West Campus Math Lab only.</a:t>
            </a:r>
          </a:p>
          <a:p>
            <a:pPr lvl="2">
              <a:buNone/>
              <a:defRPr/>
            </a:pPr>
            <a:endParaRPr lang="en-US" sz="2000" dirty="0" smtClean="0"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300" b="1" dirty="0" smtClean="0">
              <a:latin typeface="Tahoma" pitchFamily="34" charset="0"/>
            </a:endParaRPr>
          </a:p>
          <a:p>
            <a:pPr lvl="2">
              <a:buNone/>
              <a:defRPr/>
            </a:pPr>
            <a:r>
              <a:rPr lang="en-US" sz="2300" dirty="0" smtClean="0">
                <a:latin typeface="Tahoma" pitchFamily="34" charset="0"/>
              </a:rPr>
              <a:t>       </a:t>
            </a:r>
            <a:endParaRPr lang="en-US" sz="2300" dirty="0" smtClean="0">
              <a:effectLst/>
              <a:latin typeface="Tahoma" pitchFamily="34" charset="0"/>
            </a:endParaRPr>
          </a:p>
          <a:p>
            <a:pPr lvl="2" eaLnBrk="1" hangingPunct="1">
              <a:lnSpc>
                <a:spcPct val="120000"/>
              </a:lnSpc>
              <a:buNone/>
              <a:defRPr/>
            </a:pPr>
            <a:endParaRPr lang="en-US" sz="3400" dirty="0" smtClean="0">
              <a:effectLst/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09800"/>
            <a:ext cx="8610600" cy="177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9650" lvl="1" indent="-495300" eaLnBrk="1" hangingPunct="1">
              <a:lnSpc>
                <a:spcPct val="80000"/>
              </a:lnSpc>
              <a:defRPr/>
            </a:pPr>
            <a:r>
              <a:rPr lang="en-US" sz="2300" dirty="0" smtClean="0"/>
              <a:t>Lab work is </a:t>
            </a:r>
            <a:r>
              <a:rPr lang="en-US" sz="2300" b="1" u="sng" dirty="0" smtClean="0"/>
              <a:t>15% of class grade</a:t>
            </a:r>
            <a:r>
              <a:rPr lang="en-US" sz="2300" b="1" dirty="0" smtClean="0"/>
              <a:t> </a:t>
            </a:r>
            <a:r>
              <a:rPr lang="en-US" sz="2100" dirty="0" smtClean="0"/>
              <a:t>(check with your professor)</a:t>
            </a:r>
          </a:p>
          <a:p>
            <a:pPr marL="1009650" lvl="1" indent="-495300" eaLnBrk="1" hangingPunct="1">
              <a:lnSpc>
                <a:spcPct val="80000"/>
              </a:lnSpc>
              <a:defRPr/>
            </a:pPr>
            <a:endParaRPr lang="en-US" sz="1200" dirty="0" smtClean="0"/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b="1" dirty="0" smtClean="0"/>
              <a:t>¾</a:t>
            </a:r>
            <a:r>
              <a:rPr lang="en-US" dirty="0" smtClean="0"/>
              <a:t> of that grade is based on </a:t>
            </a:r>
            <a:r>
              <a:rPr lang="en-US" b="1" dirty="0" smtClean="0"/>
              <a:t>assignments</a:t>
            </a:r>
          </a:p>
          <a:p>
            <a:pPr marL="2241550" lvl="4" indent="-412750">
              <a:lnSpc>
                <a:spcPct val="80000"/>
              </a:lnSpc>
              <a:defRPr/>
            </a:pPr>
            <a:endParaRPr lang="en-US" sz="1000" dirty="0" smtClean="0"/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dirty="0" smtClean="0"/>
              <a:t>¼</a:t>
            </a:r>
            <a:r>
              <a:rPr lang="en-US" dirty="0" smtClean="0"/>
              <a:t> of that grade is based on weekly attendance</a:t>
            </a:r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dirty="0" smtClean="0"/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733800"/>
            <a:ext cx="2427515" cy="49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9248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</a:rPr>
              <a:t>     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</a:rPr>
              <a:t>Logging in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ahoma" pitchFamily="34" charset="0"/>
              </a:rPr>
              <a:t> Accutrack 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382000" cy="4724400"/>
          </a:xfrm>
        </p:spPr>
        <p:txBody>
          <a:bodyPr>
            <a:normAutofit fontScale="25000" lnSpcReduction="20000"/>
          </a:bodyPr>
          <a:lstStyle/>
          <a:p>
            <a:pPr marL="609600" lvl="1" indent="-609600" eaLnBrk="1" hangingPunct="1">
              <a:lnSpc>
                <a:spcPct val="80000"/>
              </a:lnSpc>
              <a:buClr>
                <a:schemeClr val="hlink"/>
              </a:buClr>
              <a:buFontTx/>
              <a:buNone/>
              <a:defRPr/>
            </a:pPr>
            <a:endParaRPr lang="en-US" sz="5600" b="1" dirty="0" smtClean="0">
              <a:solidFill>
                <a:srgbClr val="C00000"/>
              </a:solidFill>
              <a:effectLst/>
              <a:latin typeface="Tahoma" pitchFamily="34" charset="0"/>
            </a:endParaRPr>
          </a:p>
          <a:p>
            <a:pPr marL="609600" indent="-609600" algn="ctr">
              <a:lnSpc>
                <a:spcPct val="120000"/>
              </a:lnSpc>
              <a:buNone/>
              <a:defRPr/>
            </a:pPr>
            <a:endParaRPr lang="en-US" sz="60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609600" indent="-609600">
              <a:lnSpc>
                <a:spcPct val="120000"/>
              </a:lnSpc>
              <a:buNone/>
              <a:defRPr/>
            </a:pPr>
            <a:r>
              <a:rPr lang="en-US" sz="8000" b="1" dirty="0" smtClean="0">
                <a:solidFill>
                  <a:srgbClr val="C00000"/>
                </a:solidFill>
                <a:latin typeface="Tahoma" pitchFamily="34" charset="0"/>
              </a:rPr>
              <a:t>    Weekly Attendance Required for All Students:</a:t>
            </a:r>
          </a:p>
          <a:p>
            <a:pPr marL="609600" indent="-609600">
              <a:lnSpc>
                <a:spcPct val="120000"/>
              </a:lnSpc>
              <a:defRPr/>
            </a:pPr>
            <a:endParaRPr lang="en-US" sz="16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609600" indent="-609600">
              <a:lnSpc>
                <a:spcPct val="120000"/>
              </a:lnSpc>
              <a:defRPr/>
            </a:pPr>
            <a:endParaRPr lang="en-US" sz="1200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1009650" lvl="1" indent="-6096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7200" b="1" u="sng" dirty="0" smtClean="0">
                <a:solidFill>
                  <a:srgbClr val="0000FF"/>
                </a:solidFill>
                <a:latin typeface="Tahoma" pitchFamily="34" charset="0"/>
              </a:rPr>
              <a:t>First time Sign-in</a:t>
            </a:r>
            <a:r>
              <a:rPr lang="en-US" sz="4800" b="1" dirty="0" smtClean="0">
                <a:solidFill>
                  <a:srgbClr val="0000FF"/>
                </a:solidFill>
                <a:latin typeface="Tahoma" pitchFamily="34" charset="0"/>
              </a:rPr>
              <a:t>:</a:t>
            </a:r>
            <a:r>
              <a:rPr lang="en-US" sz="4800" b="1" dirty="0" smtClean="0">
                <a:latin typeface="Tahoma" pitchFamily="34" charset="0"/>
              </a:rPr>
              <a:t> </a:t>
            </a:r>
          </a:p>
          <a:p>
            <a:pPr marL="1009650" lvl="1" indent="-609600">
              <a:lnSpc>
                <a:spcPct val="120000"/>
              </a:lnSpc>
              <a:spcBef>
                <a:spcPts val="0"/>
              </a:spcBef>
              <a:defRPr/>
            </a:pPr>
            <a:endParaRPr lang="en-US" sz="2400" dirty="0" smtClean="0">
              <a:latin typeface="Tahoma" pitchFamily="34" charset="0"/>
            </a:endParaRPr>
          </a:p>
          <a:p>
            <a:pPr marL="1866900" lvl="3" indent="-609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6400" dirty="0" smtClean="0">
                <a:latin typeface="Tahoma" pitchFamily="34" charset="0"/>
              </a:rPr>
              <a:t>Type your </a:t>
            </a:r>
            <a:r>
              <a:rPr lang="en-US" sz="6400" b="1" dirty="0" smtClean="0">
                <a:latin typeface="Tahoma" pitchFamily="34" charset="0"/>
              </a:rPr>
              <a:t>VID</a:t>
            </a:r>
            <a:r>
              <a:rPr lang="en-US" sz="6400" dirty="0" smtClean="0">
                <a:latin typeface="Tahoma" pitchFamily="34" charset="0"/>
              </a:rPr>
              <a:t>, Select your </a:t>
            </a:r>
            <a:r>
              <a:rPr lang="en-US" sz="6400" b="1" dirty="0" smtClean="0">
                <a:latin typeface="Tahoma" pitchFamily="34" charset="0"/>
              </a:rPr>
              <a:t>Instructor</a:t>
            </a:r>
            <a:r>
              <a:rPr lang="en-US" sz="6400" dirty="0" smtClean="0">
                <a:latin typeface="Tahoma" pitchFamily="34" charset="0"/>
              </a:rPr>
              <a:t>, </a:t>
            </a:r>
            <a:r>
              <a:rPr lang="en-US" sz="6400" b="1" dirty="0" smtClean="0">
                <a:latin typeface="Tahoma" pitchFamily="34" charset="0"/>
              </a:rPr>
              <a:t>CRN </a:t>
            </a:r>
          </a:p>
          <a:p>
            <a:pPr marL="1866900" lvl="3" indent="-609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6400" dirty="0" smtClean="0">
                <a:latin typeface="Tahoma" pitchFamily="34" charset="0"/>
              </a:rPr>
              <a:t>Click</a:t>
            </a:r>
            <a:r>
              <a:rPr lang="en-US" sz="6400" b="1" dirty="0" smtClean="0">
                <a:latin typeface="Tahoma" pitchFamily="34" charset="0"/>
              </a:rPr>
              <a:t> Continue</a:t>
            </a:r>
          </a:p>
          <a:p>
            <a:pPr marL="1866900" lvl="3" indent="-609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6400" dirty="0" smtClean="0">
                <a:latin typeface="Tahoma" pitchFamily="34" charset="0"/>
              </a:rPr>
              <a:t>Click </a:t>
            </a:r>
            <a:r>
              <a:rPr lang="en-US" sz="6400" b="1" dirty="0" smtClean="0">
                <a:latin typeface="Tahoma" pitchFamily="34" charset="0"/>
              </a:rPr>
              <a:t>Yes </a:t>
            </a:r>
          </a:p>
          <a:p>
            <a:pPr marL="1866900" lvl="3" indent="-609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n-US" sz="8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7200" b="1" u="sng" dirty="0" smtClean="0">
                <a:solidFill>
                  <a:srgbClr val="AF6121"/>
                </a:solidFill>
                <a:latin typeface="Tahoma" pitchFamily="34" charset="0"/>
              </a:rPr>
              <a:t>Next Sign-in</a:t>
            </a:r>
            <a:r>
              <a:rPr lang="en-US" sz="7200" b="1" dirty="0" smtClean="0">
                <a:solidFill>
                  <a:srgbClr val="AF6121"/>
                </a:solidFill>
                <a:latin typeface="Tahoma" pitchFamily="34" charset="0"/>
              </a:rPr>
              <a:t>:</a:t>
            </a:r>
            <a:r>
              <a:rPr lang="en-US" sz="4800" dirty="0" smtClean="0">
                <a:latin typeface="Tahoma" pitchFamily="34" charset="0"/>
              </a:rPr>
              <a:t>	</a:t>
            </a:r>
          </a:p>
          <a:p>
            <a:pPr marL="1866900" lvl="3" indent="-6096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6400" dirty="0" smtClean="0">
                <a:latin typeface="Tahoma" pitchFamily="34" charset="0"/>
              </a:rPr>
              <a:t>Type your </a:t>
            </a:r>
            <a:r>
              <a:rPr lang="en-US" sz="6400" b="1" dirty="0" smtClean="0">
                <a:latin typeface="Tahoma" pitchFamily="34" charset="0"/>
              </a:rPr>
              <a:t>VID </a:t>
            </a:r>
            <a:r>
              <a:rPr lang="en-US" sz="6400" dirty="0" smtClean="0">
                <a:latin typeface="Tahoma" pitchFamily="34" charset="0"/>
              </a:rPr>
              <a:t>(Instructor, CRN already selected)</a:t>
            </a:r>
          </a:p>
          <a:p>
            <a:pPr marL="1866900" lvl="3" indent="-60960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2400" dirty="0" smtClean="0">
              <a:latin typeface="Tahoma" pitchFamily="34" charset="0"/>
            </a:endParaRPr>
          </a:p>
          <a:p>
            <a:pPr marL="1866900" lvl="3" indent="-6096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6400" dirty="0" smtClean="0">
                <a:latin typeface="Tahoma" pitchFamily="34" charset="0"/>
              </a:rPr>
              <a:t>Click</a:t>
            </a:r>
            <a:r>
              <a:rPr lang="en-US" sz="6400" b="1" dirty="0" smtClean="0">
                <a:latin typeface="Tahoma" pitchFamily="34" charset="0"/>
              </a:rPr>
              <a:t> Continue</a:t>
            </a:r>
          </a:p>
          <a:p>
            <a:pPr marL="1866900" lvl="3" indent="-60960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8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defRPr/>
            </a:pPr>
            <a:r>
              <a:rPr lang="en-US" sz="7200" b="1" dirty="0" smtClean="0">
                <a:latin typeface="Tahoma" pitchFamily="34" charset="0"/>
              </a:rPr>
              <a:t>Week begins on Monday and ends on Sunday </a:t>
            </a:r>
            <a:r>
              <a:rPr lang="en-US" sz="7200" dirty="0" smtClean="0">
                <a:latin typeface="Tahoma" pitchFamily="34" charset="0"/>
              </a:rPr>
              <a:t>{no rollover}</a:t>
            </a:r>
          </a:p>
          <a:p>
            <a:pPr lvl="2">
              <a:lnSpc>
                <a:spcPct val="170000"/>
              </a:lnSpc>
              <a:buFont typeface="Wingdings" pitchFamily="2" charset="2"/>
              <a:buChar char="§"/>
              <a:defRPr/>
            </a:pPr>
            <a:r>
              <a:rPr lang="en-US" sz="6800" b="1" i="1" dirty="0" smtClean="0">
                <a:solidFill>
                  <a:srgbClr val="009900"/>
                </a:solidFill>
                <a:latin typeface="Tahoma" pitchFamily="34" charset="0"/>
              </a:rPr>
              <a:t>Full Term = Minimum of 50 minutes per week</a:t>
            </a:r>
          </a:p>
          <a:p>
            <a:pPr lvl="2">
              <a:lnSpc>
                <a:spcPct val="170000"/>
              </a:lnSpc>
              <a:buFont typeface="Wingdings" pitchFamily="2" charset="2"/>
              <a:buChar char="§"/>
              <a:defRPr/>
            </a:pPr>
            <a:r>
              <a:rPr lang="en-US" sz="6800" b="1" i="1" dirty="0" smtClean="0">
                <a:solidFill>
                  <a:srgbClr val="00B0F0"/>
                </a:solidFill>
                <a:latin typeface="Tahoma" pitchFamily="34" charset="0"/>
              </a:rPr>
              <a:t>Flex(Ten weeks) Term = Minimum of 75 minutes per week</a:t>
            </a:r>
            <a:endParaRPr lang="en-US" sz="6800" b="1" i="1" u="sng" dirty="0" smtClean="0">
              <a:solidFill>
                <a:srgbClr val="00B0F0"/>
              </a:solidFill>
              <a:latin typeface="Tahoma" pitchFamily="34" charset="0"/>
            </a:endParaRPr>
          </a:p>
          <a:p>
            <a:pPr marL="1009650" lvl="1" indent="-609600">
              <a:lnSpc>
                <a:spcPct val="170000"/>
              </a:lnSpc>
              <a:spcBef>
                <a:spcPts val="0"/>
              </a:spcBef>
              <a:defRPr/>
            </a:pPr>
            <a:endParaRPr lang="en-US" sz="4400" dirty="0" smtClean="0">
              <a:effectLst/>
              <a:latin typeface="Tahoma" pitchFamily="34" charset="0"/>
            </a:endParaRPr>
          </a:p>
          <a:p>
            <a:pPr marL="590550" indent="-533400">
              <a:lnSpc>
                <a:spcPct val="120000"/>
              </a:lnSpc>
              <a:defRPr/>
            </a:pPr>
            <a:endParaRPr lang="en-US" sz="4800" u="sng" dirty="0" smtClean="0">
              <a:effectLst/>
              <a:latin typeface="Tahoma" pitchFamily="34" charset="0"/>
            </a:endParaRPr>
          </a:p>
          <a:p>
            <a:pPr lvl="2" eaLnBrk="1" hangingPunct="1">
              <a:lnSpc>
                <a:spcPts val="1440"/>
              </a:lnSpc>
              <a:buNone/>
              <a:defRPr/>
            </a:pPr>
            <a:r>
              <a:rPr lang="en-US" sz="4800" dirty="0" smtClean="0">
                <a:latin typeface="Tahoma" pitchFamily="34" charset="0"/>
              </a:rPr>
              <a:t>	</a:t>
            </a:r>
          </a:p>
          <a:p>
            <a:pPr lvl="2">
              <a:lnSpc>
                <a:spcPct val="120000"/>
              </a:lnSpc>
              <a:defRPr/>
            </a:pPr>
            <a:endParaRPr lang="en-US" sz="4800" dirty="0" smtClean="0">
              <a:latin typeface="Tahoma" pitchFamily="34" charset="0"/>
            </a:endParaRPr>
          </a:p>
          <a:p>
            <a:pPr lvl="2" eaLnBrk="1" hangingPunct="1">
              <a:lnSpc>
                <a:spcPct val="120000"/>
              </a:lnSpc>
              <a:buNone/>
              <a:defRPr/>
            </a:pPr>
            <a:endParaRPr lang="en-US" sz="3400" dirty="0" smtClean="0">
              <a:effectLst/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effectLst/>
            </a:endParaRPr>
          </a:p>
        </p:txBody>
      </p:sp>
      <p:pic>
        <p:nvPicPr>
          <p:cNvPr id="24578" name="Picture 2" descr="http://www.animatedgif.net/people/comp6_e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362200"/>
            <a:ext cx="1684759" cy="1600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th 11x8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8" name="Picture 6" descr="http://www.animatedgif.net/people/guy_e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34267">
            <a:off x="6395787" y="1466482"/>
            <a:ext cx="1626396" cy="200046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362200" y="1219200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www.valenciacc.edu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3505200"/>
            <a:ext cx="32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  1.   Go to the  </a:t>
            </a:r>
          </a:p>
          <a:p>
            <a:pPr marL="342900" indent="-342900"/>
            <a:r>
              <a:rPr lang="en-US" sz="2400" b="1" dirty="0" smtClean="0"/>
              <a:t>	   Valencia website</a:t>
            </a:r>
          </a:p>
          <a:p>
            <a:pPr marL="342900" indent="-342900">
              <a:buAutoNum type="arabicPeriod"/>
            </a:pPr>
            <a:endParaRPr lang="en-US" sz="1600" b="1" dirty="0" smtClean="0"/>
          </a:p>
          <a:p>
            <a:pPr marL="457200" indent="-457200"/>
            <a:r>
              <a:rPr lang="en-US" sz="2400" b="1" dirty="0" smtClean="0"/>
              <a:t>   2.  Go to </a:t>
            </a:r>
          </a:p>
          <a:p>
            <a:pPr marL="457200" indent="-457200"/>
            <a:r>
              <a:rPr lang="en-US" sz="2400" b="1" dirty="0" smtClean="0"/>
              <a:t>	  </a:t>
            </a:r>
            <a:r>
              <a:rPr lang="en-US" sz="2400" b="1" u="sng" dirty="0" smtClean="0"/>
              <a:t>Quick Links</a:t>
            </a:r>
            <a:r>
              <a:rPr lang="en-US" sz="2400" b="1" dirty="0" smtClean="0"/>
              <a:t>   </a:t>
            </a:r>
          </a:p>
          <a:p>
            <a:pPr marL="457200" indent="-457200"/>
            <a:r>
              <a:rPr lang="en-US" sz="2400" b="1" dirty="0" smtClean="0"/>
              <a:t>         drop down menu  </a:t>
            </a:r>
          </a:p>
          <a:p>
            <a:pPr marL="457200" indent="-457200"/>
            <a:r>
              <a:rPr lang="en-US" sz="2400" b="1" dirty="0" smtClean="0"/>
              <a:t>	  to </a:t>
            </a:r>
            <a:r>
              <a:rPr lang="en-US" sz="2400" b="1" u="sng" dirty="0" smtClean="0"/>
              <a:t>Online Courses </a:t>
            </a:r>
          </a:p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752600"/>
            <a:ext cx="53244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Elbow Connector 42"/>
          <p:cNvCxnSpPr/>
          <p:nvPr/>
        </p:nvCxnSpPr>
        <p:spPr>
          <a:xfrm rot="10800000">
            <a:off x="3810000" y="3733800"/>
            <a:ext cx="3200400" cy="2209800"/>
          </a:xfrm>
          <a:prstGeom prst="bentConnector3">
            <a:avLst>
              <a:gd name="adj1" fmla="val 78231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3543300" y="1943100"/>
            <a:ext cx="3048000" cy="297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th 11x8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412681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14400" y="48768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3. Click </a:t>
            </a:r>
            <a:r>
              <a:rPr lang="en-US" sz="2400" b="1" u="sng" dirty="0" smtClean="0"/>
              <a:t>Log IN</a:t>
            </a:r>
            <a:r>
              <a:rPr lang="en-US" sz="2400" b="1" dirty="0" smtClean="0"/>
              <a:t> 			</a:t>
            </a: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133600"/>
            <a:ext cx="3886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6200000" flipV="1">
            <a:off x="1219200" y="3581400"/>
            <a:ext cx="19812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4800600" y="4191000"/>
            <a:ext cx="20574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6515100" y="3162300"/>
            <a:ext cx="20574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76800" y="48768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			</a:t>
            </a: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4648200" y="4876800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4. Enter your </a:t>
            </a:r>
            <a:r>
              <a:rPr lang="en-US" sz="2400" b="1" u="sng" dirty="0" smtClean="0"/>
              <a:t>Atlas User name</a:t>
            </a:r>
            <a:r>
              <a:rPr lang="en-US" sz="2400" b="1" dirty="0" smtClean="0"/>
              <a:t> and </a:t>
            </a:r>
            <a:r>
              <a:rPr lang="en-US" sz="2400" b="1" u="sng" dirty="0" smtClean="0"/>
              <a:t>Atlas Password.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2578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th 11x8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916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47800"/>
            <a:ext cx="6629399" cy="404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33400" y="56388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       5.  Select your current MAT0012C course</a:t>
            </a:r>
            <a:r>
              <a:rPr lang="en-US" sz="2400" b="1" u="sng" dirty="0" smtClean="0"/>
              <a:t>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3581400" y="5181600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th 11x8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1295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Home Page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7696200" cy="469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rot="10800000" flipV="1">
            <a:off x="2895600" y="1524000"/>
            <a:ext cx="1066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379</Words>
  <Application>Microsoft Office PowerPoint</Application>
  <PresentationFormat>On-screen Show (4:3)</PresentationFormat>
  <Paragraphs>208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  </vt:lpstr>
      <vt:lpstr> DESIGNED FOR YOU!</vt:lpstr>
      <vt:lpstr>YOUR $UCCESS  IN MATHEMATICS</vt:lpstr>
      <vt:lpstr>Assignments and Attendance</vt:lpstr>
      <vt:lpstr>      Logging in Accutrack  </vt:lpstr>
      <vt:lpstr>Slide 6</vt:lpstr>
      <vt:lpstr>Slide 7</vt:lpstr>
      <vt:lpstr>Slide 8</vt:lpstr>
      <vt:lpstr>Slide 9</vt:lpstr>
      <vt:lpstr>Slide 10</vt:lpstr>
      <vt:lpstr>Slide 11</vt:lpstr>
      <vt:lpstr>Slide 12</vt:lpstr>
      <vt:lpstr>Completing a lab assignment  </vt:lpstr>
      <vt:lpstr>Slide 14</vt:lpstr>
      <vt:lpstr> Lab Attendance Credit each Week   </vt:lpstr>
      <vt:lpstr>  IMPORTANT INFO.  </vt:lpstr>
      <vt:lpstr>Slide 17</vt:lpstr>
      <vt:lpstr>Slide 18</vt:lpstr>
      <vt:lpstr>Slide 19</vt:lpstr>
      <vt:lpstr>Slide 20</vt:lpstr>
    </vt:vector>
  </TitlesOfParts>
  <Company>Valencia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abatra</dc:creator>
  <cp:lastModifiedBy>vmatheny</cp:lastModifiedBy>
  <cp:revision>140</cp:revision>
  <dcterms:created xsi:type="dcterms:W3CDTF">2009-08-11T14:14:18Z</dcterms:created>
  <dcterms:modified xsi:type="dcterms:W3CDTF">2009-08-20T15:59:20Z</dcterms:modified>
</cp:coreProperties>
</file>