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85" r:id="rId5"/>
    <p:sldId id="264" r:id="rId6"/>
    <p:sldId id="262" r:id="rId7"/>
    <p:sldId id="265" r:id="rId8"/>
    <p:sldId id="266" r:id="rId9"/>
    <p:sldId id="277" r:id="rId10"/>
    <p:sldId id="287" r:id="rId11"/>
    <p:sldId id="271" r:id="rId12"/>
    <p:sldId id="272" r:id="rId13"/>
    <p:sldId id="278" r:id="rId14"/>
    <p:sldId id="270" r:id="rId15"/>
    <p:sldId id="279" r:id="rId16"/>
    <p:sldId id="281" r:id="rId17"/>
    <p:sldId id="280" r:id="rId18"/>
    <p:sldId id="282" r:id="rId19"/>
    <p:sldId id="286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FC1E-6C83-4FA7-A9EF-61EAF6035360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044B-C967-4CF2-B345-F806DD49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B74C6-68F4-4F99-BA60-DB91665F94C4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sz="1400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97B41-9651-4EF9-ABC9-1558D84705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4E091-4A70-499C-9287-D7B6E4E1BED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4F30-FA4D-4A53-9A50-7BEEF7C3A72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4F30-FA4D-4A53-9A50-7BEEF7C3A726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b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ebsflash.valenciacc.edu/ValenciaProductions/MathLaborientation/MLP640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lenciacc.edu/west/lss/math/" TargetMode="External"/><Relationship Id="rId5" Type="http://schemas.openxmlformats.org/officeDocument/2006/relationships/hyperlink" Target="http://www.valenciacc.edu/west/lss/math/team.cfm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www.valenciacc.edu/west/lss/math/openlab.cfm" TargetMode="External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www.valenciacc.edu/west/lss/math/hours.cfm" TargetMode="External"/><Relationship Id="rId4" Type="http://schemas.openxmlformats.org/officeDocument/2006/relationships/hyperlink" Target="http://websflash.valenciacc.edu/ValenciaProductions/MathLaborientation/MathCenter640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ww.valenciacc.edu/west/lss/math/openlab.cfm" TargetMode="External"/><Relationship Id="rId4" Type="http://schemas.openxmlformats.org/officeDocument/2006/relationships/hyperlink" Target="http://www.valenciacc.edu/west/lss/math/policies.cf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3124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endParaRPr lang="en-US" sz="4000" b="1" u="sng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981200"/>
          </a:xfrm>
        </p:spPr>
        <p:txBody>
          <a:bodyPr>
            <a:normAutofit/>
          </a:bodyPr>
          <a:lstStyle/>
          <a:p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  <a:p>
            <a:endParaRPr lang="en-US" sz="3600" b="1" dirty="0" smtClean="0">
              <a:solidFill>
                <a:srgbClr val="00206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657600"/>
            <a:ext cx="79248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MAT0020C </a:t>
            </a: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LAB ORIENTAION</a:t>
            </a: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WEST CAMPUS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94588" y="1600200"/>
            <a:ext cx="11133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</a:rPr>
              <a:t>LEARNING SUPPORT SERVICES</a:t>
            </a:r>
          </a:p>
        </p:txBody>
      </p:sp>
      <p:pic>
        <p:nvPicPr>
          <p:cNvPr id="2052" name="Picture 4" descr="http://www.animatedgif.net/welcome/ctmwelcome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09800"/>
            <a:ext cx="350520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57400" y="129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West Campus Math Center's Homepage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Take a Test/Quiz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1752600"/>
            <a:ext cx="777863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3352800" y="1600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295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Homework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7543800" cy="408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3276600" y="1676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696200" cy="4572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Tahoma" pitchFamily="34" charset="0"/>
                <a:hlinkClick r:id="rId4"/>
              </a:rPr>
              <a:t>Completing a lab assignment</a:t>
            </a: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br>
              <a:rPr lang="en-US" sz="3600" b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196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Tahoma" pitchFamily="34" charset="0"/>
              </a:rPr>
              <a:t>	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Fill entire 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Math Learning Plan (MLP)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in </a:t>
            </a:r>
          </a:p>
          <a:p>
            <a:pPr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your Lab Manual as you complete each step. </a:t>
            </a:r>
          </a:p>
          <a:p>
            <a:pPr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(One MLP per assignment)</a:t>
            </a:r>
          </a:p>
          <a:p>
            <a:pPr>
              <a:lnSpc>
                <a:spcPct val="80000"/>
              </a:lnSpc>
              <a:buNone/>
            </a:pPr>
            <a:endParaRPr lang="en-US" sz="14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STEP 1</a:t>
            </a:r>
            <a:r>
              <a:rPr lang="en-US" sz="1400" dirty="0" smtClean="0">
                <a:latin typeface="Tahoma" pitchFamily="34" charset="0"/>
              </a:rPr>
              <a:t>   Take P</a:t>
            </a:r>
            <a:r>
              <a:rPr lang="en-US" sz="1400" dirty="0" smtClean="0">
                <a:effectLst/>
                <a:latin typeface="Tahoma" pitchFamily="34" charset="0"/>
              </a:rPr>
              <a:t>re-test </a:t>
            </a:r>
            <a:r>
              <a:rPr lang="en-US" sz="1400" b="1" dirty="0" smtClean="0">
                <a:effectLst/>
                <a:latin typeface="Tahoma" pitchFamily="34" charset="0"/>
              </a:rPr>
              <a:t>in the lab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sz="1600" b="1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 smtClean="0">
                <a:effectLst/>
                <a:latin typeface="Tahoma" pitchFamily="34" charset="0"/>
              </a:rPr>
              <a:t>STEP 2   </a:t>
            </a:r>
            <a:r>
              <a:rPr lang="en-US" sz="1400" dirty="0" smtClean="0">
                <a:effectLst/>
                <a:latin typeface="Tahoma" pitchFamily="34" charset="0"/>
              </a:rPr>
              <a:t>Do </a:t>
            </a:r>
            <a:r>
              <a:rPr lang="en-US" sz="1400" dirty="0" smtClean="0">
                <a:latin typeface="Tahoma" pitchFamily="34" charset="0"/>
              </a:rPr>
              <a:t>computer lab exercises/worksheet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effectLst/>
                <a:latin typeface="Tahoma" pitchFamily="34" charset="0"/>
              </a:rPr>
              <a:t>	</a:t>
            </a:r>
            <a:r>
              <a:rPr lang="en-US" sz="1400" dirty="0" smtClean="0">
                <a:latin typeface="Tahoma" pitchFamily="34" charset="0"/>
              </a:rPr>
              <a:t>        </a:t>
            </a:r>
            <a:r>
              <a:rPr lang="en-US" sz="1400" dirty="0" smtClean="0">
                <a:effectLst/>
                <a:latin typeface="Tahoma" pitchFamily="34" charset="0"/>
              </a:rPr>
              <a:t>on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smtClean="0">
                <a:effectLst/>
                <a:latin typeface="Tahoma" pitchFamily="34" charset="0"/>
              </a:rPr>
              <a:t>missed questions on pre-test and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</a:rPr>
              <a:t>	        </a:t>
            </a:r>
            <a:r>
              <a:rPr lang="en-US" sz="1400" dirty="0" smtClean="0">
                <a:effectLst/>
                <a:latin typeface="Tahoma" pitchFamily="34" charset="0"/>
              </a:rPr>
              <a:t>score 100%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 smtClean="0">
                <a:effectLst/>
                <a:latin typeface="Tahoma" pitchFamily="34" charset="0"/>
              </a:rPr>
              <a:t>STEP 3   </a:t>
            </a:r>
            <a:r>
              <a:rPr lang="en-US" sz="1400" dirty="0" smtClean="0">
                <a:effectLst/>
                <a:latin typeface="Tahoma" pitchFamily="34" charset="0"/>
              </a:rPr>
              <a:t>Write down what you learned and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</a:rPr>
              <a:t>	        </a:t>
            </a:r>
            <a:r>
              <a:rPr lang="en-US" sz="1400" dirty="0" smtClean="0">
                <a:effectLst/>
                <a:latin typeface="Tahoma" pitchFamily="34" charset="0"/>
              </a:rPr>
              <a:t>get signed off by a Lab </a:t>
            </a:r>
            <a:r>
              <a:rPr lang="en-US" sz="1400" dirty="0" smtClean="0">
                <a:latin typeface="Tahoma" pitchFamily="34" charset="0"/>
              </a:rPr>
              <a:t>I</a:t>
            </a:r>
            <a:r>
              <a:rPr lang="en-US" sz="1400" dirty="0" smtClean="0">
                <a:effectLst/>
                <a:latin typeface="Tahoma" pitchFamily="34" charset="0"/>
              </a:rPr>
              <a:t>nstructor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ffectLst/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STEP 4   </a:t>
            </a:r>
            <a:r>
              <a:rPr lang="en-US" sz="1400" dirty="0" smtClean="0">
                <a:latin typeface="Tahoma" pitchFamily="34" charset="0"/>
              </a:rPr>
              <a:t>T</a:t>
            </a:r>
            <a:r>
              <a:rPr lang="en-US" sz="1400" dirty="0" smtClean="0">
                <a:effectLst/>
                <a:latin typeface="Tahoma" pitchFamily="34" charset="0"/>
              </a:rPr>
              <a:t>ake Mastery test </a:t>
            </a:r>
            <a:r>
              <a:rPr lang="en-US" sz="1400" b="1" dirty="0" smtClean="0">
                <a:effectLst/>
                <a:latin typeface="Tahoma" pitchFamily="34" charset="0"/>
              </a:rPr>
              <a:t>in the lab </a:t>
            </a:r>
            <a:r>
              <a:rPr lang="en-US" sz="1400" dirty="0" smtClean="0">
                <a:effectLst/>
                <a:latin typeface="Tahoma" pitchFamily="34" charset="0"/>
              </a:rPr>
              <a:t>and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	         </a:t>
            </a:r>
            <a:r>
              <a:rPr lang="en-US" sz="1400" dirty="0" smtClean="0">
                <a:latin typeface="Tahoma" pitchFamily="34" charset="0"/>
              </a:rPr>
              <a:t>get signed off by a Lab Instructor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400" b="1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5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70C0"/>
                </a:solidFill>
                <a:effectLst/>
                <a:latin typeface="Tahoma" pitchFamily="34" charset="0"/>
              </a:rPr>
              <a:t>Score at least </a:t>
            </a:r>
            <a:r>
              <a:rPr lang="en-US" sz="18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80%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Tahoma" pitchFamily="34" charset="0"/>
              </a:rPr>
              <a:t> on </a:t>
            </a:r>
            <a:r>
              <a:rPr lang="en-US" sz="1800" dirty="0" smtClean="0">
                <a:solidFill>
                  <a:srgbClr val="0070C0"/>
                </a:solidFill>
                <a:latin typeface="Tahoma" pitchFamily="34" charset="0"/>
              </a:rPr>
              <a:t>M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Tahoma" pitchFamily="34" charset="0"/>
              </a:rPr>
              <a:t>astery tests</a:t>
            </a:r>
            <a:endParaRPr lang="en-US" sz="1800" b="1" u="sng" dirty="0" smtClean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400" dirty="0" smtClean="0">
              <a:solidFill>
                <a:srgbClr val="7030A0"/>
              </a:solidFill>
              <a:latin typeface="Tahoma" pitchFamily="34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500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1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27432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91000" y="41148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53340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419600" y="29718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067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7315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3716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animatedgif.net/arrowpointers/arrowpink_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63906">
            <a:off x="6745170" y="197259"/>
            <a:ext cx="1774985" cy="7826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43800" y="2209800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Always </a:t>
            </a:r>
            <a:r>
              <a:rPr lang="en-US" b="1" u="sng" dirty="0" smtClean="0"/>
              <a:t>Log out </a:t>
            </a:r>
            <a:r>
              <a:rPr lang="en-US" dirty="0" smtClean="0"/>
              <a:t>when finished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rot="16200000" flipV="1">
            <a:off x="7696200" y="1981200"/>
            <a:ext cx="10668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29000" y="2590800"/>
            <a:ext cx="137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Always check your </a:t>
            </a:r>
            <a:r>
              <a:rPr lang="en-US" b="1" dirty="0" smtClean="0"/>
              <a:t>name</a:t>
            </a:r>
            <a:r>
              <a:rPr lang="en-US" dirty="0" smtClean="0"/>
              <a:t> when you Log in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990600" y="2286000"/>
            <a:ext cx="2514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7924800" cy="304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  <a:t>Lab Attendance Credit each Week</a:t>
            </a:r>
            <a:b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8382000" cy="4419600"/>
          </a:xfrm>
        </p:spPr>
        <p:txBody>
          <a:bodyPr>
            <a:normAutofit fontScale="77500" lnSpcReduction="20000"/>
          </a:bodyPr>
          <a:lstStyle/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0" b="1" u="sng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dirty="0" smtClean="0">
                <a:latin typeface="Tahoma" pitchFamily="34" charset="0"/>
              </a:rPr>
              <a:t>Time spent during each 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dirty="0" smtClean="0">
                <a:latin typeface="Tahoma" pitchFamily="34" charset="0"/>
              </a:rPr>
              <a:t>visit adds up within the week.    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0" b="1" u="sng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b="1" u="sng" dirty="0" smtClean="0">
                <a:latin typeface="Tahoma" pitchFamily="34" charset="0"/>
              </a:rPr>
              <a:t>Sign</a:t>
            </a:r>
            <a:r>
              <a:rPr lang="en-US" sz="2000" b="1" u="sng" dirty="0" smtClean="0">
                <a:effectLst/>
                <a:latin typeface="Tahoma" pitchFamily="34" charset="0"/>
              </a:rPr>
              <a:t>-out table displays</a:t>
            </a:r>
            <a:r>
              <a:rPr lang="en-US" sz="2000" dirty="0" smtClean="0">
                <a:effectLst/>
                <a:latin typeface="Tahoma" pitchFamily="34" charset="0"/>
              </a:rPr>
              <a:t>: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" dirty="0" smtClean="0">
              <a:effectLst/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ahoma" pitchFamily="34" charset="0"/>
              </a:rPr>
              <a:t>T</a:t>
            </a:r>
            <a:r>
              <a:rPr lang="en-US" sz="1800" dirty="0" smtClean="0">
                <a:effectLst/>
                <a:latin typeface="Tahoma" pitchFamily="34" charset="0"/>
              </a:rPr>
              <a:t>he number of visits made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1800" dirty="0" smtClean="0">
                <a:latin typeface="Tahoma" pitchFamily="34" charset="0"/>
              </a:rPr>
              <a:t>	 </a:t>
            </a:r>
            <a:r>
              <a:rPr lang="en-US" sz="1800" dirty="0" smtClean="0">
                <a:effectLst/>
                <a:latin typeface="Tahoma" pitchFamily="34" charset="0"/>
              </a:rPr>
              <a:t>in the semester.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400" dirty="0" smtClean="0">
              <a:effectLst/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ahoma" pitchFamily="34" charset="0"/>
              </a:rPr>
              <a:t>T</a:t>
            </a:r>
            <a:r>
              <a:rPr lang="en-US" sz="1800" dirty="0" smtClean="0">
                <a:effectLst/>
                <a:latin typeface="Tahoma" pitchFamily="34" charset="0"/>
              </a:rPr>
              <a:t>ime spent for </a:t>
            </a:r>
            <a:r>
              <a:rPr lang="en-US" sz="1800" u="sng" dirty="0" smtClean="0">
                <a:effectLst/>
                <a:latin typeface="Tahoma" pitchFamily="34" charset="0"/>
              </a:rPr>
              <a:t>current week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1800" dirty="0" smtClean="0">
                <a:latin typeface="Tahoma" pitchFamily="34" charset="0"/>
              </a:rPr>
              <a:t>    and </a:t>
            </a:r>
            <a:r>
              <a:rPr lang="en-US" sz="1800" dirty="0" smtClean="0">
                <a:effectLst/>
                <a:latin typeface="Tahoma" pitchFamily="34" charset="0"/>
              </a:rPr>
              <a:t>semester in the lab.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1800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1800" dirty="0" smtClean="0"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1800" b="1" i="1" u="sng" dirty="0" smtClean="0">
              <a:solidFill>
                <a:srgbClr val="0099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2200" b="1" i="1" u="sng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n-US" sz="2200" b="1" i="1" u="sng" dirty="0" smtClean="0">
                <a:solidFill>
                  <a:srgbClr val="009900"/>
                </a:solidFill>
                <a:latin typeface="Tahoma" pitchFamily="34" charset="0"/>
              </a:rPr>
              <a:t>Full Term= at least 50 min/week</a:t>
            </a:r>
            <a:r>
              <a:rPr lang="en-US" sz="2200" b="1" i="1" dirty="0" smtClean="0">
                <a:solidFill>
                  <a:srgbClr val="009900"/>
                </a:solidFill>
                <a:latin typeface="Tahoma" pitchFamily="34" charset="0"/>
              </a:rPr>
              <a:t> </a:t>
            </a:r>
            <a:endParaRPr lang="en-US" sz="2200" b="1" i="1" u="sng" dirty="0" smtClean="0">
              <a:solidFill>
                <a:srgbClr val="0099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22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050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animatedgif.net/arrowpointers/arrowrtmed_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14791">
            <a:off x="3110006" y="3174867"/>
            <a:ext cx="2224522" cy="3394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315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</a:rPr>
              <a:t>IMPORTANT INFO.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Autofit/>
          </a:bodyPr>
          <a:lstStyle/>
          <a:p>
            <a:pPr marL="342900" lvl="2" indent="-342900">
              <a:buNone/>
            </a:pPr>
            <a:endParaRPr lang="en-US" sz="5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800" dirty="0" smtClean="0">
              <a:effectLst/>
              <a:latin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</a:rPr>
              <a:t>You need a </a:t>
            </a:r>
            <a:r>
              <a:rPr lang="en-US" sz="1800" b="1" u="sng" dirty="0" smtClean="0">
                <a:latin typeface="Tahoma" pitchFamily="34" charset="0"/>
              </a:rPr>
              <a:t>Blue </a:t>
            </a:r>
            <a:r>
              <a:rPr lang="en-US" sz="1800" b="1" u="sng" dirty="0" err="1" smtClean="0">
                <a:latin typeface="Tahoma" pitchFamily="34" charset="0"/>
              </a:rPr>
              <a:t>MyMathLab</a:t>
            </a:r>
            <a:r>
              <a:rPr lang="en-US" sz="1800" b="1" u="sng" dirty="0" smtClean="0">
                <a:latin typeface="Tahoma" pitchFamily="34" charset="0"/>
              </a:rPr>
              <a:t> Student Access Kit</a:t>
            </a:r>
          </a:p>
          <a:p>
            <a:pPr lvl="0"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	  Enter the access code within the first fifteen days of the term.</a:t>
            </a:r>
          </a:p>
          <a:p>
            <a:pPr lvl="0">
              <a:buNone/>
            </a:pPr>
            <a:endParaRPr lang="en-US" sz="1000" b="1" u="sng" dirty="0" smtClean="0">
              <a:latin typeface="Tahoma" pitchFamily="34" charset="0"/>
              <a:cs typeface="Tahoma" pitchFamily="34" charset="0"/>
            </a:endParaRPr>
          </a:p>
          <a:p>
            <a:pPr marL="457200" indent="-457200">
              <a:buNone/>
            </a:pPr>
            <a:r>
              <a:rPr lang="en-US" sz="1800" b="1" dirty="0" smtClean="0">
                <a:latin typeface="Tahoma" pitchFamily="34" charset="0"/>
              </a:rPr>
              <a:t>				     OR	</a:t>
            </a: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>
              <a:buAutoNum type="arabicPeriod" startAt="2"/>
            </a:pPr>
            <a:r>
              <a:rPr lang="en-US" sz="1800" b="1" u="sng" dirty="0" smtClean="0">
                <a:latin typeface="Tahoma" pitchFamily="34" charset="0"/>
              </a:rPr>
              <a:t>Unofficial Transcript</a:t>
            </a:r>
            <a:r>
              <a:rPr lang="en-US" sz="1800" dirty="0" smtClean="0">
                <a:latin typeface="Tahoma" pitchFamily="34" charset="0"/>
              </a:rPr>
              <a:t> -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Turn in your unofficial transcript if 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	you took the course in the last two semesters. (</a:t>
            </a:r>
            <a:r>
              <a:rPr lang="en-US" sz="1800" i="1" dirty="0" smtClean="0">
                <a:effectLst/>
                <a:latin typeface="Tahoma" pitchFamily="34" charset="0"/>
                <a:cs typeface="Tahoma" pitchFamily="34" charset="0"/>
              </a:rPr>
              <a:t>print from Atlas</a:t>
            </a:r>
            <a:r>
              <a:rPr lang="en-US" sz="1800" dirty="0" smtClean="0">
                <a:effectLst/>
                <a:latin typeface="Tahoma" pitchFamily="34" charset="0"/>
                <a:cs typeface="Tahoma" pitchFamily="34" charset="0"/>
              </a:rPr>
              <a:t>)</a:t>
            </a:r>
          </a:p>
          <a:p>
            <a:pPr marL="457200" indent="-457200" eaLnBrk="1" hangingPunct="1">
              <a:buNone/>
            </a:pPr>
            <a:r>
              <a:rPr lang="en-US" sz="1400" dirty="0" smtClean="0">
                <a:effectLst/>
                <a:latin typeface="Tahoma" pitchFamily="34" charset="0"/>
              </a:rPr>
              <a:t>___________________________________________________________________________________</a:t>
            </a: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None/>
            </a:pPr>
            <a:endParaRPr lang="en-US" sz="500" dirty="0" smtClean="0">
              <a:effectLst/>
              <a:latin typeface="Tahoma" pitchFamily="34" charset="0"/>
            </a:endParaRPr>
          </a:p>
          <a:p>
            <a:pPr eaLnBrk="1" hangingPunct="1"/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MAT0020</a:t>
            </a:r>
            <a:r>
              <a:rPr lang="en-US" sz="18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Tahoma" pitchFamily="34" charset="0"/>
              </a:rPr>
              <a:t>–</a:t>
            </a:r>
            <a:r>
              <a:rPr lang="en-US" sz="18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</a:rPr>
              <a:t>Register</a:t>
            </a:r>
            <a:r>
              <a:rPr lang="en-US" sz="1800" dirty="0" smtClean="0">
                <a:latin typeface="Tahoma" pitchFamily="34" charset="0"/>
              </a:rPr>
              <a:t> for the Competency Test in the lab &amp;          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</a:rPr>
              <a:t>practice </a:t>
            </a:r>
            <a:r>
              <a:rPr lang="en-US" sz="1800" dirty="0" smtClean="0">
                <a:latin typeface="Tahoma" pitchFamily="34" charset="0"/>
              </a:rPr>
              <a:t>for it on</a:t>
            </a:r>
          </a:p>
          <a:p>
            <a:pPr eaLnBrk="1" hangingPunct="1"/>
            <a:endParaRPr lang="en-US" sz="8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324600" y="20574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495800"/>
            <a:ext cx="3167744" cy="6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562600"/>
            <a:ext cx="1676400" cy="3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524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5562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3840"/>
              </a:lnSpc>
              <a:buFontTx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	  BECOME A SUCCESSFUL  			          STUDENT</a:t>
            </a:r>
          </a:p>
          <a:p>
            <a:pPr algn="ctr" eaLnBrk="1" hangingPunct="1">
              <a:buFontTx/>
              <a:buNone/>
            </a:pPr>
            <a:endParaRPr lang="en-US" sz="14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eaLnBrk="1" hangingPunct="1"/>
            <a:endParaRPr lang="en-US" sz="500" dirty="0" smtClean="0">
              <a:effectLst/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*Read </a:t>
            </a:r>
            <a:r>
              <a:rPr lang="en-US" sz="1800" b="1" dirty="0" smtClean="0">
                <a:latin typeface="Tahoma" pitchFamily="34" charset="0"/>
                <a:hlinkClick r:id="rId4"/>
              </a:rPr>
              <a:t>Math Lab Syllabus</a:t>
            </a:r>
            <a:endParaRPr lang="en-US" sz="1800" b="1" dirty="0" smtClean="0">
              <a:latin typeface="Tahoma" pitchFamily="34" charset="0"/>
            </a:endParaRPr>
          </a:p>
          <a:p>
            <a:pPr lvl="1"/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*Bring your </a:t>
            </a:r>
            <a:r>
              <a:rPr lang="en-US" sz="1800" b="1" dirty="0" smtClean="0">
                <a:latin typeface="Tahoma" pitchFamily="34" charset="0"/>
              </a:rPr>
              <a:t>Class Notes </a:t>
            </a:r>
            <a:r>
              <a:rPr lang="en-US" sz="1800" dirty="0" smtClean="0">
                <a:latin typeface="Tahoma" pitchFamily="34" charset="0"/>
              </a:rPr>
              <a:t>and </a:t>
            </a:r>
          </a:p>
          <a:p>
            <a:pPr lvl="1">
              <a:buNone/>
            </a:pPr>
            <a:r>
              <a:rPr lang="en-US" sz="1800" b="1" dirty="0" smtClean="0">
                <a:latin typeface="Tahoma" pitchFamily="34" charset="0"/>
              </a:rPr>
              <a:t>			   Lab Manual </a:t>
            </a:r>
            <a:r>
              <a:rPr lang="en-US" sz="1800" dirty="0" smtClean="0">
                <a:latin typeface="Tahoma" pitchFamily="34" charset="0"/>
              </a:rPr>
              <a:t>and keep them </a:t>
            </a:r>
          </a:p>
          <a:p>
            <a:pPr lvl="1">
              <a:buNone/>
            </a:pPr>
            <a:r>
              <a:rPr lang="en-US" sz="1800" b="1" dirty="0" smtClean="0">
                <a:latin typeface="Tahoma" pitchFamily="34" charset="0"/>
              </a:rPr>
              <a:t>                       organized</a:t>
            </a:r>
          </a:p>
          <a:p>
            <a:pPr lvl="1"/>
            <a:endParaRPr lang="en-US" sz="1500" dirty="0" smtClean="0">
              <a:latin typeface="Tahoma" pitchFamily="34" charset="0"/>
            </a:endParaRPr>
          </a:p>
          <a:p>
            <a:pPr lvl="1" eaLnBrk="1" hangingPunct="1">
              <a:buNone/>
            </a:pPr>
            <a:r>
              <a:rPr lang="en-US" sz="1800" dirty="0" smtClean="0">
                <a:effectLst/>
                <a:latin typeface="Tahoma" pitchFamily="34" charset="0"/>
              </a:rPr>
              <a:t>                    *Check </a:t>
            </a:r>
            <a:r>
              <a:rPr lang="en-US" sz="1800" b="1" dirty="0" smtClean="0">
                <a:effectLst/>
                <a:latin typeface="Tahoma" pitchFamily="34" charset="0"/>
                <a:hlinkClick r:id="rId4"/>
              </a:rPr>
              <a:t>Lab Calendar </a:t>
            </a:r>
            <a:r>
              <a:rPr lang="en-US" sz="1800" dirty="0" smtClean="0">
                <a:effectLst/>
                <a:latin typeface="Tahoma" pitchFamily="34" charset="0"/>
              </a:rPr>
              <a:t>frequently</a:t>
            </a:r>
          </a:p>
          <a:p>
            <a:pPr lvl="1" eaLnBrk="1" hangingPunct="1">
              <a:buNone/>
            </a:pPr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endParaRPr lang="en-US" sz="200" dirty="0" smtClean="0">
              <a:latin typeface="Tahoma" pitchFamily="34" charset="0"/>
            </a:endParaRPr>
          </a:p>
          <a:p>
            <a:pPr lvl="1">
              <a:buNone/>
            </a:pPr>
            <a:endParaRPr lang="en-US" sz="2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*Ask your MAC (</a:t>
            </a:r>
            <a:r>
              <a:rPr lang="en-US" sz="1800" b="1" dirty="0" smtClean="0">
                <a:latin typeface="Tahoma" pitchFamily="34" charset="0"/>
                <a:hlinkClick r:id="rId5"/>
              </a:rPr>
              <a:t>Math Academic Coaches</a:t>
            </a:r>
            <a:r>
              <a:rPr lang="en-US" sz="1800" dirty="0" smtClean="0"/>
              <a:t>)</a:t>
            </a:r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endParaRPr lang="en-US" sz="1500" dirty="0" smtClean="0">
              <a:effectLst/>
              <a:latin typeface="Tahoma" pitchFamily="34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Tahoma" pitchFamily="34" charset="0"/>
              </a:rPr>
              <a:t>                    </a:t>
            </a:r>
            <a:r>
              <a:rPr lang="en-US" sz="1800" dirty="0" smtClean="0">
                <a:effectLst/>
                <a:latin typeface="Tahoma" pitchFamily="34" charset="0"/>
              </a:rPr>
              <a:t>*See other </a:t>
            </a:r>
            <a:r>
              <a:rPr lang="en-US" sz="1800" b="1" dirty="0" smtClean="0">
                <a:solidFill>
                  <a:srgbClr val="FFFF00"/>
                </a:solidFill>
                <a:effectLst/>
                <a:latin typeface="Tahoma" pitchFamily="34" charset="0"/>
                <a:hlinkClick r:id="rId6"/>
              </a:rPr>
              <a:t>LSS RESOURCES</a:t>
            </a:r>
            <a:endParaRPr lang="en-US" sz="1800" b="1" dirty="0" smtClean="0">
              <a:solidFill>
                <a:srgbClr val="FFFF00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Valencia Log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7526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ormal Se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1752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raduate.gif - (4K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429000"/>
            <a:ext cx="2043112" cy="2514602"/>
          </a:xfrm>
          <a:prstGeom prst="rect">
            <a:avLst/>
          </a:prstGeom>
          <a:noFill/>
        </p:spPr>
      </p:pic>
      <p:pic>
        <p:nvPicPr>
          <p:cNvPr id="9" name="Picture 8" descr="Beauty In Mat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2200" y="2286000"/>
            <a:ext cx="2209800" cy="2971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010400" cy="5105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WHEN LIFE GETS TOUGH, </a:t>
            </a:r>
          </a:p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 TALK TO SOMEBODY</a:t>
            </a: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poor stud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743200"/>
            <a:ext cx="3110523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3124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Talk to your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Professor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Talk to 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Lab Instructor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Talk to 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Counselor in SSB-110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15000"/>
            <a:ext cx="219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Give Up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3276600" cy="281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362200"/>
            <a:ext cx="3048000" cy="259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733800"/>
            <a:ext cx="302238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4953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</a:t>
            </a:r>
            <a:r>
              <a:rPr lang="en-US" sz="3600" b="1" dirty="0" smtClean="0"/>
              <a:t>STRESSED</a:t>
            </a:r>
            <a:r>
              <a:rPr lang="en-US" sz="3600" dirty="0" smtClean="0"/>
              <a:t>”  is “</a:t>
            </a:r>
            <a:r>
              <a:rPr lang="en-US" sz="3600" b="1" dirty="0" smtClean="0"/>
              <a:t>DESSERTS</a:t>
            </a:r>
            <a:r>
              <a:rPr lang="en-US" sz="3600" dirty="0" smtClean="0"/>
              <a:t>” spelled backwards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09529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</a:rPr>
              <a:t>DESIGNED FOR YOU!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981200"/>
            <a:ext cx="8382000" cy="4468812"/>
          </a:xfrm>
        </p:spPr>
        <p:txBody>
          <a:bodyPr>
            <a:normAutofit/>
          </a:bodyPr>
          <a:lstStyle/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effectLst/>
                <a:latin typeface="Tahoma" pitchFamily="34" charset="0"/>
              </a:rPr>
              <a:t>  </a:t>
            </a:r>
            <a:r>
              <a:rPr lang="en-US" sz="2300" dirty="0" smtClean="0">
                <a:effectLst/>
                <a:latin typeface="Tahoma" pitchFamily="34" charset="0"/>
              </a:rPr>
              <a:t>The</a:t>
            </a:r>
            <a:r>
              <a:rPr lang="en-US" sz="2000" dirty="0" smtClean="0">
                <a:effectLst/>
                <a:latin typeface="Tahoma" pitchFamily="34" charset="0"/>
              </a:rPr>
              <a:t> </a:t>
            </a:r>
            <a:r>
              <a:rPr lang="en-US" sz="2600" b="1" u="sng" dirty="0" smtClean="0">
                <a:effectLst/>
                <a:latin typeface="Tahoma" pitchFamily="34" charset="0"/>
                <a:hlinkClick r:id="rId4"/>
              </a:rPr>
              <a:t>Math Center</a:t>
            </a:r>
            <a:r>
              <a:rPr lang="en-US" sz="2400" b="1" dirty="0" smtClean="0">
                <a:effectLst/>
                <a:latin typeface="Tahoma" pitchFamily="34" charset="0"/>
              </a:rPr>
              <a:t> </a:t>
            </a:r>
            <a:r>
              <a:rPr lang="en-US" sz="2300" dirty="0" smtClean="0">
                <a:effectLst/>
                <a:latin typeface="Tahoma" pitchFamily="34" charset="0"/>
              </a:rPr>
              <a:t>is your resource </a:t>
            </a:r>
            <a:r>
              <a:rPr lang="en-US" sz="2600" b="1" u="sng" dirty="0" smtClean="0">
                <a:effectLst/>
                <a:latin typeface="Tahoma" pitchFamily="34" charset="0"/>
                <a:hlinkClick r:id="rId5"/>
              </a:rPr>
              <a:t>Monday</a:t>
            </a:r>
            <a:r>
              <a:rPr lang="en-US" sz="2600" b="1" u="sng" dirty="0" smtClean="0">
                <a:effectLst/>
                <a:latin typeface="Tahoma" pitchFamily="34" charset="0"/>
              </a:rPr>
              <a:t> </a:t>
            </a:r>
            <a:r>
              <a:rPr lang="en-US" sz="2600" b="1" u="sng" dirty="0" smtClean="0">
                <a:effectLst/>
                <a:latin typeface="Tahoma" pitchFamily="34" charset="0"/>
                <a:hlinkClick r:id="rId5"/>
              </a:rPr>
              <a:t>to Sunday  </a:t>
            </a:r>
            <a:endParaRPr lang="en-US" sz="2600" b="1" u="sng" dirty="0" smtClean="0">
              <a:effectLst/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200" u="sng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Professional </a:t>
            </a:r>
            <a:r>
              <a:rPr lang="en-US" sz="2400" dirty="0" smtClean="0">
                <a:latin typeface="Tahoma" pitchFamily="34" charset="0"/>
              </a:rPr>
              <a:t>L</a:t>
            </a:r>
            <a:r>
              <a:rPr lang="en-US" sz="2400" dirty="0" smtClean="0">
                <a:effectLst/>
                <a:latin typeface="Tahoma" pitchFamily="34" charset="0"/>
              </a:rPr>
              <a:t>ab </a:t>
            </a:r>
            <a:r>
              <a:rPr lang="en-US" sz="2400" dirty="0" smtClean="0">
                <a:latin typeface="Tahoma" pitchFamily="34" charset="0"/>
              </a:rPr>
              <a:t>I</a:t>
            </a:r>
            <a:r>
              <a:rPr lang="en-US" sz="2400" dirty="0" smtClean="0">
                <a:effectLst/>
                <a:latin typeface="Tahoma" pitchFamily="34" charset="0"/>
              </a:rPr>
              <a:t>nstructors 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110 computers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Student Resources </a:t>
            </a:r>
            <a:r>
              <a:rPr lang="en-US" sz="2400" dirty="0" smtClean="0">
                <a:latin typeface="Tahoma" pitchFamily="34" charset="0"/>
              </a:rPr>
              <a:t>T</a:t>
            </a:r>
            <a:r>
              <a:rPr lang="en-US" sz="2400" dirty="0" smtClean="0">
                <a:effectLst/>
                <a:latin typeface="Tahoma" pitchFamily="34" charset="0"/>
              </a:rPr>
              <a:t>able {stapler, hole puncher}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>
              <a:defRPr/>
            </a:pP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</a:rPr>
              <a:t>Red</a:t>
            </a:r>
            <a:r>
              <a:rPr lang="en-US" sz="2400" dirty="0" smtClean="0">
                <a:latin typeface="Tahoma" pitchFamily="34" charset="0"/>
              </a:rPr>
              <a:t> and </a:t>
            </a:r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</a:rPr>
              <a:t>Blue</a:t>
            </a:r>
            <a:r>
              <a:rPr lang="en-US" sz="2400" dirty="0" smtClean="0">
                <a:effectLst/>
                <a:latin typeface="Tahoma" pitchFamily="34" charset="0"/>
              </a:rPr>
              <a:t> Print </a:t>
            </a:r>
            <a:r>
              <a:rPr lang="en-US" sz="2400" dirty="0" smtClean="0">
                <a:latin typeface="Tahoma" pitchFamily="34" charset="0"/>
              </a:rPr>
              <a:t>S</a:t>
            </a:r>
            <a:r>
              <a:rPr lang="en-US" sz="2400" dirty="0" smtClean="0">
                <a:effectLst/>
                <a:latin typeface="Tahoma" pitchFamily="34" charset="0"/>
              </a:rPr>
              <a:t>tations </a:t>
            </a:r>
            <a:r>
              <a:rPr lang="en-US" sz="2400" dirty="0" smtClean="0">
                <a:latin typeface="Tahoma" pitchFamily="34" charset="0"/>
              </a:rPr>
              <a:t>{print card required, </a:t>
            </a:r>
            <a:r>
              <a:rPr lang="en-US" sz="2400" dirty="0" smtClean="0">
                <a:effectLst/>
                <a:latin typeface="Tahoma" pitchFamily="34" charset="0"/>
              </a:rPr>
              <a:t>$0.10/page} </a:t>
            </a:r>
          </a:p>
          <a:p>
            <a:pPr marL="1009650" lvl="1" indent="-495300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>
              <a:defRPr/>
            </a:pPr>
            <a:r>
              <a:rPr lang="en-US" sz="2400" dirty="0" smtClean="0">
                <a:latin typeface="Tahoma" pitchFamily="34" charset="0"/>
              </a:rPr>
              <a:t>Access friendly environment; hardware &amp; software accommodations available. Please ASK………</a:t>
            </a: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5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1027" name="Picture 3" descr="C:\Documents and Settings\ABatra\Local Settings\Temporary Internet Files\Content.IE5\Z3VL4400\MMj0283631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362200"/>
            <a:ext cx="12192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y_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5029200"/>
          </a:xfrm>
          <a:prstGeom prst="rect">
            <a:avLst/>
          </a:prstGeom>
        </p:spPr>
      </p:pic>
      <p:pic>
        <p:nvPicPr>
          <p:cNvPr id="5" name="Picture 4" descr="good_l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10356"/>
            <a:ext cx="4572000" cy="4147644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rgbClr val="7D1EA8"/>
                </a:solidFill>
                <a:effectLst/>
                <a:latin typeface="Tahoma" pitchFamily="34" charset="0"/>
              </a:rPr>
              <a:t>YOUR 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$</a:t>
            </a:r>
            <a:r>
              <a:rPr lang="en-US" sz="3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UCCESS  </a:t>
            </a:r>
            <a:r>
              <a:rPr lang="en-US" sz="3400" b="1" dirty="0" smtClean="0">
                <a:solidFill>
                  <a:srgbClr val="7D1EA8"/>
                </a:solidFill>
                <a:effectLst/>
                <a:latin typeface="Tahoma" pitchFamily="34" charset="0"/>
              </a:rPr>
              <a:t>IN MATHEMATICS</a:t>
            </a:r>
            <a:endParaRPr lang="en-US" sz="3400" b="1" dirty="0" smtClean="0">
              <a:solidFill>
                <a:srgbClr val="7D1EA8"/>
              </a:solidFill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8534400" cy="3886200"/>
          </a:xfrm>
        </p:spPr>
        <p:txBody>
          <a:bodyPr>
            <a:normAutofit fontScale="92500" lnSpcReduction="10000"/>
          </a:bodyPr>
          <a:lstStyle/>
          <a:p>
            <a:pPr marL="1035050" lvl="1" indent="-577850" eaLnBrk="1" hangingPunct="1">
              <a:buFontTx/>
              <a:buNone/>
              <a:defRPr/>
            </a:pPr>
            <a:r>
              <a:rPr lang="en-US" dirty="0" smtClean="0">
                <a:effectLst/>
                <a:latin typeface="Tahoma" pitchFamily="34" charset="0"/>
              </a:rPr>
              <a:t>  Begins By:</a:t>
            </a:r>
          </a:p>
          <a:p>
            <a:pPr marL="1035050" lvl="1" indent="-577850" eaLnBrk="1" hangingPunct="1">
              <a:buFontTx/>
              <a:buNone/>
              <a:defRPr/>
            </a:pPr>
            <a:endParaRPr lang="en-US" sz="400" dirty="0" smtClean="0">
              <a:effectLst/>
              <a:latin typeface="Tahoma" pitchFamily="34" charset="0"/>
            </a:endParaRPr>
          </a:p>
          <a:p>
            <a:pPr marL="1035050" lvl="1" indent="-577850" eaLnBrk="1" hangingPunct="1">
              <a:buFontTx/>
              <a:buNone/>
              <a:defRPr/>
            </a:pPr>
            <a:endParaRPr lang="en-US" sz="500" dirty="0" smtClean="0">
              <a:effectLst/>
              <a:latin typeface="Tahoma" pitchFamily="34" charset="0"/>
            </a:endParaRPr>
          </a:p>
          <a:p>
            <a:pPr marL="1409700" lvl="2" indent="-495300" eaLnBrk="1" hangingPunct="1">
              <a:defRPr/>
            </a:pPr>
            <a:r>
              <a:rPr lang="en-US" sz="2200" b="1" dirty="0" smtClean="0">
                <a:latin typeface="Tahoma" pitchFamily="34" charset="0"/>
              </a:rPr>
              <a:t>Following p</a:t>
            </a:r>
            <a:r>
              <a:rPr lang="en-US" sz="2200" b="1" dirty="0" smtClean="0">
                <a:effectLst/>
                <a:latin typeface="Tahoma" pitchFamily="34" charset="0"/>
              </a:rPr>
              <a:t>olicies</a:t>
            </a:r>
            <a:r>
              <a:rPr lang="en-US" sz="2200" dirty="0" smtClean="0">
                <a:effectLst/>
                <a:latin typeface="Tahoma" pitchFamily="34" charset="0"/>
              </a:rPr>
              <a:t> for a comfortable learning environment: {</a:t>
            </a:r>
            <a:r>
              <a:rPr lang="en-US" sz="2200" b="1" dirty="0" smtClean="0">
                <a:effectLst/>
                <a:latin typeface="Tahoma" pitchFamily="34" charset="0"/>
                <a:hlinkClick r:id="rId4"/>
              </a:rPr>
              <a:t>MATH CENTER POLICIES</a:t>
            </a:r>
            <a:r>
              <a:rPr lang="en-US" sz="2200" dirty="0" smtClean="0">
                <a:effectLst/>
                <a:latin typeface="Tahoma" pitchFamily="34" charset="0"/>
              </a:rPr>
              <a:t>}</a:t>
            </a:r>
          </a:p>
          <a:p>
            <a:pPr marL="1409700" lvl="2" indent="-495300">
              <a:buNone/>
              <a:defRPr/>
            </a:pPr>
            <a:endParaRPr lang="en-US" sz="2200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b="1" dirty="0" smtClean="0">
                <a:latin typeface="Tahoma" pitchFamily="34" charset="0"/>
              </a:rPr>
              <a:t>Reading </a:t>
            </a:r>
            <a:r>
              <a:rPr lang="en-US" sz="2200" dirty="0" smtClean="0">
                <a:latin typeface="Tahoma" pitchFamily="34" charset="0"/>
              </a:rPr>
              <a:t>your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hlinkClick r:id="rId5"/>
              </a:rPr>
              <a:t>Lab Syllabus</a:t>
            </a:r>
            <a:r>
              <a:rPr lang="en-US" sz="2200" dirty="0" smtClean="0">
                <a:latin typeface="Tahoma" pitchFamily="34" charset="0"/>
              </a:rPr>
              <a:t> , </a:t>
            </a:r>
            <a:r>
              <a:rPr lang="en-US" sz="2200" b="1" dirty="0" smtClean="0">
                <a:latin typeface="Tahoma" pitchFamily="34" charset="0"/>
              </a:rPr>
              <a:t>Class Syllabus,                 Class Notes </a:t>
            </a:r>
            <a:r>
              <a:rPr lang="en-US" sz="2200" dirty="0" smtClean="0">
                <a:latin typeface="Tahoma" pitchFamily="34" charset="0"/>
              </a:rPr>
              <a:t>and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</a:rPr>
              <a:t>by</a:t>
            </a:r>
            <a:r>
              <a:rPr lang="en-US" sz="2200" b="1" dirty="0" smtClean="0">
                <a:latin typeface="Tahoma" pitchFamily="34" charset="0"/>
              </a:rPr>
              <a:t> being organized </a:t>
            </a:r>
          </a:p>
          <a:p>
            <a:pPr marL="1409700" lvl="2" indent="-495300">
              <a:defRPr/>
            </a:pPr>
            <a:endParaRPr lang="en-US" sz="2200" b="1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b="1" dirty="0" smtClean="0">
                <a:latin typeface="Tahoma" pitchFamily="34" charset="0"/>
              </a:rPr>
              <a:t>Using your Lab Manual </a:t>
            </a:r>
            <a:r>
              <a:rPr lang="en-US" sz="2200" dirty="0" smtClean="0">
                <a:latin typeface="Tahoma" pitchFamily="34" charset="0"/>
              </a:rPr>
              <a:t>to successfully complete assignments on or before due dates {</a:t>
            </a:r>
            <a:r>
              <a:rPr lang="en-US" sz="2200" b="1" dirty="0" smtClean="0">
                <a:latin typeface="Tahoma" pitchFamily="34" charset="0"/>
                <a:cs typeface="Tahoma" pitchFamily="34" charset="0"/>
                <a:hlinkClick r:id="rId5"/>
              </a:rPr>
              <a:t>CALENDARS</a:t>
            </a:r>
            <a:r>
              <a:rPr lang="en-US" sz="2200" dirty="0" smtClean="0">
                <a:latin typeface="Tahoma" pitchFamily="34" charset="0"/>
              </a:rPr>
              <a:t>}</a:t>
            </a:r>
          </a:p>
          <a:p>
            <a:pPr marL="1409700" lvl="2" indent="-495300">
              <a:buNone/>
              <a:defRPr/>
            </a:pPr>
            <a:endParaRPr lang="en-US" sz="2200" b="1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dirty="0" smtClean="0">
                <a:effectLst/>
                <a:latin typeface="Tahoma" pitchFamily="34" charset="0"/>
              </a:rPr>
              <a:t>Asking a lab instructor/professor for assistance……</a:t>
            </a:r>
          </a:p>
          <a:p>
            <a:pPr marL="1409700" lvl="2" indent="-495300"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8" name="Picture 2" descr="http://www.animatedgif.net/bookscalendars/read_e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9601">
            <a:off x="6981989" y="3256510"/>
            <a:ext cx="1397506" cy="1326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9248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44D3C"/>
                </a:solidFill>
                <a:latin typeface="Tahoma" pitchFamily="34" charset="0"/>
              </a:rPr>
              <a:t>Assignments and Attendance</a:t>
            </a:r>
            <a:endParaRPr lang="en-US" sz="3600" b="1" dirty="0" smtClean="0">
              <a:solidFill>
                <a:srgbClr val="844D3C"/>
              </a:solidFill>
              <a:effectLst/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1752600"/>
            <a:ext cx="8458200" cy="609600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Tahoma" pitchFamily="34" charset="0"/>
              </a:rPr>
              <a:t>  Assignments are done in </a:t>
            </a:r>
          </a:p>
          <a:p>
            <a:pPr lvl="2">
              <a:buNone/>
              <a:defRPr/>
            </a:pPr>
            <a:r>
              <a:rPr lang="en-US" sz="2000" b="1" dirty="0" smtClean="0">
                <a:latin typeface="Tahoma" pitchFamily="34" charset="0"/>
              </a:rPr>
              <a:t>     </a:t>
            </a:r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Pre-test/Mastery test are to be done in the Math Lab.</a:t>
            </a:r>
            <a:r>
              <a:rPr lang="en-US" sz="2000" b="1" i="1" dirty="0" smtClean="0">
                <a:latin typeface="Tahoma" pitchFamily="34" charset="0"/>
              </a:rPr>
              <a:t>    </a:t>
            </a:r>
          </a:p>
          <a:p>
            <a:pPr lvl="2"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  </a:t>
            </a:r>
            <a:r>
              <a:rPr lang="en-US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 help on Pre-test/Mastery test.</a:t>
            </a:r>
          </a:p>
          <a:p>
            <a:pPr lvl="2">
              <a:buNone/>
              <a:defRPr/>
            </a:pPr>
            <a:endParaRPr lang="en-US" sz="1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Tahoma" pitchFamily="34" charset="0"/>
              </a:rPr>
              <a:t>  Attendance is tracked through </a:t>
            </a:r>
            <a:r>
              <a:rPr lang="en-US" sz="2000" b="1" dirty="0" smtClean="0">
                <a:latin typeface="Tahoma" pitchFamily="34" charset="0"/>
              </a:rPr>
              <a:t>Accutrack at the  </a:t>
            </a:r>
          </a:p>
          <a:p>
            <a:pPr lvl="2">
              <a:buNone/>
              <a:defRPr/>
            </a:pPr>
            <a:r>
              <a:rPr lang="en-US" sz="2000" b="1" dirty="0" smtClean="0">
                <a:latin typeface="Tahoma" pitchFamily="34" charset="0"/>
              </a:rPr>
              <a:t>     West Campus Math Lab only.</a:t>
            </a: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8610600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2300" dirty="0" smtClean="0"/>
              <a:t>Lab work is </a:t>
            </a:r>
            <a:r>
              <a:rPr lang="en-US" sz="2300" b="1" u="sng" dirty="0" smtClean="0"/>
              <a:t>15% of class grade</a:t>
            </a:r>
            <a:r>
              <a:rPr lang="en-US" sz="2300" b="1" dirty="0" smtClean="0"/>
              <a:t> </a:t>
            </a:r>
            <a:r>
              <a:rPr lang="en-US" sz="2100" dirty="0" smtClean="0"/>
              <a:t>(check with your professor)</a:t>
            </a:r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/>
              <a:t>¾</a:t>
            </a:r>
            <a:r>
              <a:rPr lang="en-US" dirty="0" smtClean="0"/>
              <a:t> of that grade is based on </a:t>
            </a:r>
            <a:r>
              <a:rPr lang="en-US" b="1" dirty="0" smtClean="0"/>
              <a:t>assignments</a:t>
            </a:r>
          </a:p>
          <a:p>
            <a:pPr marL="2241550" lvl="4" indent="-412750">
              <a:lnSpc>
                <a:spcPct val="80000"/>
              </a:lnSpc>
              <a:defRPr/>
            </a:pPr>
            <a:endParaRPr lang="en-US" sz="10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¼</a:t>
            </a:r>
            <a:r>
              <a:rPr lang="en-US" dirty="0" smtClean="0"/>
              <a:t> of that grade is based on weekly attendance</a:t>
            </a: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733800"/>
            <a:ext cx="2427515" cy="49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</a:rPr>
              <a:t>             Logging in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 Accutrack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382000" cy="4724400"/>
          </a:xfrm>
        </p:spPr>
        <p:txBody>
          <a:bodyPr>
            <a:normAutofit fontScale="25000" lnSpcReduction="20000"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 algn="ctr">
              <a:lnSpc>
                <a:spcPct val="120000"/>
              </a:lnSpc>
              <a:buNone/>
              <a:defRPr/>
            </a:pPr>
            <a:endParaRPr lang="en-US" sz="6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8000" b="1" dirty="0" smtClean="0">
                <a:solidFill>
                  <a:srgbClr val="C00000"/>
                </a:solidFill>
                <a:latin typeface="Tahoma" pitchFamily="34" charset="0"/>
              </a:rPr>
              <a:t>    Weekly Attendance Required for All Students:</a:t>
            </a:r>
          </a:p>
          <a:p>
            <a:pPr marL="609600" indent="-609600">
              <a:lnSpc>
                <a:spcPct val="120000"/>
              </a:lnSpc>
              <a:defRPr/>
            </a:pPr>
            <a:endParaRPr lang="en-US" sz="16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defRPr/>
            </a:pPr>
            <a:endParaRPr lang="en-US" sz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b="1" u="sng" dirty="0" smtClean="0">
                <a:solidFill>
                  <a:srgbClr val="0000FF"/>
                </a:solidFill>
                <a:latin typeface="Tahoma" pitchFamily="34" charset="0"/>
              </a:rPr>
              <a:t>First time Sign-in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  <a:r>
              <a:rPr lang="en-US" sz="4800" b="1" dirty="0" smtClean="0">
                <a:latin typeface="Tahoma" pitchFamily="34" charset="0"/>
              </a:rPr>
              <a:t> </a:t>
            </a: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Type your </a:t>
            </a:r>
            <a:r>
              <a:rPr lang="en-US" sz="6400" b="1" dirty="0" smtClean="0">
                <a:latin typeface="Tahoma" pitchFamily="34" charset="0"/>
              </a:rPr>
              <a:t>VID</a:t>
            </a:r>
            <a:r>
              <a:rPr lang="en-US" sz="6400" dirty="0" smtClean="0">
                <a:latin typeface="Tahoma" pitchFamily="34" charset="0"/>
              </a:rPr>
              <a:t>, Select your </a:t>
            </a:r>
            <a:r>
              <a:rPr lang="en-US" sz="6400" b="1" dirty="0" smtClean="0">
                <a:latin typeface="Tahoma" pitchFamily="34" charset="0"/>
              </a:rPr>
              <a:t>Instructor</a:t>
            </a:r>
            <a:r>
              <a:rPr lang="en-US" sz="6400" dirty="0" smtClean="0">
                <a:latin typeface="Tahoma" pitchFamily="34" charset="0"/>
              </a:rPr>
              <a:t>, </a:t>
            </a:r>
            <a:r>
              <a:rPr lang="en-US" sz="6400" b="1" dirty="0" smtClean="0">
                <a:latin typeface="Tahoma" pitchFamily="34" charset="0"/>
              </a:rPr>
              <a:t>CRN 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</a:t>
            </a:r>
            <a:r>
              <a:rPr lang="en-US" sz="6400" b="1" dirty="0" smtClean="0">
                <a:latin typeface="Tahoma" pitchFamily="34" charset="0"/>
              </a:rPr>
              <a:t> Continue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 </a:t>
            </a:r>
            <a:r>
              <a:rPr lang="en-US" sz="6400" b="1" dirty="0" smtClean="0">
                <a:latin typeface="Tahoma" pitchFamily="34" charset="0"/>
              </a:rPr>
              <a:t>Yes 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b="1" u="sng" dirty="0" smtClean="0">
                <a:solidFill>
                  <a:srgbClr val="AF6121"/>
                </a:solidFill>
                <a:latin typeface="Tahoma" pitchFamily="34" charset="0"/>
              </a:rPr>
              <a:t>Next Sign-in</a:t>
            </a:r>
            <a:r>
              <a:rPr lang="en-US" sz="7200" b="1" dirty="0" smtClean="0">
                <a:solidFill>
                  <a:srgbClr val="AF6121"/>
                </a:solidFill>
                <a:latin typeface="Tahoma" pitchFamily="34" charset="0"/>
              </a:rPr>
              <a:t>:</a:t>
            </a: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Type your </a:t>
            </a:r>
            <a:r>
              <a:rPr lang="en-US" sz="6400" b="1" dirty="0" smtClean="0">
                <a:latin typeface="Tahoma" pitchFamily="34" charset="0"/>
              </a:rPr>
              <a:t>VID </a:t>
            </a:r>
            <a:r>
              <a:rPr lang="en-US" sz="6400" dirty="0" smtClean="0">
                <a:latin typeface="Tahoma" pitchFamily="34" charset="0"/>
              </a:rPr>
              <a:t>(Instructor, CRN already selected)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</a:t>
            </a:r>
            <a:r>
              <a:rPr lang="en-US" sz="6400" b="1" dirty="0" smtClean="0">
                <a:latin typeface="Tahoma" pitchFamily="34" charset="0"/>
              </a:rPr>
              <a:t> Continue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r>
              <a:rPr lang="en-US" sz="7200" b="1" dirty="0" smtClean="0">
                <a:latin typeface="Tahoma" pitchFamily="34" charset="0"/>
              </a:rPr>
              <a:t>Week begins on Monday and ends on Sunday </a:t>
            </a:r>
            <a:r>
              <a:rPr lang="en-US" sz="7200" dirty="0" smtClean="0">
                <a:latin typeface="Tahoma" pitchFamily="34" charset="0"/>
              </a:rPr>
              <a:t>{no rollover}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6800" b="1" i="1" dirty="0" smtClean="0">
                <a:solidFill>
                  <a:srgbClr val="009900"/>
                </a:solidFill>
                <a:latin typeface="Tahoma" pitchFamily="34" charset="0"/>
              </a:rPr>
              <a:t>Full Term = Minimum of 50 minutes per week</a:t>
            </a: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defRPr/>
            </a:pP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48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24578" name="Picture 2" descr="http://www.animatedgif.net/people/comp6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124200"/>
            <a:ext cx="1524305" cy="14478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371599"/>
            <a:ext cx="1824300" cy="137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6" descr="http://www.animatedgif.net/people/guy_e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4267">
            <a:off x="6395787" y="1466482"/>
            <a:ext cx="1626396" cy="200046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62200" y="1219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www.valenciacc.edu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5052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  1.   Go to the  </a:t>
            </a:r>
          </a:p>
          <a:p>
            <a:pPr marL="342900" indent="-342900"/>
            <a:r>
              <a:rPr lang="en-US" sz="2400" b="1" dirty="0" smtClean="0"/>
              <a:t>	   Valencia website</a:t>
            </a:r>
          </a:p>
          <a:p>
            <a:pPr marL="342900" indent="-342900">
              <a:buAutoNum type="arabicPeriod"/>
            </a:pPr>
            <a:endParaRPr lang="en-US" sz="1600" b="1" dirty="0" smtClean="0"/>
          </a:p>
          <a:p>
            <a:pPr marL="457200" indent="-457200"/>
            <a:r>
              <a:rPr lang="en-US" sz="2400" b="1" dirty="0" smtClean="0"/>
              <a:t>   2.  Go to </a:t>
            </a:r>
          </a:p>
          <a:p>
            <a:pPr marL="457200" indent="-457200"/>
            <a:r>
              <a:rPr lang="en-US" sz="2400" b="1" dirty="0" smtClean="0"/>
              <a:t>	  </a:t>
            </a:r>
            <a:r>
              <a:rPr lang="en-US" sz="2400" b="1" u="sng" dirty="0" smtClean="0"/>
              <a:t>Quick Links</a:t>
            </a:r>
            <a:r>
              <a:rPr lang="en-US" sz="2400" b="1" dirty="0" smtClean="0"/>
              <a:t>   </a:t>
            </a:r>
          </a:p>
          <a:p>
            <a:pPr marL="457200" indent="-457200"/>
            <a:r>
              <a:rPr lang="en-US" sz="2400" b="1" dirty="0" smtClean="0"/>
              <a:t>         drop down menu  </a:t>
            </a:r>
          </a:p>
          <a:p>
            <a:pPr marL="457200" indent="-457200"/>
            <a:r>
              <a:rPr lang="en-US" sz="2400" b="1" dirty="0" smtClean="0"/>
              <a:t>	  to </a:t>
            </a:r>
            <a:r>
              <a:rPr lang="en-US" sz="2400" b="1" u="sng" dirty="0" smtClean="0"/>
              <a:t>Online Courses 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53244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Elbow Connector 42"/>
          <p:cNvCxnSpPr/>
          <p:nvPr/>
        </p:nvCxnSpPr>
        <p:spPr>
          <a:xfrm rot="10800000">
            <a:off x="3810000" y="3733800"/>
            <a:ext cx="3200400" cy="2209800"/>
          </a:xfrm>
          <a:prstGeom prst="bentConnector3">
            <a:avLst>
              <a:gd name="adj1" fmla="val 78231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543300" y="1943100"/>
            <a:ext cx="304800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412681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4876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3. Click </a:t>
            </a:r>
            <a:r>
              <a:rPr lang="en-US" sz="2400" b="1" u="sng" dirty="0" smtClean="0"/>
              <a:t>Log IN</a:t>
            </a:r>
            <a:r>
              <a:rPr lang="en-US" sz="2400" b="1" dirty="0" smtClean="0"/>
              <a:t> 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1219200" y="3581400"/>
            <a:ext cx="1981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800600" y="4191000"/>
            <a:ext cx="2057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515100" y="3162300"/>
            <a:ext cx="2057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648200" y="48768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4. Enter your </a:t>
            </a:r>
            <a:r>
              <a:rPr lang="en-US" sz="2400" b="1" u="sng" dirty="0" smtClean="0"/>
              <a:t>Atlas User name</a:t>
            </a:r>
            <a:r>
              <a:rPr lang="en-US" sz="2400" b="1" dirty="0" smtClean="0"/>
              <a:t> and </a:t>
            </a:r>
            <a:r>
              <a:rPr lang="en-US" sz="2400" b="1" u="sng" dirty="0" smtClean="0"/>
              <a:t>Atlas Password.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2578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629399" cy="404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5638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       5.  Select your current MAT0020C course</a:t>
            </a:r>
            <a:r>
              <a:rPr lang="en-US" sz="2400" b="1" u="sng" dirty="0" smtClean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657600" y="48768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29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Home Page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7497743" cy="45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2895600" y="1523999"/>
            <a:ext cx="1066800" cy="304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377</Words>
  <Application>Microsoft Office PowerPoint</Application>
  <PresentationFormat>On-screen Show (4:3)</PresentationFormat>
  <Paragraphs>202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</vt:lpstr>
      <vt:lpstr> DESIGNED FOR YOU!</vt:lpstr>
      <vt:lpstr>YOUR $UCCESS  IN MATHEMATICS</vt:lpstr>
      <vt:lpstr>Assignments and Attendance</vt:lpstr>
      <vt:lpstr>             Logging in Accutrack  </vt:lpstr>
      <vt:lpstr>Slide 6</vt:lpstr>
      <vt:lpstr>Slide 7</vt:lpstr>
      <vt:lpstr>Slide 8</vt:lpstr>
      <vt:lpstr>Slide 9</vt:lpstr>
      <vt:lpstr>Slide 10</vt:lpstr>
      <vt:lpstr>Slide 11</vt:lpstr>
      <vt:lpstr>Slide 12</vt:lpstr>
      <vt:lpstr>Completing a lab assignment  </vt:lpstr>
      <vt:lpstr>Slide 14</vt:lpstr>
      <vt:lpstr> Lab Attendance Credit each Week   </vt:lpstr>
      <vt:lpstr>  IMPORTANT INFO.  </vt:lpstr>
      <vt:lpstr>Slide 17</vt:lpstr>
      <vt:lpstr>Slide 18</vt:lpstr>
      <vt:lpstr>Slide 19</vt:lpstr>
      <vt:lpstr>Slide 20</vt:lpstr>
    </vt:vector>
  </TitlesOfParts>
  <Company>Valencia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abatra</dc:creator>
  <cp:lastModifiedBy>vmatheny</cp:lastModifiedBy>
  <cp:revision>109</cp:revision>
  <dcterms:created xsi:type="dcterms:W3CDTF">2009-08-11T14:14:18Z</dcterms:created>
  <dcterms:modified xsi:type="dcterms:W3CDTF">2009-08-20T16:02:01Z</dcterms:modified>
</cp:coreProperties>
</file>