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61" r:id="rId5"/>
    <p:sldId id="279" r:id="rId6"/>
    <p:sldId id="264" r:id="rId7"/>
    <p:sldId id="262" r:id="rId8"/>
    <p:sldId id="259" r:id="rId9"/>
    <p:sldId id="284" r:id="rId10"/>
    <p:sldId id="263" r:id="rId11"/>
    <p:sldId id="283" r:id="rId12"/>
    <p:sldId id="280" r:id="rId13"/>
    <p:sldId id="281" r:id="rId14"/>
    <p:sldId id="282" r:id="rId15"/>
    <p:sldId id="260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Genovesemartinez\Local%20Settings\Temporary%20Internet%20Files\Content.Outlook\G5H3J43B\Passing%20rate%20report%20Spring%20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Genovesemartinez\Local%20Settings\Temporary%20Internet%20Files\Content.Outlook\G5H3J43B\Passing%20rate%20report%20Spring%20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Genovesemartinez\Local%20Settings\Temporary%20Internet%20Files\Content.Outlook\G5H3J43B\Passing%20rate%20report%20Spring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8"/>
  <c:chart>
    <c:title>
      <c:layout/>
    </c:title>
    <c:view3D>
      <c:hPercent val="100"/>
      <c:rAngAx val="1"/>
    </c:view3D>
    <c:plotArea>
      <c:layout/>
      <c:bar3DChart>
        <c:barDir val="col"/>
        <c:grouping val="standard"/>
        <c:ser>
          <c:idx val="0"/>
          <c:order val="0"/>
          <c:tx>
            <c:v>MAT 0018C</c:v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  <c:numFmt formatCode="0%" sourceLinked="0"/>
          </c:dLbls>
          <c:cat>
            <c:strRef>
              <c:f>[1]Sheet2!$D$2:$E$2</c:f>
              <c:strCache>
                <c:ptCount val="2"/>
                <c:pt idx="0">
                  <c:v>%passed class/enrollment</c:v>
                </c:pt>
                <c:pt idx="1">
                  <c:v>%passed final/enrollment</c:v>
                </c:pt>
              </c:strCache>
            </c:strRef>
          </c:cat>
          <c:val>
            <c:numRef>
              <c:f>[1]Sheet2!$D$3:$E$3</c:f>
              <c:numCache>
                <c:formatCode>General</c:formatCode>
                <c:ptCount val="2"/>
                <c:pt idx="0">
                  <c:v>0.50614250614250611</c:v>
                </c:pt>
                <c:pt idx="1">
                  <c:v>0.42383292383292415</c:v>
                </c:pt>
              </c:numCache>
            </c:numRef>
          </c:val>
        </c:ser>
        <c:shape val="box"/>
        <c:axId val="105448960"/>
        <c:axId val="105450496"/>
        <c:axId val="105029632"/>
      </c:bar3DChart>
      <c:catAx>
        <c:axId val="105448960"/>
        <c:scaling>
          <c:orientation val="minMax"/>
        </c:scaling>
        <c:axPos val="b"/>
        <c:majorTickMark val="none"/>
        <c:tickLblPos val="nextTo"/>
        <c:crossAx val="105450496"/>
        <c:crossesAt val="0"/>
        <c:auto val="1"/>
        <c:lblAlgn val="ctr"/>
        <c:lblOffset val="100"/>
      </c:catAx>
      <c:valAx>
        <c:axId val="105450496"/>
        <c:scaling>
          <c:orientation val="minMax"/>
          <c:max val="0.52"/>
          <c:min val="0"/>
        </c:scaling>
        <c:axPos val="l"/>
        <c:majorGridlines/>
        <c:numFmt formatCode="0%" sourceLinked="0"/>
        <c:majorTickMark val="none"/>
        <c:tickLblPos val="nextTo"/>
        <c:crossAx val="105448960"/>
        <c:crosses val="autoZero"/>
        <c:crossBetween val="between"/>
      </c:valAx>
      <c:serAx>
        <c:axId val="105029632"/>
        <c:scaling>
          <c:orientation val="minMax"/>
        </c:scaling>
        <c:axPos val="b"/>
        <c:majorTickMark val="none"/>
        <c:tickLblPos val="nextTo"/>
        <c:crossAx val="105450496"/>
        <c:crossesAt val="0"/>
      </c:ser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1"/>
          <c:order val="0"/>
          <c:tx>
            <c:v>MAT 0022C</c:v>
          </c:tx>
          <c:dLbls>
            <c:numFmt formatCode="0%" sourceLinked="0"/>
            <c:showVal val="1"/>
          </c:dLbls>
          <c:cat>
            <c:strRef>
              <c:f>[1]Sheet2!$D$20:$E$20</c:f>
              <c:strCache>
                <c:ptCount val="2"/>
                <c:pt idx="0">
                  <c:v>%passed class/enrollment</c:v>
                </c:pt>
                <c:pt idx="1">
                  <c:v>%passed final/enrollment</c:v>
                </c:pt>
              </c:strCache>
            </c:strRef>
          </c:cat>
          <c:val>
            <c:numRef>
              <c:f>[1]Sheet2!$D$22:$E$22</c:f>
              <c:numCache>
                <c:formatCode>General</c:formatCode>
                <c:ptCount val="2"/>
                <c:pt idx="0">
                  <c:v>0.50574712643678221</c:v>
                </c:pt>
                <c:pt idx="1">
                  <c:v>0.33333333333333331</c:v>
                </c:pt>
              </c:numCache>
            </c:numRef>
          </c:val>
        </c:ser>
        <c:shape val="box"/>
        <c:axId val="105480960"/>
        <c:axId val="105482496"/>
        <c:axId val="0"/>
      </c:bar3DChart>
      <c:catAx>
        <c:axId val="105480960"/>
        <c:scaling>
          <c:orientation val="minMax"/>
        </c:scaling>
        <c:axPos val="b"/>
        <c:majorTickMark val="none"/>
        <c:tickLblPos val="nextTo"/>
        <c:crossAx val="105482496"/>
        <c:crosses val="autoZero"/>
        <c:auto val="1"/>
        <c:lblAlgn val="ctr"/>
        <c:lblOffset val="100"/>
      </c:catAx>
      <c:valAx>
        <c:axId val="105482496"/>
        <c:scaling>
          <c:orientation val="minMax"/>
        </c:scaling>
        <c:axPos val="l"/>
        <c:majorGridlines/>
        <c:numFmt formatCode="0%" sourceLinked="0"/>
        <c:majorTickMark val="none"/>
        <c:tickLblPos val="nextTo"/>
        <c:crossAx val="105480960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5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1"/>
          <c:order val="0"/>
          <c:tx>
            <c:v>MAT 0028C</c:v>
          </c:tx>
          <c:dLbls>
            <c:numFmt formatCode="0%" sourceLinked="0"/>
            <c:showVal val="1"/>
          </c:dLbls>
          <c:cat>
            <c:strRef>
              <c:f>[1]Sheet2!$D$36:$E$36</c:f>
              <c:strCache>
                <c:ptCount val="2"/>
                <c:pt idx="0">
                  <c:v>%passed class/enrollment</c:v>
                </c:pt>
                <c:pt idx="1">
                  <c:v>%passed final/enrollment</c:v>
                </c:pt>
              </c:strCache>
            </c:strRef>
          </c:cat>
          <c:val>
            <c:numRef>
              <c:f>[1]Sheet2!$D$38:$E$38</c:f>
              <c:numCache>
                <c:formatCode>General</c:formatCode>
                <c:ptCount val="2"/>
                <c:pt idx="0">
                  <c:v>0.49819819819819822</c:v>
                </c:pt>
                <c:pt idx="1">
                  <c:v>0.24234234234234261</c:v>
                </c:pt>
              </c:numCache>
            </c:numRef>
          </c:val>
        </c:ser>
        <c:shape val="box"/>
        <c:axId val="105499264"/>
        <c:axId val="105648512"/>
        <c:axId val="0"/>
      </c:bar3DChart>
      <c:catAx>
        <c:axId val="105499264"/>
        <c:scaling>
          <c:orientation val="minMax"/>
        </c:scaling>
        <c:axPos val="b"/>
        <c:majorTickMark val="none"/>
        <c:tickLblPos val="nextTo"/>
        <c:crossAx val="105648512"/>
        <c:crosses val="autoZero"/>
        <c:auto val="1"/>
        <c:lblAlgn val="ctr"/>
        <c:lblOffset val="100"/>
      </c:catAx>
      <c:valAx>
        <c:axId val="105648512"/>
        <c:scaling>
          <c:orientation val="minMax"/>
        </c:scaling>
        <c:axPos val="l"/>
        <c:majorGridlines/>
        <c:numFmt formatCode="0%" sourceLinked="0"/>
        <c:majorTickMark val="none"/>
        <c:tickLblPos val="nextTo"/>
        <c:crossAx val="105499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0209-3226-4E91-9974-B031AF14DAA6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A8CC-8723-40BC-AFCD-0681281AE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0209-3226-4E91-9974-B031AF14DAA6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A8CC-8723-40BC-AFCD-0681281A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0209-3226-4E91-9974-B031AF14DAA6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A8CC-8723-40BC-AFCD-0681281A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0209-3226-4E91-9974-B031AF14DAA6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A8CC-8723-40BC-AFCD-0681281A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0209-3226-4E91-9974-B031AF14DAA6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A8CC-8723-40BC-AFCD-0681281A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0209-3226-4E91-9974-B031AF14DAA6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A8CC-8723-40BC-AFCD-0681281A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0209-3226-4E91-9974-B031AF14DAA6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A8CC-8723-40BC-AFCD-0681281A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0209-3226-4E91-9974-B031AF14DAA6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A8CC-8723-40BC-AFCD-0681281A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0209-3226-4E91-9974-B031AF14DAA6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A8CC-8723-40BC-AFCD-0681281A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0209-3226-4E91-9974-B031AF14DAA6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4A8CC-8723-40BC-AFCD-0681281AE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3F80209-3226-4E91-9974-B031AF14DAA6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014A8CC-8723-40BC-AFCD-0681281A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3F80209-3226-4E91-9974-B031AF14DAA6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014A8CC-8723-40BC-AFCD-0681281A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Back</a:t>
            </a:r>
            <a:br>
              <a:rPr lang="en-US" dirty="0" smtClean="0"/>
            </a:br>
            <a:r>
              <a:rPr lang="en-US" sz="2700" dirty="0" smtClean="0"/>
              <a:t>Fall 2013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Math Department-West campus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8/21/2013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 0028C Final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Information for students;</a:t>
            </a:r>
          </a:p>
          <a:p>
            <a:pPr lvl="1"/>
            <a:r>
              <a:rPr lang="en-US" dirty="0" smtClean="0"/>
              <a:t>The MAT 0028C Final exam will be given before the final exam week (except for the Flex start classes)</a:t>
            </a:r>
          </a:p>
          <a:p>
            <a:pPr lvl="1"/>
            <a:r>
              <a:rPr lang="en-US" dirty="0" smtClean="0"/>
              <a:t>Students need to register for the final exam in order to select time and day of the test.</a:t>
            </a:r>
          </a:p>
          <a:p>
            <a:pPr lvl="1"/>
            <a:r>
              <a:rPr lang="en-US" dirty="0" smtClean="0"/>
              <a:t>The exam location is pending.</a:t>
            </a:r>
          </a:p>
          <a:p>
            <a:pPr lvl="1"/>
            <a:r>
              <a:rPr lang="en-US" dirty="0" smtClean="0"/>
              <a:t>A Practice Final Exam will be in your </a:t>
            </a:r>
            <a:r>
              <a:rPr lang="en-US" dirty="0" err="1" smtClean="0"/>
              <a:t>MyMathLab</a:t>
            </a:r>
            <a:r>
              <a:rPr lang="en-US" dirty="0" smtClean="0"/>
              <a:t> course for students to practice the course concepts.</a:t>
            </a:r>
          </a:p>
          <a:p>
            <a:r>
              <a:rPr lang="en-US" dirty="0" smtClean="0"/>
              <a:t>Information for instructors;</a:t>
            </a:r>
          </a:p>
          <a:p>
            <a:pPr lvl="1"/>
            <a:r>
              <a:rPr lang="en-US" dirty="0" smtClean="0"/>
              <a:t>The Final exam will be imported to your course one week prior to the exam being given (PLEASE DO NOT MODIFY THE EXAM)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West Campus  </a:t>
            </a:r>
            <a:r>
              <a:rPr lang="en-US" dirty="0"/>
              <a:t>D</a:t>
            </a:r>
            <a:r>
              <a:rPr lang="en-US" dirty="0" smtClean="0"/>
              <a:t>evelopmental </a:t>
            </a:r>
            <a:r>
              <a:rPr lang="en-US" dirty="0"/>
              <a:t>M</a:t>
            </a:r>
            <a:r>
              <a:rPr lang="en-US" dirty="0" smtClean="0"/>
              <a:t>ath Passing Rates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Spring 2013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18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Spring 2013: Passing rate MAT 0018C (</a:t>
            </a:r>
            <a:r>
              <a:rPr lang="en-US" b="0" dirty="0" smtClean="0"/>
              <a:t>Enrollment</a:t>
            </a:r>
            <a:r>
              <a:rPr lang="en-US" dirty="0" smtClean="0"/>
              <a:t> </a:t>
            </a:r>
            <a:r>
              <a:rPr lang="en-US" b="0" dirty="0" smtClean="0"/>
              <a:t>814</a:t>
            </a:r>
            <a:r>
              <a:rPr lang="en-US" dirty="0" smtClean="0"/>
              <a:t> students)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33547676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Spring 2013: Passing rate MAT 0022C (</a:t>
            </a:r>
            <a:r>
              <a:rPr lang="en-US" b="0" dirty="0" smtClean="0"/>
              <a:t>Enrollment:</a:t>
            </a:r>
            <a:r>
              <a:rPr lang="en-US" dirty="0" smtClean="0"/>
              <a:t> </a:t>
            </a:r>
            <a:r>
              <a:rPr lang="en-US" b="0" dirty="0" smtClean="0"/>
              <a:t>87</a:t>
            </a:r>
            <a:r>
              <a:rPr lang="en-US" dirty="0" smtClean="0"/>
              <a:t> students)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95039964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Spring 2013: Passing rate MAT 0028C (</a:t>
            </a:r>
            <a:r>
              <a:rPr lang="en-US" b="0" dirty="0" smtClean="0"/>
              <a:t>Enrollment</a:t>
            </a:r>
            <a:r>
              <a:rPr lang="en-US" dirty="0" smtClean="0"/>
              <a:t>: </a:t>
            </a:r>
            <a:r>
              <a:rPr lang="en-US" b="0" dirty="0" smtClean="0"/>
              <a:t>1110</a:t>
            </a:r>
            <a:r>
              <a:rPr lang="en-US" dirty="0" smtClean="0"/>
              <a:t>  students)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62859560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Opportunities for 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Innovation Academy</a:t>
            </a:r>
          </a:p>
          <a:p>
            <a:r>
              <a:rPr lang="en-US" dirty="0" smtClean="0"/>
              <a:t>Seven Essential Competencies of the Valencia Educator:</a:t>
            </a:r>
          </a:p>
          <a:p>
            <a:pPr lvl="1"/>
            <a:r>
              <a:rPr lang="en-US" dirty="0" smtClean="0"/>
              <a:t>Assessment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Inclusion and Diversity, </a:t>
            </a:r>
            <a:endParaRPr lang="en-US" dirty="0" smtClean="0"/>
          </a:p>
          <a:p>
            <a:pPr lvl="1"/>
            <a:r>
              <a:rPr lang="en-US" dirty="0" smtClean="0"/>
              <a:t>Learning </a:t>
            </a:r>
            <a:r>
              <a:rPr lang="en-US" dirty="0"/>
              <a:t>Centered Teaching Strategies, </a:t>
            </a:r>
            <a:endParaRPr lang="en-US" dirty="0" smtClean="0"/>
          </a:p>
          <a:p>
            <a:pPr lvl="1"/>
            <a:r>
              <a:rPr lang="en-US" smtClean="0"/>
              <a:t>Outcomes- </a:t>
            </a:r>
            <a:r>
              <a:rPr lang="en-US" dirty="0"/>
              <a:t>Based Practice, </a:t>
            </a:r>
            <a:endParaRPr lang="en-US" dirty="0" smtClean="0"/>
          </a:p>
          <a:p>
            <a:pPr lvl="1"/>
            <a:r>
              <a:rPr lang="en-US" dirty="0" smtClean="0"/>
              <a:t>Scholarship </a:t>
            </a:r>
            <a:r>
              <a:rPr lang="en-US" dirty="0"/>
              <a:t>of Teaching and Learning, </a:t>
            </a:r>
            <a:endParaRPr lang="en-US" dirty="0" smtClean="0"/>
          </a:p>
          <a:p>
            <a:pPr lvl="1"/>
            <a:r>
              <a:rPr lang="en-US" dirty="0" smtClean="0"/>
              <a:t>Professional </a:t>
            </a:r>
            <a:r>
              <a:rPr lang="en-US" dirty="0"/>
              <a:t>Commitment 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LifeMap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>Developmental Advising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O</a:t>
            </a:r>
            <a:r>
              <a:rPr lang="en-US" dirty="0" smtClean="0"/>
              <a:t>rganized around each competency.</a:t>
            </a:r>
          </a:p>
          <a:p>
            <a:r>
              <a:rPr lang="en-US" dirty="0" smtClean="0"/>
              <a:t>Leadership opportunities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Courtney Watson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352800"/>
            <a:ext cx="8077200" cy="1673352"/>
          </a:xfrm>
        </p:spPr>
        <p:txBody>
          <a:bodyPr/>
          <a:lstStyle/>
          <a:p>
            <a:r>
              <a:rPr lang="en-US" dirty="0" smtClean="0"/>
              <a:t>Examples of </a:t>
            </a:r>
            <a:br>
              <a:rPr lang="en-US" dirty="0" smtClean="0"/>
            </a:br>
            <a:r>
              <a:rPr lang="en-US" dirty="0" smtClean="0"/>
              <a:t>Hands-On Activities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53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Manipulatives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</a:t>
            </a:r>
            <a:r>
              <a:rPr lang="en-US" dirty="0"/>
              <a:t>that </a:t>
            </a:r>
            <a:r>
              <a:rPr lang="en-US" dirty="0" smtClean="0"/>
              <a:t>incorporate </a:t>
            </a:r>
            <a:r>
              <a:rPr lang="en-US" dirty="0"/>
              <a:t>mathematical concepts, appeal to the senses, and can be moved by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52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and Subtracting Integers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5" y="1752600"/>
            <a:ext cx="4603750" cy="4373563"/>
          </a:xfrm>
        </p:spPr>
      </p:pic>
    </p:spTree>
    <p:extLst>
      <p:ext uri="{BB962C8B-B14F-4D97-AF65-F5344CB8AC3E}">
        <p14:creationId xmlns="" xmlns:p14="http://schemas.microsoft.com/office/powerpoint/2010/main" val="31047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 10 Blocks</a:t>
            </a:r>
            <a:br>
              <a:rPr lang="en-US" dirty="0" smtClean="0"/>
            </a:br>
            <a:r>
              <a:rPr lang="en-US" dirty="0" smtClean="0"/>
              <a:t>Subtracting with Regrouping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23" y="1752600"/>
            <a:ext cx="6552154" cy="437356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6626831" cy="4423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89278"/>
            <a:ext cx="8077200" cy="53915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" y="0"/>
            <a:ext cx="9144000" cy="6103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3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Introductions</a:t>
            </a:r>
          </a:p>
          <a:p>
            <a:endParaRPr lang="en-US" dirty="0" smtClean="0"/>
          </a:p>
          <a:p>
            <a:r>
              <a:rPr lang="en-US" dirty="0" smtClean="0"/>
              <a:t>Dean Russell Takashima: Legislation on Developmental Education</a:t>
            </a:r>
          </a:p>
          <a:p>
            <a:endParaRPr lang="en-US" dirty="0" smtClean="0"/>
          </a:p>
          <a:p>
            <a:r>
              <a:rPr lang="en-US" dirty="0" smtClean="0"/>
              <a:t>Prof. Boris Nguyen: SL program</a:t>
            </a:r>
          </a:p>
          <a:p>
            <a:endParaRPr lang="en-US" dirty="0" smtClean="0"/>
          </a:p>
          <a:p>
            <a:r>
              <a:rPr lang="en-US" dirty="0" smtClean="0"/>
              <a:t>Prof. Amy Comerford: Valencia Conference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Scheduled </a:t>
            </a:r>
            <a:r>
              <a:rPr lang="en-US" dirty="0"/>
              <a:t>labs (MAT 0018C, MAT 0022C, MAT 0028C and MAT 1033C)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Final Exams (MAT 0018C, MAT 0022C, MAT 0028C</a:t>
            </a:r>
            <a:r>
              <a:rPr lang="en-US" dirty="0" smtClean="0"/>
              <a:t>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Spring 2013 Passing rates</a:t>
            </a:r>
          </a:p>
          <a:p>
            <a:pPr lvl="0">
              <a:buNone/>
            </a:pPr>
            <a:endParaRPr lang="en-US" dirty="0"/>
          </a:p>
          <a:p>
            <a:r>
              <a:rPr lang="en-US" dirty="0" smtClean="0"/>
              <a:t>Opportunities for Professional Development within the math department starting Spring 2014.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Manipulative Activities for MAT 0018C, MAT 0022C, MAT 0028C and MAT 1033C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0490"/>
            <a:ext cx="8106831" cy="5411310"/>
          </a:xfrm>
        </p:spPr>
      </p:pic>
    </p:spTree>
    <p:extLst>
      <p:ext uri="{BB962C8B-B14F-4D97-AF65-F5344CB8AC3E}">
        <p14:creationId xmlns="" xmlns:p14="http://schemas.microsoft.com/office/powerpoint/2010/main" val="15277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Solving with </a:t>
            </a:r>
            <a:br>
              <a:rPr lang="en-US" dirty="0" smtClean="0"/>
            </a:br>
            <a:r>
              <a:rPr lang="en-US" dirty="0" smtClean="0"/>
              <a:t>Combining </a:t>
            </a:r>
            <a:r>
              <a:rPr lang="en-US" dirty="0"/>
              <a:t>L</a:t>
            </a:r>
            <a:r>
              <a:rPr lang="en-US" dirty="0" smtClean="0"/>
              <a:t>ike Terms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23" y="1752600"/>
            <a:ext cx="6552154" cy="4373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9" y="1645915"/>
            <a:ext cx="7772400" cy="5188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34055"/>
            <a:ext cx="7975948" cy="5323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3999"/>
            <a:ext cx="7975948" cy="53239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14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Polynomials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16736"/>
            <a:ext cx="7315200" cy="5541264"/>
          </a:xfrm>
        </p:spPr>
      </p:pic>
    </p:spTree>
    <p:extLst>
      <p:ext uri="{BB962C8B-B14F-4D97-AF65-F5344CB8AC3E}">
        <p14:creationId xmlns="" xmlns:p14="http://schemas.microsoft.com/office/powerpoint/2010/main" val="11254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Trinomials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7086600" cy="5270659"/>
          </a:xfrm>
        </p:spPr>
      </p:pic>
    </p:spTree>
    <p:extLst>
      <p:ext uri="{BB962C8B-B14F-4D97-AF65-F5344CB8AC3E}">
        <p14:creationId xmlns="" xmlns:p14="http://schemas.microsoft.com/office/powerpoint/2010/main" val="24129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Radicals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4" y="1143000"/>
            <a:ext cx="7554996" cy="5420710"/>
          </a:xfrm>
        </p:spPr>
      </p:pic>
    </p:spTree>
    <p:extLst>
      <p:ext uri="{BB962C8B-B14F-4D97-AF65-F5344CB8AC3E}">
        <p14:creationId xmlns="" xmlns:p14="http://schemas.microsoft.com/office/powerpoint/2010/main" val="20228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60" t="4908" r="7054" b="5637"/>
          <a:stretch/>
        </p:blipFill>
        <p:spPr>
          <a:xfrm>
            <a:off x="263236" y="1634836"/>
            <a:ext cx="4599710" cy="3408220"/>
          </a:xfrm>
          <a:ln w="7620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18" r="6364"/>
          <a:stretch/>
        </p:blipFill>
        <p:spPr>
          <a:xfrm>
            <a:off x="4572000" y="2694876"/>
            <a:ext cx="4184072" cy="3888803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900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with intercepts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23" y="1752600"/>
            <a:ext cx="6552154" cy="4373563"/>
          </a:xfrm>
        </p:spPr>
      </p:pic>
    </p:spTree>
    <p:extLst>
      <p:ext uri="{BB962C8B-B14F-4D97-AF65-F5344CB8AC3E}">
        <p14:creationId xmlns="" xmlns:p14="http://schemas.microsoft.com/office/powerpoint/2010/main" val="7405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Perpendicular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5" y="1371600"/>
            <a:ext cx="7648538" cy="5105400"/>
          </a:xfrm>
        </p:spPr>
      </p:pic>
    </p:spTree>
    <p:extLst>
      <p:ext uri="{BB962C8B-B14F-4D97-AF65-F5344CB8AC3E}">
        <p14:creationId xmlns="" xmlns:p14="http://schemas.microsoft.com/office/powerpoint/2010/main" val="38367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Translation/Scatter plot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23" y="1752600"/>
            <a:ext cx="6552154" cy="4373563"/>
          </a:xfrm>
        </p:spPr>
      </p:pic>
    </p:spTree>
    <p:extLst>
      <p:ext uri="{BB962C8B-B14F-4D97-AF65-F5344CB8AC3E}">
        <p14:creationId xmlns="" xmlns:p14="http://schemas.microsoft.com/office/powerpoint/2010/main" val="21236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the Square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18" y="1219200"/>
            <a:ext cx="7320481" cy="53256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4703"/>
            <a:ext cx="7772400" cy="5741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190"/>
            <a:ext cx="9144000" cy="6103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260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Scheduled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Scheduled labs: 50 minutes per week</a:t>
            </a:r>
          </a:p>
          <a:p>
            <a:endParaRPr lang="en-US" dirty="0" smtClean="0"/>
          </a:p>
          <a:p>
            <a:pPr marL="285750" indent="-285750"/>
            <a:r>
              <a:rPr lang="en-US" dirty="0" smtClean="0"/>
              <a:t>Math Lab has been divided into four sections (</a:t>
            </a:r>
            <a:r>
              <a:rPr lang="en-US" b="1" dirty="0" smtClean="0"/>
              <a:t>28 computers each</a:t>
            </a:r>
            <a:r>
              <a:rPr lang="en-US" dirty="0" smtClean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Section 1: Red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Section 2: Blue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Section 3: Purple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Section 4: Green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Training Room: Gray. To be used as lab for some classes.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Labs will be held at four different sections and at the training room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The lab chronograms will follow the course timeline.</a:t>
            </a:r>
          </a:p>
          <a:p>
            <a:pPr lvl="1"/>
            <a:endParaRPr lang="en-US" dirty="0" smtClean="0"/>
          </a:p>
          <a:p>
            <a:pPr marL="285750" indent="-285750"/>
            <a:r>
              <a:rPr lang="en-US" dirty="0" smtClean="0"/>
              <a:t>Open Times: Lab will have open times available for a limited period Monday through Saturday. (Friday open lab from 2pm to 7 pm and Saturday from 10 am to 2 pm)</a:t>
            </a:r>
          </a:p>
          <a:p>
            <a:pPr marL="285750" indent="-285750"/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FALL 2013 - OPEN LAB TIMES</a:t>
            </a:r>
            <a:r>
              <a:rPr lang="en-US" dirty="0" smtClean="0"/>
              <a:t> </a:t>
            </a:r>
            <a:r>
              <a:rPr lang="en-US" b="1" dirty="0" smtClean="0"/>
              <a:t>DAY</a:t>
            </a:r>
            <a:r>
              <a:rPr lang="en-US" dirty="0" smtClean="0"/>
              <a:t> </a:t>
            </a:r>
            <a:r>
              <a:rPr lang="en-US" b="1" dirty="0" smtClean="0"/>
              <a:t>TIME</a:t>
            </a:r>
            <a:r>
              <a:rPr lang="en-US" dirty="0" smtClean="0"/>
              <a:t> </a:t>
            </a:r>
            <a:r>
              <a:rPr lang="en-US" b="1" dirty="0" smtClean="0"/>
              <a:t>OPEN SEATS*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/>
              <a:t>*</a:t>
            </a:r>
            <a:r>
              <a:rPr lang="en-US" sz="1600" dirty="0"/>
              <a:t>Subject to first come first serve basis</a:t>
            </a:r>
            <a:r>
              <a:rPr lang="en-US" sz="1600" dirty="0" smtClean="0"/>
              <a:t> </a:t>
            </a:r>
          </a:p>
          <a:p>
            <a:pPr>
              <a:buNone/>
            </a:pPr>
            <a:r>
              <a:rPr lang="en-US" sz="1600" dirty="0" smtClean="0"/>
              <a:t>Monday –as an example-</a:t>
            </a:r>
          </a:p>
          <a:p>
            <a:r>
              <a:rPr lang="en-US" sz="1600" dirty="0" smtClean="0"/>
              <a:t>8 </a:t>
            </a:r>
            <a:r>
              <a:rPr lang="en-US" sz="1600" dirty="0"/>
              <a:t>am - 9 </a:t>
            </a:r>
            <a:r>
              <a:rPr lang="en-US" sz="1600" dirty="0" smtClean="0"/>
              <a:t>am: 100 seats </a:t>
            </a:r>
          </a:p>
          <a:p>
            <a:r>
              <a:rPr lang="en-US" sz="1600" dirty="0" smtClean="0"/>
              <a:t>9 </a:t>
            </a:r>
            <a:r>
              <a:rPr lang="en-US" sz="1600" dirty="0"/>
              <a:t>am - 10 </a:t>
            </a:r>
            <a:r>
              <a:rPr lang="en-US" sz="1600" dirty="0" smtClean="0"/>
              <a:t>am:  </a:t>
            </a:r>
            <a:r>
              <a:rPr lang="en-US" sz="1600" dirty="0"/>
              <a:t>25</a:t>
            </a:r>
            <a:r>
              <a:rPr lang="en-US" sz="1600" dirty="0" smtClean="0"/>
              <a:t> seats</a:t>
            </a:r>
          </a:p>
          <a:p>
            <a:r>
              <a:rPr lang="en-US" sz="1600" dirty="0" smtClean="0"/>
              <a:t>10 </a:t>
            </a:r>
            <a:r>
              <a:rPr lang="en-US" sz="1600" dirty="0"/>
              <a:t>am - 11 </a:t>
            </a:r>
            <a:r>
              <a:rPr lang="en-US" sz="1600" dirty="0" smtClean="0"/>
              <a:t>am: </a:t>
            </a:r>
            <a:r>
              <a:rPr lang="en-US" sz="1600" dirty="0"/>
              <a:t>50</a:t>
            </a:r>
            <a:r>
              <a:rPr lang="en-US" sz="1600" dirty="0" smtClean="0"/>
              <a:t> seats</a:t>
            </a:r>
          </a:p>
          <a:p>
            <a:r>
              <a:rPr lang="en-US" sz="1600" dirty="0" smtClean="0"/>
              <a:t>11 </a:t>
            </a:r>
            <a:r>
              <a:rPr lang="en-US" sz="1600" dirty="0"/>
              <a:t>am - 11:30 </a:t>
            </a:r>
            <a:r>
              <a:rPr lang="en-US" sz="1600" dirty="0" smtClean="0"/>
              <a:t>am : 100 seats</a:t>
            </a:r>
          </a:p>
          <a:p>
            <a:r>
              <a:rPr lang="en-US" sz="1600" dirty="0" smtClean="0"/>
              <a:t>11:30 am - 12:30 pm: 25 seats</a:t>
            </a:r>
          </a:p>
          <a:p>
            <a:r>
              <a:rPr lang="en-US" sz="1600" dirty="0" smtClean="0"/>
              <a:t>12:30 pm - 1 pm: 100 seats</a:t>
            </a:r>
          </a:p>
          <a:p>
            <a:r>
              <a:rPr lang="en-US" sz="1600" dirty="0" smtClean="0"/>
              <a:t>1 </a:t>
            </a:r>
            <a:r>
              <a:rPr lang="en-US" sz="1600" dirty="0"/>
              <a:t>pm - 2 </a:t>
            </a:r>
            <a:r>
              <a:rPr lang="en-US" sz="1600" dirty="0" smtClean="0"/>
              <a:t>pm: 25 seats </a:t>
            </a:r>
          </a:p>
          <a:p>
            <a:r>
              <a:rPr lang="en-US" sz="1600" dirty="0" smtClean="0"/>
              <a:t>2 </a:t>
            </a:r>
            <a:r>
              <a:rPr lang="en-US" sz="1600" dirty="0"/>
              <a:t>pm - 2:30 </a:t>
            </a:r>
            <a:r>
              <a:rPr lang="en-US" sz="1600" dirty="0" smtClean="0"/>
              <a:t>pm: </a:t>
            </a:r>
            <a:r>
              <a:rPr lang="en-US" sz="1600" dirty="0"/>
              <a:t>100</a:t>
            </a:r>
            <a:r>
              <a:rPr lang="en-US" sz="1600" dirty="0" smtClean="0"/>
              <a:t> seats</a:t>
            </a:r>
          </a:p>
          <a:p>
            <a:r>
              <a:rPr lang="en-US" sz="1600" dirty="0" smtClean="0"/>
              <a:t>2:30 </a:t>
            </a:r>
            <a:r>
              <a:rPr lang="en-US" sz="1600" dirty="0"/>
              <a:t>pm - 3:30 </a:t>
            </a:r>
            <a:r>
              <a:rPr lang="en-US" sz="1600" dirty="0" smtClean="0"/>
              <a:t>pm: </a:t>
            </a:r>
            <a:r>
              <a:rPr lang="en-US" sz="1600" dirty="0"/>
              <a:t>0</a:t>
            </a:r>
            <a:r>
              <a:rPr lang="en-US" sz="1600" dirty="0" smtClean="0"/>
              <a:t> seats</a:t>
            </a:r>
          </a:p>
          <a:p>
            <a:r>
              <a:rPr lang="en-US" sz="1600" dirty="0" smtClean="0"/>
              <a:t>3:30 </a:t>
            </a:r>
            <a:r>
              <a:rPr lang="en-US" sz="1600" dirty="0"/>
              <a:t>pm - 4 </a:t>
            </a:r>
            <a:r>
              <a:rPr lang="en-US" sz="1600" dirty="0" smtClean="0"/>
              <a:t>pm: </a:t>
            </a:r>
            <a:r>
              <a:rPr lang="en-US" sz="1600" dirty="0"/>
              <a:t>75</a:t>
            </a:r>
            <a:r>
              <a:rPr lang="en-US" sz="1600" dirty="0" smtClean="0"/>
              <a:t> seats</a:t>
            </a:r>
          </a:p>
          <a:p>
            <a:r>
              <a:rPr lang="en-US" sz="1600" dirty="0" smtClean="0"/>
              <a:t>4 </a:t>
            </a:r>
            <a:r>
              <a:rPr lang="en-US" sz="1600" dirty="0"/>
              <a:t>pm - 5 </a:t>
            </a:r>
            <a:r>
              <a:rPr lang="en-US" sz="1600" dirty="0" smtClean="0"/>
              <a:t>pm: </a:t>
            </a:r>
            <a:r>
              <a:rPr lang="en-US" sz="1600" dirty="0"/>
              <a:t>50</a:t>
            </a:r>
            <a:r>
              <a:rPr lang="en-US" sz="1600" dirty="0" smtClean="0"/>
              <a:t> seats</a:t>
            </a:r>
          </a:p>
          <a:p>
            <a:r>
              <a:rPr lang="en-US" sz="1600" dirty="0" smtClean="0"/>
              <a:t>5 </a:t>
            </a:r>
            <a:r>
              <a:rPr lang="en-US" sz="1600" dirty="0"/>
              <a:t>pm - 5:30 </a:t>
            </a:r>
            <a:r>
              <a:rPr lang="en-US" sz="1600" dirty="0" smtClean="0"/>
              <a:t>pm: </a:t>
            </a:r>
            <a:r>
              <a:rPr lang="en-US" sz="1600" dirty="0"/>
              <a:t>100</a:t>
            </a:r>
            <a:r>
              <a:rPr lang="en-US" sz="1600" dirty="0" smtClean="0"/>
              <a:t> seats</a:t>
            </a:r>
          </a:p>
          <a:p>
            <a:r>
              <a:rPr lang="en-US" sz="1600" dirty="0" smtClean="0"/>
              <a:t>5:30 </a:t>
            </a:r>
            <a:r>
              <a:rPr lang="en-US" sz="1600" dirty="0"/>
              <a:t>pm - 6 </a:t>
            </a:r>
            <a:r>
              <a:rPr lang="en-US" sz="1600" dirty="0" smtClean="0"/>
              <a:t>pm: </a:t>
            </a:r>
            <a:r>
              <a:rPr lang="en-US" sz="1600" dirty="0"/>
              <a:t>75</a:t>
            </a:r>
            <a:r>
              <a:rPr lang="en-US" sz="1600" dirty="0" smtClean="0"/>
              <a:t> seats</a:t>
            </a:r>
          </a:p>
          <a:p>
            <a:r>
              <a:rPr lang="en-US" sz="1600" dirty="0" smtClean="0"/>
              <a:t>6 </a:t>
            </a:r>
            <a:r>
              <a:rPr lang="en-US" sz="1600" dirty="0"/>
              <a:t>pm - 7 </a:t>
            </a:r>
            <a:r>
              <a:rPr lang="en-US" sz="1600" dirty="0" smtClean="0"/>
              <a:t>pm: 50 seats</a:t>
            </a:r>
          </a:p>
          <a:p>
            <a:r>
              <a:rPr lang="en-US" sz="1600" dirty="0" smtClean="0"/>
              <a:t>7 </a:t>
            </a:r>
            <a:r>
              <a:rPr lang="en-US" sz="1600" dirty="0"/>
              <a:t>pm - 8 </a:t>
            </a:r>
            <a:r>
              <a:rPr lang="en-US" sz="1600" dirty="0" smtClean="0"/>
              <a:t>pm: </a:t>
            </a:r>
            <a:r>
              <a:rPr lang="en-US" sz="1600" dirty="0"/>
              <a:t>0</a:t>
            </a:r>
            <a:r>
              <a:rPr lang="en-US" sz="1600" dirty="0" smtClean="0"/>
              <a:t> </a:t>
            </a:r>
            <a:r>
              <a:rPr lang="en-US" sz="1600" dirty="0"/>
              <a:t> </a:t>
            </a:r>
            <a:r>
              <a:rPr lang="en-US" sz="1600" dirty="0" smtClean="0"/>
              <a:t>seats </a:t>
            </a:r>
            <a:r>
              <a:rPr lang="en-US" sz="16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 algn="l" rtl="0">
              <a:spcBef>
                <a:spcPct val="0"/>
              </a:spcBef>
            </a:pPr>
            <a:r>
              <a:rPr lang="en-US" b="1" dirty="0" smtClean="0"/>
              <a:t>Math Lab Orientations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lvl="5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b="1" dirty="0" smtClean="0"/>
              <a:t>Math Lab Orientations</a:t>
            </a:r>
          </a:p>
          <a:p>
            <a:pPr marL="2800350" lvl="5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week of classes during scheduled time.</a:t>
            </a:r>
          </a:p>
          <a:p>
            <a:pPr marL="2800350" lvl="5" indent="-285750">
              <a:buFont typeface="Arial" panose="020B0604020202020204" pitchFamily="34" charset="0"/>
              <a:buChar char="•"/>
            </a:pPr>
            <a:r>
              <a:rPr lang="en-US" dirty="0" smtClean="0"/>
              <a:t>Orientations have been changed to reflect the changes. </a:t>
            </a:r>
          </a:p>
          <a:p>
            <a:pPr marL="2800350" lvl="5" indent="-285750">
              <a:buFont typeface="Arial" panose="020B0604020202020204" pitchFamily="34" charset="0"/>
              <a:buChar char="•"/>
            </a:pPr>
            <a:r>
              <a:rPr lang="en-US" dirty="0"/>
              <a:t>Please inform your students that they will need their </a:t>
            </a:r>
            <a:r>
              <a:rPr lang="en-US" i="1" u="sng" dirty="0"/>
              <a:t>Valencia ID number</a:t>
            </a:r>
            <a:r>
              <a:rPr lang="en-US" dirty="0"/>
              <a:t>, </a:t>
            </a:r>
            <a:r>
              <a:rPr lang="en-US" i="1" u="sng" dirty="0"/>
              <a:t>Atlas user name</a:t>
            </a:r>
            <a:r>
              <a:rPr lang="en-US" dirty="0"/>
              <a:t>, </a:t>
            </a:r>
            <a:r>
              <a:rPr lang="en-US" i="1" u="sng" dirty="0"/>
              <a:t>Atlas Password</a:t>
            </a:r>
            <a:r>
              <a:rPr lang="en-US" i="1" dirty="0"/>
              <a:t> and </a:t>
            </a:r>
            <a:r>
              <a:rPr lang="en-US" i="1" u="sng" dirty="0"/>
              <a:t>the code from unopened </a:t>
            </a:r>
            <a:r>
              <a:rPr lang="en-US" i="1" u="sng" dirty="0" err="1"/>
              <a:t>MyMathLab</a:t>
            </a:r>
            <a:r>
              <a:rPr lang="en-US" i="1" u="sng" dirty="0"/>
              <a:t> Student Access Kit</a:t>
            </a:r>
            <a:r>
              <a:rPr lang="en-US" i="1" dirty="0"/>
              <a:t> </a:t>
            </a:r>
            <a:r>
              <a:rPr lang="en-US" dirty="0"/>
              <a:t>during lab orientation.  </a:t>
            </a:r>
            <a:endParaRPr lang="en-US" dirty="0" smtClean="0"/>
          </a:p>
          <a:p>
            <a:pPr marL="2800350" lvl="5" indent="-285750">
              <a:buFont typeface="Arial" panose="020B0604020202020204" pitchFamily="34" charset="0"/>
              <a:buChar char="•"/>
            </a:pPr>
            <a:r>
              <a:rPr lang="en-US" dirty="0"/>
              <a:t> S</a:t>
            </a:r>
            <a:r>
              <a:rPr lang="en-US" dirty="0" smtClean="0"/>
              <a:t>tudents </a:t>
            </a:r>
            <a:r>
              <a:rPr lang="en-US" dirty="0"/>
              <a:t>will be instructed on how to register themselves in </a:t>
            </a:r>
            <a:r>
              <a:rPr lang="en-US" dirty="0" err="1"/>
              <a:t>MyMathlab</a:t>
            </a:r>
            <a:r>
              <a:rPr lang="en-US" dirty="0"/>
              <a:t> during orientation.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/>
            <a:r>
              <a:rPr lang="en-US" b="1" dirty="0" smtClean="0"/>
              <a:t>MAT 0018C, 0022C, 0028C: </a:t>
            </a:r>
            <a:r>
              <a:rPr lang="en-US" dirty="0" smtClean="0"/>
              <a:t>Homework has been reduced to fit the new lab times.</a:t>
            </a:r>
          </a:p>
          <a:p>
            <a:pPr marL="285750" indent="-285750"/>
            <a:r>
              <a:rPr lang="en-US" dirty="0" smtClean="0"/>
              <a:t>Procedures for these classes will remain the same.  All Students must print the Math Learning Plan (MLP). No exceptions.</a:t>
            </a:r>
          </a:p>
          <a:p>
            <a:endParaRPr lang="en-US" dirty="0" smtClean="0"/>
          </a:p>
          <a:p>
            <a:pPr marL="285750" indent="-285750"/>
            <a:r>
              <a:rPr lang="en-US" b="1" dirty="0" smtClean="0"/>
              <a:t>MAT 1033C: </a:t>
            </a:r>
            <a:r>
              <a:rPr lang="en-US" dirty="0" smtClean="0"/>
              <a:t>Lab activities have been reduced to fit the schedule labs (Lab Worksheets, Lab Self-Quiz and Lab Assignments)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Lab Worksheets:  Located within the Lab syllabus. This is the first item students must print.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Lab Self-Quiz and Assignment: Located on </a:t>
            </a:r>
            <a:r>
              <a:rPr lang="en-US" dirty="0" err="1" smtClean="0"/>
              <a:t>MyMathLab</a:t>
            </a:r>
            <a:r>
              <a:rPr lang="en-US" dirty="0" smtClean="0"/>
              <a:t> (password protected)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 0018C, MAT 0022C and MAT 0028C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600" dirty="0" smtClean="0"/>
              <a:t>8 quizzes in MAT 0022c and 0028c                                                      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600" dirty="0" smtClean="0"/>
              <a:t>7 quizzes in MAT 0018c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600" dirty="0" smtClean="0"/>
              <a:t>Students are allowed 2 attempts per quiz.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600" dirty="0" smtClean="0"/>
              <a:t>The third attempt on a Quiz is up to the instructor. </a:t>
            </a:r>
            <a:r>
              <a:rPr lang="en-US" sz="2600" b="1" dirty="0" smtClean="0"/>
              <a:t>The Instructor is in charge of adding a third attempt for a student in MML</a:t>
            </a:r>
            <a:r>
              <a:rPr lang="en-US" sz="26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 smtClean="0"/>
              <a:t>If student passes each lab quiz with 70% or better, the Final Exam is not an exit exam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 smtClean="0"/>
              <a:t>If student does not pass each lab quiz with 70% or better, the Final Exam is an exit exam. The passing grade for the exit exam is 70% or better.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Final Exams (MAT 0018C, MAT 0022C, MAT 0028C)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 0018C Final Exam in MML, 40 questions.</a:t>
            </a:r>
          </a:p>
          <a:p>
            <a:r>
              <a:rPr lang="en-US" dirty="0" smtClean="0"/>
              <a:t>MAT 0022C Final Exam in MML, 40 questions</a:t>
            </a:r>
          </a:p>
          <a:p>
            <a:r>
              <a:rPr lang="en-US" dirty="0" smtClean="0"/>
              <a:t>MAT 0028 Final Exam in MML, 40 questions.</a:t>
            </a:r>
          </a:p>
          <a:p>
            <a:r>
              <a:rPr lang="en-US" dirty="0" smtClean="0"/>
              <a:t>No re-takes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Blackboard &amp; </a:t>
            </a:r>
            <a:r>
              <a:rPr lang="en-US" dirty="0" err="1" smtClean="0"/>
              <a:t>Mymathlab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Navigate Blackboard </a:t>
            </a:r>
            <a:r>
              <a:rPr lang="en-US" dirty="0" smtClean="0"/>
              <a:t>and </a:t>
            </a:r>
            <a:r>
              <a:rPr lang="en-US" dirty="0" err="1" smtClean="0"/>
              <a:t>MyMathLab</a:t>
            </a:r>
            <a:endParaRPr lang="en-US" dirty="0" smtClean="0"/>
          </a:p>
          <a:p>
            <a:r>
              <a:rPr lang="en-US" dirty="0" smtClean="0"/>
              <a:t>Place due dates in </a:t>
            </a:r>
            <a:r>
              <a:rPr lang="en-US" dirty="0" err="1" smtClean="0"/>
              <a:t>MyMathLab</a:t>
            </a:r>
            <a:r>
              <a:rPr lang="en-US" dirty="0" smtClean="0"/>
              <a:t>.</a:t>
            </a:r>
          </a:p>
          <a:p>
            <a:r>
              <a:rPr lang="en-US" dirty="0" smtClean="0"/>
              <a:t>Place </a:t>
            </a:r>
            <a:r>
              <a:rPr lang="en-US" dirty="0" smtClean="0"/>
              <a:t>specific instructions for quizzes, such as: calculator </a:t>
            </a:r>
            <a:r>
              <a:rPr lang="en-US" dirty="0" smtClean="0"/>
              <a:t>allowed on a quiz title.</a:t>
            </a:r>
          </a:p>
          <a:p>
            <a:r>
              <a:rPr lang="en-US" smtClean="0"/>
              <a:t>If applicable, open </a:t>
            </a:r>
            <a:r>
              <a:rPr lang="en-US" dirty="0" smtClean="0"/>
              <a:t>third attempt for MAT 0018/ 0022/ 0028 students on quizzes and sign their MLP sheet.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270</TotalTime>
  <Words>884</Words>
  <Application>Microsoft Office PowerPoint</Application>
  <PresentationFormat>On-screen Show (4:3)</PresentationFormat>
  <Paragraphs>130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Module</vt:lpstr>
      <vt:lpstr>Welcome Back Fall 2013 Math Department-West campus</vt:lpstr>
      <vt:lpstr>Agenda:</vt:lpstr>
      <vt:lpstr>Scheduled labs</vt:lpstr>
      <vt:lpstr> FALL 2013 - OPEN LAB TIMES DAY TIME OPEN SEATS* </vt:lpstr>
      <vt:lpstr>Math Lab Orientations </vt:lpstr>
      <vt:lpstr>Lab Assignments</vt:lpstr>
      <vt:lpstr>MAT 0018C, MAT 0022C and MAT 0028C</vt:lpstr>
      <vt:lpstr>Final Exams (MAT 0018C, MAT 0022C, MAT 0028C)</vt:lpstr>
      <vt:lpstr>Blackboard &amp; Mymathlab:</vt:lpstr>
      <vt:lpstr>MAT 0028C Final Exam</vt:lpstr>
      <vt:lpstr>West Campus  Developmental Math Passing Rates</vt:lpstr>
      <vt:lpstr>Spring 2013: Passing rate MAT 0018C (Enrollment 814 students)</vt:lpstr>
      <vt:lpstr>Spring 2013: Passing rate MAT 0022C (Enrollment: 87 students)</vt:lpstr>
      <vt:lpstr>Spring 2013: Passing rate MAT 0028C (Enrollment: 1110  students)</vt:lpstr>
      <vt:lpstr>Opportunities for Professional Development</vt:lpstr>
      <vt:lpstr>Examples of  Hands-On Activities</vt:lpstr>
      <vt:lpstr>Manipulatives:</vt:lpstr>
      <vt:lpstr>Adding and Subtracting Integers</vt:lpstr>
      <vt:lpstr>Base 10 Blocks Subtracting with Regrouping</vt:lpstr>
      <vt:lpstr>LCD</vt:lpstr>
      <vt:lpstr>Solving with  Combining Like Terms</vt:lpstr>
      <vt:lpstr>Polynomials</vt:lpstr>
      <vt:lpstr>Factoring Trinomials</vt:lpstr>
      <vt:lpstr>Simplifying Radicals</vt:lpstr>
      <vt:lpstr>Graphing</vt:lpstr>
      <vt:lpstr>Graphing with intercepts</vt:lpstr>
      <vt:lpstr>Perpendicular</vt:lpstr>
      <vt:lpstr>Translation/Scatter plot</vt:lpstr>
      <vt:lpstr>Completing the Square</vt:lpstr>
    </vt:vector>
  </TitlesOfParts>
  <Company>Valencia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Back!</dc:title>
  <dc:creator>CGenovesemartinez</dc:creator>
  <cp:lastModifiedBy>CGenovesemartinez</cp:lastModifiedBy>
  <cp:revision>41</cp:revision>
  <dcterms:created xsi:type="dcterms:W3CDTF">2013-08-19T14:10:47Z</dcterms:created>
  <dcterms:modified xsi:type="dcterms:W3CDTF">2013-08-21T20:31:44Z</dcterms:modified>
</cp:coreProperties>
</file>