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Rosa" initials="V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0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2E3D3C5-A69D-472D-BA27-A9ECDE103B64}" type="datetimeFigureOut">
              <a:rPr lang="en-US" smtClean="0"/>
              <a:t>9/7/2012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A019CDD5-3AD7-4519-A5CB-DF6E889159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3D3C5-A69D-472D-BA27-A9ECDE103B64}" type="datetimeFigureOut">
              <a:rPr lang="en-US" smtClean="0"/>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CDD5-3AD7-4519-A5CB-DF6E889159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E3D3C5-A69D-472D-BA27-A9ECDE103B64}" type="datetimeFigureOut">
              <a:rPr lang="en-US" smtClean="0"/>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CDD5-3AD7-4519-A5CB-DF6E889159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E3D3C5-A69D-472D-BA27-A9ECDE103B64}" type="datetimeFigureOut">
              <a:rPr lang="en-US" smtClean="0"/>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CDD5-3AD7-4519-A5CB-DF6E88915929}"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E3D3C5-A69D-472D-BA27-A9ECDE103B64}" type="datetimeFigureOut">
              <a:rPr lang="en-US" smtClean="0"/>
              <a:t>9/7/2012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9CDD5-3AD7-4519-A5CB-DF6E88915929}"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2E3D3C5-A69D-472D-BA27-A9ECDE103B64}" type="datetimeFigureOut">
              <a:rPr lang="en-US" smtClean="0"/>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9CDD5-3AD7-4519-A5CB-DF6E88915929}"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2E3D3C5-A69D-472D-BA27-A9ECDE103B64}" type="datetimeFigureOut">
              <a:rPr lang="en-US" smtClean="0"/>
              <a:t>9/7/2012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19CDD5-3AD7-4519-A5CB-DF6E889159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E3D3C5-A69D-472D-BA27-A9ECDE103B64}" type="datetimeFigureOut">
              <a:rPr lang="en-US" smtClean="0"/>
              <a:t>9/7/2012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9CDD5-3AD7-4519-A5CB-DF6E88915929}"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E3D3C5-A69D-472D-BA27-A9ECDE103B64}" type="datetimeFigureOut">
              <a:rPr lang="en-US" smtClean="0"/>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9CDD5-3AD7-4519-A5CB-DF6E889159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3D3C5-A69D-472D-BA27-A9ECDE103B64}" type="datetimeFigureOut">
              <a:rPr lang="en-US" smtClean="0"/>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9CDD5-3AD7-4519-A5CB-DF6E88915929}"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3D3C5-A69D-472D-BA27-A9ECDE103B64}" type="datetimeFigureOut">
              <a:rPr lang="en-US" smtClean="0"/>
              <a:t>9/7/2012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9CDD5-3AD7-4519-A5CB-DF6E889159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2E3D3C5-A69D-472D-BA27-A9ECDE103B64}" type="datetimeFigureOut">
              <a:rPr lang="en-US" smtClean="0"/>
              <a:t>9/7/2012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019CDD5-3AD7-4519-A5CB-DF6E889159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Narrative 101</a:t>
            </a:r>
            <a:endParaRPr lang="en-US" dirty="0"/>
          </a:p>
        </p:txBody>
      </p:sp>
      <p:sp>
        <p:nvSpPr>
          <p:cNvPr id="3" name="Subtitle 2"/>
          <p:cNvSpPr>
            <a:spLocks noGrp="1"/>
          </p:cNvSpPr>
          <p:nvPr>
            <p:ph type="subTitle" idx="1"/>
          </p:nvPr>
        </p:nvSpPr>
        <p:spPr/>
        <p:txBody>
          <a:bodyPr>
            <a:normAutofit/>
          </a:bodyPr>
          <a:lstStyle/>
          <a:p>
            <a:r>
              <a:rPr lang="en-US" dirty="0" smtClean="0"/>
              <a:t>Tell a Story That Everyone Wants to Hear!</a:t>
            </a:r>
            <a:endParaRPr lang="en-US" dirty="0"/>
          </a:p>
        </p:txBody>
      </p:sp>
    </p:spTree>
    <p:extLst>
      <p:ext uri="{BB962C8B-B14F-4D97-AF65-F5344CB8AC3E}">
        <p14:creationId xmlns:p14="http://schemas.microsoft.com/office/powerpoint/2010/main" val="2305832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Formatting Dialogue</a:t>
            </a:r>
            <a:endParaRPr lang="en-US" dirty="0"/>
          </a:p>
        </p:txBody>
      </p:sp>
      <p:sp>
        <p:nvSpPr>
          <p:cNvPr id="3" name="Content Placeholder 2"/>
          <p:cNvSpPr>
            <a:spLocks noGrp="1"/>
          </p:cNvSpPr>
          <p:nvPr>
            <p:ph idx="1"/>
          </p:nvPr>
        </p:nvSpPr>
        <p:spPr/>
        <p:txBody>
          <a:bodyPr>
            <a:normAutofit lnSpcReduction="10000"/>
          </a:bodyPr>
          <a:lstStyle/>
          <a:p>
            <a:r>
              <a:rPr lang="en-US" dirty="0" smtClean="0"/>
              <a:t>When writing dialogue, begin a new paragraph for each new speaker. </a:t>
            </a:r>
          </a:p>
          <a:p>
            <a:r>
              <a:rPr lang="en-US" dirty="0" smtClean="0"/>
              <a:t>Enclose actual spoken words in quotes.</a:t>
            </a:r>
          </a:p>
          <a:p>
            <a:r>
              <a:rPr lang="en-US" dirty="0" smtClean="0"/>
              <a:t>A phrase or tag line identifies the speaker and appears in the same paragraph as the speaker’s words. Once the flow of the conversation is established and it’s easy to identify the speakers, tag lines can be eliminated.</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2930486"/>
            <a:ext cx="1524000" cy="85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837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Dialogue in Action</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b="1" dirty="0" smtClean="0"/>
              <a:t>Example:</a:t>
            </a:r>
            <a:r>
              <a:rPr lang="en-US" dirty="0" smtClean="0"/>
              <a:t>	</a:t>
            </a:r>
          </a:p>
          <a:p>
            <a:pPr marL="457200" lvl="1" indent="0">
              <a:buNone/>
            </a:pPr>
            <a:r>
              <a:rPr lang="en-US" dirty="0" smtClean="0"/>
              <a:t>“Do you need a ride?” asked Patti, pulling up in her Jaguar beside her best friend.</a:t>
            </a:r>
          </a:p>
          <a:p>
            <a:pPr marL="457200" lvl="1" indent="0">
              <a:buNone/>
            </a:pPr>
            <a:r>
              <a:rPr lang="en-US" dirty="0"/>
              <a:t>	</a:t>
            </a:r>
            <a:r>
              <a:rPr lang="en-US" dirty="0" smtClean="0"/>
              <a:t>“Yes I am afraid so. My Porsche has broken down,” said Melissa.</a:t>
            </a:r>
          </a:p>
          <a:p>
            <a:pPr marL="457200" lvl="1" indent="0">
              <a:buNone/>
            </a:pPr>
            <a:r>
              <a:rPr lang="en-US" dirty="0"/>
              <a:t>	</a:t>
            </a:r>
            <a:r>
              <a:rPr lang="en-US" dirty="0" smtClean="0"/>
              <a:t>“Hop in. I’ll drive you.”</a:t>
            </a:r>
          </a:p>
          <a:p>
            <a:pPr marL="457200" lvl="1" indent="0">
              <a:buNone/>
            </a:pPr>
            <a:r>
              <a:rPr lang="en-US" dirty="0" smtClean="0"/>
              <a:t>	“ Are you sure?”</a:t>
            </a:r>
          </a:p>
          <a:p>
            <a:pPr marL="457200" lvl="1"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62400"/>
            <a:ext cx="209396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602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Dialogue Format </a:t>
            </a:r>
            <a:r>
              <a:rPr lang="en-US" smtClean="0"/>
              <a:t>(cont.)</a:t>
            </a:r>
            <a:endParaRPr lang="en-US" dirty="0"/>
          </a:p>
        </p:txBody>
      </p:sp>
      <p:sp>
        <p:nvSpPr>
          <p:cNvPr id="3" name="Content Placeholder 2"/>
          <p:cNvSpPr>
            <a:spLocks noGrp="1"/>
          </p:cNvSpPr>
          <p:nvPr>
            <p:ph idx="1"/>
          </p:nvPr>
        </p:nvSpPr>
        <p:spPr/>
        <p:txBody>
          <a:bodyPr>
            <a:normAutofit/>
          </a:bodyPr>
          <a:lstStyle/>
          <a:p>
            <a:r>
              <a:rPr lang="en-US" dirty="0" smtClean="0"/>
              <a:t>Tag lines are treated as interrupters. When they appear </a:t>
            </a:r>
            <a:r>
              <a:rPr lang="en-US" b="1" dirty="0" smtClean="0"/>
              <a:t>in the middle </a:t>
            </a:r>
            <a:r>
              <a:rPr lang="en-US" dirty="0" smtClean="0"/>
              <a:t>of quoted words, they are enclosed by two commas.</a:t>
            </a:r>
          </a:p>
          <a:p>
            <a:pPr marL="0" indent="0">
              <a:buNone/>
            </a:pPr>
            <a:r>
              <a:rPr lang="en-US" dirty="0"/>
              <a:t>	</a:t>
            </a:r>
            <a:endParaRPr lang="en-US" dirty="0" smtClean="0"/>
          </a:p>
          <a:p>
            <a:pPr marL="0" indent="0">
              <a:buNone/>
            </a:pPr>
            <a:r>
              <a:rPr lang="en-US" dirty="0" smtClean="0"/>
              <a:t>	“If I don’t find a ride,” Melissa said, “I can’t go to the Brain Bowl competition.”</a:t>
            </a:r>
          </a:p>
          <a:p>
            <a:pPr marL="0" indent="0">
              <a:buNone/>
            </a:pPr>
            <a:r>
              <a:rPr lang="en-US" dirty="0"/>
              <a:t>	</a:t>
            </a:r>
            <a:r>
              <a:rPr lang="en-US" dirty="0" smtClean="0"/>
              <a:t>“Ok, I’ll drive. Don’t fret,” Patti assured  her.</a:t>
            </a:r>
            <a:endParaRPr lang="en-US" dirty="0"/>
          </a:p>
        </p:txBody>
      </p:sp>
    </p:spTree>
    <p:extLst>
      <p:ext uri="{BB962C8B-B14F-4D97-AF65-F5344CB8AC3E}">
        <p14:creationId xmlns:p14="http://schemas.microsoft.com/office/powerpoint/2010/main" val="2792088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Punctuation and Dialogue</a:t>
            </a:r>
            <a:endParaRPr lang="en-US" dirty="0"/>
          </a:p>
        </p:txBody>
      </p:sp>
      <p:sp>
        <p:nvSpPr>
          <p:cNvPr id="3" name="Content Placeholder 2"/>
          <p:cNvSpPr>
            <a:spLocks noGrp="1"/>
          </p:cNvSpPr>
          <p:nvPr>
            <p:ph idx="1"/>
          </p:nvPr>
        </p:nvSpPr>
        <p:spPr/>
        <p:txBody>
          <a:bodyPr>
            <a:normAutofit lnSpcReduction="10000"/>
          </a:bodyPr>
          <a:lstStyle/>
          <a:p>
            <a:r>
              <a:rPr lang="en-US" dirty="0" smtClean="0"/>
              <a:t>Periods and commas always go inside quotation marks.</a:t>
            </a:r>
          </a:p>
          <a:p>
            <a:r>
              <a:rPr lang="en-US" dirty="0" smtClean="0"/>
              <a:t>Other punctuation marks—such as question marks and exclamation marks—go inside if they belong to the quotation and outside if they do not. (Note: only use one end punctuation mark)</a:t>
            </a:r>
          </a:p>
          <a:p>
            <a:pPr marL="0" indent="0">
              <a:buNone/>
            </a:pPr>
            <a:r>
              <a:rPr lang="en-US" dirty="0"/>
              <a:t>	</a:t>
            </a:r>
            <a:r>
              <a:rPr lang="en-US" dirty="0" smtClean="0"/>
              <a:t>He asked, “May I have this dance?”</a:t>
            </a:r>
          </a:p>
          <a:p>
            <a:pPr marL="0" indent="0">
              <a:buNone/>
            </a:pPr>
            <a:r>
              <a:rPr lang="en-US" dirty="0" smtClean="0"/>
              <a:t>	What do you think of “No new taxes”?</a:t>
            </a:r>
          </a:p>
          <a:p>
            <a:pPr marL="0" indent="0">
              <a:buNone/>
            </a:pPr>
            <a:r>
              <a:rPr lang="en-US" dirty="0"/>
              <a:t>	</a:t>
            </a:r>
            <a:r>
              <a:rPr lang="en-US" dirty="0" smtClean="0"/>
              <a:t>Do you believe in an “eye for an eye”?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343400"/>
            <a:ext cx="136078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1055755" cy="92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494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7500" lnSpcReduction="20000"/>
          </a:bodyPr>
          <a:lstStyle/>
          <a:p>
            <a:r>
              <a:rPr lang="en-US" dirty="0" smtClean="0"/>
              <a:t>Details are very important—you want the reader to feel as if they are in the story you have created.</a:t>
            </a:r>
          </a:p>
          <a:p>
            <a:r>
              <a:rPr lang="en-US" dirty="0" smtClean="0"/>
              <a:t>While writing, think about the five senses: sight, touch, taste, smell, sounds. Readers want to experience the story in every way.</a:t>
            </a:r>
          </a:p>
          <a:p>
            <a:r>
              <a:rPr lang="en-US" dirty="0" smtClean="0"/>
              <a:t>Don’t be afraid to incorporate figurative language (simile, metaphor, hyperbole etc.)</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Bring the Narrative </a:t>
            </a:r>
            <a:r>
              <a:rPr lang="en-US" smtClean="0"/>
              <a:t>to Life</a:t>
            </a:r>
            <a:endParaRPr lang="en-US"/>
          </a:p>
        </p:txBody>
      </p:sp>
      <p:sp>
        <p:nvSpPr>
          <p:cNvPr id="4" name="Content Placeholder 3"/>
          <p:cNvSpPr>
            <a:spLocks noGrp="1"/>
          </p:cNvSpPr>
          <p:nvPr>
            <p:ph sz="quarter" idx="14"/>
          </p:nvPr>
        </p:nvSpPr>
        <p:spPr/>
        <p:txBody>
          <a:bodyPr>
            <a:normAutofit/>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76500"/>
            <a:ext cx="3048000" cy="29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241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Narration?</a:t>
            </a:r>
            <a:endParaRPr lang="en-US" dirty="0"/>
          </a:p>
        </p:txBody>
      </p:sp>
      <p:sp>
        <p:nvSpPr>
          <p:cNvPr id="5" name="Content Placeholder 4"/>
          <p:cNvSpPr>
            <a:spLocks noGrp="1"/>
          </p:cNvSpPr>
          <p:nvPr>
            <p:ph idx="1"/>
          </p:nvPr>
        </p:nvSpPr>
        <p:spPr/>
        <p:txBody>
          <a:bodyPr/>
          <a:lstStyle/>
          <a:p>
            <a:r>
              <a:rPr lang="en-US" dirty="0" smtClean="0"/>
              <a:t>Narration is the mode that people use to tell stories.</a:t>
            </a:r>
          </a:p>
          <a:p>
            <a:endParaRPr lang="en-US" dirty="0"/>
          </a:p>
          <a:p>
            <a:pPr marL="0" indent="0">
              <a:buNone/>
            </a:pPr>
            <a:endParaRPr lang="en-US" dirty="0" smtClean="0"/>
          </a:p>
          <a:p>
            <a:endParaRPr lang="en-US" dirty="0" smtClean="0"/>
          </a:p>
          <a:p>
            <a:r>
              <a:rPr lang="en-US" dirty="0" smtClean="0"/>
              <a:t>You use narration whenever you relate a series of events or incidents.</a:t>
            </a:r>
            <a:endParaRPr lang="en-US" dirty="0"/>
          </a:p>
        </p:txBody>
      </p:sp>
      <p:sp>
        <p:nvSpPr>
          <p:cNvPr id="2" name="Sound"/>
          <p:cNvSpPr>
            <a:spLocks noEditPoints="1" noChangeArrowheads="1"/>
          </p:cNvSpPr>
          <p:nvPr/>
        </p:nvSpPr>
        <p:spPr bwMode="auto">
          <a:xfrm>
            <a:off x="3286125" y="3048000"/>
            <a:ext cx="1371600" cy="129540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260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of a Narrative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Since narration is the mode that focuses on a series of events, how well you present the sequence will influence how your reader understands it.</a:t>
            </a:r>
          </a:p>
          <a:p>
            <a:r>
              <a:rPr lang="en-US" dirty="0" smtClean="0"/>
              <a:t>Narratives are typically presented in chronological order—the presentation of events in the order in which they happened.</a:t>
            </a:r>
          </a:p>
          <a:p>
            <a:r>
              <a:rPr lang="en-US" dirty="0" smtClean="0"/>
              <a:t>Sometimes writers use flashbacks—incidents purposely presented out of sequence—to give the reader important background information. </a:t>
            </a:r>
          </a:p>
          <a:p>
            <a:r>
              <a:rPr lang="en-US" dirty="0" smtClean="0"/>
              <a:t>Make sure to use transition words or devices that allow the reader to easily flow through the sequence of events without getting lost.</a:t>
            </a:r>
          </a:p>
          <a:p>
            <a:pPr marL="0" indent="0">
              <a:buNone/>
            </a:pPr>
            <a:endParaRPr lang="en-US" dirty="0"/>
          </a:p>
        </p:txBody>
      </p:sp>
    </p:spTree>
    <p:extLst>
      <p:ext uri="{BB962C8B-B14F-4D97-AF65-F5344CB8AC3E}">
        <p14:creationId xmlns:p14="http://schemas.microsoft.com/office/powerpoint/2010/main" val="451599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Quick Tip</a:t>
            </a:r>
            <a:endParaRPr lang="en-US" dirty="0"/>
          </a:p>
        </p:txBody>
      </p:sp>
      <p:sp>
        <p:nvSpPr>
          <p:cNvPr id="3" name="Content Placeholder 2"/>
          <p:cNvSpPr>
            <a:spLocks noGrp="1"/>
          </p:cNvSpPr>
          <p:nvPr>
            <p:ph idx="1"/>
          </p:nvPr>
        </p:nvSpPr>
        <p:spPr>
          <a:xfrm>
            <a:off x="762000" y="1600200"/>
            <a:ext cx="7848600" cy="4953000"/>
          </a:xfrm>
        </p:spPr>
        <p:txBody>
          <a:bodyPr/>
          <a:lstStyle/>
          <a:p>
            <a:endParaRPr lang="en-US" dirty="0" smtClean="0"/>
          </a:p>
          <a:p>
            <a:r>
              <a:rPr lang="en-US" dirty="0" smtClean="0"/>
              <a:t>When pre-writing or planning for a narrative assignment, make a timeline of events.</a:t>
            </a:r>
          </a:p>
          <a:p>
            <a:r>
              <a:rPr lang="en-US" dirty="0" smtClean="0"/>
              <a:t>This allows you to visualize the story from beginning to end. Establishing a beginning, middle, and end is the first step in creating focused paragraphs.</a:t>
            </a:r>
          </a:p>
          <a:p>
            <a:endParaRPr lang="en-US" dirty="0" smtClean="0"/>
          </a:p>
        </p:txBody>
      </p:sp>
      <p:pic>
        <p:nvPicPr>
          <p:cNvPr id="2050" name="Picture 2"/>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66800" y="4191000"/>
            <a:ext cx="7238999" cy="1419799"/>
          </a:xfrm>
          <a:prstGeom prst="rect">
            <a:avLst/>
          </a:prstGeom>
          <a:solidFill>
            <a:srgbClr val="C50B0B"/>
          </a:solidFill>
          <a:ln>
            <a:noFill/>
          </a:ln>
          <a:effectLst/>
          <a:extLst/>
        </p:spPr>
      </p:pic>
    </p:spTree>
    <p:extLst>
      <p:ext uri="{BB962C8B-B14F-4D97-AF65-F5344CB8AC3E}">
        <p14:creationId xmlns:p14="http://schemas.microsoft.com/office/powerpoint/2010/main" val="2956080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Sentences</a:t>
            </a:r>
            <a:endParaRPr lang="en-US" dirty="0"/>
          </a:p>
        </p:txBody>
      </p:sp>
      <p:sp>
        <p:nvSpPr>
          <p:cNvPr id="3" name="Content Placeholder 2"/>
          <p:cNvSpPr>
            <a:spLocks noGrp="1"/>
          </p:cNvSpPr>
          <p:nvPr>
            <p:ph idx="1"/>
          </p:nvPr>
        </p:nvSpPr>
        <p:spPr/>
        <p:txBody>
          <a:bodyPr>
            <a:normAutofit/>
          </a:bodyPr>
          <a:lstStyle/>
          <a:p>
            <a:r>
              <a:rPr lang="en-US" dirty="0" smtClean="0"/>
              <a:t>Writing a clear topic sentence helps the reader follow the sequence of events of the story.</a:t>
            </a:r>
          </a:p>
          <a:p>
            <a:r>
              <a:rPr lang="en-US" dirty="0" smtClean="0"/>
              <a:t>They help the reader understand the point of view of the paragraph.</a:t>
            </a:r>
          </a:p>
          <a:p>
            <a:r>
              <a:rPr lang="en-US" dirty="0" smtClean="0"/>
              <a:t>Typical topic sentences provide the topic along with the attitude about the topic.</a:t>
            </a:r>
          </a:p>
          <a:p>
            <a:endParaRPr lang="en-US" dirty="0"/>
          </a:p>
          <a:p>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029200"/>
            <a:ext cx="609600" cy="73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175" y="4700076"/>
            <a:ext cx="83714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394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Point of view is the perspective from which you relate the events of the story.</a:t>
            </a:r>
          </a:p>
          <a:p>
            <a:r>
              <a:rPr lang="en-US" dirty="0" smtClean="0"/>
              <a:t>Often, first-person point of view is used.</a:t>
            </a:r>
          </a:p>
          <a:p>
            <a:r>
              <a:rPr lang="en-US" dirty="0" smtClean="0"/>
              <a:t>First-person point of view tells the story as if you participated in or experienced the event.</a:t>
            </a:r>
          </a:p>
          <a:p>
            <a:r>
              <a:rPr lang="en-US" dirty="0" smtClean="0"/>
              <a:t>When using first-person point of view, words such as </a:t>
            </a:r>
            <a:r>
              <a:rPr lang="en-US" i="1" dirty="0" smtClean="0"/>
              <a:t>I</a:t>
            </a:r>
            <a:r>
              <a:rPr lang="en-US" dirty="0" smtClean="0"/>
              <a:t> and </a:t>
            </a:r>
            <a:r>
              <a:rPr lang="en-US" i="1" dirty="0" smtClean="0"/>
              <a:t>me</a:t>
            </a:r>
            <a:r>
              <a:rPr lang="en-US" dirty="0" smtClean="0"/>
              <a:t> are used.</a:t>
            </a:r>
          </a:p>
          <a:p>
            <a:r>
              <a:rPr lang="en-US" dirty="0" smtClean="0"/>
              <a:t>Another point of view often used is third-person point of view—when you relate the events as an observer rather than a participant.</a:t>
            </a:r>
          </a:p>
          <a:p>
            <a:r>
              <a:rPr lang="en-US" dirty="0" smtClean="0"/>
              <a:t>When using third-person point of view, words such as </a:t>
            </a:r>
            <a:r>
              <a:rPr lang="en-US" i="1" dirty="0" smtClean="0"/>
              <a:t>he, she, her, they,</a:t>
            </a:r>
            <a:r>
              <a:rPr lang="en-US" dirty="0" smtClean="0"/>
              <a:t> </a:t>
            </a:r>
            <a:r>
              <a:rPr lang="en-US" dirty="0" err="1" smtClean="0"/>
              <a:t>etc</a:t>
            </a:r>
            <a:r>
              <a:rPr lang="en-US" dirty="0" smtClean="0"/>
              <a:t> are used.</a:t>
            </a:r>
            <a:endParaRPr lang="en-US" dirty="0"/>
          </a:p>
        </p:txBody>
      </p:sp>
      <p:pic>
        <p:nvPicPr>
          <p:cNvPr id="5"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066800"/>
            <a:ext cx="8032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066800"/>
            <a:ext cx="80396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978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62500" lnSpcReduction="20000"/>
          </a:bodyPr>
          <a:lstStyle/>
          <a:p>
            <a:r>
              <a:rPr lang="en-US" dirty="0" smtClean="0"/>
              <a:t>Make sure you do not include too few specific details; this happens because you know the story so well that you often leave out information that the reader needs to understand the story.</a:t>
            </a:r>
          </a:p>
          <a:p>
            <a:r>
              <a:rPr lang="en-US" dirty="0" smtClean="0"/>
              <a:t>Make sure you do not include too many specific details that are from another event indirectly related to the event your telling; this can confuse the reader.</a:t>
            </a:r>
          </a:p>
          <a:p>
            <a:r>
              <a:rPr lang="en-US" dirty="0" smtClean="0"/>
              <a:t>To prevent these mistakes, focus the narration on your reader’s needs and your purpose in writing it.</a:t>
            </a:r>
            <a:endParaRPr lang="en-US" dirty="0"/>
          </a:p>
        </p:txBody>
      </p:sp>
      <p:sp>
        <p:nvSpPr>
          <p:cNvPr id="2" name="Title 1"/>
          <p:cNvSpPr>
            <a:spLocks noGrp="1"/>
          </p:cNvSpPr>
          <p:nvPr>
            <p:ph type="title"/>
          </p:nvPr>
        </p:nvSpPr>
        <p:spPr/>
        <p:txBody>
          <a:bodyPr/>
          <a:lstStyle/>
          <a:p>
            <a:r>
              <a:rPr lang="en-US" dirty="0" smtClean="0"/>
              <a:t>Stay Focused</a:t>
            </a:r>
            <a:endParaRPr lang="en-US" dirty="0"/>
          </a:p>
        </p:txBody>
      </p:sp>
      <p:sp>
        <p:nvSpPr>
          <p:cNvPr id="4" name="Content Placeholder 3"/>
          <p:cNvSpPr>
            <a:spLocks noGrp="1"/>
          </p:cNvSpPr>
          <p:nvPr>
            <p:ph sz="quarter" idx="14"/>
          </p:nvPr>
        </p:nvSpPr>
        <p:spPr/>
        <p:txBody>
          <a:bodyPr>
            <a:normAutofit/>
          </a:bodyPr>
          <a:lstStyle/>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2133600" cy="314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349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0000" lnSpcReduction="20000"/>
          </a:bodyPr>
          <a:lstStyle/>
          <a:p>
            <a:r>
              <a:rPr lang="en-US" dirty="0" smtClean="0"/>
              <a:t>Does the introduction set the scene for the sequence of events to follow?</a:t>
            </a:r>
          </a:p>
          <a:p>
            <a:r>
              <a:rPr lang="en-US" dirty="0" smtClean="0"/>
              <a:t>Is your chosen point of view used consistently?</a:t>
            </a:r>
          </a:p>
          <a:p>
            <a:r>
              <a:rPr lang="en-US" dirty="0" smtClean="0"/>
              <a:t>Does the paper follow chronological order? If a flashback has been used, has the switch been made clear to the reader?</a:t>
            </a:r>
          </a:p>
          <a:p>
            <a:r>
              <a:rPr lang="en-US" dirty="0" smtClean="0"/>
              <a:t>Is the paper unified, with all supporting details and examples related to the main idea?</a:t>
            </a:r>
          </a:p>
          <a:p>
            <a:r>
              <a:rPr lang="en-US" dirty="0" smtClean="0"/>
              <a:t>Are there enough specific details and examples to guide the reader?</a:t>
            </a:r>
          </a:p>
          <a:p>
            <a:pPr marL="0" indent="0">
              <a:buNone/>
            </a:pPr>
            <a:endParaRPr lang="en-US" dirty="0"/>
          </a:p>
        </p:txBody>
      </p:sp>
      <p:sp>
        <p:nvSpPr>
          <p:cNvPr id="2" name="Title 1"/>
          <p:cNvSpPr>
            <a:spLocks noGrp="1"/>
          </p:cNvSpPr>
          <p:nvPr>
            <p:ph type="title"/>
          </p:nvPr>
        </p:nvSpPr>
        <p:spPr/>
        <p:txBody>
          <a:bodyPr/>
          <a:lstStyle/>
          <a:p>
            <a:r>
              <a:rPr lang="en-US" dirty="0" smtClean="0"/>
              <a:t>Checklist</a:t>
            </a:r>
            <a:endParaRPr lang="en-US" dirty="0"/>
          </a:p>
        </p:txBody>
      </p:sp>
      <p:sp>
        <p:nvSpPr>
          <p:cNvPr id="7" name="Content Placeholder 6"/>
          <p:cNvSpPr>
            <a:spLocks noGrp="1"/>
          </p:cNvSpPr>
          <p:nvPr>
            <p:ph sz="quarter" idx="14"/>
          </p:nvPr>
        </p:nvSpPr>
        <p:spPr/>
        <p:txBody>
          <a:bodyPr>
            <a:normAutofit/>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38401"/>
            <a:ext cx="261405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17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Dialogue</a:t>
            </a:r>
            <a:endParaRPr lang="en-US" dirty="0"/>
          </a:p>
        </p:txBody>
      </p:sp>
      <p:sp>
        <p:nvSpPr>
          <p:cNvPr id="3" name="Content Placeholder 2"/>
          <p:cNvSpPr>
            <a:spLocks noGrp="1"/>
          </p:cNvSpPr>
          <p:nvPr>
            <p:ph idx="1"/>
          </p:nvPr>
        </p:nvSpPr>
        <p:spPr/>
        <p:txBody>
          <a:bodyPr/>
          <a:lstStyle/>
          <a:p>
            <a:r>
              <a:rPr lang="en-US" dirty="0" smtClean="0"/>
              <a:t>Dialogue is a great way to enhance your narrative writing.</a:t>
            </a:r>
          </a:p>
          <a:p>
            <a:r>
              <a:rPr lang="en-US" dirty="0" smtClean="0"/>
              <a:t>It is a great way to incorporate action.</a:t>
            </a:r>
          </a:p>
          <a:p>
            <a:r>
              <a:rPr lang="en-US" dirty="0" smtClean="0"/>
              <a:t>The reader is able to “experience” the story as it is being told.</a:t>
            </a:r>
          </a:p>
          <a:p>
            <a:r>
              <a:rPr lang="en-US" dirty="0" smtClean="0"/>
              <a:t>Remember, great narratives “show” rather than “tell.”</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418693"/>
            <a:ext cx="167322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542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1773</TotalTime>
  <Words>750</Words>
  <Application>Microsoft Office PowerPoint</Application>
  <PresentationFormat>On-screen Show (4:3)</PresentationFormat>
  <Paragraphs>68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Couture</vt:lpstr>
      <vt:lpstr>Narrative 101</vt:lpstr>
      <vt:lpstr>What is Narration?</vt:lpstr>
      <vt:lpstr>Organization of a Narrative</vt:lpstr>
      <vt:lpstr>Organization Quick Tip</vt:lpstr>
      <vt:lpstr>Topic Sentences</vt:lpstr>
      <vt:lpstr>Point of View</vt:lpstr>
      <vt:lpstr>Stay Focused</vt:lpstr>
      <vt:lpstr>Checklist</vt:lpstr>
      <vt:lpstr>Dialogue</vt:lpstr>
      <vt:lpstr>Formatting Dialogue</vt:lpstr>
      <vt:lpstr>Dialogue in Action</vt:lpstr>
      <vt:lpstr>Dialogue Format (cont.)</vt:lpstr>
      <vt:lpstr>  Punctuation and Dialogue</vt:lpstr>
      <vt:lpstr>Bring the Narrative to Life</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Narration?</dc:title>
  <dc:creator>student-wpc</dc:creator>
  <cp:lastModifiedBy>Administrator</cp:lastModifiedBy>
  <cp:revision>45</cp:revision>
  <dcterms:created xsi:type="dcterms:W3CDTF">2012-06-19T19:39:41Z</dcterms:created>
  <dcterms:modified xsi:type="dcterms:W3CDTF">2012-09-07T17:24:26Z</dcterms:modified>
</cp:coreProperties>
</file>