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8" r:id="rId2"/>
    <p:sldId id="257" r:id="rId3"/>
    <p:sldId id="262" r:id="rId4"/>
    <p:sldId id="265" r:id="rId5"/>
    <p:sldId id="278" r:id="rId6"/>
    <p:sldId id="280" r:id="rId7"/>
    <p:sldId id="268" r:id="rId8"/>
    <p:sldId id="267" r:id="rId9"/>
    <p:sldId id="274" r:id="rId10"/>
    <p:sldId id="273" r:id="rId11"/>
    <p:sldId id="270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6"/>
  </p:normalViewPr>
  <p:slideViewPr>
    <p:cSldViewPr snapToGrid="0" snapToObjects="1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EB690-FA2A-F044-9730-E167E757A72F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74AD9-A187-9249-AAE9-34A8D940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86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674AD9-A187-9249-AAE9-34A8D9407A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61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Nonpoint Source</a:t>
            </a:r>
          </a:p>
          <a:p>
            <a:endParaRPr lang="en-US" dirty="0"/>
          </a:p>
          <a:p>
            <a:r>
              <a:rPr lang="en-US" dirty="0"/>
              <a:t>Most prevalent type and more complex to fix</a:t>
            </a:r>
          </a:p>
          <a:p>
            <a:r>
              <a:rPr lang="en-US" dirty="0"/>
              <a:t>Pollutants are INDIRECTYLY placed into water – 80% comes from land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200" dirty="0"/>
              <a:t>Water Pollution:  </a:t>
            </a:r>
            <a:r>
              <a:rPr lang="en-US" dirty="0"/>
              <a:t> </a:t>
            </a:r>
          </a:p>
          <a:p>
            <a:r>
              <a:rPr lang="en-US" sz="1200" dirty="0"/>
              <a:t>Release of substances into a body of water</a:t>
            </a:r>
          </a:p>
          <a:p>
            <a:r>
              <a:rPr lang="en-US" sz="1200" dirty="0"/>
              <a:t>Accumulates faster than able to break down</a:t>
            </a:r>
          </a:p>
          <a:p>
            <a:r>
              <a:rPr lang="en-US" sz="1200" dirty="0"/>
              <a:t>Poses harm to environment</a:t>
            </a:r>
          </a:p>
          <a:p>
            <a:r>
              <a:rPr lang="en-US" sz="1200" dirty="0"/>
              <a:t>Anthropogenic Source - Caused by humans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674AD9-A187-9249-AAE9-34A8D9407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98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674AD9-A187-9249-AAE9-34A8D9407A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08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dirty="0"/>
              <a:t>Area of water with little to no oxygen</a:t>
            </a:r>
          </a:p>
          <a:p>
            <a:pPr lvl="1"/>
            <a:r>
              <a:rPr lang="en-US" sz="1200" dirty="0"/>
              <a:t>Runoff water sparks algae bloom</a:t>
            </a:r>
          </a:p>
          <a:p>
            <a:pPr lvl="1"/>
            <a:r>
              <a:rPr lang="en-US" sz="1200" dirty="0"/>
              <a:t>Decomposition consumes oxygen </a:t>
            </a:r>
          </a:p>
          <a:p>
            <a:pPr lvl="1"/>
            <a:r>
              <a:rPr lang="en-US" sz="1200" dirty="0"/>
              <a:t>Hypoxia kills marine life or forces them to leave</a:t>
            </a:r>
          </a:p>
          <a:p>
            <a:pPr lvl="1"/>
            <a:endParaRPr lang="en-US" sz="1200" dirty="0"/>
          </a:p>
          <a:p>
            <a:pPr lvl="1"/>
            <a:r>
              <a:rPr lang="en-US" sz="1200" dirty="0"/>
              <a:t>Broken down plastic from suns UV light - photodegradation</a:t>
            </a:r>
          </a:p>
          <a:p>
            <a:pPr lvl="1"/>
            <a:r>
              <a:rPr lang="en-US" sz="1200" dirty="0"/>
              <a:t>Animals mistake it for food and ingest it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Microbead Free-Waters Act of 2015 -&gt; Only with U.S and microbeads, NOT Microplastics</a:t>
            </a:r>
          </a:p>
          <a:p>
            <a:pPr lvl="1"/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674AD9-A187-9249-AAE9-34A8D9407A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12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Ex.: Thailand ban on plastic bags</a:t>
            </a:r>
          </a:p>
          <a:p>
            <a:r>
              <a:rPr lang="en-US" sz="1200" dirty="0"/>
              <a:t>“Less is more” policy</a:t>
            </a:r>
          </a:p>
          <a:p>
            <a:r>
              <a:rPr lang="en-US" sz="1200" dirty="0"/>
              <a:t>Bulk can be better</a:t>
            </a:r>
          </a:p>
          <a:p>
            <a:r>
              <a:rPr lang="en-US" sz="1200" dirty="0"/>
              <a:t>Avoiding plastic that takes longer to degrade/unable to degrade</a:t>
            </a:r>
          </a:p>
          <a:p>
            <a:r>
              <a:rPr lang="en-US" sz="1200" dirty="0"/>
              <a:t>-------------</a:t>
            </a:r>
          </a:p>
          <a:p>
            <a:r>
              <a:rPr lang="en-US" sz="1200" dirty="0">
                <a:solidFill>
                  <a:srgbClr val="FFFFFF"/>
                </a:solidFill>
              </a:rPr>
              <a:t>Reusable alternatives are more durable</a:t>
            </a:r>
          </a:p>
          <a:p>
            <a:r>
              <a:rPr lang="en-US" sz="1200" dirty="0">
                <a:solidFill>
                  <a:srgbClr val="FFFFFF"/>
                </a:solidFill>
              </a:rPr>
              <a:t>Bags, bottles, straws, etc.</a:t>
            </a:r>
          </a:p>
          <a:p>
            <a:r>
              <a:rPr lang="en-US" sz="1200" dirty="0">
                <a:solidFill>
                  <a:srgbClr val="FFFFFF"/>
                </a:solidFill>
              </a:rPr>
              <a:t>Single use items may serve use for other needs</a:t>
            </a:r>
          </a:p>
          <a:p>
            <a:r>
              <a:rPr lang="en-US" sz="1200" dirty="0">
                <a:solidFill>
                  <a:srgbClr val="FFFFFF"/>
                </a:solidFill>
              </a:rPr>
              <a:t>Pet waste cleaning with bags, cleaning tools with toothbrushes, etc.</a:t>
            </a:r>
          </a:p>
          <a:p>
            <a:r>
              <a:rPr lang="en-US" sz="1200" dirty="0">
                <a:solidFill>
                  <a:srgbClr val="FFFFFF"/>
                </a:solidFill>
              </a:rPr>
              <a:t>Clothes can be sold or donated</a:t>
            </a:r>
          </a:p>
          <a:p>
            <a:r>
              <a:rPr lang="en-US" sz="1200" dirty="0"/>
              <a:t>--------</a:t>
            </a:r>
          </a:p>
          <a:p>
            <a:r>
              <a:rPr lang="en-US" sz="1700" dirty="0">
                <a:solidFill>
                  <a:schemeClr val="bg1"/>
                </a:solidFill>
              </a:rPr>
              <a:t>Companies utilize this approach the most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Cost-effective</a:t>
            </a:r>
          </a:p>
          <a:p>
            <a:endParaRPr lang="en-US" sz="1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674AD9-A187-9249-AAE9-34A8D9407A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64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www.sciencedirect.com</a:t>
            </a:r>
            <a:r>
              <a:rPr lang="en-US" dirty="0"/>
              <a:t>/science/article/</a:t>
            </a:r>
            <a:r>
              <a:rPr lang="en-US" dirty="0" err="1"/>
              <a:t>pii</a:t>
            </a:r>
            <a:r>
              <a:rPr lang="en-US" dirty="0"/>
              <a:t>/S0048969720331326#f0015</a:t>
            </a:r>
          </a:p>
          <a:p>
            <a:r>
              <a:rPr lang="en-US" dirty="0"/>
              <a:t>https://</a:t>
            </a:r>
            <a:r>
              <a:rPr lang="en-US" dirty="0" err="1"/>
              <a:t>www.ncbi.nlm.nih.gov</a:t>
            </a:r>
            <a:r>
              <a:rPr lang="en-US" dirty="0"/>
              <a:t>/</a:t>
            </a:r>
            <a:r>
              <a:rPr lang="en-US" dirty="0" err="1"/>
              <a:t>pmc</a:t>
            </a:r>
            <a:r>
              <a:rPr lang="en-US" dirty="0"/>
              <a:t>/articles/PMC7498239/</a:t>
            </a:r>
          </a:p>
          <a:p>
            <a:r>
              <a:rPr lang="en-US" dirty="0"/>
              <a:t>https://</a:t>
            </a:r>
            <a:r>
              <a:rPr lang="en-US" dirty="0" err="1"/>
              <a:t>www.ncbi.nlm.nih.gov</a:t>
            </a:r>
            <a:r>
              <a:rPr lang="en-US" dirty="0"/>
              <a:t>/</a:t>
            </a:r>
            <a:r>
              <a:rPr lang="en-US" dirty="0" err="1"/>
              <a:t>pmc</a:t>
            </a:r>
            <a:r>
              <a:rPr lang="en-US" dirty="0"/>
              <a:t>/articles/PMC2690367/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674AD9-A187-9249-AAE9-34A8D9407A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28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https://www.e3s-conferences.org/articles/e3sconf/abs/2018/26/e3sconf_icacer2018_03002/e3sconf_icacer2018_03002.html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674AD9-A187-9249-AAE9-34A8D9407A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78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www.unwater.org</a:t>
            </a:r>
            <a:r>
              <a:rPr lang="en-US" dirty="0"/>
              <a:t>/water-pollution-increasing-global-concern/</a:t>
            </a:r>
          </a:p>
          <a:p>
            <a:r>
              <a:rPr lang="en-US" dirty="0"/>
              <a:t>http://</a:t>
            </a:r>
            <a:r>
              <a:rPr lang="en-US" dirty="0" err="1"/>
              <a:t>www.fao.org</a:t>
            </a:r>
            <a:r>
              <a:rPr lang="en-US" dirty="0"/>
              <a:t>/land-water/news-archive/news-detail/</a:t>
            </a:r>
            <a:r>
              <a:rPr lang="en-US" dirty="0" err="1"/>
              <a:t>en</a:t>
            </a:r>
            <a:r>
              <a:rPr lang="en-US" dirty="0"/>
              <a:t>/c/1032702/?</a:t>
            </a:r>
            <a:r>
              <a:rPr lang="en-US" dirty="0" err="1"/>
              <a:t>utm_content</a:t>
            </a:r>
            <a:r>
              <a:rPr lang="en-US" dirty="0"/>
              <a:t>=buffer1b51f&amp;utm_medium=</a:t>
            </a:r>
            <a:r>
              <a:rPr lang="en-US" dirty="0" err="1"/>
              <a:t>social&amp;utm_source</a:t>
            </a:r>
            <a:r>
              <a:rPr lang="en-US" dirty="0"/>
              <a:t>=</a:t>
            </a:r>
            <a:r>
              <a:rPr lang="en-US" dirty="0" err="1"/>
              <a:t>twitter.com&amp;utm_campaign</a:t>
            </a:r>
            <a:r>
              <a:rPr lang="en-US" dirty="0"/>
              <a:t>=buffer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674AD9-A187-9249-AAE9-34A8D9407A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13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5D4E6-E659-5F44-98B4-FDA60A6F7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AEC158-65DB-5043-9069-245B563432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485B6-20DF-CB4F-997E-99F8F260B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796E-3F8C-A845-9964-94E2FA8B1010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0B026-9B84-2B49-84A8-4F1330797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5A75D-8F68-DF4F-B0F8-CAA48DB1B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2B9D-7DC4-6049-BC8E-49E40F85B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83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185F8-D9DC-014D-8982-39F47B47F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29E7CF-BF22-DB4D-ACD8-00453A1DF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9B1A0-F7DF-D442-9070-83784AF6D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796E-3F8C-A845-9964-94E2FA8B1010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4AD5A-34B3-CF4D-95E5-143EFEE21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EABA9-5636-7446-8B7D-3EFEBB7B0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2B9D-7DC4-6049-BC8E-49E40F85B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5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4D5780-D9C1-B349-8108-774B543C29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F011AC-8311-7045-A00D-489E951EC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69A73-4DEB-0E42-B738-CAF932274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796E-3F8C-A845-9964-94E2FA8B1010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035C8-CD12-EB46-913C-AE9A0ADD8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D42FD-3E86-0540-9D4B-E5DF22342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2B9D-7DC4-6049-BC8E-49E40F85B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73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E438E-09A9-B746-A24D-4F07EFDFE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EB35E-F7AF-224A-9A89-590FD1749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9D9D4-1AF5-D94D-AE0C-47AA2F9EC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796E-3F8C-A845-9964-94E2FA8B1010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A0295-CE05-8B4B-AF9C-0BCD363C4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ACE31-A84D-FF45-A6CE-EBD0E5AEA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2B9D-7DC4-6049-BC8E-49E40F85B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5286B-0BCF-D249-8ACF-983D3438D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CA095-B4E0-A34C-9E0F-E30EE1314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D7ED4-F8E1-BA43-A7B2-DEC9C0CDB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796E-3F8C-A845-9964-94E2FA8B1010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BEACA-3AA3-F147-80C0-C45681F85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E52F8-768B-7447-BCFA-678B6D52E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2B9D-7DC4-6049-BC8E-49E40F85B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0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29952-A672-DB4F-8EBD-8F4EF9867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6F4E3-9ABC-7B40-AB6F-03A80F6841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259B71-B84E-7A4A-A45B-F07D3DFE5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A2000-0182-6247-AEDD-20732F73E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796E-3F8C-A845-9964-94E2FA8B1010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EF033-5123-0143-A7B3-F7ED39CB3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BDDA2C-A1D6-B94C-85AF-5A47D788F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2B9D-7DC4-6049-BC8E-49E40F85B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78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216DA-F3E2-724B-8EC8-5CB04DF5C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7A8DB-1B5C-EB44-8BFA-DEEEB872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15DA6-B8D0-0749-BAB6-FF66EF564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7E6899-0570-F544-B439-DA0917E70C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0E5C0-3BB4-FA45-813B-79EF0FC7D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D07D12-5797-2D46-A703-6DEFD64CE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796E-3F8C-A845-9964-94E2FA8B1010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DEF77F-8EDC-1441-8E58-226C41775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5E2EB6-CFB5-F44F-8FA5-74F30DE3E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2B9D-7DC4-6049-BC8E-49E40F85B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9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B2900-75E4-664F-833D-E87500D56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D90CDF-E4FC-4E40-88B6-0265220B9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796E-3F8C-A845-9964-94E2FA8B1010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6120E0-E099-2A4B-9DDB-238CD9DF1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7CA2A-E219-754C-809D-0794E1BAC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2B9D-7DC4-6049-BC8E-49E40F85B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76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2057A0-C751-1D47-942F-DE5C436BF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796E-3F8C-A845-9964-94E2FA8B1010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40ABC3-45C8-9642-9A9A-0B1DDA0D9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DC2F5-1348-FD4C-8BAE-0066908C8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2B9D-7DC4-6049-BC8E-49E40F85B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4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E9F8A-C6A2-B941-8FE0-45ECEEB93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5DEE6-5543-8749-B10D-BAA0B39A5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78A430-3730-0640-A438-BBF6425F0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29A35A-DA15-2840-9888-33A00FCF6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796E-3F8C-A845-9964-94E2FA8B1010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98DC89-770C-CA41-B88E-203907E5C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11F6B8-DB32-3E49-8E86-1105C9D72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2B9D-7DC4-6049-BC8E-49E40F85B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ADD18-4256-CC42-AB04-99B3F959D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CD6980-124A-7444-A175-A88AED472F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DC7596-B4D3-2B48-AB7F-3E92926AD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A871B0-7AF1-9141-A046-49153D023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796E-3F8C-A845-9964-94E2FA8B1010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A5F044-9943-5A49-954D-ACA3D9427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630348-6434-5349-AE97-14CC2F810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2B9D-7DC4-6049-BC8E-49E40F85B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9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7F71F6-3963-804C-B3D7-23647405F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85A13-2991-D442-9D16-344DCFBA0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77AAC-16E0-654E-AE8F-6FBEF43F3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6796E-3F8C-A845-9964-94E2FA8B1010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64C3A-AF95-DC4E-88FC-BDFDF4177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AB3CF-E28D-274F-871C-F2A782D9E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02B9D-7DC4-6049-BC8E-49E40F85B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8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int Source vs. Nonpoint Source Pollution - Water Education Foundation">
            <a:extLst>
              <a:ext uri="{FF2B5EF4-FFF2-40B4-BE49-F238E27FC236}">
                <a16:creationId xmlns:a16="http://schemas.microsoft.com/office/drawing/2014/main" id="{AB6CB6D2-F01C-6340-B8E3-43367077E1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5"/>
          <a:stretch/>
        </p:blipFill>
        <p:spPr bwMode="auto">
          <a:xfrm>
            <a:off x="-1" y="-30"/>
            <a:ext cx="12192000" cy="68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299AD-5A97-B548-8E11-B9BF66276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7208" y="4527171"/>
            <a:ext cx="5389868" cy="2076333"/>
          </a:xfrm>
        </p:spPr>
        <p:txBody>
          <a:bodyPr anchor="t">
            <a:normAutofit/>
          </a:bodyPr>
          <a:lstStyle/>
          <a:p>
            <a:pPr algn="l"/>
            <a:r>
              <a:rPr lang="en-US" sz="4800" dirty="0"/>
              <a:t>Less Ego, More Eco in Our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4E1FCB-989E-A640-9E65-F56D45AB3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2553" y="5724543"/>
            <a:ext cx="5319431" cy="972180"/>
          </a:xfrm>
        </p:spPr>
        <p:txBody>
          <a:bodyPr anchor="b">
            <a:normAutofit/>
          </a:bodyPr>
          <a:lstStyle/>
          <a:p>
            <a:pPr algn="l"/>
            <a:r>
              <a:rPr lang="en-US" sz="1700" dirty="0"/>
              <a:t>A Global Perspective on Water Pollution</a:t>
            </a:r>
          </a:p>
          <a:p>
            <a:pPr algn="l"/>
            <a:r>
              <a:rPr lang="en-US" sz="1700" dirty="0"/>
              <a:t>Paige Bero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Fine Hygienic Holding Integrated Advert By FCB: Waste Can Mask Our Future |  Ads of the World™">
            <a:extLst>
              <a:ext uri="{FF2B5EF4-FFF2-40B4-BE49-F238E27FC236}">
                <a16:creationId xmlns:a16="http://schemas.microsoft.com/office/drawing/2014/main" id="{0E32A5AB-AA14-214E-9CD3-1F45BAA322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0" r="22881" b="1"/>
          <a:stretch/>
        </p:blipFill>
        <p:spPr bwMode="auto">
          <a:xfrm>
            <a:off x="4" y="4"/>
            <a:ext cx="5234519" cy="6210629"/>
          </a:xfrm>
          <a:custGeom>
            <a:avLst/>
            <a:gdLst/>
            <a:ahLst/>
            <a:cxnLst/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360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16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F423B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6C3EEE-33FA-E94E-92BE-77CDA544E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 Future of Waste Management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F48C0E4D-BD5E-4FDD-9B62-2B2940BFFB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59736"/>
            <a:ext cx="3447288" cy="1956816"/>
          </a:xfrm>
          <a:prstGeom prst="rect">
            <a:avLst/>
          </a:prstGeom>
          <a:solidFill>
            <a:srgbClr val="97C46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52" name="Picture 8" descr="Students engineered plastic-eating bacteria — Z6 Mag">
            <a:extLst>
              <a:ext uri="{FF2B5EF4-FFF2-40B4-BE49-F238E27FC236}">
                <a16:creationId xmlns:a16="http://schemas.microsoft.com/office/drawing/2014/main" id="{895527D2-225F-6A4A-8B41-9770CAFB1E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1" r="2" b="20972"/>
          <a:stretch/>
        </p:blipFill>
        <p:spPr bwMode="auto">
          <a:xfrm>
            <a:off x="530119" y="2825653"/>
            <a:ext cx="3048565" cy="120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" name="Rectangle 172">
            <a:extLst>
              <a:ext uri="{FF2B5EF4-FFF2-40B4-BE49-F238E27FC236}">
                <a16:creationId xmlns:a16="http://schemas.microsoft.com/office/drawing/2014/main" id="{CAA0DA42-F6E1-48B7-B5ED-7C0C67DED7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1064" y="2459736"/>
            <a:ext cx="3447288" cy="1956816"/>
          </a:xfrm>
          <a:prstGeom prst="rect">
            <a:avLst/>
          </a:prstGeom>
          <a:solidFill>
            <a:srgbClr val="97C46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12" descr="Marketing Reusable Silicone Drinking Straws in Case | Drinkware &amp; Barware |  Bar Accessories">
            <a:extLst>
              <a:ext uri="{FF2B5EF4-FFF2-40B4-BE49-F238E27FC236}">
                <a16:creationId xmlns:a16="http://schemas.microsoft.com/office/drawing/2014/main" id="{15D75EB7-F104-1E41-93AD-0BB2BFAA5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7257" y="2593950"/>
            <a:ext cx="1670098" cy="167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" name="Rectangle 174">
            <a:extLst>
              <a:ext uri="{FF2B5EF4-FFF2-40B4-BE49-F238E27FC236}">
                <a16:creationId xmlns:a16="http://schemas.microsoft.com/office/drawing/2014/main" id="{BB6BE08D-CDB9-4806-9C6E-8FD809D88B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4572000"/>
            <a:ext cx="3447288" cy="1956816"/>
          </a:xfrm>
          <a:prstGeom prst="rect">
            <a:avLst/>
          </a:prstGeom>
          <a:solidFill>
            <a:srgbClr val="97C46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Pestalotiopsis Microspora: The Mushroom That Eats Plastic">
            <a:extLst>
              <a:ext uri="{FF2B5EF4-FFF2-40B4-BE49-F238E27FC236}">
                <a16:creationId xmlns:a16="http://schemas.microsoft.com/office/drawing/2014/main" id="{6909FAA1-BA3D-0449-8C53-2212D5FCFD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1" r="2" b="14711"/>
          <a:stretch/>
        </p:blipFill>
        <p:spPr bwMode="auto">
          <a:xfrm>
            <a:off x="524256" y="4943463"/>
            <a:ext cx="3052539" cy="120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" name="Rectangle 176">
            <a:extLst>
              <a:ext uri="{FF2B5EF4-FFF2-40B4-BE49-F238E27FC236}">
                <a16:creationId xmlns:a16="http://schemas.microsoft.com/office/drawing/2014/main" id="{CEFD8F0A-04C0-4F46-A992-D5CEA4F4C8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1064" y="4572000"/>
            <a:ext cx="3447288" cy="1956816"/>
          </a:xfrm>
          <a:prstGeom prst="rect">
            <a:avLst/>
          </a:prstGeom>
          <a:solidFill>
            <a:srgbClr val="97C46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50" name="Picture 6" descr="Hemp Plastic: What Is It and How is it Made? - Sensi Seeds">
            <a:extLst>
              <a:ext uri="{FF2B5EF4-FFF2-40B4-BE49-F238E27FC236}">
                <a16:creationId xmlns:a16="http://schemas.microsoft.com/office/drawing/2014/main" id="{0C44B612-1120-7D4E-A99B-C7A03C497C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447" b="2"/>
          <a:stretch/>
        </p:blipFill>
        <p:spPr bwMode="auto">
          <a:xfrm>
            <a:off x="3989915" y="4943478"/>
            <a:ext cx="3404968" cy="120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" name="Rectangle 17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79099-53BB-A443-852E-476673189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0444" y="772668"/>
            <a:ext cx="4312371" cy="5330952"/>
          </a:xfrm>
        </p:spPr>
        <p:txBody>
          <a:bodyPr anchor="ctr">
            <a:normAutofit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Alternate plastic composition</a:t>
            </a:r>
          </a:p>
          <a:p>
            <a:pPr lvl="1"/>
            <a:r>
              <a:rPr lang="en-US" sz="2200" dirty="0">
                <a:solidFill>
                  <a:srgbClr val="FFFFFF"/>
                </a:solidFill>
              </a:rPr>
              <a:t>Hemp</a:t>
            </a:r>
          </a:p>
          <a:p>
            <a:r>
              <a:rPr lang="en-US" sz="2200" dirty="0">
                <a:solidFill>
                  <a:srgbClr val="FFFFFF"/>
                </a:solidFill>
              </a:rPr>
              <a:t>Sustainable tools for living – zero/minimal waste</a:t>
            </a:r>
          </a:p>
          <a:p>
            <a:pPr lvl="1"/>
            <a:r>
              <a:rPr lang="en-US" sz="2200" dirty="0">
                <a:solidFill>
                  <a:srgbClr val="FFFFFF"/>
                </a:solidFill>
              </a:rPr>
              <a:t>Straws</a:t>
            </a:r>
          </a:p>
          <a:p>
            <a:pPr marL="457200" lvl="1" indent="0">
              <a:buNone/>
            </a:pPr>
            <a:endParaRPr lang="en-US" sz="2200" dirty="0">
              <a:solidFill>
                <a:srgbClr val="FFFFFF"/>
              </a:solidFill>
            </a:endParaRPr>
          </a:p>
          <a:p>
            <a:r>
              <a:rPr lang="en-US" sz="2200" dirty="0">
                <a:solidFill>
                  <a:srgbClr val="FFFFFF"/>
                </a:solidFill>
              </a:rPr>
              <a:t>Organisms that consume plastic </a:t>
            </a:r>
          </a:p>
          <a:p>
            <a:pPr lvl="1"/>
            <a:r>
              <a:rPr lang="en-US" sz="2200" dirty="0">
                <a:solidFill>
                  <a:srgbClr val="FFFFFF"/>
                </a:solidFill>
              </a:rPr>
              <a:t>Fungi</a:t>
            </a:r>
          </a:p>
          <a:p>
            <a:pPr lvl="1"/>
            <a:r>
              <a:rPr lang="en-US" sz="2200" dirty="0">
                <a:solidFill>
                  <a:srgbClr val="FFFFFF"/>
                </a:solidFill>
              </a:rPr>
              <a:t>Worms</a:t>
            </a:r>
          </a:p>
          <a:p>
            <a:pPr lvl="1"/>
            <a:r>
              <a:rPr lang="en-US" sz="2200" dirty="0">
                <a:solidFill>
                  <a:srgbClr val="FFFFFF"/>
                </a:solidFill>
              </a:rPr>
              <a:t>Bacteria</a:t>
            </a:r>
          </a:p>
          <a:p>
            <a:pPr lvl="1"/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11536A-B9D5-B045-ACD9-BAC09F9E069A}"/>
              </a:ext>
            </a:extLst>
          </p:cNvPr>
          <p:cNvSpPr txBox="1"/>
          <p:nvPr/>
        </p:nvSpPr>
        <p:spPr>
          <a:xfrm>
            <a:off x="792043" y="4042708"/>
            <a:ext cx="2353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Founders of Novoloop</a:t>
            </a:r>
          </a:p>
        </p:txBody>
      </p:sp>
    </p:spTree>
    <p:extLst>
      <p:ext uri="{BB962C8B-B14F-4D97-AF65-F5344CB8AC3E}">
        <p14:creationId xmlns:p14="http://schemas.microsoft.com/office/powerpoint/2010/main" val="313374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F8406D-5717-EE41-B2F5-6F0F8030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Urgent Call to Action</a:t>
            </a: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1813733B-52D2-794B-8960-C25C18EC8C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1" r="1" b="1"/>
          <a:stretch/>
        </p:blipFill>
        <p:spPr bwMode="auto">
          <a:xfrm>
            <a:off x="317636" y="321734"/>
            <a:ext cx="3797570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op 5: Worst Beaches in The World for Plastic Pollution – Solgaard">
            <a:extLst>
              <a:ext uri="{FF2B5EF4-FFF2-40B4-BE49-F238E27FC236}">
                <a16:creationId xmlns:a16="http://schemas.microsoft.com/office/drawing/2014/main" id="{7CD8607E-188F-5B4F-B95E-A7EE4D4A0E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6" r="-1" b="32205"/>
          <a:stretch/>
        </p:blipFill>
        <p:spPr bwMode="auto">
          <a:xfrm>
            <a:off x="317634" y="2422097"/>
            <a:ext cx="3794760" cy="201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Red Tides - Beachapedia">
            <a:extLst>
              <a:ext uri="{FF2B5EF4-FFF2-40B4-BE49-F238E27FC236}">
                <a16:creationId xmlns:a16="http://schemas.microsoft.com/office/drawing/2014/main" id="{7D1998FF-0FAA-F64E-B71A-556422D75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5" r="2" b="2"/>
          <a:stretch/>
        </p:blipFill>
        <p:spPr bwMode="auto">
          <a:xfrm>
            <a:off x="4202549" y="321732"/>
            <a:ext cx="3793472" cy="411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srael: Oil spill hits 100 miles of coastline as beaches shut after 'one of  country's worst ecological disasters' | World News | Sky News">
            <a:extLst>
              <a:ext uri="{FF2B5EF4-FFF2-40B4-BE49-F238E27FC236}">
                <a16:creationId xmlns:a16="http://schemas.microsoft.com/office/drawing/2014/main" id="{216A06CF-91CB-2944-95E7-F86F1CD78C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4" r="23474" b="3"/>
          <a:stretch/>
        </p:blipFill>
        <p:spPr bwMode="auto">
          <a:xfrm>
            <a:off x="8086176" y="321733"/>
            <a:ext cx="3797984" cy="411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josh fire image">
            <a:extLst>
              <a:ext uri="{FF2B5EF4-FFF2-40B4-BE49-F238E27FC236}">
                <a16:creationId xmlns:a16="http://schemas.microsoft.com/office/drawing/2014/main" id="{9A26F2BF-5FA7-4D46-8B99-CB967A8527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0" r="1" b="15168"/>
          <a:stretch/>
        </p:blipFill>
        <p:spPr bwMode="auto">
          <a:xfrm>
            <a:off x="317634" y="4525715"/>
            <a:ext cx="3794760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945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6C7AA-76C2-AB48-8367-3ACDEEB9F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8F0C8-730B-D747-A378-A0BBDA713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“Alexander Parkes.” Edited by Encyclopedia Britannica, </a:t>
            </a:r>
            <a:r>
              <a:rPr lang="en-US" i="1" dirty="0" err="1"/>
              <a:t>Encyclopædia</a:t>
            </a:r>
            <a:r>
              <a:rPr lang="en-US" i="1" dirty="0"/>
              <a:t> Britannica</a:t>
            </a:r>
            <a:r>
              <a:rPr lang="en-US" dirty="0"/>
              <a:t>, </a:t>
            </a:r>
            <a:r>
              <a:rPr lang="en-US" dirty="0" err="1"/>
              <a:t>Encyclopædia</a:t>
            </a:r>
            <a:r>
              <a:rPr lang="en-US" dirty="0"/>
              <a:t> Britannica, Inc., </a:t>
            </a:r>
            <a:r>
              <a:rPr lang="en-US" dirty="0" err="1"/>
              <a:t>www.britannica.com</a:t>
            </a:r>
            <a:r>
              <a:rPr lang="en-US" dirty="0"/>
              <a:t>/biography/Alexander-Parkes. </a:t>
            </a:r>
          </a:p>
          <a:p>
            <a:r>
              <a:rPr lang="en-US" dirty="0"/>
              <a:t>“Basic Information about Nonpoint Source (NPS) Pollution.” </a:t>
            </a:r>
            <a:r>
              <a:rPr lang="en-US" i="1" dirty="0"/>
              <a:t>EPA</a:t>
            </a:r>
            <a:r>
              <a:rPr lang="en-US" dirty="0"/>
              <a:t>, Environmental Protection Agency, 7 Oct. 2020, </a:t>
            </a:r>
            <a:r>
              <a:rPr lang="en-US" dirty="0" err="1"/>
              <a:t>www.epa.gov</a:t>
            </a:r>
            <a:r>
              <a:rPr lang="en-US" dirty="0"/>
              <a:t>/</a:t>
            </a:r>
            <a:r>
              <a:rPr lang="en-US" dirty="0" err="1"/>
              <a:t>nps</a:t>
            </a:r>
            <a:r>
              <a:rPr lang="en-US" dirty="0"/>
              <a:t>/basic-information-about-nonpoint-source-</a:t>
            </a:r>
            <a:r>
              <a:rPr lang="en-US" dirty="0" err="1"/>
              <a:t>nps</a:t>
            </a:r>
            <a:r>
              <a:rPr lang="en-US" dirty="0"/>
              <a:t>-pollution. </a:t>
            </a:r>
          </a:p>
          <a:p>
            <a:r>
              <a:rPr lang="en-US" dirty="0"/>
              <a:t>Braga, Federica, et al. “COVID-19 Lockdown Measures Reveal Human Impact on Water Transparency in the Venice Lagoon.” </a:t>
            </a:r>
            <a:r>
              <a:rPr lang="en-US" i="1" dirty="0"/>
              <a:t>Science of The Total Environment</a:t>
            </a:r>
            <a:r>
              <a:rPr lang="en-US" dirty="0"/>
              <a:t>, Elsevier, 22 May 2020, </a:t>
            </a:r>
            <a:r>
              <a:rPr lang="en-US" dirty="0" err="1"/>
              <a:t>www.sciencedirect.com</a:t>
            </a:r>
            <a:r>
              <a:rPr lang="en-US" dirty="0"/>
              <a:t>/science/article/</a:t>
            </a:r>
            <a:r>
              <a:rPr lang="en-US" dirty="0" err="1"/>
              <a:t>pii</a:t>
            </a:r>
            <a:r>
              <a:rPr lang="en-US" dirty="0"/>
              <a:t>/S0048969720331326#f0015. </a:t>
            </a:r>
          </a:p>
          <a:p>
            <a:r>
              <a:rPr lang="en-US" dirty="0" err="1"/>
              <a:t>D'Aprile</a:t>
            </a:r>
            <a:r>
              <a:rPr lang="en-US" dirty="0"/>
              <a:t>, Aurora. “Rethinking Plastic Use to Protect the Ocean and Tackle Climate Change.” </a:t>
            </a:r>
            <a:r>
              <a:rPr lang="en-US" i="1" dirty="0"/>
              <a:t>Foresight</a:t>
            </a:r>
            <a:r>
              <a:rPr lang="en-US" dirty="0"/>
              <a:t>, 26 May 2020, </a:t>
            </a:r>
            <a:r>
              <a:rPr lang="en-US" dirty="0" err="1"/>
              <a:t>www.climateforesight.eu</a:t>
            </a:r>
            <a:r>
              <a:rPr lang="en-US" dirty="0"/>
              <a:t>/oceans/rethinking-plastic-use-to-protect-the-ocean-and-tackle-climate-change/. </a:t>
            </a:r>
          </a:p>
          <a:p>
            <a:r>
              <a:rPr lang="en-US" dirty="0"/>
              <a:t>“History and Future of Plastics.” </a:t>
            </a:r>
            <a:r>
              <a:rPr lang="en-US" i="1" dirty="0"/>
              <a:t>Science History Institute</a:t>
            </a:r>
            <a:r>
              <a:rPr lang="en-US" dirty="0"/>
              <a:t>, 20 Nov. 2019, </a:t>
            </a:r>
            <a:r>
              <a:rPr lang="en-US" dirty="0" err="1"/>
              <a:t>www.sciencehistory.org</a:t>
            </a:r>
            <a:r>
              <a:rPr lang="en-US" dirty="0"/>
              <a:t>/the-history-and-future-of-plastics. </a:t>
            </a:r>
          </a:p>
          <a:p>
            <a:r>
              <a:rPr lang="en-US" dirty="0"/>
              <a:t>“John Wesley Hyatt.” </a:t>
            </a:r>
            <a:r>
              <a:rPr lang="en-US" i="1" dirty="0" err="1"/>
              <a:t>Encyclopædia</a:t>
            </a:r>
            <a:r>
              <a:rPr lang="en-US" i="1" dirty="0"/>
              <a:t> Britannica</a:t>
            </a:r>
            <a:r>
              <a:rPr lang="en-US" dirty="0"/>
              <a:t>, </a:t>
            </a:r>
            <a:r>
              <a:rPr lang="en-US" dirty="0" err="1"/>
              <a:t>Encyclopædia</a:t>
            </a:r>
            <a:r>
              <a:rPr lang="en-US" dirty="0"/>
              <a:t> Britannica, Inc., </a:t>
            </a:r>
            <a:r>
              <a:rPr lang="en-US" dirty="0" err="1"/>
              <a:t>www.britannica.com</a:t>
            </a:r>
            <a:r>
              <a:rPr lang="en-US" dirty="0"/>
              <a:t>/biography/John-Wesley-Hyatt. </a:t>
            </a:r>
          </a:p>
          <a:p>
            <a:r>
              <a:rPr lang="en-US" dirty="0"/>
              <a:t>“Plastic Waste in the Ocean.” </a:t>
            </a:r>
            <a:r>
              <a:rPr lang="en-US" i="1" dirty="0"/>
              <a:t>Future Ocean – </a:t>
            </a:r>
            <a:r>
              <a:rPr lang="en-US" i="1" dirty="0" err="1"/>
              <a:t>Ozeanwissen</a:t>
            </a:r>
            <a:r>
              <a:rPr lang="en-US" dirty="0"/>
              <a:t>, </a:t>
            </a:r>
            <a:r>
              <a:rPr lang="en-US" dirty="0" err="1"/>
              <a:t>www.futureocean.org</a:t>
            </a:r>
            <a:r>
              <a:rPr lang="en-US" dirty="0"/>
              <a:t>/</a:t>
            </a:r>
            <a:r>
              <a:rPr lang="en-US" dirty="0" err="1"/>
              <a:t>ozeanwissen</a:t>
            </a:r>
            <a:r>
              <a:rPr lang="en-US" dirty="0"/>
              <a:t>/topics/</a:t>
            </a:r>
            <a:r>
              <a:rPr lang="en-US" dirty="0" err="1"/>
              <a:t>plastic_en.php</a:t>
            </a:r>
            <a:r>
              <a:rPr lang="en-US" dirty="0"/>
              <a:t>. </a:t>
            </a:r>
          </a:p>
          <a:p>
            <a:r>
              <a:rPr lang="en-US" dirty="0"/>
              <a:t>Schrage, Scott. “Researchers ID, Map Phosphorus Pollution of Global Freshwater.” </a:t>
            </a:r>
            <a:r>
              <a:rPr lang="en-US" i="1" dirty="0"/>
              <a:t>Nebraska Today | University of Nebraska–Lincoln</a:t>
            </a:r>
            <a:r>
              <a:rPr lang="en-US" dirty="0"/>
              <a:t>, 1 Mar. 2018, </a:t>
            </a:r>
            <a:r>
              <a:rPr lang="en-US" dirty="0" err="1"/>
              <a:t>news.unl.edu</a:t>
            </a:r>
            <a:r>
              <a:rPr lang="en-US" dirty="0"/>
              <a:t>/newsrooms/today/article/researchers-id-map-phosphorus-pollution-of-global-freshwater/. </a:t>
            </a:r>
          </a:p>
          <a:p>
            <a:r>
              <a:rPr lang="en-US" dirty="0"/>
              <a:t>US Department of Commerce, National Oceanic and Atmospheric Administration. “What Is the Biggest Source of Pollution in the Ocean?” </a:t>
            </a:r>
            <a:r>
              <a:rPr lang="en-US" i="1" dirty="0"/>
              <a:t>NOAA's National Ocean Service</a:t>
            </a:r>
            <a:r>
              <a:rPr lang="en-US" dirty="0"/>
              <a:t>, 8 Oct. 2008, </a:t>
            </a:r>
            <a:r>
              <a:rPr lang="en-US" dirty="0" err="1"/>
              <a:t>oceanservice.noaa.gov</a:t>
            </a:r>
            <a:r>
              <a:rPr lang="en-US" dirty="0"/>
              <a:t>/facts/</a:t>
            </a:r>
            <a:r>
              <a:rPr lang="en-US" dirty="0" err="1"/>
              <a:t>pollution.html</a:t>
            </a:r>
            <a:r>
              <a:rPr lang="en-US" dirty="0"/>
              <a:t>.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72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257A96-CD41-D744-A4DF-3C043C7A3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5167" y="391886"/>
            <a:ext cx="4691167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/>
              <a:t>The Basics: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6CD0E-2059-2846-B8DA-19126F2F3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0139" y="1165316"/>
            <a:ext cx="3560012" cy="3228975"/>
          </a:xfr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Water Pollution:   </a:t>
            </a:r>
          </a:p>
          <a:p>
            <a:r>
              <a:rPr lang="en-US" sz="2000" dirty="0"/>
              <a:t>Release of substances into a body of water – Ocean, Lake, River</a:t>
            </a:r>
          </a:p>
          <a:p>
            <a:r>
              <a:rPr lang="en-US" sz="2000" dirty="0"/>
              <a:t>Accumulates faster than able to break down</a:t>
            </a:r>
          </a:p>
          <a:p>
            <a:r>
              <a:rPr lang="en-US" sz="2000" dirty="0"/>
              <a:t>Poses harm to environment</a:t>
            </a:r>
          </a:p>
          <a:p>
            <a:r>
              <a:rPr lang="en-US" sz="2000" dirty="0"/>
              <a:t>Anthropogenic Source - Caused by human</a:t>
            </a:r>
          </a:p>
          <a:p>
            <a:pPr lvl="1"/>
            <a:r>
              <a:rPr lang="en-US" sz="1600" dirty="0"/>
              <a:t>Chemicals</a:t>
            </a:r>
          </a:p>
          <a:p>
            <a:pPr lvl="1"/>
            <a:r>
              <a:rPr lang="en-US" sz="1600" dirty="0"/>
              <a:t>Trash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Meet the artist who makes trash into art — High Country News – Know the West">
            <a:extLst>
              <a:ext uri="{FF2B5EF4-FFF2-40B4-BE49-F238E27FC236}">
                <a16:creationId xmlns:a16="http://schemas.microsoft.com/office/drawing/2014/main" id="{564D14A3-8AA5-1A45-A195-DC4FF866CF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3" r="15712" b="-2"/>
          <a:stretch/>
        </p:blipFill>
        <p:spPr bwMode="auto">
          <a:xfrm>
            <a:off x="733507" y="666728"/>
            <a:ext cx="5536001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4" descr="Non-point Source Pollution | RE LEE Conservation">
            <a:extLst>
              <a:ext uri="{FF2B5EF4-FFF2-40B4-BE49-F238E27FC236}">
                <a16:creationId xmlns:a16="http://schemas.microsoft.com/office/drawing/2014/main" id="{A8B1FAF5-F6F3-DE4C-ADB2-388BFE4D6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30" y="511738"/>
            <a:ext cx="4539313" cy="583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0100E8-94C4-8048-A835-0D82C1CDA243}"/>
              </a:ext>
            </a:extLst>
          </p:cNvPr>
          <p:cNvSpPr/>
          <p:nvPr/>
        </p:nvSpPr>
        <p:spPr>
          <a:xfrm>
            <a:off x="6620139" y="4215356"/>
            <a:ext cx="39951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/>
              <a:t>Nonpoint Source: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prevalent type and more complex to fix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Pollutants are INDIRECTYLY placed into water – 80% comes from land</a:t>
            </a:r>
          </a:p>
        </p:txBody>
      </p:sp>
    </p:spTree>
    <p:extLst>
      <p:ext uri="{BB962C8B-B14F-4D97-AF65-F5344CB8AC3E}">
        <p14:creationId xmlns:p14="http://schemas.microsoft.com/office/powerpoint/2010/main" val="206073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191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6" name="Picture 6" descr="Alexander Parkes – The man who changed and poisoned the world | Stephen  Liddell">
            <a:extLst>
              <a:ext uri="{FF2B5EF4-FFF2-40B4-BE49-F238E27FC236}">
                <a16:creationId xmlns:a16="http://schemas.microsoft.com/office/drawing/2014/main" id="{117A8BF7-6E6C-774B-94C6-EFA32C480C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7" r="27816"/>
          <a:stretch/>
        </p:blipFill>
        <p:spPr bwMode="auto">
          <a:xfrm>
            <a:off x="20" y="10"/>
            <a:ext cx="2970445" cy="338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john wesley hyatt celluloid">
            <a:extLst>
              <a:ext uri="{FF2B5EF4-FFF2-40B4-BE49-F238E27FC236}">
                <a16:creationId xmlns:a16="http://schemas.microsoft.com/office/drawing/2014/main" id="{B71072DF-437A-4848-80A8-3A5B8DFB1A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1163"/>
          <a:stretch/>
        </p:blipFill>
        <p:spPr bwMode="auto">
          <a:xfrm>
            <a:off x="3072956" y="10"/>
            <a:ext cx="2970465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oil dawn duck">
            <a:extLst>
              <a:ext uri="{FF2B5EF4-FFF2-40B4-BE49-F238E27FC236}">
                <a16:creationId xmlns:a16="http://schemas.microsoft.com/office/drawing/2014/main" id="{05284A04-EF0E-6647-B195-BD6112D2F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7" r="35513" b="-2"/>
          <a:stretch/>
        </p:blipFill>
        <p:spPr bwMode="auto">
          <a:xfrm>
            <a:off x="6145909" y="10"/>
            <a:ext cx="2971800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The Cuyahoga River fire of 1969 became an image of urban pollution |  Raleigh News &amp; Observer">
            <a:extLst>
              <a:ext uri="{FF2B5EF4-FFF2-40B4-BE49-F238E27FC236}">
                <a16:creationId xmlns:a16="http://schemas.microsoft.com/office/drawing/2014/main" id="{1228B017-110C-5F4B-9BE1-42F5FC93C8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9" r="29727" b="-3"/>
          <a:stretch/>
        </p:blipFill>
        <p:spPr bwMode="auto">
          <a:xfrm>
            <a:off x="9220200" y="10"/>
            <a:ext cx="2971800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ivory keyboard">
            <a:extLst>
              <a:ext uri="{FF2B5EF4-FFF2-40B4-BE49-F238E27FC236}">
                <a16:creationId xmlns:a16="http://schemas.microsoft.com/office/drawing/2014/main" id="{E3BD0B66-4454-6242-B77D-2BBF45BC2D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5" r="14948" b="2"/>
          <a:stretch/>
        </p:blipFill>
        <p:spPr bwMode="auto">
          <a:xfrm>
            <a:off x="-1018" y="3474720"/>
            <a:ext cx="6044438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192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A9C6E4-4F2D-3245-9814-DD131722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8263" y="3415022"/>
            <a:ext cx="5193748" cy="637124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History of Plastics and Pollution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7F7C4-D08E-3548-826A-EF122F28E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5910" y="4052147"/>
            <a:ext cx="6043420" cy="2805844"/>
          </a:xfrm>
        </p:spPr>
        <p:txBody>
          <a:bodyPr>
            <a:normAutofit fontScale="25000" lnSpcReduction="20000"/>
          </a:bodyPr>
          <a:lstStyle/>
          <a:p>
            <a:r>
              <a:rPr lang="en-US" sz="6800" dirty="0">
                <a:solidFill>
                  <a:srgbClr val="FFFFFF"/>
                </a:solidFill>
              </a:rPr>
              <a:t>1856: Alexander Parkes creates 1</a:t>
            </a:r>
            <a:r>
              <a:rPr lang="en-US" sz="6800" baseline="30000" dirty="0">
                <a:solidFill>
                  <a:srgbClr val="FFFFFF"/>
                </a:solidFill>
              </a:rPr>
              <a:t>st</a:t>
            </a:r>
            <a:r>
              <a:rPr lang="en-US" sz="6800" dirty="0">
                <a:solidFill>
                  <a:srgbClr val="FFFFFF"/>
                </a:solidFill>
              </a:rPr>
              <a:t> man-made plastic (</a:t>
            </a:r>
            <a:r>
              <a:rPr lang="en-US" sz="6800" dirty="0" err="1">
                <a:solidFill>
                  <a:srgbClr val="FFFFFF"/>
                </a:solidFill>
              </a:rPr>
              <a:t>Parkesine</a:t>
            </a:r>
            <a:r>
              <a:rPr lang="en-US" sz="6800" dirty="0">
                <a:solidFill>
                  <a:srgbClr val="FFFFFF"/>
                </a:solidFill>
              </a:rPr>
              <a:t>)</a:t>
            </a:r>
          </a:p>
          <a:p>
            <a:r>
              <a:rPr lang="en-US" sz="6800" dirty="0">
                <a:solidFill>
                  <a:srgbClr val="FFFFFF"/>
                </a:solidFill>
              </a:rPr>
              <a:t>1863: John Westly Hyatt created cellulose nitrate from Parkes creation, alternative source to Ivory</a:t>
            </a:r>
          </a:p>
          <a:p>
            <a:r>
              <a:rPr lang="en-US" sz="6800" b="1" u="sng" dirty="0">
                <a:solidFill>
                  <a:srgbClr val="FFFFFF"/>
                </a:solidFill>
              </a:rPr>
              <a:t>Created to conserve natural wildlife</a:t>
            </a:r>
          </a:p>
          <a:p>
            <a:r>
              <a:rPr lang="en-US" sz="6800" dirty="0">
                <a:solidFill>
                  <a:srgbClr val="FFFFFF"/>
                </a:solidFill>
              </a:rPr>
              <a:t>Industrialization and both World Wars saw increase in plastics and alternative polymers: shift from sanitation to pollution</a:t>
            </a:r>
          </a:p>
          <a:p>
            <a:pPr lvl="1"/>
            <a:r>
              <a:rPr lang="en-US" sz="6800" dirty="0">
                <a:solidFill>
                  <a:srgbClr val="FFFFFF"/>
                </a:solidFill>
              </a:rPr>
              <a:t>Disasters created start of regulations</a:t>
            </a:r>
          </a:p>
          <a:p>
            <a:pPr lvl="2"/>
            <a:r>
              <a:rPr lang="en-US" sz="6800" dirty="0">
                <a:solidFill>
                  <a:srgbClr val="FFFFFF"/>
                </a:solidFill>
              </a:rPr>
              <a:t>Clean Water Act – 1972</a:t>
            </a:r>
          </a:p>
          <a:p>
            <a:pPr lvl="2"/>
            <a:r>
              <a:rPr lang="en-US" sz="6800" dirty="0">
                <a:solidFill>
                  <a:srgbClr val="FFFFFF"/>
                </a:solidFill>
              </a:rPr>
              <a:t>Research was initiated</a:t>
            </a:r>
          </a:p>
          <a:p>
            <a:pPr lvl="2"/>
            <a:r>
              <a:rPr lang="en-US" sz="6800" dirty="0">
                <a:solidFill>
                  <a:srgbClr val="FFFFFF"/>
                </a:solidFill>
              </a:rPr>
              <a:t>Plastic Resin ID Code in 1988</a:t>
            </a:r>
          </a:p>
          <a:p>
            <a:pPr lvl="1"/>
            <a:endParaRPr lang="en-US" sz="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251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878D1-7BD4-CB4F-AFDA-A76566C8E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800" y="448721"/>
            <a:ext cx="4713997" cy="1225650"/>
          </a:xfrm>
        </p:spPr>
        <p:txBody>
          <a:bodyPr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Marine Life: More Than a Pretty Face</a:t>
            </a:r>
          </a:p>
        </p:txBody>
      </p:sp>
      <p:pic>
        <p:nvPicPr>
          <p:cNvPr id="1026" name="Picture 2" descr="Image result for microplastics in salmon">
            <a:extLst>
              <a:ext uri="{FF2B5EF4-FFF2-40B4-BE49-F238E27FC236}">
                <a16:creationId xmlns:a16="http://schemas.microsoft.com/office/drawing/2014/main" id="{79705B8E-B7F6-744C-8599-790912C7AB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" r="1380"/>
          <a:stretch/>
        </p:blipFill>
        <p:spPr bwMode="auto">
          <a:xfrm>
            <a:off x="-2346" y="1835295"/>
            <a:ext cx="5666547" cy="318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7800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D1B5A-796F-F249-A515-B48C094BD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7800" y="1909192"/>
            <a:ext cx="4713997" cy="364771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Microplastics – Plastic doesn't Decompose!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Animals mistake it for food and ingest it</a:t>
            </a:r>
          </a:p>
          <a:p>
            <a:pPr lvl="1"/>
            <a:endParaRPr lang="en-US" sz="16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Microbead Free-Waters Act of 2015</a:t>
            </a:r>
          </a:p>
        </p:txBody>
      </p: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7800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732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.">
            <a:extLst>
              <a:ext uri="{FF2B5EF4-FFF2-40B4-BE49-F238E27FC236}">
                <a16:creationId xmlns:a16="http://schemas.microsoft.com/office/drawing/2014/main" id="{6253B096-65F4-6A4F-9A54-D64BA72F5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246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125B22D0-FCE2-B941-AC69-F43D5C4C9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0"/>
            <a:ext cx="12084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406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EA200-1DBD-DD49-B42D-C995B6315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309" y="628385"/>
            <a:ext cx="4530921" cy="1657614"/>
          </a:xfrm>
        </p:spPr>
        <p:txBody>
          <a:bodyPr>
            <a:normAutofit/>
          </a:bodyPr>
          <a:lstStyle/>
          <a:p>
            <a:r>
              <a:rPr lang="en-US" sz="3000" dirty="0"/>
              <a:t>Reduce Waste Consumption</a:t>
            </a:r>
          </a:p>
        </p:txBody>
      </p:sp>
      <p:pic>
        <p:nvPicPr>
          <p:cNvPr id="2054" name="Picture 6" descr="Image result for reusable bags clipart">
            <a:extLst>
              <a:ext uri="{FF2B5EF4-FFF2-40B4-BE49-F238E27FC236}">
                <a16:creationId xmlns:a16="http://schemas.microsoft.com/office/drawing/2014/main" id="{0994A6B0-EEA8-8242-910B-D7609E396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2733" y="2370331"/>
            <a:ext cx="1947966" cy="192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22" name="Straight Connector 255">
            <a:extLst>
              <a:ext uri="{FF2B5EF4-FFF2-40B4-BE49-F238E27FC236}">
                <a16:creationId xmlns:a16="http://schemas.microsoft.com/office/drawing/2014/main" id="{822A5670-0F7B-4199-AEAB-33FBA9CEA4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-1"/>
            <a:ext cx="0" cy="4572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7 Types of Plastic that You Need to Know – Waste4Change">
            <a:extLst>
              <a:ext uri="{FF2B5EF4-FFF2-40B4-BE49-F238E27FC236}">
                <a16:creationId xmlns:a16="http://schemas.microsoft.com/office/drawing/2014/main" id="{A5F72C10-3622-D04E-A753-96ED77326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0543" y="375320"/>
            <a:ext cx="2579938" cy="165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23" name="Straight Connector 256">
            <a:extLst>
              <a:ext uri="{FF2B5EF4-FFF2-40B4-BE49-F238E27FC236}">
                <a16:creationId xmlns:a16="http://schemas.microsoft.com/office/drawing/2014/main" id="{8BB1744D-A7DF-4B65-B6E3-DCF12BB2D8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Thai shoppers get creative after country's plastic bag ban">
            <a:extLst>
              <a:ext uri="{FF2B5EF4-FFF2-40B4-BE49-F238E27FC236}">
                <a16:creationId xmlns:a16="http://schemas.microsoft.com/office/drawing/2014/main" id="{AECCB078-EBE9-2A4F-A810-B3A31E25C3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" r="1" b="10422"/>
          <a:stretch/>
        </p:blipFill>
        <p:spPr bwMode="auto">
          <a:xfrm>
            <a:off x="265910" y="575915"/>
            <a:ext cx="4110468" cy="35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882DD753-EA38-4E86-91FB-05041A44A2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67905"/>
            <a:ext cx="7530662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 descr="Ethique: The World's First Zero-Plastic, Zero-Waste Personal Care Brand">
            <a:extLst>
              <a:ext uri="{FF2B5EF4-FFF2-40B4-BE49-F238E27FC236}">
                <a16:creationId xmlns:a16="http://schemas.microsoft.com/office/drawing/2014/main" id="{B602665B-AF6E-804C-AC86-583946EC54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0" r="1" b="30"/>
          <a:stretch/>
        </p:blipFill>
        <p:spPr bwMode="auto">
          <a:xfrm>
            <a:off x="402609" y="4989600"/>
            <a:ext cx="2221053" cy="129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ere's Why People Started Storing Sewing Kits Inside Those Blue Danish Cookie  Tins">
            <a:extLst>
              <a:ext uri="{FF2B5EF4-FFF2-40B4-BE49-F238E27FC236}">
                <a16:creationId xmlns:a16="http://schemas.microsoft.com/office/drawing/2014/main" id="{F9D56EF0-93A0-CA4E-B5C2-5CAD7EB2D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5952" y="4911833"/>
            <a:ext cx="2758140" cy="144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B3B48-19C1-5F4E-AFA7-6E677B4B6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7253" y="2274491"/>
            <a:ext cx="3612765" cy="8401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dirty="0">
                <a:latin typeface="+mj-lt"/>
                <a:cs typeface="Calibri Light" panose="020F0302020204030204" pitchFamily="34" charset="0"/>
              </a:rPr>
              <a:t>Reuse products when able</a:t>
            </a:r>
          </a:p>
        </p:txBody>
      </p: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6DA63E78-7704-45EF-B5D3-EADDF5D826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730262" y="5706812"/>
            <a:ext cx="2286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0A552FA-EFDD-0C43-95DD-D5C5F58F58B5}"/>
              </a:ext>
            </a:extLst>
          </p:cNvPr>
          <p:cNvSpPr txBox="1"/>
          <p:nvPr/>
        </p:nvSpPr>
        <p:spPr>
          <a:xfrm>
            <a:off x="8017253" y="3228945"/>
            <a:ext cx="4301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+mj-lt"/>
              </a:rPr>
              <a:t>Recycle old waste into new product</a:t>
            </a:r>
          </a:p>
        </p:txBody>
      </p:sp>
    </p:spTree>
    <p:extLst>
      <p:ext uri="{BB962C8B-B14F-4D97-AF65-F5344CB8AC3E}">
        <p14:creationId xmlns:p14="http://schemas.microsoft.com/office/powerpoint/2010/main" val="2300893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2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person, outdoor, grass, person&#10;&#10;Description automatically generated">
            <a:extLst>
              <a:ext uri="{FF2B5EF4-FFF2-40B4-BE49-F238E27FC236}">
                <a16:creationId xmlns:a16="http://schemas.microsoft.com/office/drawing/2014/main" id="{27A06CE4-99A7-C146-AAC3-95ED8B7929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874" b="21877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8D38E9-2681-A84C-BE8F-C6733B919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dirty="0"/>
              <a:t>Trash Cleanups: Good for different reasons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8063174-1A62-3E4B-AD0E-685C39B09D85}"/>
              </a:ext>
            </a:extLst>
          </p:cNvPr>
          <p:cNvSpPr txBox="1"/>
          <p:nvPr/>
        </p:nvSpPr>
        <p:spPr>
          <a:xfrm>
            <a:off x="525516" y="3757613"/>
            <a:ext cx="4605284" cy="2608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Not ideal solution to preserve and protect marine life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Does not address new waste being created daily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Still an ideal tool for education, advocacy and charity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82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2F05D-3903-A540-BB92-7A291B793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7" y="104775"/>
            <a:ext cx="12192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COVID-19 and Water Pollution: A Double-Edged Sword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700A81-FD5B-6F4B-AF2F-F68E6802D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0059" y="1636695"/>
            <a:ext cx="5157787" cy="823912"/>
          </a:xfrm>
        </p:spPr>
        <p:txBody>
          <a:bodyPr/>
          <a:lstStyle/>
          <a:p>
            <a:r>
              <a:rPr lang="en-US" dirty="0"/>
              <a:t>In Quarantine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3E1DCF-89C8-4B44-9FE3-21A580FF5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9257" y="2505075"/>
            <a:ext cx="5157787" cy="3684588"/>
          </a:xfrm>
        </p:spPr>
        <p:txBody>
          <a:bodyPr/>
          <a:lstStyle/>
          <a:p>
            <a:r>
              <a:rPr lang="en-US" dirty="0"/>
              <a:t>Decreased water traffic has created less water pollution</a:t>
            </a:r>
          </a:p>
          <a:p>
            <a:r>
              <a:rPr lang="en-US" dirty="0"/>
              <a:t>Wildlife ventures out into previously polluted water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BA4290-3F57-9B4B-9DF5-1E82038E4E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After Quarantine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55A6F1-B880-C144-A372-EC5D7BE7F4D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High increase of PPE (gloves and masks) found in water</a:t>
            </a:r>
          </a:p>
        </p:txBody>
      </p:sp>
      <p:pic>
        <p:nvPicPr>
          <p:cNvPr id="4098" name="Picture 2" descr="Fig. 3">
            <a:extLst>
              <a:ext uri="{FF2B5EF4-FFF2-40B4-BE49-F238E27FC236}">
                <a16:creationId xmlns:a16="http://schemas.microsoft.com/office/drawing/2014/main" id="{032FFD45-F84C-6947-8B57-F44D93CA7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514" y="1217112"/>
            <a:ext cx="5655351" cy="273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ig. 4">
            <a:extLst>
              <a:ext uri="{FF2B5EF4-FFF2-40B4-BE49-F238E27FC236}">
                <a16:creationId xmlns:a16="http://schemas.microsoft.com/office/drawing/2014/main" id="{EB5695C2-330D-0C42-BA14-B50DF71C7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456" y="3968200"/>
            <a:ext cx="5655351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swans in italy covid">
            <a:extLst>
              <a:ext uri="{FF2B5EF4-FFF2-40B4-BE49-F238E27FC236}">
                <a16:creationId xmlns:a16="http://schemas.microsoft.com/office/drawing/2014/main" id="{B9520EB4-E74C-C246-93AB-A5C31CB63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368" y="1784363"/>
            <a:ext cx="6892425" cy="408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Officials call for trade policy overhaul to cut Covid plastic waste |  Global Trade Review (GTR)">
            <a:extLst>
              <a:ext uri="{FF2B5EF4-FFF2-40B4-BE49-F238E27FC236}">
                <a16:creationId xmlns:a16="http://schemas.microsoft.com/office/drawing/2014/main" id="{50382777-2BB7-0449-94A2-8F5D331CE2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8" r="2" b="2"/>
          <a:stretch/>
        </p:blipFill>
        <p:spPr bwMode="auto">
          <a:xfrm>
            <a:off x="253207" y="1784363"/>
            <a:ext cx="4617700" cy="459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28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746</Words>
  <Application>Microsoft Office PowerPoint</Application>
  <PresentationFormat>Widescreen</PresentationFormat>
  <Paragraphs>112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Less Ego, More Eco in Our System</vt:lpstr>
      <vt:lpstr>The Basics:</vt:lpstr>
      <vt:lpstr>History of Plastics and Pollution</vt:lpstr>
      <vt:lpstr>Marine Life: More Than a Pretty Face</vt:lpstr>
      <vt:lpstr>PowerPoint Presentation</vt:lpstr>
      <vt:lpstr>PowerPoint Presentation</vt:lpstr>
      <vt:lpstr>Reduce Waste Consumption</vt:lpstr>
      <vt:lpstr>Trash Cleanups: Good for different reasons</vt:lpstr>
      <vt:lpstr>COVID-19 and Water Pollution: A Double-Edged Sword</vt:lpstr>
      <vt:lpstr>The Future of Waste Management</vt:lpstr>
      <vt:lpstr>     Urgent Call to Action</vt:lpstr>
      <vt:lpstr>Bibliography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 Ego, More Eco in Our System</dc:title>
  <dc:creator>paige bero</dc:creator>
  <cp:lastModifiedBy>Vannia Ruiz</cp:lastModifiedBy>
  <cp:revision>10</cp:revision>
  <dcterms:created xsi:type="dcterms:W3CDTF">2021-02-24T19:34:21Z</dcterms:created>
  <dcterms:modified xsi:type="dcterms:W3CDTF">2021-02-25T22:20:42Z</dcterms:modified>
</cp:coreProperties>
</file>